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8"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746" autoAdjust="0"/>
  </p:normalViewPr>
  <p:slideViewPr>
    <p:cSldViewPr>
      <p:cViewPr>
        <p:scale>
          <a:sx n="100" d="100"/>
          <a:sy n="100" d="100"/>
        </p:scale>
        <p:origin x="-896" y="384"/>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6" d="100"/>
          <a:sy n="56" d="100"/>
        </p:scale>
        <p:origin x="-2886" y="-78"/>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friedhelmrodermund:Downloads:OMA-WISPR_Chart-LWM2M_LOCKWIPE_1_0-20141106011102.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941828254847645"/>
          <c:y val="0.0123239436619718"/>
          <c:w val="0.901200369344414"/>
          <c:h val="0.908450704225352"/>
        </c:manualLayout>
      </c:layout>
      <c:barChart>
        <c:barDir val="bar"/>
        <c:grouping val="clustered"/>
        <c:varyColors val="0"/>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de-DE"/>
              </a:p>
            </c:txPr>
            <c:showLegendKey val="0"/>
            <c:showVal val="1"/>
            <c:showCatName val="0"/>
            <c:showSerName val="1"/>
            <c:showPercent val="0"/>
            <c:showBubbleSize val="0"/>
            <c:showLeaderLines val="0"/>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pt idx="0">
                  <c:v>41943.0</c:v>
                </c:pt>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de-DE"/>
              </a:p>
            </c:txPr>
            <c:showLegendKey val="0"/>
            <c:showVal val="1"/>
            <c:showCatName val="0"/>
            <c:showSerName val="1"/>
            <c:showPercent val="0"/>
            <c:showBubbleSize val="0"/>
            <c:separator> </c:separator>
            <c:showLeaderLines val="0"/>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yyyy\-mm\-dd;@</c:formatCode>
                <c:ptCount val="7"/>
                <c:pt idx="0">
                  <c:v>41887.0</c:v>
                </c:pt>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invertIfNegative val="0"/>
          <c:dLbls>
            <c:spPr>
              <a:noFill/>
              <a:ln w="25400">
                <a:noFill/>
              </a:ln>
            </c:spPr>
            <c:showLegendKey val="0"/>
            <c:showVal val="1"/>
            <c:showCatName val="0"/>
            <c:showSerName val="1"/>
            <c:showPercent val="0"/>
            <c:showBubbleSize val="0"/>
            <c:showLeaderLines val="0"/>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41887.0</c:v>
                </c:pt>
                <c:pt idx="1">
                  <c:v>41820.0</c:v>
                </c:pt>
                <c:pt idx="3">
                  <c:v>41771.0</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de-DE"/>
              </a:p>
            </c:txPr>
            <c:showLegendKey val="0"/>
            <c:showVal val="1"/>
            <c:showCatName val="0"/>
            <c:showSerName val="1"/>
            <c:showPercent val="0"/>
            <c:showBubbleSize val="0"/>
            <c:showLeaderLines val="0"/>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1">
                  <c:v>41923.0</c:v>
                </c:pt>
                <c:pt idx="3">
                  <c:v>41794.0</c:v>
                </c:pt>
              </c:numCache>
            </c:numRef>
          </c:val>
        </c:ser>
        <c:dLbls>
          <c:showLegendKey val="0"/>
          <c:showVal val="0"/>
          <c:showCatName val="0"/>
          <c:showSerName val="1"/>
          <c:showPercent val="0"/>
          <c:showBubbleSize val="0"/>
        </c:dLbls>
        <c:gapWidth val="150"/>
        <c:axId val="-2142905944"/>
        <c:axId val="-2145726792"/>
      </c:barChart>
      <c:scatterChart>
        <c:scatterStyle val="lineMarker"/>
        <c:varyColors val="0"/>
        <c:ser>
          <c:idx val="3"/>
          <c:order val="4"/>
          <c:tx>
            <c:strRef>
              <c:f>Data!$G$1</c:f>
              <c:strCache>
                <c:ptCount val="1"/>
                <c:pt idx="0">
                  <c:v>2014-11-06</c:v>
                </c:pt>
              </c:strCache>
            </c:strRef>
          </c:tx>
          <c:spPr>
            <a:ln w="12700">
              <a:solidFill>
                <a:srgbClr val="DD0806"/>
              </a:solidFill>
              <a:prstDash val="solid"/>
            </a:ln>
          </c:spPr>
          <c:marker>
            <c:symbol val="none"/>
          </c:marker>
          <c:dLbls>
            <c:delete val="1"/>
          </c:dLbls>
          <c:xVal>
            <c:numRef>
              <c:f>Data!$G$2:$G$3</c:f>
              <c:numCache>
                <c:formatCode>yyyy\-mm\-dd\ hh:mm</c:formatCode>
                <c:ptCount val="2"/>
                <c:pt idx="0">
                  <c:v>41949.09122407407</c:v>
                </c:pt>
                <c:pt idx="1">
                  <c:v>41949.09122407407</c:v>
                </c:pt>
              </c:numCache>
            </c:numRef>
          </c:xVal>
          <c:yVal>
            <c:numRef>
              <c:f>Data!$H$2:$H$3</c:f>
              <c:numCache>
                <c:formatCode>General</c:formatCode>
                <c:ptCount val="2"/>
                <c:pt idx="0">
                  <c:v>0.0</c:v>
                </c:pt>
                <c:pt idx="1">
                  <c:v>1.0</c:v>
                </c:pt>
              </c:numCache>
            </c:numRef>
          </c:yVal>
          <c:smooth val="0"/>
        </c:ser>
        <c:dLbls>
          <c:showLegendKey val="0"/>
          <c:showVal val="0"/>
          <c:showCatName val="0"/>
          <c:showSerName val="1"/>
          <c:showPercent val="0"/>
          <c:showBubbleSize val="0"/>
        </c:dLbls>
        <c:axId val="-2145476568"/>
        <c:axId val="2143291304"/>
      </c:scatterChart>
      <c:catAx>
        <c:axId val="-2142905944"/>
        <c:scaling>
          <c:orientation val="minMax"/>
        </c:scaling>
        <c:delete val="0"/>
        <c:axPos val="l"/>
        <c:numFmt formatCode="dd/mm/yy" sourceLinked="0"/>
        <c:majorTickMark val="out"/>
        <c:minorTickMark val="none"/>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de-DE"/>
          </a:p>
        </c:txPr>
        <c:crossAx val="-2145726792"/>
        <c:crossesAt val="41640.0"/>
        <c:auto val="1"/>
        <c:lblAlgn val="ctr"/>
        <c:lblOffset val="100"/>
        <c:tickLblSkip val="1"/>
        <c:tickMarkSkip val="1"/>
        <c:noMultiLvlLbl val="0"/>
      </c:catAx>
      <c:valAx>
        <c:axId val="-2145726792"/>
        <c:scaling>
          <c:orientation val="minMax"/>
          <c:max val="42004.0"/>
          <c:min val="41640.0"/>
        </c:scaling>
        <c:delete val="1"/>
        <c:axPos val="b"/>
        <c:numFmt formatCode="yyyy\-mm\-dd;@" sourceLinked="1"/>
        <c:majorTickMark val="out"/>
        <c:minorTickMark val="none"/>
        <c:tickLblPos val="nextTo"/>
        <c:crossAx val="-2142905944"/>
        <c:crosses val="autoZero"/>
        <c:crossBetween val="between"/>
      </c:valAx>
      <c:valAx>
        <c:axId val="-2145476568"/>
        <c:scaling>
          <c:orientation val="minMax"/>
        </c:scaling>
        <c:delete val="1"/>
        <c:axPos val="b"/>
        <c:numFmt formatCode="yyyy\-mm\-dd\ hh:mm" sourceLinked="1"/>
        <c:majorTickMark val="out"/>
        <c:minorTickMark val="none"/>
        <c:tickLblPos val="nextTo"/>
        <c:crossAx val="2143291304"/>
        <c:crosses val="autoZero"/>
        <c:crossBetween val="midCat"/>
      </c:valAx>
      <c:valAx>
        <c:axId val="2143291304"/>
        <c:scaling>
          <c:orientation val="minMax"/>
          <c:max val="1.0"/>
          <c:min val="0.0"/>
        </c:scaling>
        <c:delete val="1"/>
        <c:axPos val="r"/>
        <c:numFmt formatCode="General" sourceLinked="1"/>
        <c:majorTickMark val="out"/>
        <c:minorTickMark val="none"/>
        <c:tickLblPos val="nextTo"/>
        <c:crossAx val="-2145476568"/>
        <c:crosses val="max"/>
        <c:crossBetween val="midCat"/>
      </c:valAx>
      <c:spPr>
        <a:solidFill>
          <a:srgbClr val="C0C0C0"/>
        </a:solidFill>
        <a:ln w="12700">
          <a:solidFill>
            <a:srgbClr val="808080"/>
          </a:solidFill>
          <a:prstDash val="solid"/>
        </a:ln>
      </c:spPr>
    </c:plotArea>
    <c:legend>
      <c:legendPos val="r"/>
      <c:layout>
        <c:manualLayout>
          <c:xMode val="edge"/>
          <c:yMode val="edge"/>
          <c:x val="0.267782324199983"/>
          <c:y val="0.928933434542159"/>
          <c:w val="0.41945590626638"/>
          <c:h val="0.0406091118925534"/>
        </c:manualLayout>
      </c:layout>
      <c:overlay val="0"/>
      <c:spPr>
        <a:noFill/>
        <a:ln w="25400">
          <a:noFill/>
        </a:ln>
      </c:spPr>
    </c:legend>
    <c:plotVisOnly val="1"/>
    <c:dispBlanksAs val="gap"/>
    <c:showDLblsOverMax val="0"/>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de-D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43684"/>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OMA-DM-2014-</a:t>
            </a:r>
            <a:r>
              <a:rPr lang="en-GB" sz="1800" dirty="0" smtClean="0"/>
              <a:t>0258</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‹Nr.›</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mailto:rodermund@vodafone.de" TargetMode="External"/><Relationship Id="rId5" Type="http://schemas.openxmlformats.org/officeDocument/2006/relationships/hyperlink" Target="mailto:richard.bailey@vodafone.com" TargetMode="External"/><Relationship Id="rId6" Type="http://schemas.openxmlformats.org/officeDocument/2006/relationships/hyperlink" Target="http://www.openmobilealliance.org/UseAgreement.html"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7" y="2444750"/>
            <a:ext cx="8458199"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DM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a:t>
            </a:r>
            <a:r>
              <a:rPr lang="en-US" altLang="zh-CN" sz="2000" b="1">
                <a:latin typeface="Tahoma" pitchFamily="34" charset="0"/>
                <a:ea typeface="宋体" charset="-122"/>
              </a:rPr>
              <a:t>	</a:t>
            </a:r>
            <a:r>
              <a:rPr lang="en-US" altLang="zh-CN" sz="2000" b="1" smtClean="0">
                <a:latin typeface="Tahoma" pitchFamily="34" charset="0"/>
                <a:ea typeface="宋体" charset="-122"/>
              </a:rPr>
              <a:t>6</a:t>
            </a:r>
            <a:r>
              <a:rPr lang="en-US" altLang="zh-CN" sz="2000" b="1" baseline="30000" smtClean="0">
                <a:latin typeface="Tahoma" pitchFamily="34" charset="0"/>
                <a:ea typeface="宋体" charset="-122"/>
              </a:rPr>
              <a:t>th</a:t>
            </a:r>
            <a:r>
              <a:rPr lang="en-US" altLang="zh-CN" sz="2000" b="1" smtClean="0">
                <a:latin typeface="Tahoma" pitchFamily="34" charset="0"/>
                <a:ea typeface="宋体" charset="-122"/>
              </a:rPr>
              <a:t> Nov </a:t>
            </a:r>
            <a:r>
              <a:rPr lang="en-US" altLang="zh-CN" sz="2000" b="1" dirty="0" smtClean="0">
                <a:latin typeface="Tahoma" pitchFamily="34" charset="0"/>
                <a:ea typeface="宋体" charset="-122"/>
              </a:rPr>
              <a:t>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 F. </a:t>
            </a:r>
            <a:r>
              <a:rPr lang="en-US" altLang="zh-CN" sz="2000" b="1" dirty="0" err="1" smtClean="0">
                <a:latin typeface="Tahoma" pitchFamily="34" charset="0"/>
                <a:ea typeface="宋体" charset="-122"/>
              </a:rPr>
              <a:t>Rodermund</a:t>
            </a:r>
            <a:r>
              <a:rPr lang="en-US" altLang="zh-CN" sz="2000" b="1" dirty="0" smtClean="0">
                <a:latin typeface="Tahoma" pitchFamily="34" charset="0"/>
                <a:ea typeface="宋体" charset="-122"/>
              </a:rPr>
              <a:t>, Vodafone,  </a:t>
            </a:r>
            <a:r>
              <a:rPr lang="en-US" altLang="zh-CN" sz="2000" b="1" dirty="0" smtClean="0">
                <a:latin typeface="Tahoma" pitchFamily="34" charset="0"/>
                <a:ea typeface="宋体" charset="-122"/>
                <a:hlinkClick r:id="rId4"/>
              </a:rPr>
              <a:t>rodermund@vodafone.de</a:t>
            </a:r>
            <a:r>
              <a:rPr lang="en-US" altLang="zh-CN" sz="2000"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R. Bailey, Vodafone,  </a:t>
            </a:r>
            <a:r>
              <a:rPr lang="en-US" altLang="zh-CN" sz="2000" b="1" dirty="0" smtClean="0">
                <a:latin typeface="Tahoma" pitchFamily="34" charset="0"/>
                <a:ea typeface="宋体" charset="-122"/>
                <a:hlinkClick r:id="rId5"/>
              </a:rPr>
              <a:t>richard.bailey@vodafone.com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en-GB" sz="2000" dirty="0"/>
              <a:t>OMA-TP-2014-0258-INP_LWM2M_LOCKWIPE_slip_request</a:t>
            </a:r>
            <a:r>
              <a:rPr lang="de-DE" sz="2000" dirty="0" smtClean="0"/>
              <a:t/>
            </a:r>
            <a:br>
              <a:rPr lang="de-DE" sz="2000" dirty="0" smtClean="0"/>
            </a:br>
            <a:r>
              <a:rPr lang="de-DE" sz="2000" dirty="0"/>
              <a:t/>
            </a:r>
            <a:br>
              <a:rPr lang="de-DE" sz="2000" dirty="0"/>
            </a:br>
            <a:r>
              <a:rPr lang="fr-FR" dirty="0" smtClean="0">
                <a:latin typeface="Tahoma" charset="0"/>
              </a:rPr>
              <a:t>LWM2M_LOCKWIPE </a:t>
            </a:r>
            <a:r>
              <a:rPr lang="en-US" altLang="zh-CN" dirty="0" smtClean="0">
                <a:ea typeface="宋体" charset="-122"/>
              </a:rPr>
              <a:t>Slip </a:t>
            </a:r>
            <a:r>
              <a:rPr lang="en-US" altLang="zh-CN" dirty="0">
                <a:ea typeface="宋体" charset="-122"/>
              </a:rPr>
              <a:t>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smtClean="0">
                <a:solidFill>
                  <a:srgbClr val="800000"/>
                </a:solidFill>
                <a:latin typeface="Tahoma" pitchFamily="34" charset="0"/>
                <a:ea typeface="宋体" charset="-122"/>
              </a:rPr>
              <a:t>x</a:t>
            </a:r>
            <a:endParaRPr lang="en-GB" altLang="zh-CN" sz="1800" b="1" dirty="0">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dirty="0">
              <a:solidFill>
                <a:srgbClr val="800000"/>
              </a:solidFill>
              <a:latin typeface="Tahoma" pitchFamily="34" charset="0"/>
              <a:ea typeface="宋体" charset="-122"/>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fr-FR" sz="2000" dirty="0" smtClean="0">
                <a:latin typeface="Tahoma" charset="0"/>
              </a:rPr>
              <a:t>LWM2M_LOCKWIPE RRP</a:t>
            </a:r>
            <a:endParaRPr lang="en-US" altLang="ko-KR" sz="2000" dirty="0" smtClean="0">
              <a:ea typeface="굴림" pitchFamily="34" charset="-127"/>
            </a:endParaRP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Slight delay</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Work </a:t>
            </a:r>
            <a:r>
              <a:rPr lang="en-US" altLang="zh-CN" sz="1800" dirty="0" smtClean="0">
                <a:ea typeface="宋体" charset="-122"/>
              </a:rPr>
              <a:t>accelerated</a:t>
            </a:r>
            <a:endParaRPr lang="en-US" altLang="zh-CN" sz="1800" dirty="0" smtClean="0">
              <a:ea typeface="宋体" charset="-122"/>
            </a:endParaRP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smtClean="0">
                <a:solidFill>
                  <a:srgbClr val="700000"/>
                </a:solidFill>
                <a:ea typeface="굴림" pitchFamily="34" charset="-127"/>
              </a:rPr>
              <a:t>Release </a:t>
            </a:r>
            <a:r>
              <a:rPr lang="fr-FR" altLang="ko-KR" sz="1800" dirty="0" err="1" smtClean="0">
                <a:solidFill>
                  <a:srgbClr val="700000"/>
                </a:solidFill>
                <a:ea typeface="굴림" pitchFamily="34" charset="-127"/>
              </a:rPr>
              <a:t>Approved</a:t>
            </a:r>
            <a:r>
              <a:rPr lang="fr-FR" altLang="ko-KR" sz="1800" dirty="0" smtClean="0">
                <a:solidFill>
                  <a:srgbClr val="700000"/>
                </a:solidFill>
                <a:ea typeface="굴림" pitchFamily="34" charset="-127"/>
              </a:rPr>
              <a:t> </a:t>
            </a:r>
            <a:r>
              <a:rPr lang="en-CA" altLang="ko-KR" sz="1800" dirty="0" smtClean="0">
                <a:solidFill>
                  <a:srgbClr val="700000"/>
                </a:solidFill>
                <a:ea typeface="굴림" pitchFamily="34" charset="-127"/>
              </a:rPr>
              <a:t>as 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a:solidFill>
                  <a:srgbClr val="FF0000"/>
                </a:solidFill>
                <a:ea typeface="굴림" pitchFamily="34" charset="-127"/>
              </a:rPr>
              <a:t>2014-10-</a:t>
            </a:r>
            <a:r>
              <a:rPr lang="en-CA" altLang="ko-KR" sz="1800" dirty="0" smtClean="0">
                <a:solidFill>
                  <a:srgbClr val="FF0000"/>
                </a:solidFill>
                <a:ea typeface="굴림" pitchFamily="34" charset="-127"/>
              </a:rPr>
              <a:t>31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a:t>
            </a:r>
            <a:r>
              <a:rPr lang="en-CA" altLang="ko-KR" sz="1800" dirty="0" smtClean="0">
                <a:solidFill>
                  <a:srgbClr val="000066"/>
                </a:solidFill>
                <a:ea typeface="굴림" pitchFamily="34" charset="-127"/>
              </a:rPr>
              <a:t>New Date: </a:t>
            </a:r>
            <a:r>
              <a:rPr lang="en-CA" altLang="ko-KR" sz="1800" dirty="0" smtClean="0">
                <a:solidFill>
                  <a:srgbClr val="FF0000"/>
                </a:solidFill>
                <a:ea typeface="굴림" pitchFamily="34" charset="-127"/>
              </a:rPr>
              <a:t>2014</a:t>
            </a:r>
            <a:r>
              <a:rPr lang="en-CA" altLang="ko-KR" sz="1800" dirty="0" smtClean="0">
                <a:solidFill>
                  <a:srgbClr val="FF0000"/>
                </a:solidFill>
                <a:ea typeface="굴림" pitchFamily="34" charset="-127"/>
              </a:rPr>
              <a:t>-</a:t>
            </a:r>
            <a:r>
              <a:rPr lang="en-CA" altLang="ko-KR" sz="1800" dirty="0" smtClean="0">
                <a:solidFill>
                  <a:srgbClr val="FF0000"/>
                </a:solidFill>
                <a:ea typeface="굴림" pitchFamily="34" charset="-127"/>
              </a:rPr>
              <a:t>12</a:t>
            </a:r>
            <a:r>
              <a:rPr lang="en-CA" altLang="ko-KR" sz="1800" dirty="0" smtClean="0">
                <a:solidFill>
                  <a:srgbClr val="FF0000"/>
                </a:solidFill>
                <a:ea typeface="굴림" pitchFamily="34" charset="-127"/>
              </a:rPr>
              <a:t>-23</a:t>
            </a:r>
            <a:endParaRPr lang="en-CA" altLang="ko-KR" sz="1800" dirty="0" smtClean="0">
              <a:solidFill>
                <a:srgbClr val="FF0000"/>
              </a:solidFill>
              <a:ea typeface="굴림" pitchFamily="34" charset="-127"/>
            </a:endParaRPr>
          </a:p>
          <a:p>
            <a:pPr lvl="1">
              <a:lnSpc>
                <a:spcPct val="90000"/>
              </a:lnSpc>
            </a:pPr>
            <a:r>
              <a:rPr lang="fr-FR" altLang="ko-KR" sz="1800" dirty="0" smtClean="0">
                <a:solidFill>
                  <a:srgbClr val="700000"/>
                </a:solidFill>
                <a:ea typeface="굴림" pitchFamily="34" charset="-127"/>
              </a:rPr>
              <a:t>Release Package </a:t>
            </a:r>
            <a:r>
              <a:rPr lang="fr-FR" altLang="ko-KR" sz="1800" dirty="0" err="1" smtClean="0">
                <a:solidFill>
                  <a:srgbClr val="700000"/>
                </a:solidFill>
                <a:ea typeface="굴림" pitchFamily="34" charset="-127"/>
              </a:rPr>
              <a:t>Approval</a:t>
            </a:r>
            <a:r>
              <a:rPr lang="en-CA" altLang="ko-KR" sz="1800" dirty="0" smtClean="0">
                <a:solidFill>
                  <a:srgbClr val="700000"/>
                </a:solidFill>
                <a:ea typeface="굴림" pitchFamily="34" charset="-127"/>
              </a:rPr>
              <a:t>:</a:t>
            </a:r>
            <a:r>
              <a:rPr lang="en-CA" altLang="ko-KR" sz="1800" dirty="0" smtClean="0">
                <a:solidFill>
                  <a:srgbClr val="7030A0"/>
                </a:solidFill>
                <a:ea typeface="굴림" pitchFamily="34" charset="-127"/>
              </a:rPr>
              <a:t> </a:t>
            </a:r>
            <a:r>
              <a:rPr lang="en-CA" altLang="ko-KR" sz="1800" dirty="0">
                <a:solidFill>
                  <a:srgbClr val="000066"/>
                </a:solidFill>
                <a:ea typeface="굴림" pitchFamily="34" charset="-127"/>
              </a:rPr>
              <a:t>Existing Date: </a:t>
            </a:r>
            <a:r>
              <a:rPr lang="en-CA" altLang="ko-KR" sz="1800" dirty="0">
                <a:solidFill>
                  <a:srgbClr val="FF0000"/>
                </a:solidFill>
                <a:ea typeface="굴림" pitchFamily="34" charset="-127"/>
              </a:rPr>
              <a:t>2015-01-31</a:t>
            </a:r>
            <a:r>
              <a:rPr lang="en-CA" altLang="ko-KR" sz="1800" dirty="0" smtClean="0">
                <a:solidFill>
                  <a:schemeClr val="hlink"/>
                </a:solidFill>
                <a:ea typeface="굴림" pitchFamily="34" charset="-127"/>
              </a:rPr>
              <a:t> </a:t>
            </a:r>
            <a:r>
              <a:rPr lang="en-CA" altLang="ko-KR" sz="1800" dirty="0">
                <a:solidFill>
                  <a:srgbClr val="000066"/>
                </a:solidFill>
                <a:ea typeface="굴림" pitchFamily="34" charset="-127"/>
                <a:sym typeface="Wingdings" pitchFamily="2" charset="2"/>
              </a:rPr>
              <a:t></a:t>
            </a:r>
            <a:r>
              <a:rPr lang="en-CA" altLang="ko-KR" sz="1800" dirty="0">
                <a:solidFill>
                  <a:srgbClr val="000066"/>
                </a:solidFill>
                <a:ea typeface="굴림" pitchFamily="34" charset="-127"/>
              </a:rPr>
              <a:t> New Date: </a:t>
            </a:r>
            <a:r>
              <a:rPr lang="en-CA" altLang="ko-KR" sz="1800" dirty="0" smtClean="0">
                <a:solidFill>
                  <a:srgbClr val="FF0000"/>
                </a:solidFill>
                <a:ea typeface="굴림" pitchFamily="34" charset="-127"/>
              </a:rPr>
              <a:t>2015-</a:t>
            </a:r>
            <a:r>
              <a:rPr lang="en-CA" altLang="ko-KR" sz="1800" dirty="0" smtClean="0">
                <a:solidFill>
                  <a:srgbClr val="FF0000"/>
                </a:solidFill>
                <a:ea typeface="굴림" pitchFamily="34" charset="-127"/>
              </a:rPr>
              <a:t>03-23</a:t>
            </a:r>
            <a:endParaRPr lang="en-CA" altLang="ko-KR" sz="1800" dirty="0">
              <a:solidFill>
                <a:srgbClr val="FF0000"/>
              </a:solidFill>
              <a:ea typeface="굴림" pitchFamily="34" charset="-127"/>
            </a:endParaRPr>
          </a:p>
          <a:p>
            <a:pPr lvl="1">
              <a:lnSpc>
                <a:spcPct val="90000"/>
              </a:lnSpc>
            </a:pPr>
            <a:endParaRPr lang="en-CA" altLang="ko-KR" sz="1800" dirty="0" smtClean="0">
              <a:solidFill>
                <a:srgbClr val="FF0000"/>
              </a:solidFill>
              <a:ea typeface="굴림" pitchFamily="34" charset="-127"/>
            </a:endParaRPr>
          </a:p>
          <a:p>
            <a:pPr marL="223838" lvl="1" indent="0">
              <a:lnSpc>
                <a:spcPct val="90000"/>
              </a:lnSpc>
              <a:buNone/>
            </a:pP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dirty="0" smtClean="0"/>
              <a:t>WISPR Schedule Graph</a:t>
            </a:r>
            <a:endParaRPr lang="en-US" dirty="0"/>
          </a:p>
        </p:txBody>
      </p:sp>
      <p:graphicFrame>
        <p:nvGraphicFramePr>
          <p:cNvPr id="4" name="Chart 4"/>
          <p:cNvGraphicFramePr>
            <a:graphicFrameLocks/>
          </p:cNvGraphicFramePr>
          <p:nvPr>
            <p:extLst>
              <p:ext uri="{D42A27DB-BD31-4B8C-83A1-F6EECF244321}">
                <p14:modId xmlns:p14="http://schemas.microsoft.com/office/powerpoint/2010/main" val="3909822622"/>
              </p:ext>
            </p:extLst>
          </p:nvPr>
        </p:nvGraphicFramePr>
        <p:xfrm>
          <a:off x="490536" y="1009650"/>
          <a:ext cx="8229601" cy="43307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346182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LWM2M LOCKWIPE 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303</Words>
  <Application>Microsoft Macintosh PowerPoint</Application>
  <PresentationFormat>Benutzerdefiniert</PresentationFormat>
  <Paragraphs>30</Paragraphs>
  <Slides>4</Slides>
  <Notes>3</Notes>
  <HiddenSlides>0</HiddenSlides>
  <MMClips>0</MMClips>
  <ScaleCrop>false</ScaleCrop>
  <HeadingPairs>
    <vt:vector size="4" baseType="variant">
      <vt:variant>
        <vt:lpstr>Design</vt:lpstr>
      </vt:variant>
      <vt:variant>
        <vt:i4>1</vt:i4>
      </vt:variant>
      <vt:variant>
        <vt:lpstr>Folientitel</vt:lpstr>
      </vt:variant>
      <vt:variant>
        <vt:i4>4</vt:i4>
      </vt:variant>
    </vt:vector>
  </HeadingPairs>
  <TitlesOfParts>
    <vt:vector size="5" baseType="lpstr">
      <vt:lpstr>OMA Template</vt:lpstr>
      <vt:lpstr>OMA-TP-2014-0258-INP_LWM2M_LOCKWIPE_slip_request  LWM2M_LOCKWIPE Slip Request    </vt:lpstr>
      <vt:lpstr>WISPR date slips for approval</vt:lpstr>
      <vt:lpstr>WISPR Schedule Graph</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Friedhelm Rodermund</cp:lastModifiedBy>
  <cp:revision>569</cp:revision>
  <cp:lastPrinted>1999-04-27T06:51:51Z</cp:lastPrinted>
  <dcterms:created xsi:type="dcterms:W3CDTF">2002-03-19T14:05:12Z</dcterms:created>
  <dcterms:modified xsi:type="dcterms:W3CDTF">2014-11-06T01:13:36Z</dcterms:modified>
</cp:coreProperties>
</file>