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256" r:id="rId3"/>
    <p:sldId id="327" r:id="rId4"/>
    <p:sldId id="328" r:id="rId5"/>
    <p:sldId id="330" r:id="rId6"/>
    <p:sldId id="340" r:id="rId7"/>
    <p:sldId id="335" r:id="rId8"/>
    <p:sldId id="336" r:id="rId9"/>
    <p:sldId id="343" r:id="rId10"/>
    <p:sldId id="337" r:id="rId11"/>
    <p:sldId id="341" r:id="rId12"/>
    <p:sldId id="338" r:id="rId13"/>
    <p:sldId id="344" r:id="rId14"/>
    <p:sldId id="342" r:id="rId15"/>
    <p:sldId id="345" r:id="rId16"/>
  </p:sldIdLst>
  <p:sldSz cx="9144000" cy="5143500" type="screen16x9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sin título" id="{85FA3F5B-1762-4B54-BD4E-6B6924A4AC66}">
          <p14:sldIdLst>
            <p14:sldId id="256"/>
            <p14:sldId id="327"/>
            <p14:sldId id="328"/>
            <p14:sldId id="330"/>
            <p14:sldId id="340"/>
            <p14:sldId id="335"/>
            <p14:sldId id="336"/>
            <p14:sldId id="343"/>
            <p14:sldId id="337"/>
            <p14:sldId id="341"/>
            <p14:sldId id="338"/>
            <p14:sldId id="344"/>
            <p14:sldId id="342"/>
            <p14:sldId id="345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9325"/>
    <a:srgbClr val="A6A6A6"/>
    <a:srgbClr val="3690A8"/>
    <a:srgbClr val="8064A2"/>
    <a:srgbClr val="4BACC6"/>
    <a:srgbClr val="A33434"/>
    <a:srgbClr val="667FB0"/>
    <a:srgbClr val="667FB1"/>
    <a:srgbClr val="215968"/>
    <a:srgbClr val="67A9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56" autoAdjust="0"/>
    <p:restoredTop sz="91562" autoAdjust="0"/>
  </p:normalViewPr>
  <p:slideViewPr>
    <p:cSldViewPr>
      <p:cViewPr>
        <p:scale>
          <a:sx n="151" d="100"/>
          <a:sy n="151" d="100"/>
        </p:scale>
        <p:origin x="-72" y="-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60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080"/>
    </p:cViewPr>
  </p:sorterViewPr>
  <p:notesViewPr>
    <p:cSldViewPr>
      <p:cViewPr varScale="1">
        <p:scale>
          <a:sx n="57" d="100"/>
          <a:sy n="57" d="100"/>
        </p:scale>
        <p:origin x="2808" y="4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8AFB3-CAA0-4463-BE3E-EF86F8D58376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447B65-9B7F-4B72-A47A-EB0A8DCC084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91485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7AE0B-3A08-4882-B649-A24CA201BB65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1D9578-5EA5-4B93-860A-6B6DF2AC832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4399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61712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9374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3500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73627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195901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105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4607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2950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8231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9779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1767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9692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00622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578-5EA5-4B93-860A-6B6DF2AC8326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4667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5319"/>
          <a:stretch/>
        </p:blipFill>
        <p:spPr>
          <a:xfrm>
            <a:off x="-100637" y="4879559"/>
            <a:ext cx="9252520" cy="27182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107504" y="4762726"/>
            <a:ext cx="8856984" cy="273844"/>
          </a:xfrm>
          <a:prstGeom prst="rect">
            <a:avLst/>
          </a:prstGeom>
        </p:spPr>
        <p:txBody>
          <a:bodyPr/>
          <a:lstStyle>
            <a:lvl1pPr>
              <a:defRPr lang="es-ES" sz="1000" b="0" i="0" u="none" strike="noStrike" baseline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en-US" dirty="0" smtClean="0"/>
          </a:p>
          <a:p>
            <a:r>
              <a:rPr lang="en-US" sz="900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Gill Sans MT" pitchFamily="34" charset="0"/>
              </a:rPr>
              <a:t>Cloud Computing and Internet of Things – Strategy and Vision | Commercial in confidence | © HOP Ubiquitous S.L. 2014 | Page  </a:t>
            </a:r>
            <a:fld id="{3936A320-79A7-4EC3-8ECC-F27416E36556}" type="slidenum">
              <a:rPr lang="en-US" sz="90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Gill Sans MT" pitchFamily="34" charset="0"/>
              </a:rPr>
              <a:pPr/>
              <a:t>‹#›</a:t>
            </a:fld>
            <a:endParaRPr lang="en-US" sz="900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bg1"/>
              </a:solidFill>
              <a:latin typeface="Gill Sans MT" pitchFamily="34" charset="0"/>
            </a:endParaRPr>
          </a:p>
        </p:txBody>
      </p:sp>
      <p:pic>
        <p:nvPicPr>
          <p:cNvPr id="12" name="11 Imagen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46" t="90967" r="-3315" b="1"/>
          <a:stretch/>
        </p:blipFill>
        <p:spPr>
          <a:xfrm>
            <a:off x="7892251" y="4594796"/>
            <a:ext cx="1560786" cy="524518"/>
          </a:xfrm>
          <a:prstGeom prst="parallelogram">
            <a:avLst>
              <a:gd name="adj" fmla="val 110662"/>
            </a:avLst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1" name="10 Imagen"/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767" y="4568778"/>
            <a:ext cx="887117" cy="6274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2390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6363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8673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5319"/>
          <a:stretch/>
        </p:blipFill>
        <p:spPr>
          <a:xfrm>
            <a:off x="-100637" y="4879559"/>
            <a:ext cx="9252520" cy="27182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107504" y="4762726"/>
            <a:ext cx="8856984" cy="273844"/>
          </a:xfrm>
          <a:prstGeom prst="rect">
            <a:avLst/>
          </a:prstGeom>
        </p:spPr>
        <p:txBody>
          <a:bodyPr/>
          <a:lstStyle>
            <a:lvl1pPr>
              <a:defRPr lang="es-ES" sz="1000" b="0" i="0" u="none" strike="noStrike" baseline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en-US" dirty="0" smtClean="0"/>
          </a:p>
          <a:p>
            <a:r>
              <a:rPr lang="en-US" sz="900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Gill Sans MT" pitchFamily="34" charset="0"/>
              </a:rPr>
              <a:t>Cloud Computing and Internet of Things – Strategy and Vision | Commercial in confidence | © HOP Ubiquitous S.L. 2014 | Page  </a:t>
            </a:r>
            <a:fld id="{3936A320-79A7-4EC3-8ECC-F27416E36556}" type="slidenum">
              <a:rPr lang="en-US" sz="90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Gill Sans MT" pitchFamily="34" charset="0"/>
              </a:rPr>
              <a:pPr/>
              <a:t>‹#›</a:t>
            </a:fld>
            <a:endParaRPr lang="en-US" sz="900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bg1"/>
              </a:solidFill>
              <a:latin typeface="Gill Sans MT" pitchFamily="34" charset="0"/>
            </a:endParaRPr>
          </a:p>
        </p:txBody>
      </p:sp>
      <p:pic>
        <p:nvPicPr>
          <p:cNvPr id="12" name="11 Imagen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46" t="90967" r="-3315" b="1"/>
          <a:stretch/>
        </p:blipFill>
        <p:spPr>
          <a:xfrm>
            <a:off x="7892251" y="4594796"/>
            <a:ext cx="1560786" cy="524518"/>
          </a:xfrm>
          <a:prstGeom prst="parallelogram">
            <a:avLst>
              <a:gd name="adj" fmla="val 110662"/>
            </a:avLst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1" name="10 Imagen"/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767" y="4568778"/>
            <a:ext cx="887117" cy="6274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4177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7772400" cy="1102519"/>
          </a:xfrm>
        </p:spPr>
        <p:txBody>
          <a:bodyPr/>
          <a:lstStyle>
            <a:lvl1pPr algn="l">
              <a:defRPr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8909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37739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85114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32529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95090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87351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818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7772400" cy="1102519"/>
          </a:xfrm>
        </p:spPr>
        <p:txBody>
          <a:bodyPr/>
          <a:lstStyle>
            <a:lvl1pPr algn="l">
              <a:defRPr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78537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40779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29538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3128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1935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3414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0796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5354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5776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27855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F23E6C9-20AD-4D67-A255-D55CFA9475F7}" type="datetimeFigureOut">
              <a:rPr lang="es-ES" smtClean="0"/>
              <a:t>04/05/2016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BCC1A21-AE65-48B3-9E67-FFB311A7510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954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microsoft.com/office/2007/relationships/hdphoto" Target="../media/hdphoto2.wdp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jpeg"/><Relationship Id="rId18" Type="http://schemas.microsoft.com/office/2007/relationships/hdphoto" Target="../media/hdphoto2.wdp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1 Imagen"/>
          <p:cNvPicPr>
            <a:picLocks noChangeAspect="1"/>
          </p:cNvPicPr>
          <p:nvPr/>
        </p:nvPicPr>
        <p:blipFill rotWithShape="1">
          <a:blip r:embed="rId1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8" t="11626" b="-3"/>
          <a:stretch/>
        </p:blipFill>
        <p:spPr>
          <a:xfrm>
            <a:off x="-6032" y="0"/>
            <a:ext cx="9151883" cy="5131307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owder"/>
        </p:spPr>
      </p:pic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pic>
        <p:nvPicPr>
          <p:cNvPr id="13" name="12 Imagen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8" t="9790" b="83177"/>
          <a:stretch/>
        </p:blipFill>
        <p:spPr>
          <a:xfrm>
            <a:off x="-7883" y="-99893"/>
            <a:ext cx="9151883" cy="4083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7 Imagen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8" t="95644"/>
          <a:stretch/>
        </p:blipFill>
        <p:spPr>
          <a:xfrm>
            <a:off x="-1" y="4898468"/>
            <a:ext cx="9151883" cy="25291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" name="9 Imagen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46" t="90967" r="-3315" b="1"/>
          <a:stretch/>
        </p:blipFill>
        <p:spPr>
          <a:xfrm>
            <a:off x="7892251" y="4594796"/>
            <a:ext cx="1560786" cy="524518"/>
          </a:xfrm>
          <a:prstGeom prst="parallelogram">
            <a:avLst>
              <a:gd name="adj" fmla="val 110662"/>
            </a:avLst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767" y="4568778"/>
            <a:ext cx="887117" cy="6274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14 Imagen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957" t="9790" r="2934" b="78432"/>
          <a:stretch/>
        </p:blipFill>
        <p:spPr>
          <a:xfrm>
            <a:off x="-756745" y="-92546"/>
            <a:ext cx="9624849" cy="683880"/>
          </a:xfrm>
          <a:prstGeom prst="parallelogram">
            <a:avLst>
              <a:gd name="adj" fmla="val 107991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5496" y="-15770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9" name="3 Marcador de fecha"/>
          <p:cNvSpPr txBox="1">
            <a:spLocks/>
          </p:cNvSpPr>
          <p:nvPr/>
        </p:nvSpPr>
        <p:spPr>
          <a:xfrm>
            <a:off x="107504" y="4761546"/>
            <a:ext cx="8856984" cy="273844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l" defTabSz="914400" rtl="0" eaLnBrk="1" latinLnBrk="0" hangingPunct="1">
              <a:defRPr lang="es-ES" sz="1000" b="0" i="0" u="none" strike="noStrike" kern="1200" baseline="0" smtClean="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r>
              <a:rPr lang="en-US" sz="900" b="1" dirty="0" smtClean="0">
                <a:ln w="3175">
                  <a:noFill/>
                </a:ln>
                <a:solidFill>
                  <a:schemeClr val="bg1"/>
                </a:solidFill>
                <a:latin typeface="Gill Sans MT" pitchFamily="34" charset="0"/>
              </a:rPr>
              <a:t>OMA LWM2M</a:t>
            </a:r>
            <a:r>
              <a:rPr lang="en-US" sz="900" b="1" baseline="0" dirty="0" smtClean="0">
                <a:ln w="3175">
                  <a:noFill/>
                </a:ln>
                <a:solidFill>
                  <a:schemeClr val="bg1"/>
                </a:solidFill>
                <a:latin typeface="Gill Sans MT" pitchFamily="34" charset="0"/>
              </a:rPr>
              <a:t> Solution </a:t>
            </a:r>
            <a:r>
              <a:rPr lang="en-US" sz="900" b="1" dirty="0" smtClean="0">
                <a:ln w="3175">
                  <a:noFill/>
                </a:ln>
                <a:solidFill>
                  <a:schemeClr val="bg1"/>
                </a:solidFill>
                <a:latin typeface="Gill Sans MT" pitchFamily="34" charset="0"/>
              </a:rPr>
              <a:t>| This slide contains only public material | © HOP Ubiquitous S.L. 2015 | www.hopu.eu</a:t>
            </a:r>
            <a:r>
              <a:rPr lang="en-US" sz="900" b="1" baseline="0" dirty="0" smtClean="0">
                <a:ln w="3175">
                  <a:noFill/>
                </a:ln>
                <a:solidFill>
                  <a:schemeClr val="bg1"/>
                </a:solidFill>
                <a:latin typeface="Gill Sans MT" pitchFamily="34" charset="0"/>
              </a:rPr>
              <a:t> </a:t>
            </a:r>
            <a:r>
              <a:rPr lang="en-US" sz="900" b="1" dirty="0" smtClean="0">
                <a:ln w="3175">
                  <a:noFill/>
                </a:ln>
                <a:solidFill>
                  <a:schemeClr val="bg1"/>
                </a:solidFill>
                <a:latin typeface="Gill Sans MT" pitchFamily="34" charset="0"/>
              </a:rPr>
              <a:t>| Page  </a:t>
            </a:r>
            <a:fld id="{3936A320-79A7-4EC3-8ECC-F27416E36556}" type="slidenum">
              <a:rPr lang="en-US" sz="900" b="1" smtClean="0">
                <a:ln w="3175">
                  <a:noFill/>
                </a:ln>
                <a:solidFill>
                  <a:schemeClr val="bg1"/>
                </a:solidFill>
                <a:latin typeface="Gill Sans MT" pitchFamily="34" charset="0"/>
              </a:rPr>
              <a:pPr/>
              <a:t>‹#›</a:t>
            </a:fld>
            <a:endParaRPr lang="en-US" sz="900" b="1" dirty="0">
              <a:ln w="3175">
                <a:noFill/>
              </a:ln>
              <a:solidFill>
                <a:schemeClr val="bg1"/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636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ill Sans M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Gill Sans M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Gill Sans M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Gill Sans M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Gill Sans M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Gill Sans M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1 Imagen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8" t="11626" b="-3"/>
          <a:stretch/>
        </p:blipFill>
        <p:spPr>
          <a:xfrm>
            <a:off x="-6032" y="0"/>
            <a:ext cx="9151883" cy="5131307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owder"/>
        </p:spPr>
      </p:pic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pic>
        <p:nvPicPr>
          <p:cNvPr id="13" name="12 Imagen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8" t="9790" b="83177"/>
          <a:stretch/>
        </p:blipFill>
        <p:spPr>
          <a:xfrm>
            <a:off x="-7883" y="-99893"/>
            <a:ext cx="9151883" cy="4083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7 Imagen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8" t="95644"/>
          <a:stretch/>
        </p:blipFill>
        <p:spPr>
          <a:xfrm>
            <a:off x="-1" y="4898468"/>
            <a:ext cx="9151883" cy="25291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" name="9 Imagen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46" t="90967" r="-3315" b="1"/>
          <a:stretch/>
        </p:blipFill>
        <p:spPr>
          <a:xfrm>
            <a:off x="7892251" y="4594796"/>
            <a:ext cx="1560786" cy="524518"/>
          </a:xfrm>
          <a:prstGeom prst="parallelogram">
            <a:avLst>
              <a:gd name="adj" fmla="val 110662"/>
            </a:avLst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767" y="4568778"/>
            <a:ext cx="887117" cy="6274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14 Imagen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957" t="9790" r="2934" b="78432"/>
          <a:stretch/>
        </p:blipFill>
        <p:spPr>
          <a:xfrm>
            <a:off x="-756745" y="-92546"/>
            <a:ext cx="9624849" cy="683880"/>
          </a:xfrm>
          <a:prstGeom prst="parallelogram">
            <a:avLst>
              <a:gd name="adj" fmla="val 107991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5496" y="-15770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9" name="3 Marcador de fecha"/>
          <p:cNvSpPr txBox="1">
            <a:spLocks/>
          </p:cNvSpPr>
          <p:nvPr/>
        </p:nvSpPr>
        <p:spPr>
          <a:xfrm>
            <a:off x="107504" y="4761546"/>
            <a:ext cx="8856984" cy="273844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l" defTabSz="914400" rtl="0" eaLnBrk="1" latinLnBrk="0" hangingPunct="1">
              <a:defRPr lang="es-ES" sz="1000" b="0" i="0" u="none" strike="noStrike" kern="1200" baseline="0" smtClean="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r>
              <a:rPr lang="en-US" sz="900" b="1" dirty="0" smtClean="0">
                <a:ln w="3175">
                  <a:noFill/>
                </a:ln>
                <a:solidFill>
                  <a:schemeClr val="bg1"/>
                </a:solidFill>
                <a:latin typeface="Gill Sans MT" pitchFamily="34" charset="0"/>
              </a:rPr>
              <a:t>OMA LWM2M</a:t>
            </a:r>
            <a:r>
              <a:rPr lang="en-US" sz="900" b="1" baseline="0" dirty="0" smtClean="0">
                <a:ln w="3175">
                  <a:noFill/>
                </a:ln>
                <a:solidFill>
                  <a:schemeClr val="bg1"/>
                </a:solidFill>
                <a:latin typeface="Gill Sans MT" pitchFamily="34" charset="0"/>
              </a:rPr>
              <a:t> Solution </a:t>
            </a:r>
            <a:r>
              <a:rPr lang="en-US" sz="900" b="1" dirty="0" smtClean="0">
                <a:ln w="3175">
                  <a:noFill/>
                </a:ln>
                <a:solidFill>
                  <a:schemeClr val="bg1"/>
                </a:solidFill>
                <a:latin typeface="Gill Sans MT" pitchFamily="34" charset="0"/>
              </a:rPr>
              <a:t>| Commercial in confidence | © HOP Ubiquitous S.L. 2015 | www.hopu.eu</a:t>
            </a:r>
            <a:r>
              <a:rPr lang="en-US" sz="900" b="1" baseline="0" dirty="0" smtClean="0">
                <a:ln w="3175">
                  <a:noFill/>
                </a:ln>
                <a:solidFill>
                  <a:schemeClr val="bg1"/>
                </a:solidFill>
                <a:latin typeface="Gill Sans MT" pitchFamily="34" charset="0"/>
              </a:rPr>
              <a:t> </a:t>
            </a:r>
            <a:r>
              <a:rPr lang="en-US" sz="900" b="1" dirty="0" smtClean="0">
                <a:ln w="3175">
                  <a:noFill/>
                </a:ln>
                <a:solidFill>
                  <a:schemeClr val="bg1"/>
                </a:solidFill>
                <a:latin typeface="Gill Sans MT" pitchFamily="34" charset="0"/>
              </a:rPr>
              <a:t>| Page  </a:t>
            </a:r>
            <a:fld id="{3936A320-79A7-4EC3-8ECC-F27416E36556}" type="slidenum">
              <a:rPr lang="en-US" sz="900" b="1" smtClean="0">
                <a:ln w="3175">
                  <a:noFill/>
                </a:ln>
                <a:solidFill>
                  <a:schemeClr val="bg1"/>
                </a:solidFill>
                <a:latin typeface="Gill Sans MT" pitchFamily="34" charset="0"/>
              </a:rPr>
              <a:pPr/>
              <a:t>‹#›</a:t>
            </a:fld>
            <a:endParaRPr lang="en-US" sz="900" b="1" dirty="0">
              <a:ln w="3175">
                <a:noFill/>
              </a:ln>
              <a:solidFill>
                <a:schemeClr val="bg1"/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08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ill Sans M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Gill Sans M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Gill Sans M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Gill Sans M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Gill Sans M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Gill Sans M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linino.org/doku.php?id=wiki:upgradetolininoio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sangoi/wakaama/wiki/Run-Wakaama-on-the-Arduino-Yun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github.com/HOP-Ubiquitous/OMA-ArduinoYun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OP-Ubiquitous/OMA-ArduinoYu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clipse/wakaama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github.com/HOP-Ubiquitous/OMA-ArduinoYun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8024" y="1704773"/>
            <a:ext cx="6400800" cy="1314450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"/>
                    </a14:imgEffect>
                    <a14:imgEffect>
                      <a14:saturation sat="0"/>
                    </a14:imgEffect>
                    <a14:imgEffect>
                      <a14:brightnessContrast bright="-64000" contrast="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8" t="9140" b="4"/>
          <a:stretch/>
        </p:blipFill>
        <p:spPr>
          <a:xfrm>
            <a:off x="-1" y="-123825"/>
            <a:ext cx="9151883" cy="5275207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5" name="3 Rectángulo"/>
          <p:cNvSpPr/>
          <p:nvPr/>
        </p:nvSpPr>
        <p:spPr>
          <a:xfrm>
            <a:off x="0" y="3867894"/>
            <a:ext cx="9144000" cy="3924000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es-ES" sz="32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s-ES" sz="3200" b="1" spc="-1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3 Rectángulo"/>
          <p:cNvSpPr/>
          <p:nvPr/>
        </p:nvSpPr>
        <p:spPr>
          <a:xfrm>
            <a:off x="6424" y="1760368"/>
            <a:ext cx="9220200" cy="830997"/>
          </a:xfrm>
          <a:prstGeom prst="rect">
            <a:avLst/>
          </a:prstGeom>
          <a:solidFill>
            <a:schemeClr val="tx1">
              <a:lumMod val="65000"/>
              <a:lumOff val="35000"/>
              <a:alpha val="51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Tahoma" pitchFamily="34" charset="0"/>
                <a:cs typeface="Tahoma" pitchFamily="34" charset="0"/>
              </a:rPr>
              <a:t>OMA LwM2M in Open Hardware:</a:t>
            </a:r>
          </a:p>
          <a:p>
            <a:pPr algn="ctr"/>
            <a:r>
              <a:rPr lang="en-US" sz="240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Tahoma" pitchFamily="34" charset="0"/>
                <a:cs typeface="Tahoma" pitchFamily="34" charset="0"/>
              </a:rPr>
              <a:t>Arduino Yun</a:t>
            </a:r>
          </a:p>
        </p:txBody>
      </p:sp>
      <p:sp>
        <p:nvSpPr>
          <p:cNvPr id="7" name="Título 5"/>
          <p:cNvSpPr txBox="1">
            <a:spLocks/>
          </p:cNvSpPr>
          <p:nvPr/>
        </p:nvSpPr>
        <p:spPr bwMode="auto">
          <a:xfrm>
            <a:off x="395536" y="3886944"/>
            <a:ext cx="8640762" cy="1098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Calibri" pitchFamily="34" charset="0"/>
                <a:cs typeface="MS PGothic" pitchFamily="34" charset="-128"/>
              </a:rPr>
              <a:t> Joaquin Prado (OMA) </a:t>
            </a:r>
          </a:p>
          <a:p>
            <a:pPr algn="r"/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Calibri" pitchFamily="34" charset="0"/>
                <a:cs typeface="MS PGothic" pitchFamily="34" charset="-128"/>
              </a:rPr>
              <a:t>David Fernandez (HOPU</a:t>
            </a: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Calibri" pitchFamily="34" charset="0"/>
                <a:cs typeface="MS PGothic" pitchFamily="34" charset="-128"/>
              </a:rPr>
              <a:t>) </a:t>
            </a:r>
            <a:endParaRPr 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  <a:ea typeface="Calibri" pitchFamily="34" charset="0"/>
              <a:cs typeface="MS PGothic" pitchFamily="34" charset="-128"/>
            </a:endParaRPr>
          </a:p>
          <a:p>
            <a:pPr algn="r"/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Calibri" pitchFamily="34" charset="0"/>
                <a:cs typeface="MS PGothic" pitchFamily="34" charset="-128"/>
              </a:rPr>
              <a:t>Antonio </a:t>
            </a:r>
            <a:r>
              <a:rPr lang="en-US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Calibri" pitchFamily="34" charset="0"/>
                <a:cs typeface="MS PGothic" pitchFamily="34" charset="-128"/>
              </a:rPr>
              <a:t>Jara</a:t>
            </a: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Calibri" pitchFamily="34" charset="0"/>
                <a:cs typeface="MS PGothic" pitchFamily="34" charset="-128"/>
              </a:rPr>
              <a:t> </a:t>
            </a: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Calibri" pitchFamily="34" charset="0"/>
                <a:cs typeface="MS PGothic" pitchFamily="34" charset="-128"/>
              </a:rPr>
              <a:t>(</a:t>
            </a:r>
            <a:r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Calibri" pitchFamily="34" charset="0"/>
                <a:cs typeface="MS PGothic" pitchFamily="34" charset="-128"/>
              </a:rPr>
              <a:t>HOPU</a:t>
            </a:r>
            <a:r>
              <a:rPr lang="en-US" sz="1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Calibri" pitchFamily="34" charset="0"/>
                <a:cs typeface="MS PGothic" pitchFamily="34" charset="-128"/>
              </a:rPr>
              <a:t>)</a:t>
            </a:r>
            <a:endParaRPr 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  <a:ea typeface="Calibri" pitchFamily="34" charset="0"/>
              <a:cs typeface="MS PGothic" pitchFamily="34" charset="-128"/>
            </a:endParaRPr>
          </a:p>
          <a:p>
            <a:pPr algn="r"/>
            <a:endParaRPr lang="en-US" sz="5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  <a:ea typeface="Calibri" pitchFamily="34" charset="0"/>
              <a:cs typeface="MS PGothic" pitchFamily="34" charset="-128"/>
            </a:endParaRPr>
          </a:p>
        </p:txBody>
      </p:sp>
      <p:pic>
        <p:nvPicPr>
          <p:cNvPr id="8" name="7 Imagen" descr="infinity-plus-1.png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lum bright="96000" contrast="-23000"/>
          </a:blip>
          <a:stretch>
            <a:fillRect/>
          </a:stretch>
        </p:blipFill>
        <p:spPr>
          <a:xfrm>
            <a:off x="261095" y="4488926"/>
            <a:ext cx="926529" cy="47714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3 Marcador de fecha"/>
          <p:cNvSpPr txBox="1">
            <a:spLocks/>
          </p:cNvSpPr>
          <p:nvPr/>
        </p:nvSpPr>
        <p:spPr>
          <a:xfrm>
            <a:off x="6424" y="4904581"/>
            <a:ext cx="9137576" cy="273844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l" defTabSz="914400" rtl="0" eaLnBrk="1" latinLnBrk="0" hangingPunct="1">
              <a:defRPr lang="es-ES" sz="1000" b="0" i="0" u="none" strike="noStrike" kern="1200" baseline="0" smtClean="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b="1" dirty="0" smtClean="0">
                <a:ln w="3175">
                  <a:noFill/>
                </a:ln>
                <a:solidFill>
                  <a:schemeClr val="bg1">
                    <a:lumMod val="95000"/>
                  </a:schemeClr>
                </a:solidFill>
                <a:latin typeface="Gill Sans MT" pitchFamily="34" charset="0"/>
              </a:rPr>
              <a:t>Public | © HOP Ubiquitous S.L. 2016</a:t>
            </a:r>
            <a:endParaRPr lang="en-US" sz="900" b="1" dirty="0">
              <a:ln w="3175">
                <a:noFill/>
              </a:ln>
              <a:solidFill>
                <a:schemeClr val="bg1">
                  <a:lumMod val="95000"/>
                </a:schemeClr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09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8928992" cy="1102519"/>
          </a:xfrm>
        </p:spPr>
        <p:txBody>
          <a:bodyPr/>
          <a:lstStyle/>
          <a:p>
            <a:r>
              <a:rPr lang="es-ES" dirty="0" smtClean="0"/>
              <a:t>Agenda</a:t>
            </a:r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323528" y="987574"/>
            <a:ext cx="79928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dirty="0" err="1" smtClean="0"/>
              <a:t>Arduino</a:t>
            </a:r>
            <a:r>
              <a:rPr lang="es-ES" dirty="0" smtClean="0"/>
              <a:t> </a:t>
            </a:r>
            <a:r>
              <a:rPr lang="es-ES" dirty="0" err="1" smtClean="0"/>
              <a:t>Yun</a:t>
            </a:r>
            <a:r>
              <a:rPr lang="es-ES" dirty="0"/>
              <a:t> </a:t>
            </a:r>
            <a:r>
              <a:rPr lang="es-ES" dirty="0" smtClean="0"/>
              <a:t>hardware: </a:t>
            </a:r>
            <a:r>
              <a:rPr lang="es-ES" dirty="0" err="1" smtClean="0"/>
              <a:t>Possibilities</a:t>
            </a:r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dirty="0" err="1" smtClean="0"/>
              <a:t>Arduino</a:t>
            </a:r>
            <a:r>
              <a:rPr lang="es-ES" dirty="0" smtClean="0"/>
              <a:t> </a:t>
            </a:r>
            <a:r>
              <a:rPr lang="es-ES" dirty="0" err="1" smtClean="0"/>
              <a:t>Yun</a:t>
            </a:r>
            <a:r>
              <a:rPr lang="es-ES" dirty="0" smtClean="0"/>
              <a:t> LwM2M </a:t>
            </a:r>
            <a:r>
              <a:rPr lang="es-ES" dirty="0" err="1" smtClean="0"/>
              <a:t>library</a:t>
            </a:r>
            <a:r>
              <a:rPr lang="es-ES" dirty="0" smtClean="0"/>
              <a:t> (</a:t>
            </a:r>
            <a:r>
              <a:rPr lang="es-ES" dirty="0" err="1" smtClean="0"/>
              <a:t>wakaama</a:t>
            </a:r>
            <a:r>
              <a:rPr lang="es-ES" dirty="0" smtClean="0"/>
              <a:t> </a:t>
            </a:r>
            <a:r>
              <a:rPr lang="es-ES" dirty="0" err="1" smtClean="0"/>
              <a:t>based</a:t>
            </a:r>
            <a:r>
              <a:rPr lang="es-ES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E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b="1" dirty="0" smtClean="0"/>
              <a:t>Cross-</a:t>
            </a:r>
            <a:r>
              <a:rPr lang="es-ES" b="1" dirty="0" err="1" smtClean="0"/>
              <a:t>compiled</a:t>
            </a:r>
            <a:r>
              <a:rPr lang="es-ES" b="1" dirty="0" smtClean="0"/>
              <a:t> </a:t>
            </a:r>
            <a:r>
              <a:rPr lang="es-ES" b="1" dirty="0" err="1" smtClean="0"/>
              <a:t>wakaama</a:t>
            </a:r>
            <a:r>
              <a:rPr lang="es-ES" b="1" dirty="0" smtClean="0"/>
              <a:t> + </a:t>
            </a:r>
            <a:r>
              <a:rPr lang="es-ES" b="1" dirty="0" err="1" smtClean="0"/>
              <a:t>LininoIO</a:t>
            </a:r>
            <a:endParaRPr lang="es-ES" b="1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dirty="0" err="1" smtClean="0"/>
              <a:t>What’s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new OMA-</a:t>
            </a:r>
            <a:r>
              <a:rPr lang="es-ES" dirty="0" err="1" smtClean="0"/>
              <a:t>ArduinoYun</a:t>
            </a:r>
            <a:r>
              <a:rPr lang="es-ES" dirty="0" smtClean="0"/>
              <a:t> </a:t>
            </a:r>
            <a:r>
              <a:rPr lang="es-ES" dirty="0" err="1" smtClean="0"/>
              <a:t>repository</a:t>
            </a:r>
            <a:r>
              <a:rPr lang="es-ES" dirty="0" smtClean="0"/>
              <a:t>?</a:t>
            </a:r>
            <a:endParaRPr lang="es-ES" dirty="0"/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865957"/>
            <a:ext cx="2430033" cy="177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2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8928992" cy="1102519"/>
          </a:xfrm>
        </p:spPr>
        <p:txBody>
          <a:bodyPr/>
          <a:lstStyle/>
          <a:p>
            <a:r>
              <a:rPr lang="es-ES" dirty="0"/>
              <a:t>Cross-</a:t>
            </a:r>
            <a:r>
              <a:rPr lang="es-ES" dirty="0" err="1"/>
              <a:t>compiled</a:t>
            </a:r>
            <a:r>
              <a:rPr lang="es-ES" dirty="0"/>
              <a:t> </a:t>
            </a:r>
            <a:r>
              <a:rPr lang="es-ES" dirty="0" err="1"/>
              <a:t>wakaama</a:t>
            </a:r>
            <a:r>
              <a:rPr lang="es-ES" dirty="0"/>
              <a:t> + </a:t>
            </a:r>
            <a:r>
              <a:rPr lang="es-ES" dirty="0" err="1"/>
              <a:t>LininoIO</a:t>
            </a:r>
            <a:endParaRPr lang="es-ES" dirty="0"/>
          </a:p>
        </p:txBody>
      </p:sp>
      <p:sp>
        <p:nvSpPr>
          <p:cNvPr id="52" name="CuadroTexto 51"/>
          <p:cNvSpPr txBox="1"/>
          <p:nvPr/>
        </p:nvSpPr>
        <p:spPr>
          <a:xfrm>
            <a:off x="251520" y="771550"/>
            <a:ext cx="77048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s-ES" sz="1400" b="1" dirty="0" err="1" smtClean="0"/>
              <a:t>Features</a:t>
            </a:r>
            <a:endParaRPr lang="es-ES" sz="1400" b="1" dirty="0"/>
          </a:p>
          <a:p>
            <a:pPr>
              <a:lnSpc>
                <a:spcPts val="1600"/>
              </a:lnSpc>
            </a:pPr>
            <a:endParaRPr lang="es-ES" sz="1200" dirty="0" smtClean="0"/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 smtClean="0"/>
              <a:t>Nowadays</a:t>
            </a:r>
            <a:r>
              <a:rPr lang="es-ES" sz="1200" dirty="0" smtClean="0"/>
              <a:t> </a:t>
            </a:r>
            <a:r>
              <a:rPr lang="es-ES" sz="1200" dirty="0" err="1" smtClean="0"/>
              <a:t>is</a:t>
            </a:r>
            <a:r>
              <a:rPr lang="es-ES" sz="1200" dirty="0" smtClean="0"/>
              <a:t> </a:t>
            </a:r>
            <a:r>
              <a:rPr lang="es-ES" sz="1200" dirty="0" err="1" smtClean="0"/>
              <a:t>the</a:t>
            </a:r>
            <a:r>
              <a:rPr lang="es-ES" sz="1200" dirty="0" smtClean="0"/>
              <a:t> </a:t>
            </a:r>
            <a:r>
              <a:rPr lang="es-ES" sz="1200" dirty="0" err="1" smtClean="0"/>
              <a:t>common</a:t>
            </a:r>
            <a:r>
              <a:rPr lang="es-ES" sz="1200" dirty="0" smtClean="0"/>
              <a:t> </a:t>
            </a:r>
            <a:r>
              <a:rPr lang="es-ES" sz="1200" dirty="0" err="1" smtClean="0"/>
              <a:t>way</a:t>
            </a:r>
            <a:r>
              <a:rPr lang="es-ES" sz="1200" dirty="0" smtClean="0"/>
              <a:t> to </a:t>
            </a:r>
            <a:r>
              <a:rPr lang="es-ES" sz="1200" dirty="0" err="1" smtClean="0"/>
              <a:t>work</a:t>
            </a:r>
            <a:r>
              <a:rPr lang="es-ES" sz="1200" dirty="0" smtClean="0"/>
              <a:t> </a:t>
            </a:r>
            <a:r>
              <a:rPr lang="es-ES" sz="1200" dirty="0" err="1" smtClean="0"/>
              <a:t>with</a:t>
            </a:r>
            <a:r>
              <a:rPr lang="es-ES" sz="1200" dirty="0" smtClean="0"/>
              <a:t> </a:t>
            </a:r>
            <a:r>
              <a:rPr lang="es-ES" sz="1200" dirty="0" err="1" smtClean="0"/>
              <a:t>wakaama</a:t>
            </a:r>
            <a:r>
              <a:rPr lang="es-ES" sz="1200" dirty="0" smtClean="0"/>
              <a:t> </a:t>
            </a:r>
            <a:r>
              <a:rPr lang="es-ES" sz="1200" dirty="0" err="1" smtClean="0"/>
              <a:t>client</a:t>
            </a:r>
            <a:r>
              <a:rPr lang="es-ES" sz="1200" dirty="0" smtClean="0"/>
              <a:t> and </a:t>
            </a:r>
            <a:r>
              <a:rPr lang="es-ES" sz="1200" dirty="0" err="1" smtClean="0"/>
              <a:t>peripherals</a:t>
            </a:r>
            <a:r>
              <a:rPr lang="es-ES" sz="1200" dirty="0" smtClean="0"/>
              <a:t>.</a:t>
            </a:r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n-US" sz="1200" dirty="0"/>
              <a:t>Programming environment is your favorite IDE and compile the client with </a:t>
            </a:r>
            <a:r>
              <a:rPr lang="en-US" sz="1200" dirty="0" err="1"/>
              <a:t>OpenWRT</a:t>
            </a:r>
            <a:r>
              <a:rPr lang="en-US" sz="1200" dirty="0"/>
              <a:t> cross-compiler</a:t>
            </a:r>
            <a:r>
              <a:rPr lang="en-US" sz="1200" dirty="0" smtClean="0"/>
              <a:t>.</a:t>
            </a:r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n-US" sz="1200" dirty="0"/>
              <a:t>More oriented to medium and advanced Arduino users, but </a:t>
            </a:r>
            <a:r>
              <a:rPr lang="en-US" sz="1200" dirty="0" err="1"/>
              <a:t>facilited</a:t>
            </a:r>
            <a:r>
              <a:rPr lang="en-US" sz="1200" dirty="0"/>
              <a:t> for common users</a:t>
            </a:r>
            <a:r>
              <a:rPr lang="en-US" sz="1200" dirty="0" smtClean="0"/>
              <a:t>.</a:t>
            </a:r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endParaRPr lang="es-ES" sz="1400" b="1" dirty="0" smtClean="0"/>
          </a:p>
          <a:p>
            <a:pPr>
              <a:lnSpc>
                <a:spcPts val="1600"/>
              </a:lnSpc>
            </a:pPr>
            <a:r>
              <a:rPr lang="es-ES" sz="1400" b="1" dirty="0" err="1" smtClean="0"/>
              <a:t>Inconvenients</a:t>
            </a:r>
            <a:endParaRPr lang="es-ES" sz="1400" b="1" dirty="0" smtClean="0"/>
          </a:p>
          <a:p>
            <a:pPr>
              <a:lnSpc>
                <a:spcPts val="1600"/>
              </a:lnSpc>
            </a:pPr>
            <a:endParaRPr lang="es-ES" sz="1200" dirty="0" smtClean="0"/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n-US" sz="1200" dirty="0"/>
              <a:t>Common users could find difficulties to work in this way</a:t>
            </a:r>
            <a:r>
              <a:rPr lang="en-US" sz="1200" dirty="0" smtClean="0"/>
              <a:t>.</a:t>
            </a:r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smtClean="0"/>
              <a:t>GPIO/ADC/PWM/I2C </a:t>
            </a:r>
            <a:r>
              <a:rPr lang="es-ES" sz="1200" dirty="0" err="1" smtClean="0"/>
              <a:t>ports</a:t>
            </a:r>
            <a:r>
              <a:rPr lang="es-ES" sz="1200" dirty="0" smtClean="0"/>
              <a:t> are </a:t>
            </a:r>
            <a:r>
              <a:rPr lang="es-ES" sz="1200" dirty="0" err="1" smtClean="0"/>
              <a:t>directly</a:t>
            </a:r>
            <a:r>
              <a:rPr lang="es-ES" sz="1200" dirty="0" smtClean="0"/>
              <a:t> </a:t>
            </a:r>
            <a:r>
              <a:rPr lang="es-ES" sz="1200" dirty="0" err="1" smtClean="0"/>
              <a:t>connected</a:t>
            </a:r>
            <a:r>
              <a:rPr lang="es-ES" sz="1200" dirty="0" smtClean="0"/>
              <a:t> to </a:t>
            </a:r>
            <a:r>
              <a:rPr lang="es-ES" sz="1200" dirty="0" err="1" smtClean="0"/>
              <a:t>the</a:t>
            </a:r>
            <a:r>
              <a:rPr lang="es-ES" sz="1200" dirty="0" smtClean="0"/>
              <a:t> </a:t>
            </a:r>
            <a:r>
              <a:rPr lang="es-ES" sz="1200" dirty="0" err="1" smtClean="0"/>
              <a:t>ATmega</a:t>
            </a:r>
            <a:r>
              <a:rPr lang="es-ES" sz="1200" dirty="0" smtClean="0"/>
              <a:t> MCU. So </a:t>
            </a:r>
            <a:r>
              <a:rPr lang="es-ES" sz="1200" dirty="0" err="1" smtClean="0"/>
              <a:t>it’s</a:t>
            </a:r>
            <a:r>
              <a:rPr lang="es-ES" sz="1200" dirty="0" smtClean="0"/>
              <a:t> </a:t>
            </a:r>
            <a:r>
              <a:rPr lang="es-ES" sz="1200" dirty="0" err="1" smtClean="0"/>
              <a:t>necessary</a:t>
            </a:r>
            <a:r>
              <a:rPr lang="es-ES" sz="1200" dirty="0" smtClean="0"/>
              <a:t> </a:t>
            </a:r>
            <a:r>
              <a:rPr lang="es-ES" sz="1200" dirty="0" err="1" smtClean="0"/>
              <a:t>install</a:t>
            </a:r>
            <a:r>
              <a:rPr lang="es-ES" sz="1200" dirty="0" smtClean="0"/>
              <a:t> </a:t>
            </a:r>
            <a:r>
              <a:rPr lang="es-ES" sz="1200" dirty="0" err="1"/>
              <a:t>LininoIO</a:t>
            </a:r>
            <a:r>
              <a:rPr lang="es-ES" sz="1200" dirty="0"/>
              <a:t> </a:t>
            </a:r>
            <a:r>
              <a:rPr lang="es-ES" sz="1200" dirty="0" err="1"/>
              <a:t>into</a:t>
            </a:r>
            <a:r>
              <a:rPr lang="es-ES" sz="1200" dirty="0"/>
              <a:t> </a:t>
            </a:r>
            <a:r>
              <a:rPr lang="es-ES" sz="1200" dirty="0" err="1"/>
              <a:t>the</a:t>
            </a:r>
            <a:r>
              <a:rPr lang="es-ES" sz="1200" dirty="0"/>
              <a:t> </a:t>
            </a:r>
            <a:r>
              <a:rPr lang="es-ES" sz="1200" dirty="0" err="1"/>
              <a:t>Arduino</a:t>
            </a:r>
            <a:r>
              <a:rPr lang="es-ES" sz="1200" dirty="0"/>
              <a:t> </a:t>
            </a:r>
            <a:r>
              <a:rPr lang="es-ES" sz="1200" dirty="0" err="1"/>
              <a:t>Yun</a:t>
            </a:r>
            <a:r>
              <a:rPr lang="es-ES" sz="1200" dirty="0"/>
              <a:t> to </a:t>
            </a:r>
            <a:r>
              <a:rPr lang="es-ES" sz="1200" dirty="0" err="1"/>
              <a:t>manage</a:t>
            </a:r>
            <a:r>
              <a:rPr lang="es-ES" sz="1200" dirty="0"/>
              <a:t> GPIO/ADC/PWM/I2C </a:t>
            </a:r>
            <a:r>
              <a:rPr lang="es-ES" sz="1200" dirty="0" err="1"/>
              <a:t>from</a:t>
            </a:r>
            <a:r>
              <a:rPr lang="es-ES" sz="1200" dirty="0"/>
              <a:t> </a:t>
            </a:r>
            <a:r>
              <a:rPr lang="es-ES" sz="1200" dirty="0" err="1"/>
              <a:t>the</a:t>
            </a:r>
            <a:r>
              <a:rPr lang="es-ES" sz="1200" dirty="0"/>
              <a:t> AR9331. </a:t>
            </a:r>
            <a:endParaRPr lang="es-ES" sz="1200" dirty="0" smtClean="0"/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100" dirty="0" err="1" smtClean="0"/>
              <a:t>Linino</a:t>
            </a:r>
            <a:r>
              <a:rPr lang="es-ES" sz="1100" dirty="0" smtClean="0"/>
              <a:t> wiki </a:t>
            </a:r>
            <a:r>
              <a:rPr lang="es-ES" sz="1100" dirty="0" err="1" smtClean="0"/>
              <a:t>provides</a:t>
            </a:r>
            <a:r>
              <a:rPr lang="es-ES" sz="1100" dirty="0" smtClean="0"/>
              <a:t> </a:t>
            </a:r>
            <a:r>
              <a:rPr lang="es-ES" sz="1100" dirty="0" err="1" smtClean="0"/>
              <a:t>the</a:t>
            </a:r>
            <a:r>
              <a:rPr lang="es-ES" sz="1100" dirty="0" smtClean="0"/>
              <a:t> </a:t>
            </a:r>
            <a:r>
              <a:rPr lang="es-ES" sz="1100" dirty="0" err="1" smtClean="0"/>
              <a:t>instructions</a:t>
            </a:r>
            <a:r>
              <a:rPr lang="es-ES" sz="1100" dirty="0" smtClean="0"/>
              <a:t> to </a:t>
            </a:r>
            <a:r>
              <a:rPr lang="es-ES" sz="1100" dirty="0" err="1" smtClean="0"/>
              <a:t>install</a:t>
            </a:r>
            <a:r>
              <a:rPr lang="es-ES" sz="1100" dirty="0" smtClean="0"/>
              <a:t> </a:t>
            </a:r>
            <a:r>
              <a:rPr lang="es-ES" sz="1100" dirty="0" err="1" smtClean="0"/>
              <a:t>LininoIO</a:t>
            </a:r>
            <a:r>
              <a:rPr lang="es-ES" sz="1100" dirty="0" smtClean="0"/>
              <a:t> (</a:t>
            </a:r>
            <a:r>
              <a:rPr lang="es-ES" sz="1100" dirty="0" smtClean="0">
                <a:hlinkClick r:id="rId3"/>
              </a:rPr>
              <a:t>link</a:t>
            </a:r>
            <a:r>
              <a:rPr lang="es-ES" sz="1100" dirty="0" smtClean="0"/>
              <a:t>)</a:t>
            </a:r>
            <a:endParaRPr lang="en-US" sz="1100" dirty="0" smtClean="0"/>
          </a:p>
          <a:p>
            <a:pPr>
              <a:lnSpc>
                <a:spcPts val="1600"/>
              </a:lnSpc>
            </a:pPr>
            <a:endParaRPr lang="es-ES" sz="1200" dirty="0"/>
          </a:p>
          <a:p>
            <a:pPr>
              <a:lnSpc>
                <a:spcPts val="1600"/>
              </a:lnSpc>
            </a:pPr>
            <a:endParaRPr lang="es-ES" sz="1200" dirty="0" smtClean="0"/>
          </a:p>
          <a:p>
            <a:pPr>
              <a:lnSpc>
                <a:spcPts val="1600"/>
              </a:lnSpc>
            </a:pPr>
            <a:endParaRPr lang="es-ES" sz="1200" dirty="0" smtClean="0"/>
          </a:p>
          <a:p>
            <a:pPr>
              <a:lnSpc>
                <a:spcPts val="1600"/>
              </a:lnSpc>
            </a:pPr>
            <a:r>
              <a:rPr lang="es-ES" sz="1100" b="1" dirty="0" err="1" smtClean="0"/>
              <a:t>Alternatives</a:t>
            </a:r>
            <a:r>
              <a:rPr lang="es-ES" sz="1100" b="1" dirty="0" smtClean="0"/>
              <a:t> to </a:t>
            </a:r>
            <a:r>
              <a:rPr lang="es-ES" sz="1100" b="1" dirty="0" err="1" smtClean="0"/>
              <a:t>wakaama</a:t>
            </a:r>
            <a:r>
              <a:rPr lang="es-ES" sz="1100" b="1" dirty="0" smtClean="0"/>
              <a:t> </a:t>
            </a:r>
            <a:r>
              <a:rPr lang="es-ES" sz="1100" b="1" dirty="0" err="1" smtClean="0"/>
              <a:t>for</a:t>
            </a:r>
            <a:r>
              <a:rPr lang="es-ES" sz="1100" b="1" dirty="0" smtClean="0"/>
              <a:t> </a:t>
            </a:r>
            <a:r>
              <a:rPr lang="es-ES" sz="1100" b="1" dirty="0" err="1" smtClean="0"/>
              <a:t>Arduino</a:t>
            </a:r>
            <a:r>
              <a:rPr lang="es-ES" sz="1100" b="1" dirty="0" smtClean="0"/>
              <a:t> </a:t>
            </a:r>
            <a:r>
              <a:rPr lang="es-ES" sz="1100" b="1" dirty="0" err="1" smtClean="0"/>
              <a:t>Yun</a:t>
            </a:r>
            <a:endParaRPr lang="es-ES" sz="1100" dirty="0"/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100" dirty="0" err="1" smtClean="0"/>
              <a:t>Why</a:t>
            </a:r>
            <a:r>
              <a:rPr lang="es-ES" sz="1100" dirty="0" smtClean="0"/>
              <a:t> </a:t>
            </a:r>
            <a:r>
              <a:rPr lang="es-ES" sz="1100" dirty="0" err="1" smtClean="0"/>
              <a:t>not</a:t>
            </a:r>
            <a:r>
              <a:rPr lang="es-ES" sz="1100" dirty="0" smtClean="0"/>
              <a:t> use </a:t>
            </a:r>
            <a:r>
              <a:rPr lang="es-ES" sz="1100" dirty="0" err="1" smtClean="0"/>
              <a:t>the</a:t>
            </a:r>
            <a:r>
              <a:rPr lang="es-ES" sz="1100" dirty="0" smtClean="0"/>
              <a:t> Java </a:t>
            </a:r>
            <a:r>
              <a:rPr lang="es-ES" sz="1100" dirty="0" err="1" smtClean="0"/>
              <a:t>based</a:t>
            </a:r>
            <a:r>
              <a:rPr lang="es-ES" sz="1100" dirty="0" smtClean="0"/>
              <a:t> </a:t>
            </a:r>
            <a:r>
              <a:rPr lang="es-ES" sz="1100" dirty="0" err="1" smtClean="0"/>
              <a:t>Leshan</a:t>
            </a:r>
            <a:r>
              <a:rPr lang="es-ES" sz="1100" dirty="0" smtClean="0"/>
              <a:t> </a:t>
            </a:r>
            <a:r>
              <a:rPr lang="es-ES" sz="1100" dirty="0" err="1" smtClean="0"/>
              <a:t>client</a:t>
            </a:r>
            <a:r>
              <a:rPr lang="es-ES" sz="1100" dirty="0" smtClean="0"/>
              <a:t>? 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100" dirty="0" err="1" smtClean="0"/>
              <a:t>Lack</a:t>
            </a:r>
            <a:r>
              <a:rPr lang="es-ES" sz="1100" dirty="0" smtClean="0"/>
              <a:t> of </a:t>
            </a:r>
            <a:r>
              <a:rPr lang="es-ES" sz="1100" dirty="0" err="1" smtClean="0"/>
              <a:t>enough</a:t>
            </a:r>
            <a:r>
              <a:rPr lang="es-ES" sz="1100" dirty="0" smtClean="0"/>
              <a:t> </a:t>
            </a:r>
            <a:r>
              <a:rPr lang="es-ES" sz="1100" dirty="0" err="1" smtClean="0"/>
              <a:t>memory</a:t>
            </a:r>
            <a:r>
              <a:rPr lang="es-ES" sz="1100" dirty="0" smtClean="0"/>
              <a:t> </a:t>
            </a:r>
            <a:r>
              <a:rPr lang="es-ES" sz="1100" dirty="0" smtClean="0">
                <a:sym typeface="Wingdings" panose="05000000000000000000" pitchFamily="2" charset="2"/>
              </a:rPr>
              <a:t></a:t>
            </a:r>
            <a:endParaRPr lang="es-ES" sz="105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758" y="859512"/>
            <a:ext cx="159067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74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8928992" cy="1102519"/>
          </a:xfrm>
        </p:spPr>
        <p:txBody>
          <a:bodyPr/>
          <a:lstStyle/>
          <a:p>
            <a:r>
              <a:rPr lang="es-ES" dirty="0"/>
              <a:t>Cross-</a:t>
            </a:r>
            <a:r>
              <a:rPr lang="es-ES" dirty="0" err="1"/>
              <a:t>compiled</a:t>
            </a:r>
            <a:r>
              <a:rPr lang="es-ES" dirty="0"/>
              <a:t> </a:t>
            </a:r>
            <a:r>
              <a:rPr lang="es-ES" dirty="0" err="1"/>
              <a:t>wakaama</a:t>
            </a:r>
            <a:r>
              <a:rPr lang="es-ES" dirty="0"/>
              <a:t> + </a:t>
            </a:r>
            <a:r>
              <a:rPr lang="es-ES" dirty="0" err="1"/>
              <a:t>LininoIO</a:t>
            </a:r>
            <a:endParaRPr lang="es-ES" dirty="0"/>
          </a:p>
        </p:txBody>
      </p:sp>
      <p:sp>
        <p:nvSpPr>
          <p:cNvPr id="52" name="CuadroTexto 51"/>
          <p:cNvSpPr txBox="1"/>
          <p:nvPr/>
        </p:nvSpPr>
        <p:spPr>
          <a:xfrm>
            <a:off x="251520" y="771550"/>
            <a:ext cx="78488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es-ES" sz="1400" b="1" dirty="0" err="1" smtClean="0"/>
              <a:t>Wakaama</a:t>
            </a:r>
            <a:r>
              <a:rPr lang="es-ES" sz="1400" b="1" dirty="0" smtClean="0"/>
              <a:t> </a:t>
            </a:r>
            <a:r>
              <a:rPr lang="es-ES" sz="1400" b="1" dirty="0" err="1" smtClean="0"/>
              <a:t>cross-compiling</a:t>
            </a:r>
            <a:r>
              <a:rPr lang="es-ES" sz="1400" b="1" dirty="0" smtClean="0"/>
              <a:t> art </a:t>
            </a:r>
            <a:r>
              <a:rPr lang="es-ES" sz="1400" b="1" dirty="0" err="1" smtClean="0"/>
              <a:t>state</a:t>
            </a:r>
            <a:endParaRPr lang="es-ES" sz="1400" b="1" dirty="0"/>
          </a:p>
          <a:p>
            <a:pPr algn="just">
              <a:lnSpc>
                <a:spcPts val="1600"/>
              </a:lnSpc>
            </a:pPr>
            <a:endParaRPr lang="es-ES" sz="1200" dirty="0" smtClean="0"/>
          </a:p>
          <a:p>
            <a:pPr marL="285750" indent="-285750" algn="just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n-US" sz="1200" dirty="0" err="1"/>
              <a:t>Wakaama</a:t>
            </a:r>
            <a:r>
              <a:rPr lang="en-US" sz="1200" dirty="0"/>
              <a:t> runs without problems in the Arduino Yun AR9331 processor.</a:t>
            </a:r>
          </a:p>
          <a:p>
            <a:pPr marL="285750" indent="-285750" algn="just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 smtClean="0"/>
              <a:t>LininoIO</a:t>
            </a:r>
            <a:r>
              <a:rPr lang="es-ES" sz="1200" dirty="0" smtClean="0"/>
              <a:t> </a:t>
            </a:r>
            <a:r>
              <a:rPr lang="es-ES" sz="1200" dirty="0" err="1"/>
              <a:t>is</a:t>
            </a:r>
            <a:r>
              <a:rPr lang="es-ES" sz="1200" dirty="0"/>
              <a:t> </a:t>
            </a:r>
            <a:r>
              <a:rPr lang="es-ES" sz="1200" dirty="0" err="1"/>
              <a:t>required</a:t>
            </a:r>
            <a:r>
              <a:rPr lang="es-ES" sz="1200" dirty="0"/>
              <a:t> to </a:t>
            </a:r>
            <a:r>
              <a:rPr lang="es-ES" sz="1200" dirty="0" err="1"/>
              <a:t>manage</a:t>
            </a:r>
            <a:r>
              <a:rPr lang="es-ES" sz="1200" dirty="0"/>
              <a:t> GPIO/ADC/PWM/I2C </a:t>
            </a:r>
            <a:r>
              <a:rPr lang="es-ES" sz="1200" dirty="0" err="1" smtClean="0"/>
              <a:t>ports</a:t>
            </a:r>
            <a:endParaRPr lang="es-ES" sz="1200" dirty="0" smtClean="0"/>
          </a:p>
          <a:p>
            <a:pPr marL="285750" indent="-285750" algn="just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 smtClean="0"/>
              <a:t>OpenWRT</a:t>
            </a:r>
            <a:r>
              <a:rPr lang="es-ES" sz="1200" dirty="0" smtClean="0"/>
              <a:t> </a:t>
            </a:r>
            <a:r>
              <a:rPr lang="es-ES" sz="1200" dirty="0" err="1" smtClean="0"/>
              <a:t>cross-compiler</a:t>
            </a:r>
            <a:r>
              <a:rPr lang="es-ES" sz="1200" dirty="0" smtClean="0"/>
              <a:t> </a:t>
            </a:r>
            <a:r>
              <a:rPr lang="es-ES" sz="1200" dirty="0" err="1" smtClean="0"/>
              <a:t>is</a:t>
            </a:r>
            <a:r>
              <a:rPr lang="es-ES" sz="1200" dirty="0" smtClean="0"/>
              <a:t> </a:t>
            </a:r>
            <a:r>
              <a:rPr lang="es-ES" sz="1200" dirty="0" err="1" smtClean="0"/>
              <a:t>required</a:t>
            </a:r>
            <a:r>
              <a:rPr lang="es-ES" sz="1200" dirty="0" smtClean="0"/>
              <a:t>.</a:t>
            </a:r>
          </a:p>
          <a:p>
            <a:pPr marL="742950" lvl="1" indent="-285750" algn="just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200" dirty="0" err="1" smtClean="0"/>
              <a:t>Manel</a:t>
            </a:r>
            <a:r>
              <a:rPr lang="es-ES" sz="1200" dirty="0" smtClean="0"/>
              <a:t> </a:t>
            </a:r>
            <a:r>
              <a:rPr lang="es-ES" sz="1200" dirty="0" err="1" smtClean="0"/>
              <a:t>Sangoi</a:t>
            </a:r>
            <a:r>
              <a:rPr lang="es-ES" sz="1200" dirty="0" smtClean="0"/>
              <a:t> </a:t>
            </a:r>
            <a:r>
              <a:rPr lang="es-ES" sz="1200" dirty="0" err="1" smtClean="0"/>
              <a:t>have</a:t>
            </a:r>
            <a:r>
              <a:rPr lang="es-ES" sz="1200" dirty="0" smtClean="0"/>
              <a:t> a wiki </a:t>
            </a:r>
            <a:r>
              <a:rPr lang="es-ES" sz="1200" dirty="0" err="1" smtClean="0"/>
              <a:t>with</a:t>
            </a:r>
            <a:r>
              <a:rPr lang="es-ES" sz="1200" dirty="0"/>
              <a:t> </a:t>
            </a:r>
            <a:r>
              <a:rPr lang="es-ES" sz="1200" dirty="0" err="1" smtClean="0"/>
              <a:t>the</a:t>
            </a:r>
            <a:r>
              <a:rPr lang="es-ES" sz="1200" dirty="0" smtClean="0"/>
              <a:t> </a:t>
            </a:r>
            <a:r>
              <a:rPr lang="es-ES" sz="1200" dirty="0" err="1" smtClean="0"/>
              <a:t>instructions</a:t>
            </a:r>
            <a:r>
              <a:rPr lang="es-ES" sz="1200" dirty="0" smtClean="0"/>
              <a:t> to compile </a:t>
            </a:r>
            <a:r>
              <a:rPr lang="es-ES" sz="1200" dirty="0" err="1" smtClean="0"/>
              <a:t>wakaama</a:t>
            </a:r>
            <a:r>
              <a:rPr lang="es-ES" sz="1200" dirty="0" smtClean="0"/>
              <a:t> </a:t>
            </a:r>
            <a:r>
              <a:rPr lang="es-ES" sz="1200" dirty="0" err="1" smtClean="0"/>
              <a:t>for</a:t>
            </a:r>
            <a:r>
              <a:rPr lang="es-ES" sz="1200" dirty="0" smtClean="0"/>
              <a:t> </a:t>
            </a:r>
            <a:r>
              <a:rPr lang="es-ES" sz="1200" dirty="0" err="1" smtClean="0"/>
              <a:t>Arduino</a:t>
            </a:r>
            <a:r>
              <a:rPr lang="es-ES" sz="1200" dirty="0" smtClean="0"/>
              <a:t> </a:t>
            </a:r>
            <a:r>
              <a:rPr lang="es-ES" sz="1200" dirty="0" err="1" smtClean="0"/>
              <a:t>Yun</a:t>
            </a:r>
            <a:r>
              <a:rPr lang="es-ES" sz="1200" dirty="0" smtClean="0"/>
              <a:t>. (</a:t>
            </a:r>
            <a:r>
              <a:rPr lang="es-ES" sz="1200" dirty="0" smtClean="0">
                <a:hlinkClick r:id="rId3"/>
              </a:rPr>
              <a:t>link</a:t>
            </a:r>
            <a:r>
              <a:rPr lang="es-ES" sz="1200" dirty="0" smtClean="0"/>
              <a:t>)</a:t>
            </a:r>
          </a:p>
          <a:p>
            <a:pPr marL="1200150" lvl="2" indent="-285750" algn="just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100" dirty="0"/>
              <a:t>This same instructions are collected into the http://github.com/OpenMobileAlliance/ArduinoYunOMA repository</a:t>
            </a:r>
            <a:r>
              <a:rPr lang="en-US" sz="1100" dirty="0" smtClean="0"/>
              <a:t>.</a:t>
            </a:r>
          </a:p>
          <a:p>
            <a:pPr marL="1200150" lvl="2" indent="-285750" algn="just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100" dirty="0"/>
              <a:t>The repository above includes shell scripts which follow the instructions of </a:t>
            </a:r>
            <a:r>
              <a:rPr lang="en-US" sz="1100" dirty="0" err="1"/>
              <a:t>Manel</a:t>
            </a:r>
            <a:r>
              <a:rPr lang="en-US" sz="1100" dirty="0"/>
              <a:t> </a:t>
            </a:r>
            <a:r>
              <a:rPr lang="en-US" sz="1100" dirty="0" err="1"/>
              <a:t>Sangoi</a:t>
            </a:r>
            <a:r>
              <a:rPr lang="en-US" sz="1100" dirty="0"/>
              <a:t> to help users to start with this way or accelerate the work in hackathons.</a:t>
            </a:r>
            <a:endParaRPr lang="es-ES" sz="12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758" y="859512"/>
            <a:ext cx="159067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3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8928992" cy="1102519"/>
          </a:xfrm>
        </p:spPr>
        <p:txBody>
          <a:bodyPr/>
          <a:lstStyle/>
          <a:p>
            <a:r>
              <a:rPr lang="es-ES" dirty="0" smtClean="0"/>
              <a:t>Agenda</a:t>
            </a:r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323528" y="987574"/>
            <a:ext cx="79928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dirty="0" err="1" smtClean="0"/>
              <a:t>Arduino</a:t>
            </a:r>
            <a:r>
              <a:rPr lang="es-ES" dirty="0" smtClean="0"/>
              <a:t> </a:t>
            </a:r>
            <a:r>
              <a:rPr lang="es-ES" dirty="0" err="1" smtClean="0"/>
              <a:t>Yun</a:t>
            </a:r>
            <a:r>
              <a:rPr lang="es-ES" dirty="0"/>
              <a:t> </a:t>
            </a:r>
            <a:r>
              <a:rPr lang="es-ES" dirty="0" smtClean="0"/>
              <a:t>hardware: </a:t>
            </a:r>
            <a:r>
              <a:rPr lang="es-ES" dirty="0" err="1" smtClean="0"/>
              <a:t>Possibilities</a:t>
            </a:r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dirty="0" err="1" smtClean="0"/>
              <a:t>Arduino</a:t>
            </a:r>
            <a:r>
              <a:rPr lang="es-ES" dirty="0" smtClean="0"/>
              <a:t> </a:t>
            </a:r>
            <a:r>
              <a:rPr lang="es-ES" dirty="0" err="1" smtClean="0"/>
              <a:t>Yun</a:t>
            </a:r>
            <a:r>
              <a:rPr lang="es-ES" dirty="0" smtClean="0"/>
              <a:t> LwM2M </a:t>
            </a:r>
            <a:r>
              <a:rPr lang="es-ES" dirty="0" err="1" smtClean="0"/>
              <a:t>library</a:t>
            </a:r>
            <a:r>
              <a:rPr lang="es-ES" dirty="0" smtClean="0"/>
              <a:t> (</a:t>
            </a:r>
            <a:r>
              <a:rPr lang="es-ES" dirty="0" err="1" smtClean="0"/>
              <a:t>wakaama</a:t>
            </a:r>
            <a:r>
              <a:rPr lang="es-ES" dirty="0" smtClean="0"/>
              <a:t> </a:t>
            </a:r>
            <a:r>
              <a:rPr lang="es-ES" dirty="0" err="1" smtClean="0"/>
              <a:t>based</a:t>
            </a:r>
            <a:r>
              <a:rPr lang="es-ES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ES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dirty="0" smtClean="0"/>
              <a:t>Cross-</a:t>
            </a:r>
            <a:r>
              <a:rPr lang="es-ES" dirty="0" err="1" smtClean="0"/>
              <a:t>compiled</a:t>
            </a:r>
            <a:r>
              <a:rPr lang="es-ES" dirty="0" smtClean="0"/>
              <a:t> </a:t>
            </a:r>
            <a:r>
              <a:rPr lang="es-ES" dirty="0" err="1" smtClean="0"/>
              <a:t>wakaama</a:t>
            </a:r>
            <a:r>
              <a:rPr lang="es-ES" dirty="0" smtClean="0"/>
              <a:t> + </a:t>
            </a:r>
            <a:r>
              <a:rPr lang="es-ES" dirty="0" err="1" smtClean="0"/>
              <a:t>LininoIO</a:t>
            </a:r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/>
              <a:t>What's inside of the OMA-</a:t>
            </a:r>
            <a:r>
              <a:rPr lang="en-US" b="1" dirty="0" err="1"/>
              <a:t>ArduinoYun</a:t>
            </a:r>
            <a:r>
              <a:rPr lang="en-US" b="1" dirty="0"/>
              <a:t> repository?</a:t>
            </a: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865957"/>
            <a:ext cx="2430033" cy="177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02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8928992" cy="1102519"/>
          </a:xfrm>
        </p:spPr>
        <p:txBody>
          <a:bodyPr/>
          <a:lstStyle/>
          <a:p>
            <a:r>
              <a:rPr lang="en-US" dirty="0"/>
              <a:t>What's inside of the OMA-</a:t>
            </a:r>
            <a:r>
              <a:rPr lang="en-US" dirty="0" err="1"/>
              <a:t>ArduinoYun</a:t>
            </a:r>
            <a:r>
              <a:rPr lang="en-US" dirty="0"/>
              <a:t> repository?</a:t>
            </a:r>
          </a:p>
        </p:txBody>
      </p:sp>
      <p:sp>
        <p:nvSpPr>
          <p:cNvPr id="52" name="CuadroTexto 51"/>
          <p:cNvSpPr txBox="1"/>
          <p:nvPr/>
        </p:nvSpPr>
        <p:spPr>
          <a:xfrm>
            <a:off x="251520" y="771550"/>
            <a:ext cx="5760640" cy="3990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s-ES" sz="1400" b="1" dirty="0" err="1" smtClean="0"/>
              <a:t>What’s</a:t>
            </a:r>
            <a:r>
              <a:rPr lang="es-ES" sz="1400" b="1" dirty="0" smtClean="0"/>
              <a:t> </a:t>
            </a:r>
            <a:r>
              <a:rPr lang="es-ES" sz="1400" b="1" dirty="0" err="1" smtClean="0"/>
              <a:t>inside</a:t>
            </a:r>
            <a:endParaRPr lang="es-ES" sz="1400" b="1" dirty="0"/>
          </a:p>
          <a:p>
            <a:pPr>
              <a:lnSpc>
                <a:spcPts val="1600"/>
              </a:lnSpc>
            </a:pPr>
            <a:endParaRPr lang="es-ES" sz="1200" dirty="0" smtClean="0"/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 smtClean="0"/>
              <a:t>Collect</a:t>
            </a:r>
            <a:r>
              <a:rPr lang="es-ES" sz="1200" dirty="0" smtClean="0"/>
              <a:t> </a:t>
            </a:r>
            <a:r>
              <a:rPr lang="es-ES" sz="1200" dirty="0" err="1" smtClean="0"/>
              <a:t>information</a:t>
            </a:r>
            <a:r>
              <a:rPr lang="es-ES" sz="1200" dirty="0" smtClean="0"/>
              <a:t> and </a:t>
            </a:r>
            <a:r>
              <a:rPr lang="es-ES" sz="1200" dirty="0" err="1" smtClean="0"/>
              <a:t>tools</a:t>
            </a:r>
            <a:r>
              <a:rPr lang="es-ES" sz="1200" dirty="0" smtClean="0"/>
              <a:t> to </a:t>
            </a:r>
            <a:r>
              <a:rPr lang="es-ES" sz="1200" dirty="0" err="1" smtClean="0"/>
              <a:t>work</a:t>
            </a:r>
            <a:r>
              <a:rPr lang="es-ES" sz="1200" dirty="0" smtClean="0"/>
              <a:t> </a:t>
            </a:r>
            <a:r>
              <a:rPr lang="es-ES" sz="1200" dirty="0" err="1" smtClean="0"/>
              <a:t>with</a:t>
            </a:r>
            <a:r>
              <a:rPr lang="es-ES" sz="1200" dirty="0" smtClean="0"/>
              <a:t> </a:t>
            </a:r>
            <a:r>
              <a:rPr lang="es-ES" sz="1200" dirty="0" err="1" smtClean="0"/>
              <a:t>Arduino</a:t>
            </a:r>
            <a:r>
              <a:rPr lang="es-ES" sz="1200" dirty="0" smtClean="0"/>
              <a:t> </a:t>
            </a:r>
            <a:r>
              <a:rPr lang="es-ES" sz="1200" dirty="0" err="1" smtClean="0"/>
              <a:t>Yun</a:t>
            </a:r>
            <a:r>
              <a:rPr lang="es-ES" sz="1200" dirty="0" smtClean="0"/>
              <a:t> and OMA LwM2M.</a:t>
            </a:r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endParaRPr lang="es-ES" sz="1200" dirty="0" smtClean="0"/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100" dirty="0" smtClean="0"/>
              <a:t> </a:t>
            </a:r>
            <a:r>
              <a:rPr lang="es-ES" sz="1100" b="1" dirty="0" smtClean="0"/>
              <a:t>ArduinoLwM2MLib</a:t>
            </a:r>
            <a:r>
              <a:rPr lang="es-ES" sz="1100" dirty="0" smtClean="0"/>
              <a:t>: </a:t>
            </a:r>
            <a:r>
              <a:rPr lang="en-US" sz="1100" dirty="0"/>
              <a:t>The purposed library project to introduce a </a:t>
            </a:r>
            <a:r>
              <a:rPr lang="en-US" sz="1100" dirty="0" err="1"/>
              <a:t>wakaama</a:t>
            </a:r>
            <a:r>
              <a:rPr lang="en-US" sz="1100" dirty="0"/>
              <a:t> based LwM2M client in the sketches</a:t>
            </a:r>
            <a:r>
              <a:rPr lang="en-US" sz="1100" dirty="0" smtClean="0"/>
              <a:t>.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endParaRPr lang="en-US" sz="1100" dirty="0" smtClean="0"/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100" b="1" dirty="0" err="1" smtClean="0"/>
              <a:t>wakaamaCCTools</a:t>
            </a:r>
            <a:r>
              <a:rPr lang="en-US" sz="1100" dirty="0" smtClean="0"/>
              <a:t>: Four </a:t>
            </a:r>
            <a:r>
              <a:rPr lang="en-US" sz="1100" dirty="0"/>
              <a:t>scripts to automatize the </a:t>
            </a:r>
            <a:r>
              <a:rPr lang="en-US" sz="1100" dirty="0" err="1"/>
              <a:t>wakaama</a:t>
            </a:r>
            <a:r>
              <a:rPr lang="en-US" sz="1100" dirty="0"/>
              <a:t> compilation using the </a:t>
            </a:r>
            <a:r>
              <a:rPr lang="en-US" sz="1100" dirty="0" err="1"/>
              <a:t>OpenWRT</a:t>
            </a:r>
            <a:r>
              <a:rPr lang="en-US" sz="1100" dirty="0"/>
              <a:t> cross compiler. Aims help to hackathon participants by accelerating their working environment preparation</a:t>
            </a:r>
            <a:r>
              <a:rPr lang="en-US" sz="1100" dirty="0" smtClean="0"/>
              <a:t>.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endParaRPr lang="en-US" sz="1100" dirty="0"/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100" b="1" dirty="0" smtClean="0"/>
              <a:t>tools</a:t>
            </a:r>
            <a:r>
              <a:rPr lang="en-US" sz="1100" dirty="0"/>
              <a:t>: A script for fast update Arduino Yun firmware and a sketch to provide network info (Access Point name and IP) to facilitate the identification of devices in hackathon environments</a:t>
            </a:r>
            <a:r>
              <a:rPr lang="en-US" sz="1100" dirty="0" smtClean="0"/>
              <a:t>.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n-US" sz="1200" dirty="0" smtClean="0"/>
              <a:t>All the information regarding the tools and more can be found in the repository README.md</a:t>
            </a:r>
          </a:p>
          <a:p>
            <a:pPr lvl="1">
              <a:lnSpc>
                <a:spcPts val="1600"/>
              </a:lnSpc>
            </a:pPr>
            <a:endParaRPr lang="en-US" sz="1200" dirty="0"/>
          </a:p>
          <a:p>
            <a:pPr>
              <a:lnSpc>
                <a:spcPts val="1600"/>
              </a:lnSpc>
            </a:pPr>
            <a:r>
              <a:rPr lang="en-US" sz="1200" dirty="0" smtClean="0"/>
              <a:t>Repository link: </a:t>
            </a:r>
            <a:r>
              <a:rPr lang="es-ES" sz="1200" dirty="0">
                <a:hlinkClick r:id="rId3"/>
              </a:rPr>
              <a:t>http://</a:t>
            </a:r>
            <a:r>
              <a:rPr lang="es-ES" sz="1200" dirty="0" smtClean="0">
                <a:hlinkClick r:id="rId3"/>
              </a:rPr>
              <a:t>github.com/HOP-Ubiquitous/OMA-ArduinoYun</a:t>
            </a:r>
            <a:endParaRPr lang="es-ES" sz="12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987574"/>
            <a:ext cx="2495238" cy="1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08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8928992" cy="1102519"/>
          </a:xfrm>
        </p:spPr>
        <p:txBody>
          <a:bodyPr/>
          <a:lstStyle/>
          <a:p>
            <a:r>
              <a:rPr lang="es-ES" dirty="0" err="1" smtClean="0"/>
              <a:t>Why</a:t>
            </a:r>
            <a:r>
              <a:rPr lang="es-ES" dirty="0" smtClean="0"/>
              <a:t> </a:t>
            </a:r>
            <a:r>
              <a:rPr lang="es-ES" dirty="0" err="1" smtClean="0"/>
              <a:t>Arduino</a:t>
            </a:r>
            <a:r>
              <a:rPr lang="es-ES" dirty="0" smtClean="0"/>
              <a:t> </a:t>
            </a:r>
            <a:r>
              <a:rPr lang="es-ES" dirty="0" err="1" smtClean="0"/>
              <a:t>Yun</a:t>
            </a:r>
            <a:r>
              <a:rPr lang="es-ES" dirty="0" smtClean="0"/>
              <a:t>?</a:t>
            </a:r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323528" y="987574"/>
            <a:ext cx="7992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b="1" dirty="0" err="1" smtClean="0"/>
              <a:t>Arduino</a:t>
            </a:r>
            <a:r>
              <a:rPr lang="es-ES" b="1" dirty="0" smtClean="0"/>
              <a:t> </a:t>
            </a:r>
            <a:r>
              <a:rPr lang="es-ES" b="1" dirty="0" err="1" smtClean="0"/>
              <a:t>Yun</a:t>
            </a:r>
            <a:r>
              <a:rPr lang="es-ES" b="1" dirty="0"/>
              <a:t> </a:t>
            </a:r>
            <a:r>
              <a:rPr lang="es-ES" b="1" dirty="0" smtClean="0"/>
              <a:t>hardware: </a:t>
            </a:r>
            <a:r>
              <a:rPr lang="en-GB" b="1" dirty="0" smtClean="0"/>
              <a:t>Possibilities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dirty="0" smtClean="0"/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s-ES" dirty="0" err="1" smtClean="0"/>
              <a:t>WiFi</a:t>
            </a:r>
            <a:r>
              <a:rPr lang="es-ES" dirty="0" smtClean="0"/>
              <a:t> and Ethernet </a:t>
            </a:r>
            <a:r>
              <a:rPr lang="es-ES" dirty="0" err="1" smtClean="0"/>
              <a:t>Connectivity</a:t>
            </a:r>
            <a:r>
              <a:rPr lang="es-ES" dirty="0" smtClean="0"/>
              <a:t> to </a:t>
            </a:r>
            <a:r>
              <a:rPr lang="es-ES" dirty="0" err="1" smtClean="0"/>
              <a:t>interact</a:t>
            </a:r>
            <a:r>
              <a:rPr lang="es-ES" dirty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Internet </a:t>
            </a:r>
          </a:p>
          <a:p>
            <a:pPr lvl="1"/>
            <a:r>
              <a:rPr lang="es-ES" dirty="0" smtClean="0"/>
              <a:t>                                                                                     (OMA Server)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ES" dirty="0"/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s-ES" dirty="0" err="1" smtClean="0"/>
              <a:t>Double</a:t>
            </a:r>
            <a:r>
              <a:rPr lang="es-ES" dirty="0" smtClean="0"/>
              <a:t> </a:t>
            </a:r>
            <a:r>
              <a:rPr lang="es-ES" dirty="0" err="1" smtClean="0"/>
              <a:t>System</a:t>
            </a:r>
            <a:r>
              <a:rPr lang="es-ES" dirty="0" smtClean="0"/>
              <a:t> (</a:t>
            </a:r>
            <a:r>
              <a:rPr lang="es-ES" dirty="0" err="1" smtClean="0"/>
              <a:t>OpenWrt</a:t>
            </a:r>
            <a:r>
              <a:rPr lang="es-ES" dirty="0" smtClean="0"/>
              <a:t> – Linux / </a:t>
            </a:r>
            <a:r>
              <a:rPr lang="es-ES" dirty="0" err="1" smtClean="0"/>
              <a:t>LininoIO</a:t>
            </a:r>
            <a:r>
              <a:rPr lang="es-ES" dirty="0" smtClean="0"/>
              <a:t> and </a:t>
            </a:r>
            <a:r>
              <a:rPr lang="es-ES" dirty="0" err="1" smtClean="0"/>
              <a:t>Arduino</a:t>
            </a:r>
            <a:r>
              <a:rPr lang="es-ES" dirty="0" smtClean="0"/>
              <a:t>)</a:t>
            </a:r>
          </a:p>
          <a:p>
            <a:pPr marL="1200150" lvl="2" indent="-285750">
              <a:buFont typeface="Wingdings" panose="05000000000000000000" pitchFamily="2" charset="2"/>
              <a:buChar char="v"/>
            </a:pPr>
            <a:r>
              <a:rPr lang="es-ES" dirty="0" smtClean="0"/>
              <a:t>Linux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networking</a:t>
            </a:r>
            <a:r>
              <a:rPr lang="es-ES" dirty="0" smtClean="0"/>
              <a:t> </a:t>
            </a:r>
            <a:r>
              <a:rPr lang="es-ES" dirty="0" err="1" smtClean="0"/>
              <a:t>support</a:t>
            </a:r>
            <a:r>
              <a:rPr lang="es-ES" dirty="0" smtClean="0"/>
              <a:t> (OMA </a:t>
            </a:r>
            <a:r>
              <a:rPr lang="es-ES" dirty="0" err="1" smtClean="0"/>
              <a:t>Client</a:t>
            </a:r>
            <a:r>
              <a:rPr lang="es-ES" dirty="0" smtClean="0"/>
              <a:t>)</a:t>
            </a:r>
          </a:p>
          <a:p>
            <a:pPr marL="1200150" lvl="2" indent="-285750">
              <a:buFont typeface="Wingdings" panose="05000000000000000000" pitchFamily="2" charset="2"/>
              <a:buChar char="v"/>
            </a:pPr>
            <a:r>
              <a:rPr lang="es-ES" dirty="0" err="1" smtClean="0"/>
              <a:t>Arduino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sensing</a:t>
            </a:r>
            <a:r>
              <a:rPr lang="es-ES" dirty="0" smtClean="0"/>
              <a:t> / </a:t>
            </a:r>
            <a:r>
              <a:rPr lang="es-ES" dirty="0" err="1" smtClean="0"/>
              <a:t>actuation</a:t>
            </a:r>
            <a:r>
              <a:rPr lang="es-ES" dirty="0" smtClean="0"/>
              <a:t> </a:t>
            </a:r>
            <a:r>
              <a:rPr lang="es-ES" dirty="0" err="1" smtClean="0"/>
              <a:t>support</a:t>
            </a:r>
            <a:r>
              <a:rPr lang="es-ES" dirty="0" smtClean="0"/>
              <a:t> (OMA </a:t>
            </a:r>
            <a:r>
              <a:rPr lang="es-ES" dirty="0" err="1" smtClean="0"/>
              <a:t>Objects</a:t>
            </a:r>
            <a:r>
              <a:rPr lang="es-ES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ES" dirty="0" smtClean="0"/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s-ES" dirty="0" smtClean="0"/>
              <a:t>Compatible </a:t>
            </a:r>
            <a:r>
              <a:rPr lang="es-ES" dirty="0" err="1" smtClean="0"/>
              <a:t>with</a:t>
            </a:r>
            <a:r>
              <a:rPr lang="es-ES" dirty="0" smtClean="0"/>
              <a:t> a </a:t>
            </a:r>
            <a:r>
              <a:rPr lang="es-ES" dirty="0" err="1" smtClean="0"/>
              <a:t>wide</a:t>
            </a:r>
            <a:r>
              <a:rPr lang="es-ES" dirty="0" smtClean="0"/>
              <a:t> </a:t>
            </a:r>
            <a:r>
              <a:rPr lang="es-ES" dirty="0" err="1" smtClean="0"/>
              <a:t>range</a:t>
            </a:r>
            <a:r>
              <a:rPr lang="es-ES" dirty="0" smtClean="0"/>
              <a:t> of sensor </a:t>
            </a:r>
            <a:r>
              <a:rPr lang="es-ES" dirty="0" err="1" smtClean="0"/>
              <a:t>shields</a:t>
            </a:r>
            <a:r>
              <a:rPr lang="es-ES" dirty="0" smtClean="0"/>
              <a:t> </a:t>
            </a:r>
            <a:r>
              <a:rPr lang="es-ES" dirty="0" err="1" smtClean="0"/>
              <a:t>from</a:t>
            </a:r>
            <a:r>
              <a:rPr lang="es-ES" dirty="0" smtClean="0"/>
              <a:t> </a:t>
            </a:r>
            <a:r>
              <a:rPr lang="es-ES" dirty="0" err="1" smtClean="0"/>
              <a:t>Arduino</a:t>
            </a:r>
            <a:endParaRPr lang="es-ES" dirty="0" smtClean="0"/>
          </a:p>
          <a:p>
            <a:pPr marL="1200150" lvl="2" indent="-285750">
              <a:buFont typeface="Wingdings" panose="05000000000000000000" pitchFamily="2" charset="2"/>
              <a:buChar char="v"/>
            </a:pPr>
            <a:r>
              <a:rPr lang="es-ES" dirty="0" err="1" smtClean="0"/>
              <a:t>Special</a:t>
            </a:r>
            <a:r>
              <a:rPr lang="es-ES" dirty="0" smtClean="0"/>
              <a:t> </a:t>
            </a:r>
            <a:r>
              <a:rPr lang="es-ES" dirty="0" err="1" smtClean="0"/>
              <a:t>edition</a:t>
            </a:r>
            <a:r>
              <a:rPr lang="es-ES" dirty="0" smtClean="0"/>
              <a:t> </a:t>
            </a:r>
            <a:r>
              <a:rPr lang="es-ES" dirty="0" err="1" smtClean="0"/>
              <a:t>from</a:t>
            </a:r>
            <a:r>
              <a:rPr lang="es-ES" dirty="0" smtClean="0"/>
              <a:t> </a:t>
            </a:r>
            <a:r>
              <a:rPr lang="es-ES" dirty="0" err="1" smtClean="0"/>
              <a:t>SeedStudio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Grove </a:t>
            </a:r>
            <a:r>
              <a:rPr lang="es-ES" dirty="0" err="1" smtClean="0"/>
              <a:t>support</a:t>
            </a:r>
            <a:endParaRPr lang="es-ES" dirty="0" smtClean="0"/>
          </a:p>
          <a:p>
            <a:pPr marL="1200150" lvl="2" indent="-285750">
              <a:buFont typeface="Wingdings" panose="05000000000000000000" pitchFamily="2" charset="2"/>
              <a:buChar char="v"/>
            </a:pPr>
            <a:endParaRPr lang="es-ES" dirty="0"/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s-ES" dirty="0" err="1" smtClean="0"/>
              <a:t>Support</a:t>
            </a:r>
            <a:r>
              <a:rPr lang="es-ES" dirty="0" smtClean="0"/>
              <a:t> </a:t>
            </a:r>
            <a:r>
              <a:rPr lang="es-ES" dirty="0" err="1" smtClean="0"/>
              <a:t>from</a:t>
            </a:r>
            <a:r>
              <a:rPr lang="es-ES" dirty="0" smtClean="0"/>
              <a:t> </a:t>
            </a:r>
            <a:r>
              <a:rPr lang="es-ES" dirty="0" err="1" smtClean="0"/>
              <a:t>Arduino</a:t>
            </a:r>
            <a:r>
              <a:rPr lang="es-ES" dirty="0" smtClean="0"/>
              <a:t> to </a:t>
            </a:r>
            <a:r>
              <a:rPr lang="es-ES" dirty="0" err="1" smtClean="0"/>
              <a:t>Hackathons</a:t>
            </a:r>
            <a:r>
              <a:rPr lang="es-ES" dirty="0" smtClean="0"/>
              <a:t> and Workshops</a:t>
            </a:r>
          </a:p>
          <a:p>
            <a:pPr lvl="1"/>
            <a:endParaRPr lang="es-ES" dirty="0"/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843558"/>
            <a:ext cx="2430033" cy="177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6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8928992" cy="1102519"/>
          </a:xfrm>
        </p:spPr>
        <p:txBody>
          <a:bodyPr/>
          <a:lstStyle/>
          <a:p>
            <a:r>
              <a:rPr lang="es-ES" dirty="0" err="1"/>
              <a:t>Arduino</a:t>
            </a:r>
            <a:r>
              <a:rPr lang="es-ES" dirty="0"/>
              <a:t> </a:t>
            </a:r>
            <a:r>
              <a:rPr lang="es-ES" dirty="0" err="1"/>
              <a:t>Yun</a:t>
            </a:r>
            <a:r>
              <a:rPr lang="es-ES" dirty="0"/>
              <a:t> hardware: </a:t>
            </a:r>
            <a:r>
              <a:rPr lang="es-ES" dirty="0" err="1" smtClean="0"/>
              <a:t>Double</a:t>
            </a:r>
            <a:r>
              <a:rPr lang="es-ES" dirty="0" smtClean="0"/>
              <a:t> </a:t>
            </a:r>
            <a:r>
              <a:rPr lang="es-ES" dirty="0" err="1" smtClean="0"/>
              <a:t>Syste</a:t>
            </a:r>
            <a:r>
              <a:rPr lang="es-ES" dirty="0" err="1"/>
              <a:t>m</a:t>
            </a:r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2158372" y="1081488"/>
            <a:ext cx="923256" cy="72008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err="1" smtClean="0"/>
              <a:t>ATmega</a:t>
            </a:r>
            <a:endParaRPr lang="es-ES" sz="1400" dirty="0" smtClean="0"/>
          </a:p>
          <a:p>
            <a:pPr algn="ctr"/>
            <a:r>
              <a:rPr lang="es-ES" sz="1400" dirty="0" smtClean="0"/>
              <a:t>32u4</a:t>
            </a:r>
            <a:endParaRPr lang="es-ES" sz="1400" dirty="0"/>
          </a:p>
        </p:txBody>
      </p:sp>
      <p:sp>
        <p:nvSpPr>
          <p:cNvPr id="8" name="Rectángulo 7"/>
          <p:cNvSpPr/>
          <p:nvPr/>
        </p:nvSpPr>
        <p:spPr>
          <a:xfrm>
            <a:off x="5097852" y="1081488"/>
            <a:ext cx="923256" cy="7200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err="1" smtClean="0"/>
              <a:t>Linino</a:t>
            </a:r>
            <a:r>
              <a:rPr lang="es-ES" sz="1400" dirty="0" smtClean="0"/>
              <a:t> AR 9331</a:t>
            </a:r>
            <a:endParaRPr lang="es-ES" sz="1400" dirty="0"/>
          </a:p>
        </p:txBody>
      </p:sp>
      <p:sp>
        <p:nvSpPr>
          <p:cNvPr id="9" name="Rectángulo 8"/>
          <p:cNvSpPr/>
          <p:nvPr/>
        </p:nvSpPr>
        <p:spPr>
          <a:xfrm>
            <a:off x="3718270" y="1307095"/>
            <a:ext cx="765137" cy="3330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/>
              <a:t>BRIDGE</a:t>
            </a:r>
          </a:p>
        </p:txBody>
      </p:sp>
      <p:cxnSp>
        <p:nvCxnSpPr>
          <p:cNvPr id="11" name="Conector recto de flecha 10"/>
          <p:cNvCxnSpPr/>
          <p:nvPr/>
        </p:nvCxnSpPr>
        <p:spPr>
          <a:xfrm>
            <a:off x="3153636" y="1559122"/>
            <a:ext cx="5040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" name="Conector recto de flecha 12"/>
          <p:cNvCxnSpPr/>
          <p:nvPr/>
        </p:nvCxnSpPr>
        <p:spPr>
          <a:xfrm>
            <a:off x="3132201" y="1378609"/>
            <a:ext cx="504056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/>
          <p:nvPr/>
        </p:nvCxnSpPr>
        <p:spPr>
          <a:xfrm>
            <a:off x="4535538" y="1387641"/>
            <a:ext cx="504056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Conector recto de flecha 14"/>
          <p:cNvCxnSpPr/>
          <p:nvPr/>
        </p:nvCxnSpPr>
        <p:spPr>
          <a:xfrm>
            <a:off x="4535538" y="1559122"/>
            <a:ext cx="5040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CuadroTexto 15"/>
          <p:cNvSpPr txBox="1"/>
          <p:nvPr/>
        </p:nvSpPr>
        <p:spPr>
          <a:xfrm>
            <a:off x="3215062" y="1343098"/>
            <a:ext cx="3145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>
                <a:solidFill>
                  <a:schemeClr val="accent5"/>
                </a:solidFill>
              </a:rPr>
              <a:t>Tx</a:t>
            </a:r>
            <a:endParaRPr lang="es-ES" sz="1100" dirty="0" smtClean="0">
              <a:solidFill>
                <a:schemeClr val="accent5"/>
              </a:solidFill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3204902" y="1176683"/>
            <a:ext cx="3225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>
                <a:solidFill>
                  <a:schemeClr val="accent5"/>
                </a:solidFill>
              </a:rPr>
              <a:t>Rx</a:t>
            </a:r>
            <a:endParaRPr lang="es-ES" sz="1100" dirty="0" smtClean="0">
              <a:solidFill>
                <a:schemeClr val="accent5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4627706" y="1158111"/>
            <a:ext cx="3145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>
                <a:solidFill>
                  <a:schemeClr val="accent2"/>
                </a:solidFill>
              </a:rPr>
              <a:t>Tx</a:t>
            </a:r>
            <a:endParaRPr lang="es-ES" sz="1100" dirty="0" smtClean="0">
              <a:solidFill>
                <a:schemeClr val="accent2"/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4627706" y="1343690"/>
            <a:ext cx="3225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>
                <a:solidFill>
                  <a:schemeClr val="accent2"/>
                </a:solidFill>
              </a:rPr>
              <a:t>Rx</a:t>
            </a:r>
            <a:endParaRPr lang="es-ES" sz="1100" dirty="0" smtClean="0">
              <a:solidFill>
                <a:schemeClr val="accent2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2051720" y="2139209"/>
            <a:ext cx="494584" cy="36004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USB</a:t>
            </a:r>
          </a:p>
          <a:p>
            <a:pPr algn="ctr"/>
            <a:r>
              <a:rPr lang="es-ES" sz="900" dirty="0" err="1" smtClean="0"/>
              <a:t>Prog</a:t>
            </a:r>
            <a:r>
              <a:rPr lang="es-ES" sz="900" dirty="0" smtClean="0"/>
              <a:t>.</a:t>
            </a:r>
          </a:p>
        </p:txBody>
      </p:sp>
      <p:sp>
        <p:nvSpPr>
          <p:cNvPr id="21" name="Rectángulo 20"/>
          <p:cNvSpPr/>
          <p:nvPr/>
        </p:nvSpPr>
        <p:spPr>
          <a:xfrm>
            <a:off x="2659052" y="2139209"/>
            <a:ext cx="494584" cy="36004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I/O</a:t>
            </a:r>
          </a:p>
        </p:txBody>
      </p:sp>
      <p:sp>
        <p:nvSpPr>
          <p:cNvPr id="22" name="Rectángulo 21"/>
          <p:cNvSpPr/>
          <p:nvPr/>
        </p:nvSpPr>
        <p:spPr>
          <a:xfrm>
            <a:off x="5076056" y="2139702"/>
            <a:ext cx="494584" cy="360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err="1" smtClean="0"/>
              <a:t>WiFi</a:t>
            </a:r>
            <a:endParaRPr lang="es-ES" sz="900" dirty="0" smtClean="0"/>
          </a:p>
        </p:txBody>
      </p:sp>
      <p:sp>
        <p:nvSpPr>
          <p:cNvPr id="23" name="Rectángulo 22"/>
          <p:cNvSpPr/>
          <p:nvPr/>
        </p:nvSpPr>
        <p:spPr>
          <a:xfrm>
            <a:off x="5683388" y="2139702"/>
            <a:ext cx="494584" cy="360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err="1" smtClean="0"/>
              <a:t>Eth</a:t>
            </a:r>
            <a:endParaRPr lang="es-ES" sz="900" dirty="0" smtClean="0"/>
          </a:p>
        </p:txBody>
      </p:sp>
      <p:sp>
        <p:nvSpPr>
          <p:cNvPr id="24" name="Rectángulo 23"/>
          <p:cNvSpPr/>
          <p:nvPr/>
        </p:nvSpPr>
        <p:spPr>
          <a:xfrm>
            <a:off x="6407475" y="1042144"/>
            <a:ext cx="494584" cy="360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USB</a:t>
            </a:r>
          </a:p>
          <a:p>
            <a:pPr algn="ctr"/>
            <a:r>
              <a:rPr lang="es-ES" sz="900" dirty="0" smtClean="0"/>
              <a:t>HOST</a:t>
            </a:r>
          </a:p>
        </p:txBody>
      </p:sp>
      <p:sp>
        <p:nvSpPr>
          <p:cNvPr id="25" name="Rectángulo 24"/>
          <p:cNvSpPr/>
          <p:nvPr/>
        </p:nvSpPr>
        <p:spPr>
          <a:xfrm>
            <a:off x="6403468" y="1491137"/>
            <a:ext cx="494584" cy="360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SD</a:t>
            </a:r>
          </a:p>
          <a:p>
            <a:pPr algn="ctr"/>
            <a:r>
              <a:rPr lang="es-ES" sz="900" dirty="0" smtClean="0"/>
              <a:t>CARD</a:t>
            </a:r>
          </a:p>
        </p:txBody>
      </p:sp>
      <p:cxnSp>
        <p:nvCxnSpPr>
          <p:cNvPr id="26" name="Conector recto de flecha 25"/>
          <p:cNvCxnSpPr/>
          <p:nvPr/>
        </p:nvCxnSpPr>
        <p:spPr>
          <a:xfrm>
            <a:off x="2577572" y="1877503"/>
            <a:ext cx="4386" cy="216024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5" name="Conector recto de flecha 34"/>
          <p:cNvCxnSpPr/>
          <p:nvPr/>
        </p:nvCxnSpPr>
        <p:spPr>
          <a:xfrm>
            <a:off x="5597522" y="1879383"/>
            <a:ext cx="4386" cy="216024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8" name="Conector recto de flecha 37"/>
          <p:cNvCxnSpPr/>
          <p:nvPr/>
        </p:nvCxnSpPr>
        <p:spPr>
          <a:xfrm>
            <a:off x="6105964" y="1439754"/>
            <a:ext cx="236338" cy="852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Conector recto 42"/>
          <p:cNvCxnSpPr/>
          <p:nvPr/>
        </p:nvCxnSpPr>
        <p:spPr>
          <a:xfrm>
            <a:off x="4055654" y="918826"/>
            <a:ext cx="144016" cy="15693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4" name="Conector recto 43"/>
          <p:cNvCxnSpPr/>
          <p:nvPr/>
        </p:nvCxnSpPr>
        <p:spPr>
          <a:xfrm>
            <a:off x="4050892" y="1239908"/>
            <a:ext cx="144016" cy="15693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5" name="Conector recto 44"/>
          <p:cNvCxnSpPr/>
          <p:nvPr/>
        </p:nvCxnSpPr>
        <p:spPr>
          <a:xfrm flipH="1">
            <a:off x="4048511" y="1073607"/>
            <a:ext cx="152400" cy="17159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7" name="Conector recto 46"/>
          <p:cNvCxnSpPr/>
          <p:nvPr/>
        </p:nvCxnSpPr>
        <p:spPr>
          <a:xfrm>
            <a:off x="4047195" y="1560990"/>
            <a:ext cx="144016" cy="15693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8" name="Conector recto 47"/>
          <p:cNvCxnSpPr/>
          <p:nvPr/>
        </p:nvCxnSpPr>
        <p:spPr>
          <a:xfrm>
            <a:off x="4042433" y="1882072"/>
            <a:ext cx="144016" cy="15693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9" name="Conector recto 48"/>
          <p:cNvCxnSpPr/>
          <p:nvPr/>
        </p:nvCxnSpPr>
        <p:spPr>
          <a:xfrm flipH="1">
            <a:off x="4040052" y="1715771"/>
            <a:ext cx="152400" cy="17159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0" name="Conector recto 49"/>
          <p:cNvCxnSpPr/>
          <p:nvPr/>
        </p:nvCxnSpPr>
        <p:spPr>
          <a:xfrm flipH="1">
            <a:off x="4042508" y="1393121"/>
            <a:ext cx="152400" cy="17159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1" name="CuadroTexto 50"/>
          <p:cNvSpPr txBox="1"/>
          <p:nvPr/>
        </p:nvSpPr>
        <p:spPr>
          <a:xfrm>
            <a:off x="342118" y="3601829"/>
            <a:ext cx="7326226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400" dirty="0" err="1" smtClean="0"/>
              <a:t>Comunicated</a:t>
            </a:r>
            <a:r>
              <a:rPr lang="es-ES" sz="1400" dirty="0" smtClean="0"/>
              <a:t> </a:t>
            </a:r>
            <a:r>
              <a:rPr lang="es-ES" sz="1400" dirty="0" err="1" smtClean="0"/>
              <a:t>through</a:t>
            </a:r>
            <a:r>
              <a:rPr lang="es-ES" sz="1400" dirty="0" smtClean="0"/>
              <a:t> a “bridge” to share </a:t>
            </a:r>
            <a:r>
              <a:rPr lang="es-ES" sz="1400" dirty="0" err="1" smtClean="0"/>
              <a:t>their</a:t>
            </a:r>
            <a:r>
              <a:rPr lang="es-ES" sz="1400" dirty="0" smtClean="0"/>
              <a:t> </a:t>
            </a:r>
            <a:r>
              <a:rPr lang="es-ES" sz="1400" dirty="0" err="1" smtClean="0"/>
              <a:t>resources</a:t>
            </a:r>
            <a:r>
              <a:rPr lang="es-ES" sz="1400" dirty="0"/>
              <a:t>:</a:t>
            </a:r>
            <a:endParaRPr lang="es-ES" sz="1400" dirty="0" smtClean="0"/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200" dirty="0" err="1" smtClean="0"/>
              <a:t>From</a:t>
            </a:r>
            <a:r>
              <a:rPr lang="es-ES" sz="1200" dirty="0" smtClean="0"/>
              <a:t> </a:t>
            </a:r>
            <a:r>
              <a:rPr lang="es-ES" sz="1200" dirty="0" err="1" smtClean="0"/>
              <a:t>ATmega</a:t>
            </a:r>
            <a:r>
              <a:rPr lang="es-ES" sz="1200" dirty="0" smtClean="0"/>
              <a:t> </a:t>
            </a:r>
            <a:r>
              <a:rPr lang="es-ES" sz="1200" dirty="0" err="1" smtClean="0"/>
              <a:t>side</a:t>
            </a:r>
            <a:r>
              <a:rPr lang="es-ES" sz="1200" dirty="0" smtClean="0"/>
              <a:t>: </a:t>
            </a:r>
            <a:r>
              <a:rPr lang="en-US" sz="1200" dirty="0"/>
              <a:t>Arduino ‘Bridge’ library provides several classes to use AR9331 resources (</a:t>
            </a:r>
            <a:r>
              <a:rPr lang="en-US" sz="1200" dirty="0" err="1"/>
              <a:t>WiFi</a:t>
            </a:r>
            <a:r>
              <a:rPr lang="en-US" sz="1200" dirty="0"/>
              <a:t>, Ethernet, SD Card, </a:t>
            </a:r>
            <a:r>
              <a:rPr lang="en-US" sz="1200" dirty="0" smtClean="0"/>
              <a:t>…)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200" dirty="0" err="1" smtClean="0"/>
              <a:t>From</a:t>
            </a:r>
            <a:r>
              <a:rPr lang="es-ES" sz="1200" dirty="0" smtClean="0"/>
              <a:t> AR9331 </a:t>
            </a:r>
            <a:r>
              <a:rPr lang="es-ES" sz="1200" dirty="0" err="1" smtClean="0"/>
              <a:t>side</a:t>
            </a:r>
            <a:r>
              <a:rPr lang="es-ES" sz="1200" dirty="0" smtClean="0"/>
              <a:t>: </a:t>
            </a:r>
            <a:r>
              <a:rPr lang="es-ES" sz="1200" dirty="0" err="1" smtClean="0"/>
              <a:t>LininoIO</a:t>
            </a:r>
            <a:r>
              <a:rPr lang="es-ES" sz="1200" dirty="0" smtClean="0"/>
              <a:t> </a:t>
            </a:r>
            <a:r>
              <a:rPr lang="es-ES" sz="1200" dirty="0" err="1" smtClean="0"/>
              <a:t>provides</a:t>
            </a:r>
            <a:r>
              <a:rPr lang="es-ES" sz="1200" dirty="0" smtClean="0"/>
              <a:t> </a:t>
            </a:r>
            <a:r>
              <a:rPr lang="es-ES" sz="1200" dirty="0" err="1" smtClean="0"/>
              <a:t>access</a:t>
            </a:r>
            <a:r>
              <a:rPr lang="es-ES" sz="1200" dirty="0" smtClean="0"/>
              <a:t> to use </a:t>
            </a:r>
            <a:r>
              <a:rPr lang="es-ES" sz="1200" dirty="0" err="1" smtClean="0"/>
              <a:t>the</a:t>
            </a:r>
            <a:r>
              <a:rPr lang="es-ES" sz="1200" dirty="0" smtClean="0"/>
              <a:t> </a:t>
            </a:r>
            <a:r>
              <a:rPr lang="es-ES" sz="1200" dirty="0" err="1" smtClean="0"/>
              <a:t>ATmega</a:t>
            </a:r>
            <a:r>
              <a:rPr lang="es-ES" sz="1200" dirty="0" smtClean="0"/>
              <a:t> </a:t>
            </a:r>
            <a:r>
              <a:rPr lang="es-ES" sz="1200" dirty="0" err="1" smtClean="0"/>
              <a:t>resources</a:t>
            </a:r>
            <a:r>
              <a:rPr lang="es-ES" sz="1200" dirty="0" smtClean="0"/>
              <a:t> (GPIO/ADC/PWM/I2C </a:t>
            </a:r>
            <a:r>
              <a:rPr lang="es-ES" sz="1200" dirty="0" err="1" smtClean="0"/>
              <a:t>ports</a:t>
            </a:r>
            <a:r>
              <a:rPr lang="es-ES" sz="1200" dirty="0" smtClean="0"/>
              <a:t>).</a:t>
            </a:r>
            <a:endParaRPr lang="es-ES" sz="1200" dirty="0"/>
          </a:p>
        </p:txBody>
      </p:sp>
      <p:sp>
        <p:nvSpPr>
          <p:cNvPr id="52" name="CuadroTexto 51"/>
          <p:cNvSpPr txBox="1"/>
          <p:nvPr/>
        </p:nvSpPr>
        <p:spPr>
          <a:xfrm>
            <a:off x="383952" y="2720485"/>
            <a:ext cx="6370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400" dirty="0" err="1" smtClean="0"/>
              <a:t>Two</a:t>
            </a:r>
            <a:r>
              <a:rPr lang="es-ES" sz="1400" dirty="0" smtClean="0"/>
              <a:t> </a:t>
            </a:r>
            <a:r>
              <a:rPr lang="es-ES" sz="1400" dirty="0" err="1" smtClean="0"/>
              <a:t>different</a:t>
            </a:r>
            <a:r>
              <a:rPr lang="es-ES" sz="1400" dirty="0" smtClean="0"/>
              <a:t> </a:t>
            </a:r>
            <a:r>
              <a:rPr lang="es-ES" sz="1400" dirty="0" err="1" smtClean="0"/>
              <a:t>processors</a:t>
            </a:r>
            <a:r>
              <a:rPr lang="es-ES" sz="1400" dirty="0" smtClean="0"/>
              <a:t> </a:t>
            </a:r>
            <a:r>
              <a:rPr lang="es-ES" sz="1400" dirty="0" err="1" smtClean="0"/>
              <a:t>available</a:t>
            </a:r>
            <a:r>
              <a:rPr lang="es-ES" sz="1400" dirty="0" smtClean="0"/>
              <a:t>: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200" dirty="0" err="1" smtClean="0"/>
              <a:t>ATmega</a:t>
            </a:r>
            <a:r>
              <a:rPr lang="es-ES" sz="1200" dirty="0" smtClean="0"/>
              <a:t>: </a:t>
            </a:r>
            <a:r>
              <a:rPr lang="es-ES" sz="1200" dirty="0" err="1" smtClean="0"/>
              <a:t>Runs</a:t>
            </a:r>
            <a:r>
              <a:rPr lang="es-ES" sz="1200" dirty="0" smtClean="0"/>
              <a:t> </a:t>
            </a:r>
            <a:r>
              <a:rPr lang="es-ES" sz="1200" dirty="0" err="1" smtClean="0"/>
              <a:t>Arduino</a:t>
            </a:r>
            <a:r>
              <a:rPr lang="es-ES" sz="1200" dirty="0" smtClean="0"/>
              <a:t> </a:t>
            </a:r>
            <a:r>
              <a:rPr lang="es-ES" sz="1200" dirty="0" err="1" smtClean="0"/>
              <a:t>Sketchs</a:t>
            </a:r>
            <a:r>
              <a:rPr lang="es-ES" sz="1200" dirty="0" smtClean="0"/>
              <a:t>.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200" dirty="0" smtClean="0"/>
              <a:t>AR9331: </a:t>
            </a:r>
            <a:r>
              <a:rPr lang="es-ES" sz="1200" dirty="0" err="1" smtClean="0"/>
              <a:t>Runs</a:t>
            </a:r>
            <a:r>
              <a:rPr lang="es-ES" sz="1200" dirty="0" smtClean="0"/>
              <a:t> </a:t>
            </a:r>
            <a:r>
              <a:rPr lang="es-ES" sz="1200" dirty="0" err="1" smtClean="0"/>
              <a:t>Linino</a:t>
            </a:r>
            <a:r>
              <a:rPr lang="es-ES" sz="1200" dirty="0" smtClean="0"/>
              <a:t> OS, a Linux OS </a:t>
            </a:r>
            <a:r>
              <a:rPr lang="es-ES" sz="1200" dirty="0" err="1" smtClean="0"/>
              <a:t>based</a:t>
            </a:r>
            <a:r>
              <a:rPr lang="es-ES" sz="1200" dirty="0" smtClean="0"/>
              <a:t> </a:t>
            </a:r>
            <a:r>
              <a:rPr lang="es-ES" sz="1200" dirty="0" err="1" smtClean="0"/>
              <a:t>on</a:t>
            </a:r>
            <a:r>
              <a:rPr lang="es-ES" sz="1200" dirty="0" smtClean="0"/>
              <a:t> </a:t>
            </a:r>
            <a:r>
              <a:rPr lang="es-ES" sz="1200" dirty="0" err="1" smtClean="0"/>
              <a:t>OpenWRT</a:t>
            </a:r>
            <a:r>
              <a:rPr lang="es-ES" sz="1200" dirty="0" smtClean="0"/>
              <a:t>.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85288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8928992" cy="1102519"/>
          </a:xfrm>
        </p:spPr>
        <p:txBody>
          <a:bodyPr/>
          <a:lstStyle/>
          <a:p>
            <a:r>
              <a:rPr lang="es-ES" dirty="0" err="1"/>
              <a:t>Arduino</a:t>
            </a:r>
            <a:r>
              <a:rPr lang="es-ES" dirty="0"/>
              <a:t> </a:t>
            </a:r>
            <a:r>
              <a:rPr lang="es-ES" dirty="0" err="1"/>
              <a:t>Yun</a:t>
            </a:r>
            <a:r>
              <a:rPr lang="es-ES" dirty="0"/>
              <a:t> hardware: </a:t>
            </a:r>
            <a:r>
              <a:rPr lang="es-ES" dirty="0" err="1" smtClean="0"/>
              <a:t>Possibilities</a:t>
            </a:r>
            <a:endParaRPr lang="es-ES" dirty="0"/>
          </a:p>
        </p:txBody>
      </p:sp>
      <p:sp>
        <p:nvSpPr>
          <p:cNvPr id="52" name="CuadroTexto 51"/>
          <p:cNvSpPr txBox="1"/>
          <p:nvPr/>
        </p:nvSpPr>
        <p:spPr>
          <a:xfrm>
            <a:off x="395536" y="2715766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400" dirty="0" err="1" smtClean="0"/>
              <a:t>Two</a:t>
            </a:r>
            <a:r>
              <a:rPr lang="es-ES" sz="1400" dirty="0" smtClean="0"/>
              <a:t> </a:t>
            </a:r>
            <a:r>
              <a:rPr lang="es-ES" sz="1400" dirty="0" err="1" smtClean="0"/>
              <a:t>possibilities</a:t>
            </a:r>
            <a:r>
              <a:rPr lang="es-ES" sz="1400" dirty="0" smtClean="0"/>
              <a:t> to </a:t>
            </a:r>
            <a:r>
              <a:rPr lang="es-ES" sz="1400" dirty="0" err="1" smtClean="0"/>
              <a:t>work</a:t>
            </a:r>
            <a:r>
              <a:rPr lang="es-ES" sz="1400" dirty="0" smtClean="0"/>
              <a:t> </a:t>
            </a:r>
            <a:r>
              <a:rPr lang="es-ES" sz="1400" dirty="0" err="1" smtClean="0"/>
              <a:t>with</a:t>
            </a:r>
            <a:r>
              <a:rPr lang="es-ES" sz="1400" dirty="0" smtClean="0"/>
              <a:t> </a:t>
            </a:r>
            <a:r>
              <a:rPr lang="es-ES" sz="1400" dirty="0" err="1" smtClean="0"/>
              <a:t>wakaama</a:t>
            </a:r>
            <a:r>
              <a:rPr lang="es-ES" sz="1400" dirty="0" smtClean="0"/>
              <a:t> in </a:t>
            </a:r>
            <a:r>
              <a:rPr lang="es-ES" sz="1400" dirty="0" err="1" smtClean="0"/>
              <a:t>Arduino</a:t>
            </a:r>
            <a:r>
              <a:rPr lang="es-ES" sz="1400" dirty="0" smtClean="0"/>
              <a:t> </a:t>
            </a:r>
            <a:r>
              <a:rPr lang="es-ES" sz="1400" dirty="0" err="1" smtClean="0"/>
              <a:t>Yun</a:t>
            </a:r>
            <a:r>
              <a:rPr lang="es-ES" sz="1400" dirty="0" smtClean="0"/>
              <a:t>:</a:t>
            </a:r>
          </a:p>
          <a:p>
            <a:pPr>
              <a:lnSpc>
                <a:spcPts val="1600"/>
              </a:lnSpc>
            </a:pPr>
            <a:endParaRPr lang="es-ES" sz="1400" dirty="0"/>
          </a:p>
          <a:p>
            <a:pPr marL="342900" indent="-342900">
              <a:lnSpc>
                <a:spcPts val="1600"/>
              </a:lnSpc>
              <a:buFont typeface="+mj-lt"/>
              <a:buAutoNum type="arabicPeriod"/>
            </a:pPr>
            <a:r>
              <a:rPr lang="es-ES" sz="1400" dirty="0" smtClean="0">
                <a:solidFill>
                  <a:schemeClr val="accent5">
                    <a:lumMod val="75000"/>
                  </a:schemeClr>
                </a:solidFill>
              </a:rPr>
              <a:t>Use </a:t>
            </a:r>
            <a:r>
              <a:rPr lang="es-ES" sz="1400" dirty="0" err="1" smtClean="0">
                <a:solidFill>
                  <a:schemeClr val="accent5">
                    <a:lumMod val="75000"/>
                  </a:schemeClr>
                </a:solidFill>
              </a:rPr>
              <a:t>an</a:t>
            </a:r>
            <a:r>
              <a:rPr lang="es-ES" sz="1400" dirty="0" smtClean="0"/>
              <a:t> </a:t>
            </a:r>
            <a:r>
              <a:rPr lang="es-ES" sz="1400" dirty="0" err="1" smtClean="0">
                <a:solidFill>
                  <a:schemeClr val="accent5">
                    <a:lumMod val="75000"/>
                  </a:schemeClr>
                </a:solidFill>
              </a:rPr>
              <a:t>Arduino</a:t>
            </a:r>
            <a:r>
              <a:rPr lang="es-ES" sz="1400" dirty="0" smtClean="0">
                <a:solidFill>
                  <a:schemeClr val="accent5">
                    <a:lumMod val="75000"/>
                  </a:schemeClr>
                </a:solidFill>
              </a:rPr>
              <a:t> LwM2M </a:t>
            </a:r>
            <a:r>
              <a:rPr lang="es-ES" sz="1400" dirty="0" err="1" smtClean="0">
                <a:solidFill>
                  <a:schemeClr val="accent5">
                    <a:lumMod val="75000"/>
                  </a:schemeClr>
                </a:solidFill>
              </a:rPr>
              <a:t>library</a:t>
            </a:r>
            <a:r>
              <a:rPr lang="es-ES" sz="1400" dirty="0" smtClean="0"/>
              <a:t> in </a:t>
            </a:r>
            <a:r>
              <a:rPr lang="es-ES" sz="1400" dirty="0" err="1" smtClean="0"/>
              <a:t>the</a:t>
            </a:r>
            <a:r>
              <a:rPr lang="es-ES" sz="1400" dirty="0" smtClean="0"/>
              <a:t> </a:t>
            </a:r>
            <a:r>
              <a:rPr lang="es-ES" sz="1400" dirty="0" err="1" smtClean="0"/>
              <a:t>ATmega</a:t>
            </a:r>
            <a:r>
              <a:rPr lang="es-ES" sz="1400" dirty="0" smtClean="0"/>
              <a:t> </a:t>
            </a:r>
            <a:r>
              <a:rPr lang="es-ES" sz="1400" dirty="0" err="1" smtClean="0"/>
              <a:t>which</a:t>
            </a:r>
            <a:r>
              <a:rPr lang="es-ES" sz="1400" dirty="0" smtClean="0"/>
              <a:t> </a:t>
            </a:r>
            <a:r>
              <a:rPr lang="es-ES" sz="1400" dirty="0" err="1" smtClean="0"/>
              <a:t>manages</a:t>
            </a:r>
            <a:r>
              <a:rPr lang="es-ES" sz="1400" dirty="0" smtClean="0"/>
              <a:t> a </a:t>
            </a:r>
            <a:r>
              <a:rPr lang="es-ES" sz="1400" dirty="0" err="1" smtClean="0"/>
              <a:t>wakaama</a:t>
            </a:r>
            <a:r>
              <a:rPr lang="es-ES" sz="1400" dirty="0" smtClean="0"/>
              <a:t> </a:t>
            </a:r>
            <a:r>
              <a:rPr lang="es-ES" sz="1400" dirty="0" err="1" smtClean="0"/>
              <a:t>client</a:t>
            </a:r>
            <a:r>
              <a:rPr lang="es-ES" sz="1400" dirty="0" smtClean="0"/>
              <a:t> </a:t>
            </a:r>
            <a:r>
              <a:rPr lang="es-ES" sz="1400" dirty="0" err="1" smtClean="0"/>
              <a:t>executed</a:t>
            </a:r>
            <a:r>
              <a:rPr lang="es-ES" sz="1400" dirty="0" smtClean="0"/>
              <a:t> in </a:t>
            </a:r>
            <a:r>
              <a:rPr lang="es-ES" sz="1400" dirty="0" err="1" smtClean="0"/>
              <a:t>the</a:t>
            </a:r>
            <a:r>
              <a:rPr lang="es-ES" sz="1400" dirty="0" smtClean="0"/>
              <a:t> AR9331.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200" dirty="0" err="1" smtClean="0"/>
              <a:t>wakaama</a:t>
            </a:r>
            <a:r>
              <a:rPr lang="en-US" sz="1200" dirty="0" smtClean="0"/>
              <a:t> client example is managed through a command line prompt.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endParaRPr lang="es-ES" sz="1200" dirty="0" smtClean="0"/>
          </a:p>
          <a:p>
            <a:pPr marL="342900" indent="-342900">
              <a:lnSpc>
                <a:spcPts val="1600"/>
              </a:lnSpc>
              <a:buFont typeface="+mj-lt"/>
              <a:buAutoNum type="arabicPeriod"/>
            </a:pPr>
            <a:r>
              <a:rPr lang="en-US" sz="1400" dirty="0" err="1" smtClean="0">
                <a:solidFill>
                  <a:schemeClr val="accent2">
                    <a:lumMod val="75000"/>
                  </a:schemeClr>
                </a:solidFill>
              </a:rPr>
              <a:t>wakaama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</a:rPr>
              <a:t> LwM2M Client</a:t>
            </a:r>
            <a:r>
              <a:rPr lang="en-US" sz="1400" dirty="0" smtClean="0"/>
              <a:t> in the AR9331 using </a:t>
            </a:r>
            <a:r>
              <a:rPr lang="en-US" sz="1400" dirty="0" err="1" smtClean="0"/>
              <a:t>LininoIO</a:t>
            </a:r>
            <a:r>
              <a:rPr lang="en-US" sz="1400" dirty="0" smtClean="0"/>
              <a:t> to manage the peripherals.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400" dirty="0" smtClean="0"/>
              <a:t>GPIO/ADC/PWM/I2C </a:t>
            </a:r>
            <a:r>
              <a:rPr lang="es-ES" sz="1400" dirty="0" err="1" smtClean="0"/>
              <a:t>ports</a:t>
            </a:r>
            <a:r>
              <a:rPr lang="es-ES" sz="1400" dirty="0" smtClean="0"/>
              <a:t> are </a:t>
            </a:r>
            <a:r>
              <a:rPr lang="es-ES" sz="1400" dirty="0" err="1" smtClean="0"/>
              <a:t>connected</a:t>
            </a:r>
            <a:r>
              <a:rPr lang="es-ES" sz="1400" dirty="0" smtClean="0"/>
              <a:t> </a:t>
            </a:r>
            <a:r>
              <a:rPr lang="es-ES" sz="1400" dirty="0" err="1" smtClean="0"/>
              <a:t>directly</a:t>
            </a:r>
            <a:r>
              <a:rPr lang="es-ES" sz="1400" dirty="0" smtClean="0"/>
              <a:t> to </a:t>
            </a:r>
            <a:r>
              <a:rPr lang="es-ES" sz="1400" dirty="0" err="1" smtClean="0"/>
              <a:t>the</a:t>
            </a:r>
            <a:r>
              <a:rPr lang="es-ES" sz="1400" dirty="0" smtClean="0"/>
              <a:t> </a:t>
            </a:r>
            <a:r>
              <a:rPr lang="es-ES" sz="1400" dirty="0" err="1" smtClean="0"/>
              <a:t>ATmega</a:t>
            </a:r>
            <a:r>
              <a:rPr lang="es-ES" sz="1400" dirty="0" smtClean="0"/>
              <a:t>.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endParaRPr lang="es-ES" sz="1400" dirty="0"/>
          </a:p>
          <a:p>
            <a:pPr>
              <a:lnSpc>
                <a:spcPts val="1600"/>
              </a:lnSpc>
            </a:pPr>
            <a:r>
              <a:rPr lang="es-ES" sz="1400" dirty="0" err="1" smtClean="0"/>
              <a:t>All</a:t>
            </a:r>
            <a:r>
              <a:rPr lang="es-ES" sz="1400" dirty="0" smtClean="0"/>
              <a:t> </a:t>
            </a:r>
            <a:r>
              <a:rPr lang="es-ES" sz="1400" dirty="0" err="1" smtClean="0"/>
              <a:t>the</a:t>
            </a:r>
            <a:r>
              <a:rPr lang="es-ES" sz="1400" dirty="0" smtClean="0"/>
              <a:t> </a:t>
            </a:r>
            <a:r>
              <a:rPr lang="es-ES" sz="1400" dirty="0" err="1" smtClean="0"/>
              <a:t>code</a:t>
            </a:r>
            <a:r>
              <a:rPr lang="es-ES" sz="1400" dirty="0" smtClean="0"/>
              <a:t> and </a:t>
            </a:r>
            <a:r>
              <a:rPr lang="es-ES" sz="1400" dirty="0" err="1" smtClean="0"/>
              <a:t>guidelines</a:t>
            </a:r>
            <a:r>
              <a:rPr lang="es-ES" sz="1400" dirty="0" smtClean="0"/>
              <a:t> </a:t>
            </a:r>
            <a:r>
              <a:rPr lang="es-ES" sz="1400" dirty="0" err="1" smtClean="0"/>
              <a:t>availables</a:t>
            </a:r>
            <a:r>
              <a:rPr lang="es-ES" sz="1400" dirty="0"/>
              <a:t> in: </a:t>
            </a:r>
            <a:r>
              <a:rPr lang="es-ES" sz="1400" dirty="0">
                <a:hlinkClick r:id="rId3"/>
              </a:rPr>
              <a:t>https://</a:t>
            </a:r>
            <a:r>
              <a:rPr lang="es-ES" sz="1400" dirty="0" smtClean="0">
                <a:hlinkClick r:id="rId3"/>
              </a:rPr>
              <a:t>github.com/HOP-Ubiquitous/OMA-ArduinoYun</a:t>
            </a:r>
            <a:r>
              <a:rPr lang="es-ES" sz="1400" dirty="0" smtClean="0"/>
              <a:t> </a:t>
            </a:r>
            <a:endParaRPr lang="es-ES" sz="1400" dirty="0"/>
          </a:p>
        </p:txBody>
      </p:sp>
      <p:sp>
        <p:nvSpPr>
          <p:cNvPr id="4" name="CuadroTexto 3"/>
          <p:cNvSpPr txBox="1"/>
          <p:nvPr/>
        </p:nvSpPr>
        <p:spPr>
          <a:xfrm>
            <a:off x="5039594" y="3335026"/>
            <a:ext cx="2772766" cy="1808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36" name="Rectángulo 35"/>
          <p:cNvSpPr/>
          <p:nvPr/>
        </p:nvSpPr>
        <p:spPr>
          <a:xfrm>
            <a:off x="2158372" y="1081488"/>
            <a:ext cx="923256" cy="72008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err="1" smtClean="0"/>
              <a:t>ATmega</a:t>
            </a:r>
            <a:endParaRPr lang="es-ES" sz="1400" dirty="0" smtClean="0"/>
          </a:p>
          <a:p>
            <a:pPr algn="ctr"/>
            <a:r>
              <a:rPr lang="es-ES" sz="1400" dirty="0" smtClean="0"/>
              <a:t>32u4</a:t>
            </a:r>
            <a:endParaRPr lang="es-ES" sz="1400" dirty="0"/>
          </a:p>
        </p:txBody>
      </p:sp>
      <p:sp>
        <p:nvSpPr>
          <p:cNvPr id="37" name="Rectángulo 36"/>
          <p:cNvSpPr/>
          <p:nvPr/>
        </p:nvSpPr>
        <p:spPr>
          <a:xfrm>
            <a:off x="5097852" y="1081488"/>
            <a:ext cx="923256" cy="7200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err="1" smtClean="0"/>
              <a:t>Linino</a:t>
            </a:r>
            <a:r>
              <a:rPr lang="es-ES" sz="1400" dirty="0" smtClean="0"/>
              <a:t> AR 9331</a:t>
            </a:r>
            <a:endParaRPr lang="es-ES" sz="1400" dirty="0"/>
          </a:p>
        </p:txBody>
      </p:sp>
      <p:sp>
        <p:nvSpPr>
          <p:cNvPr id="39" name="Rectángulo 38"/>
          <p:cNvSpPr/>
          <p:nvPr/>
        </p:nvSpPr>
        <p:spPr>
          <a:xfrm>
            <a:off x="3718270" y="1307095"/>
            <a:ext cx="765137" cy="3330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/>
              <a:t>BRIDGE</a:t>
            </a:r>
          </a:p>
        </p:txBody>
      </p:sp>
      <p:cxnSp>
        <p:nvCxnSpPr>
          <p:cNvPr id="40" name="Conector recto de flecha 39"/>
          <p:cNvCxnSpPr/>
          <p:nvPr/>
        </p:nvCxnSpPr>
        <p:spPr>
          <a:xfrm>
            <a:off x="3153636" y="1559122"/>
            <a:ext cx="5040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1" name="Conector recto de flecha 40"/>
          <p:cNvCxnSpPr/>
          <p:nvPr/>
        </p:nvCxnSpPr>
        <p:spPr>
          <a:xfrm>
            <a:off x="3132201" y="1378609"/>
            <a:ext cx="504056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Conector recto de flecha 41"/>
          <p:cNvCxnSpPr/>
          <p:nvPr/>
        </p:nvCxnSpPr>
        <p:spPr>
          <a:xfrm>
            <a:off x="4535538" y="1387641"/>
            <a:ext cx="504056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6" name="Conector recto de flecha 45"/>
          <p:cNvCxnSpPr/>
          <p:nvPr/>
        </p:nvCxnSpPr>
        <p:spPr>
          <a:xfrm>
            <a:off x="4535538" y="1559122"/>
            <a:ext cx="5040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3" name="CuadroTexto 52"/>
          <p:cNvSpPr txBox="1"/>
          <p:nvPr/>
        </p:nvSpPr>
        <p:spPr>
          <a:xfrm>
            <a:off x="3215062" y="1343098"/>
            <a:ext cx="3145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>
                <a:solidFill>
                  <a:schemeClr val="accent5"/>
                </a:solidFill>
              </a:rPr>
              <a:t>Tx</a:t>
            </a:r>
            <a:endParaRPr lang="es-ES" sz="1100" dirty="0" smtClean="0">
              <a:solidFill>
                <a:schemeClr val="accent5"/>
              </a:solidFill>
            </a:endParaRPr>
          </a:p>
        </p:txBody>
      </p:sp>
      <p:sp>
        <p:nvSpPr>
          <p:cNvPr id="54" name="CuadroTexto 53"/>
          <p:cNvSpPr txBox="1"/>
          <p:nvPr/>
        </p:nvSpPr>
        <p:spPr>
          <a:xfrm>
            <a:off x="3204902" y="1176683"/>
            <a:ext cx="3225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>
                <a:solidFill>
                  <a:schemeClr val="accent5"/>
                </a:solidFill>
              </a:rPr>
              <a:t>Rx</a:t>
            </a:r>
            <a:endParaRPr lang="es-ES" sz="1100" dirty="0" smtClean="0">
              <a:solidFill>
                <a:schemeClr val="accent5"/>
              </a:solidFill>
            </a:endParaRPr>
          </a:p>
        </p:txBody>
      </p:sp>
      <p:sp>
        <p:nvSpPr>
          <p:cNvPr id="55" name="CuadroTexto 54"/>
          <p:cNvSpPr txBox="1"/>
          <p:nvPr/>
        </p:nvSpPr>
        <p:spPr>
          <a:xfrm>
            <a:off x="4627706" y="1158111"/>
            <a:ext cx="3145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>
                <a:solidFill>
                  <a:schemeClr val="accent2"/>
                </a:solidFill>
              </a:rPr>
              <a:t>Tx</a:t>
            </a:r>
            <a:endParaRPr lang="es-ES" sz="1100" dirty="0" smtClean="0">
              <a:solidFill>
                <a:schemeClr val="accent2"/>
              </a:solidFill>
            </a:endParaRPr>
          </a:p>
        </p:txBody>
      </p:sp>
      <p:sp>
        <p:nvSpPr>
          <p:cNvPr id="56" name="CuadroTexto 55"/>
          <p:cNvSpPr txBox="1"/>
          <p:nvPr/>
        </p:nvSpPr>
        <p:spPr>
          <a:xfrm>
            <a:off x="4627706" y="1343690"/>
            <a:ext cx="3225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>
                <a:solidFill>
                  <a:schemeClr val="accent2"/>
                </a:solidFill>
              </a:rPr>
              <a:t>Rx</a:t>
            </a:r>
            <a:endParaRPr lang="es-ES" sz="1100" dirty="0" smtClean="0">
              <a:solidFill>
                <a:schemeClr val="accent2"/>
              </a:solidFill>
            </a:endParaRPr>
          </a:p>
        </p:txBody>
      </p:sp>
      <p:sp>
        <p:nvSpPr>
          <p:cNvPr id="57" name="Rectángulo 56"/>
          <p:cNvSpPr/>
          <p:nvPr/>
        </p:nvSpPr>
        <p:spPr>
          <a:xfrm>
            <a:off x="2051720" y="2139209"/>
            <a:ext cx="494584" cy="36004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USB</a:t>
            </a:r>
          </a:p>
          <a:p>
            <a:pPr algn="ctr"/>
            <a:r>
              <a:rPr lang="es-ES" sz="900" dirty="0" err="1" smtClean="0"/>
              <a:t>Prog</a:t>
            </a:r>
            <a:r>
              <a:rPr lang="es-ES" sz="900" dirty="0" smtClean="0"/>
              <a:t>.</a:t>
            </a:r>
          </a:p>
        </p:txBody>
      </p:sp>
      <p:sp>
        <p:nvSpPr>
          <p:cNvPr id="58" name="Rectángulo 57"/>
          <p:cNvSpPr/>
          <p:nvPr/>
        </p:nvSpPr>
        <p:spPr>
          <a:xfrm>
            <a:off x="2659052" y="2139209"/>
            <a:ext cx="494584" cy="36004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I/O</a:t>
            </a:r>
          </a:p>
        </p:txBody>
      </p:sp>
      <p:sp>
        <p:nvSpPr>
          <p:cNvPr id="59" name="Rectángulo 58"/>
          <p:cNvSpPr/>
          <p:nvPr/>
        </p:nvSpPr>
        <p:spPr>
          <a:xfrm>
            <a:off x="5076056" y="2139702"/>
            <a:ext cx="494584" cy="360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err="1" smtClean="0"/>
              <a:t>WiFi</a:t>
            </a:r>
            <a:endParaRPr lang="es-ES" sz="900" dirty="0" smtClean="0"/>
          </a:p>
        </p:txBody>
      </p:sp>
      <p:sp>
        <p:nvSpPr>
          <p:cNvPr id="60" name="Rectángulo 59"/>
          <p:cNvSpPr/>
          <p:nvPr/>
        </p:nvSpPr>
        <p:spPr>
          <a:xfrm>
            <a:off x="5683388" y="2139702"/>
            <a:ext cx="494584" cy="360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err="1" smtClean="0"/>
              <a:t>Eth</a:t>
            </a:r>
            <a:endParaRPr lang="es-ES" sz="900" dirty="0" smtClean="0"/>
          </a:p>
        </p:txBody>
      </p:sp>
      <p:sp>
        <p:nvSpPr>
          <p:cNvPr id="61" name="Rectángulo 60"/>
          <p:cNvSpPr/>
          <p:nvPr/>
        </p:nvSpPr>
        <p:spPr>
          <a:xfrm>
            <a:off x="6407475" y="1042144"/>
            <a:ext cx="494584" cy="360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USB</a:t>
            </a:r>
          </a:p>
          <a:p>
            <a:pPr algn="ctr"/>
            <a:r>
              <a:rPr lang="es-ES" sz="900" dirty="0" smtClean="0"/>
              <a:t>HOST</a:t>
            </a:r>
          </a:p>
        </p:txBody>
      </p:sp>
      <p:sp>
        <p:nvSpPr>
          <p:cNvPr id="62" name="Rectángulo 61"/>
          <p:cNvSpPr/>
          <p:nvPr/>
        </p:nvSpPr>
        <p:spPr>
          <a:xfrm>
            <a:off x="6403468" y="1491137"/>
            <a:ext cx="494584" cy="360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/>
              <a:t>SD</a:t>
            </a:r>
          </a:p>
          <a:p>
            <a:pPr algn="ctr"/>
            <a:r>
              <a:rPr lang="es-ES" sz="900" dirty="0" smtClean="0"/>
              <a:t>CARD</a:t>
            </a:r>
          </a:p>
        </p:txBody>
      </p:sp>
      <p:cxnSp>
        <p:nvCxnSpPr>
          <p:cNvPr id="63" name="Conector recto de flecha 62"/>
          <p:cNvCxnSpPr/>
          <p:nvPr/>
        </p:nvCxnSpPr>
        <p:spPr>
          <a:xfrm>
            <a:off x="2577572" y="1877503"/>
            <a:ext cx="4386" cy="216024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4" name="Conector recto de flecha 63"/>
          <p:cNvCxnSpPr/>
          <p:nvPr/>
        </p:nvCxnSpPr>
        <p:spPr>
          <a:xfrm>
            <a:off x="5597522" y="1879383"/>
            <a:ext cx="4386" cy="216024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Conector recto de flecha 64"/>
          <p:cNvCxnSpPr/>
          <p:nvPr/>
        </p:nvCxnSpPr>
        <p:spPr>
          <a:xfrm>
            <a:off x="6105964" y="1439754"/>
            <a:ext cx="236338" cy="852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6" name="Conector recto 65"/>
          <p:cNvCxnSpPr/>
          <p:nvPr/>
        </p:nvCxnSpPr>
        <p:spPr>
          <a:xfrm>
            <a:off x="4055654" y="918826"/>
            <a:ext cx="144016" cy="15693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7" name="Conector recto 66"/>
          <p:cNvCxnSpPr/>
          <p:nvPr/>
        </p:nvCxnSpPr>
        <p:spPr>
          <a:xfrm>
            <a:off x="4050892" y="1239908"/>
            <a:ext cx="144016" cy="15693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8" name="Conector recto 67"/>
          <p:cNvCxnSpPr/>
          <p:nvPr/>
        </p:nvCxnSpPr>
        <p:spPr>
          <a:xfrm flipH="1">
            <a:off x="4048511" y="1073607"/>
            <a:ext cx="152400" cy="17159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9" name="Conector recto 68"/>
          <p:cNvCxnSpPr/>
          <p:nvPr/>
        </p:nvCxnSpPr>
        <p:spPr>
          <a:xfrm>
            <a:off x="4047195" y="1560990"/>
            <a:ext cx="144016" cy="15693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0" name="Conector recto 69"/>
          <p:cNvCxnSpPr/>
          <p:nvPr/>
        </p:nvCxnSpPr>
        <p:spPr>
          <a:xfrm>
            <a:off x="4042433" y="1882072"/>
            <a:ext cx="144016" cy="15693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1" name="Conector recto 70"/>
          <p:cNvCxnSpPr/>
          <p:nvPr/>
        </p:nvCxnSpPr>
        <p:spPr>
          <a:xfrm flipH="1">
            <a:off x="4040052" y="1715771"/>
            <a:ext cx="152400" cy="17159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2" name="Conector recto 71"/>
          <p:cNvCxnSpPr/>
          <p:nvPr/>
        </p:nvCxnSpPr>
        <p:spPr>
          <a:xfrm flipH="1">
            <a:off x="4042508" y="1393121"/>
            <a:ext cx="152400" cy="17159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62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8928992" cy="1102519"/>
          </a:xfrm>
        </p:spPr>
        <p:txBody>
          <a:bodyPr/>
          <a:lstStyle/>
          <a:p>
            <a:r>
              <a:rPr lang="es-ES" dirty="0" smtClean="0"/>
              <a:t>Agenda</a:t>
            </a:r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323528" y="987574"/>
            <a:ext cx="79928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dirty="0" err="1" smtClean="0"/>
              <a:t>Arduino</a:t>
            </a:r>
            <a:r>
              <a:rPr lang="es-ES" dirty="0" smtClean="0"/>
              <a:t> </a:t>
            </a:r>
            <a:r>
              <a:rPr lang="es-ES" dirty="0" err="1" smtClean="0"/>
              <a:t>Yun</a:t>
            </a:r>
            <a:r>
              <a:rPr lang="es-ES" dirty="0"/>
              <a:t> </a:t>
            </a:r>
            <a:r>
              <a:rPr lang="es-ES" dirty="0" smtClean="0"/>
              <a:t>hardware: </a:t>
            </a:r>
            <a:r>
              <a:rPr lang="es-ES" dirty="0" err="1" smtClean="0"/>
              <a:t>Possibilities</a:t>
            </a:r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b="1" dirty="0" err="1" smtClean="0"/>
              <a:t>Arduino</a:t>
            </a:r>
            <a:r>
              <a:rPr lang="es-ES" b="1" dirty="0" smtClean="0"/>
              <a:t> </a:t>
            </a:r>
            <a:r>
              <a:rPr lang="es-ES" b="1" dirty="0" err="1" smtClean="0"/>
              <a:t>Yun</a:t>
            </a:r>
            <a:r>
              <a:rPr lang="es-ES" b="1" dirty="0" smtClean="0"/>
              <a:t> LwM2M </a:t>
            </a:r>
            <a:r>
              <a:rPr lang="es-ES" b="1" dirty="0" err="1" smtClean="0"/>
              <a:t>library</a:t>
            </a:r>
            <a:r>
              <a:rPr lang="es-ES" b="1" dirty="0" smtClean="0"/>
              <a:t> (</a:t>
            </a:r>
            <a:r>
              <a:rPr lang="es-ES" b="1" dirty="0" err="1" smtClean="0"/>
              <a:t>wakaama</a:t>
            </a:r>
            <a:r>
              <a:rPr lang="es-ES" b="1" dirty="0" smtClean="0"/>
              <a:t> </a:t>
            </a:r>
            <a:r>
              <a:rPr lang="es-ES" b="1" dirty="0" err="1" smtClean="0"/>
              <a:t>based</a:t>
            </a:r>
            <a:r>
              <a:rPr lang="es-ES" b="1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ES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dirty="0" smtClean="0"/>
              <a:t>Cross-</a:t>
            </a:r>
            <a:r>
              <a:rPr lang="es-ES" dirty="0" err="1" smtClean="0"/>
              <a:t>compiled</a:t>
            </a:r>
            <a:r>
              <a:rPr lang="es-ES" dirty="0" smtClean="0"/>
              <a:t> </a:t>
            </a:r>
            <a:r>
              <a:rPr lang="es-ES" dirty="0" err="1" smtClean="0"/>
              <a:t>wakaama</a:t>
            </a:r>
            <a:r>
              <a:rPr lang="es-ES" dirty="0" smtClean="0"/>
              <a:t> + </a:t>
            </a:r>
            <a:r>
              <a:rPr lang="es-ES" dirty="0" err="1" smtClean="0"/>
              <a:t>LininoIO</a:t>
            </a:r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dirty="0" err="1" smtClean="0"/>
              <a:t>What’s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new OMA-</a:t>
            </a:r>
            <a:r>
              <a:rPr lang="es-ES" dirty="0" err="1" smtClean="0"/>
              <a:t>ArduinoYun</a:t>
            </a:r>
            <a:r>
              <a:rPr lang="es-ES" dirty="0" smtClean="0"/>
              <a:t> </a:t>
            </a:r>
            <a:r>
              <a:rPr lang="es-ES" dirty="0" err="1" smtClean="0"/>
              <a:t>repository</a:t>
            </a:r>
            <a:r>
              <a:rPr lang="es-ES" dirty="0" smtClean="0"/>
              <a:t>?</a:t>
            </a:r>
            <a:endParaRPr lang="es-ES" dirty="0"/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865957"/>
            <a:ext cx="2430033" cy="177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8928992" cy="1102519"/>
          </a:xfrm>
        </p:spPr>
        <p:txBody>
          <a:bodyPr/>
          <a:lstStyle/>
          <a:p>
            <a:r>
              <a:rPr lang="es-ES" dirty="0" err="1"/>
              <a:t>Arduino</a:t>
            </a:r>
            <a:r>
              <a:rPr lang="es-ES" dirty="0"/>
              <a:t> </a:t>
            </a:r>
            <a:r>
              <a:rPr lang="es-ES" dirty="0" err="1"/>
              <a:t>Yun</a:t>
            </a:r>
            <a:r>
              <a:rPr lang="es-ES" dirty="0"/>
              <a:t> LwM2M </a:t>
            </a:r>
            <a:r>
              <a:rPr lang="es-ES" dirty="0" err="1"/>
              <a:t>library</a:t>
            </a:r>
            <a:r>
              <a:rPr lang="es-ES" dirty="0"/>
              <a:t> (</a:t>
            </a:r>
            <a:r>
              <a:rPr lang="es-ES" dirty="0" err="1"/>
              <a:t>wakaama</a:t>
            </a:r>
            <a:r>
              <a:rPr lang="es-ES" dirty="0"/>
              <a:t> </a:t>
            </a:r>
            <a:r>
              <a:rPr lang="es-ES" dirty="0" err="1"/>
              <a:t>based</a:t>
            </a:r>
            <a:r>
              <a:rPr lang="es-ES" dirty="0"/>
              <a:t>)</a:t>
            </a:r>
          </a:p>
        </p:txBody>
      </p:sp>
      <p:sp>
        <p:nvSpPr>
          <p:cNvPr id="52" name="CuadroTexto 51"/>
          <p:cNvSpPr txBox="1"/>
          <p:nvPr/>
        </p:nvSpPr>
        <p:spPr>
          <a:xfrm>
            <a:off x="251520" y="771550"/>
            <a:ext cx="50405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s-ES" sz="1400" b="1" dirty="0" smtClean="0"/>
              <a:t>Library </a:t>
            </a:r>
            <a:r>
              <a:rPr lang="es-ES" sz="1400" b="1" dirty="0" err="1" smtClean="0"/>
              <a:t>features</a:t>
            </a:r>
            <a:endParaRPr lang="es-ES" sz="1400" b="1" dirty="0" smtClean="0"/>
          </a:p>
          <a:p>
            <a:pPr>
              <a:lnSpc>
                <a:spcPts val="1600"/>
              </a:lnSpc>
            </a:pPr>
            <a:endParaRPr lang="es-ES" sz="1200" dirty="0" smtClean="0"/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 smtClean="0"/>
              <a:t>Oriented</a:t>
            </a:r>
            <a:r>
              <a:rPr lang="es-ES" sz="1200" dirty="0" smtClean="0"/>
              <a:t> to </a:t>
            </a:r>
            <a:r>
              <a:rPr lang="es-ES" sz="1200" dirty="0" err="1" smtClean="0"/>
              <a:t>common</a:t>
            </a:r>
            <a:r>
              <a:rPr lang="es-ES" sz="1200" dirty="0" smtClean="0"/>
              <a:t> </a:t>
            </a:r>
            <a:r>
              <a:rPr lang="es-ES" sz="1200" dirty="0" err="1" smtClean="0"/>
              <a:t>Arduino</a:t>
            </a:r>
            <a:r>
              <a:rPr lang="es-ES" sz="1200" dirty="0" smtClean="0"/>
              <a:t> </a:t>
            </a:r>
            <a:r>
              <a:rPr lang="es-ES" sz="1200" dirty="0" err="1" smtClean="0"/>
              <a:t>users</a:t>
            </a:r>
            <a:endParaRPr lang="en-US" sz="1200" dirty="0" smtClean="0"/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100" dirty="0" smtClean="0"/>
              <a:t>Programming environment is Arduino IDE.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100" dirty="0"/>
              <a:t>They have lot of tools</a:t>
            </a:r>
            <a:r>
              <a:rPr lang="en-US" sz="1100"/>
              <a:t>, </a:t>
            </a:r>
            <a:r>
              <a:rPr lang="en-US" sz="1100" smtClean="0"/>
              <a:t>library's </a:t>
            </a:r>
            <a:r>
              <a:rPr lang="en-US" sz="1100" dirty="0"/>
              <a:t>and knowledge about manage </a:t>
            </a:r>
            <a:r>
              <a:rPr lang="en-US" sz="1100" dirty="0" smtClean="0"/>
              <a:t>peripherals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100" dirty="0"/>
              <a:t>Most of them have a low programming profile.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n-US" sz="1200" dirty="0"/>
              <a:t>The library internally use the ‘Process’ class provided by the Arduino Yun Bridge library to manage a </a:t>
            </a:r>
            <a:r>
              <a:rPr lang="en-US" sz="1200" dirty="0" err="1"/>
              <a:t>wakaama</a:t>
            </a:r>
            <a:r>
              <a:rPr lang="en-US" sz="1200" dirty="0"/>
              <a:t> process executed in the AR9331</a:t>
            </a:r>
            <a:r>
              <a:rPr lang="en-US" sz="1200" dirty="0" smtClean="0"/>
              <a:t>.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100" dirty="0"/>
              <a:t>The ‘Process’ class provides methods to write in the process </a:t>
            </a:r>
            <a:r>
              <a:rPr lang="en-US" sz="1100" dirty="0" err="1"/>
              <a:t>stdin</a:t>
            </a:r>
            <a:r>
              <a:rPr lang="en-US" sz="1100" dirty="0"/>
              <a:t> and read from the process </a:t>
            </a:r>
            <a:r>
              <a:rPr lang="en-US" sz="1100" dirty="0" err="1"/>
              <a:t>stdout</a:t>
            </a:r>
            <a:r>
              <a:rPr lang="en-US" sz="1100" dirty="0"/>
              <a:t>.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100" dirty="0" smtClean="0"/>
              <a:t>Library </a:t>
            </a:r>
            <a:r>
              <a:rPr lang="es-ES" sz="1100" dirty="0"/>
              <a:t>uses </a:t>
            </a:r>
            <a:r>
              <a:rPr lang="es-ES" sz="1100" dirty="0" err="1"/>
              <a:t>the</a:t>
            </a:r>
            <a:r>
              <a:rPr lang="es-ES" sz="1100" dirty="0"/>
              <a:t> </a:t>
            </a:r>
            <a:r>
              <a:rPr lang="es-ES" sz="1100" dirty="0" err="1"/>
              <a:t>command</a:t>
            </a:r>
            <a:r>
              <a:rPr lang="es-ES" sz="1100" dirty="0"/>
              <a:t> line </a:t>
            </a:r>
            <a:r>
              <a:rPr lang="es-ES" sz="1100" dirty="0" err="1"/>
              <a:t>provided</a:t>
            </a:r>
            <a:r>
              <a:rPr lang="es-ES" sz="1100" dirty="0"/>
              <a:t> </a:t>
            </a:r>
            <a:r>
              <a:rPr lang="es-ES" sz="1100" dirty="0" err="1"/>
              <a:t>by</a:t>
            </a:r>
            <a:r>
              <a:rPr lang="es-ES" sz="1100" dirty="0"/>
              <a:t> </a:t>
            </a:r>
            <a:r>
              <a:rPr lang="es-ES" sz="1100" dirty="0" err="1"/>
              <a:t>wakaama</a:t>
            </a:r>
            <a:r>
              <a:rPr lang="es-ES" sz="1100" dirty="0"/>
              <a:t>.</a:t>
            </a:r>
          </a:p>
          <a:p>
            <a:pPr marL="285750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/>
              <a:t>The</a:t>
            </a:r>
            <a:r>
              <a:rPr lang="es-ES" sz="1200" dirty="0"/>
              <a:t> </a:t>
            </a:r>
            <a:r>
              <a:rPr lang="es-ES" sz="1200" dirty="0" err="1"/>
              <a:t>users</a:t>
            </a:r>
            <a:r>
              <a:rPr lang="es-ES" sz="1200" dirty="0"/>
              <a:t> </a:t>
            </a:r>
            <a:r>
              <a:rPr lang="es-ES" sz="1200" dirty="0" err="1"/>
              <a:t>will</a:t>
            </a:r>
            <a:r>
              <a:rPr lang="es-ES" sz="1200" dirty="0"/>
              <a:t> </a:t>
            </a:r>
            <a:r>
              <a:rPr lang="es-ES" sz="1200" dirty="0" err="1"/>
              <a:t>download</a:t>
            </a:r>
            <a:r>
              <a:rPr lang="es-ES" sz="1200" dirty="0"/>
              <a:t> </a:t>
            </a:r>
            <a:r>
              <a:rPr lang="es-ES" sz="1200" dirty="0" err="1"/>
              <a:t>an</a:t>
            </a:r>
            <a:r>
              <a:rPr lang="es-ES" sz="1200" dirty="0"/>
              <a:t> </a:t>
            </a:r>
            <a:r>
              <a:rPr lang="es-ES" sz="1200" dirty="0" err="1"/>
              <a:t>Arduino</a:t>
            </a:r>
            <a:r>
              <a:rPr lang="es-ES" sz="1200" dirty="0"/>
              <a:t> </a:t>
            </a:r>
            <a:r>
              <a:rPr lang="es-ES" sz="1200" dirty="0" err="1"/>
              <a:t>library</a:t>
            </a:r>
            <a:r>
              <a:rPr lang="es-ES" sz="1200" dirty="0"/>
              <a:t> (.</a:t>
            </a:r>
            <a:r>
              <a:rPr lang="es-ES" sz="1200" dirty="0" err="1"/>
              <a:t>zip</a:t>
            </a:r>
            <a:r>
              <a:rPr lang="es-ES" sz="1200" dirty="0"/>
              <a:t>) </a:t>
            </a:r>
            <a:r>
              <a:rPr lang="es-ES" sz="1200" dirty="0" err="1"/>
              <a:t>which</a:t>
            </a:r>
            <a:r>
              <a:rPr lang="es-ES" sz="1200" dirty="0"/>
              <a:t> </a:t>
            </a:r>
            <a:r>
              <a:rPr lang="es-ES" sz="1200" dirty="0" err="1"/>
              <a:t>is</a:t>
            </a:r>
            <a:r>
              <a:rPr lang="es-ES" sz="1200" dirty="0"/>
              <a:t> </a:t>
            </a:r>
            <a:r>
              <a:rPr lang="es-ES" sz="1200" dirty="0" err="1"/>
              <a:t>imported</a:t>
            </a:r>
            <a:r>
              <a:rPr lang="es-ES" sz="1200" dirty="0"/>
              <a:t> in </a:t>
            </a:r>
            <a:r>
              <a:rPr lang="es-ES" sz="1200" dirty="0" err="1"/>
              <a:t>the</a:t>
            </a:r>
            <a:r>
              <a:rPr lang="es-ES" sz="1200" dirty="0"/>
              <a:t> </a:t>
            </a:r>
            <a:r>
              <a:rPr lang="es-ES" sz="1200" dirty="0" err="1"/>
              <a:t>Arduino</a:t>
            </a:r>
            <a:r>
              <a:rPr lang="es-ES" sz="1200" dirty="0"/>
              <a:t> IDE</a:t>
            </a:r>
            <a:r>
              <a:rPr lang="es-ES" sz="1200" dirty="0" smtClean="0"/>
              <a:t>.</a:t>
            </a:r>
            <a:endParaRPr lang="es-ES" sz="1200" dirty="0"/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100" dirty="0"/>
              <a:t>Users will manage the peripherals and will write/read resources in/from the LwM2M Client using library functions such as ‘</a:t>
            </a:r>
            <a:r>
              <a:rPr lang="en-US" sz="1100" dirty="0" err="1"/>
              <a:t>changeResource</a:t>
            </a:r>
            <a:r>
              <a:rPr lang="en-US" sz="1100" dirty="0"/>
              <a:t>’ and ‘</a:t>
            </a:r>
            <a:r>
              <a:rPr lang="en-US" sz="1100" dirty="0" err="1"/>
              <a:t>readResource</a:t>
            </a:r>
            <a:r>
              <a:rPr lang="en-US" sz="1100" dirty="0"/>
              <a:t>’.</a:t>
            </a:r>
          </a:p>
          <a:p>
            <a:pPr>
              <a:lnSpc>
                <a:spcPts val="1600"/>
              </a:lnSpc>
            </a:pPr>
            <a:endParaRPr lang="en-US" sz="1200" dirty="0" smtClean="0"/>
          </a:p>
          <a:p>
            <a:pPr marL="285750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endParaRPr lang="es-ES" sz="12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771550"/>
            <a:ext cx="3699747" cy="364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5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8928992" cy="1102519"/>
          </a:xfrm>
        </p:spPr>
        <p:txBody>
          <a:bodyPr/>
          <a:lstStyle/>
          <a:p>
            <a:r>
              <a:rPr lang="es-ES" dirty="0" err="1"/>
              <a:t>Arduino</a:t>
            </a:r>
            <a:r>
              <a:rPr lang="es-ES" dirty="0"/>
              <a:t> </a:t>
            </a:r>
            <a:r>
              <a:rPr lang="es-ES" dirty="0" err="1"/>
              <a:t>Yun</a:t>
            </a:r>
            <a:r>
              <a:rPr lang="es-ES" dirty="0"/>
              <a:t> LwM2M </a:t>
            </a:r>
            <a:r>
              <a:rPr lang="es-ES" dirty="0" err="1"/>
              <a:t>library</a:t>
            </a:r>
            <a:r>
              <a:rPr lang="es-ES" dirty="0"/>
              <a:t> (</a:t>
            </a:r>
            <a:r>
              <a:rPr lang="es-ES" dirty="0" err="1"/>
              <a:t>wakaama</a:t>
            </a:r>
            <a:r>
              <a:rPr lang="es-ES" dirty="0"/>
              <a:t> </a:t>
            </a:r>
            <a:r>
              <a:rPr lang="es-ES" dirty="0" err="1"/>
              <a:t>based</a:t>
            </a:r>
            <a:r>
              <a:rPr lang="es-ES" dirty="0"/>
              <a:t>)</a:t>
            </a:r>
          </a:p>
        </p:txBody>
      </p:sp>
      <p:sp>
        <p:nvSpPr>
          <p:cNvPr id="52" name="CuadroTexto 51"/>
          <p:cNvSpPr txBox="1"/>
          <p:nvPr/>
        </p:nvSpPr>
        <p:spPr>
          <a:xfrm>
            <a:off x="251520" y="771550"/>
            <a:ext cx="5040560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s-ES" sz="1400" b="1" dirty="0" smtClean="0"/>
              <a:t>Library </a:t>
            </a:r>
            <a:r>
              <a:rPr lang="es-ES" sz="1400" b="1" dirty="0" err="1" smtClean="0"/>
              <a:t>features</a:t>
            </a:r>
            <a:endParaRPr lang="es-ES" sz="1400" b="1" dirty="0" smtClean="0"/>
          </a:p>
          <a:p>
            <a:pPr>
              <a:lnSpc>
                <a:spcPts val="1600"/>
              </a:lnSpc>
            </a:pPr>
            <a:endParaRPr lang="es-ES" sz="1200" dirty="0" smtClean="0"/>
          </a:p>
          <a:p>
            <a:pPr marL="285750" lvl="1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n-US" sz="1200" dirty="0"/>
              <a:t>The library will download and install automatically a compiled </a:t>
            </a:r>
            <a:r>
              <a:rPr lang="en-US" sz="1200" dirty="0" err="1"/>
              <a:t>wakaama</a:t>
            </a:r>
            <a:r>
              <a:rPr lang="en-US" sz="1200" dirty="0"/>
              <a:t> LwM2M Client in the AR9331.</a:t>
            </a:r>
            <a:endParaRPr lang="es-ES" sz="1200" dirty="0" smtClean="0"/>
          </a:p>
          <a:p>
            <a:pPr marL="742950" lvl="2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100" dirty="0"/>
              <a:t>This auto-download can be disabled, so users could compile their own </a:t>
            </a:r>
            <a:r>
              <a:rPr lang="en-US" sz="1100" dirty="0" err="1"/>
              <a:t>wakaama</a:t>
            </a:r>
            <a:r>
              <a:rPr lang="en-US" sz="1100" dirty="0"/>
              <a:t> LwM2M Client with new/personalized objects.</a:t>
            </a:r>
          </a:p>
          <a:p>
            <a:pPr>
              <a:lnSpc>
                <a:spcPts val="1600"/>
              </a:lnSpc>
            </a:pPr>
            <a:endParaRPr lang="es-ES" sz="1200" dirty="0"/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/>
              <a:t>Users</a:t>
            </a:r>
            <a:r>
              <a:rPr lang="es-ES" sz="1200" dirty="0"/>
              <a:t> are </a:t>
            </a:r>
            <a:r>
              <a:rPr lang="es-ES" sz="1200" dirty="0" err="1"/>
              <a:t>limited</a:t>
            </a:r>
            <a:r>
              <a:rPr lang="es-ES" sz="1200" dirty="0"/>
              <a:t> to </a:t>
            </a:r>
            <a:r>
              <a:rPr lang="es-ES" sz="1200" dirty="0" err="1"/>
              <a:t>the</a:t>
            </a:r>
            <a:r>
              <a:rPr lang="es-ES" sz="1200" dirty="0"/>
              <a:t> </a:t>
            </a:r>
            <a:r>
              <a:rPr lang="es-ES" sz="1200" dirty="0" err="1"/>
              <a:t>objects</a:t>
            </a:r>
            <a:r>
              <a:rPr lang="es-ES" sz="1200" dirty="0"/>
              <a:t> </a:t>
            </a:r>
            <a:r>
              <a:rPr lang="es-ES" sz="1200" dirty="0" err="1"/>
              <a:t>already</a:t>
            </a:r>
            <a:r>
              <a:rPr lang="es-ES" sz="1200" dirty="0"/>
              <a:t> </a:t>
            </a:r>
            <a:r>
              <a:rPr lang="es-ES" sz="1200" dirty="0" err="1"/>
              <a:t>defined</a:t>
            </a:r>
            <a:r>
              <a:rPr lang="es-ES" sz="1200" dirty="0"/>
              <a:t>/</a:t>
            </a:r>
            <a:r>
              <a:rPr lang="es-ES" sz="1200" dirty="0" err="1"/>
              <a:t>included</a:t>
            </a:r>
            <a:r>
              <a:rPr lang="es-ES" sz="1200" dirty="0"/>
              <a:t> in </a:t>
            </a:r>
            <a:r>
              <a:rPr lang="es-ES" sz="1200" dirty="0" err="1"/>
              <a:t>the</a:t>
            </a:r>
            <a:r>
              <a:rPr lang="es-ES" sz="1200" dirty="0"/>
              <a:t> </a:t>
            </a:r>
            <a:r>
              <a:rPr lang="es-ES" sz="1200" dirty="0" err="1"/>
              <a:t>wakaama</a:t>
            </a:r>
            <a:r>
              <a:rPr lang="es-ES" sz="1200" dirty="0"/>
              <a:t> </a:t>
            </a:r>
            <a:r>
              <a:rPr lang="es-ES" sz="1200" dirty="0" err="1" smtClean="0"/>
              <a:t>client</a:t>
            </a:r>
            <a:r>
              <a:rPr lang="es-ES" sz="1200" dirty="0" smtClean="0"/>
              <a:t> </a:t>
            </a:r>
            <a:r>
              <a:rPr lang="es-ES" sz="1200" dirty="0" err="1" smtClean="0"/>
              <a:t>from</a:t>
            </a:r>
            <a:r>
              <a:rPr lang="es-ES" sz="1200" dirty="0" smtClean="0"/>
              <a:t> Eclipse </a:t>
            </a:r>
            <a:r>
              <a:rPr lang="es-ES" sz="1200" dirty="0" err="1" smtClean="0"/>
              <a:t>Foundation</a:t>
            </a:r>
            <a:r>
              <a:rPr lang="es-ES" sz="1200" dirty="0"/>
              <a:t> (</a:t>
            </a:r>
            <a:r>
              <a:rPr lang="es-ES" sz="1200" dirty="0">
                <a:hlinkClick r:id="rId3"/>
              </a:rPr>
              <a:t>https://</a:t>
            </a:r>
            <a:r>
              <a:rPr lang="es-ES" sz="1200" dirty="0" smtClean="0">
                <a:hlinkClick r:id="rId3"/>
              </a:rPr>
              <a:t>github.com/eclipse/wakaama</a:t>
            </a:r>
            <a:r>
              <a:rPr lang="es-ES" sz="1200" dirty="0" smtClean="0"/>
              <a:t> ).</a:t>
            </a:r>
            <a:endParaRPr lang="es-ES" sz="1200" dirty="0"/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100" dirty="0" err="1" smtClean="0"/>
              <a:t>Users</a:t>
            </a:r>
            <a:r>
              <a:rPr lang="es-ES" sz="1100" dirty="0" smtClean="0"/>
              <a:t> </a:t>
            </a:r>
            <a:r>
              <a:rPr lang="es-ES" sz="1100" dirty="0" err="1"/>
              <a:t>will</a:t>
            </a:r>
            <a:r>
              <a:rPr lang="es-ES" sz="1100" dirty="0"/>
              <a:t> use </a:t>
            </a:r>
            <a:r>
              <a:rPr lang="es-ES" sz="1100" dirty="0" err="1" smtClean="0"/>
              <a:t>the</a:t>
            </a:r>
            <a:r>
              <a:rPr lang="es-ES" sz="1100" dirty="0" smtClean="0"/>
              <a:t> ‘</a:t>
            </a:r>
            <a:r>
              <a:rPr lang="es-ES" sz="1100" dirty="0" err="1"/>
              <a:t>enableObject</a:t>
            </a:r>
            <a:r>
              <a:rPr lang="es-ES" sz="1100" dirty="0"/>
              <a:t>’ to </a:t>
            </a:r>
            <a:r>
              <a:rPr lang="es-ES" sz="1100" dirty="0" err="1"/>
              <a:t>enable</a:t>
            </a:r>
            <a:r>
              <a:rPr lang="es-ES" sz="1100" dirty="0"/>
              <a:t> </a:t>
            </a:r>
            <a:r>
              <a:rPr lang="es-ES" sz="1100" dirty="0" err="1"/>
              <a:t>specific</a:t>
            </a:r>
            <a:r>
              <a:rPr lang="es-ES" sz="1100" dirty="0"/>
              <a:t> </a:t>
            </a:r>
            <a:r>
              <a:rPr lang="es-ES" sz="1100" dirty="0" err="1"/>
              <a:t>objects</a:t>
            </a:r>
            <a:r>
              <a:rPr lang="es-ES" sz="1100" dirty="0"/>
              <a:t> </a:t>
            </a:r>
            <a:r>
              <a:rPr lang="es-ES" sz="1100" dirty="0" err="1" smtClean="0"/>
              <a:t>they</a:t>
            </a:r>
            <a:r>
              <a:rPr lang="es-ES" sz="1100" dirty="0" smtClean="0"/>
              <a:t> </a:t>
            </a:r>
            <a:r>
              <a:rPr lang="es-ES" sz="1100" dirty="0" err="1" smtClean="0"/>
              <a:t>want</a:t>
            </a:r>
            <a:r>
              <a:rPr lang="es-ES" sz="1100" dirty="0" smtClean="0"/>
              <a:t> to use.</a:t>
            </a:r>
            <a:endParaRPr lang="es-ES" sz="12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771550"/>
            <a:ext cx="3699747" cy="364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55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8928992" cy="1102519"/>
          </a:xfrm>
        </p:spPr>
        <p:txBody>
          <a:bodyPr/>
          <a:lstStyle/>
          <a:p>
            <a:r>
              <a:rPr lang="es-ES" dirty="0" err="1"/>
              <a:t>Arduino</a:t>
            </a:r>
            <a:r>
              <a:rPr lang="es-ES" dirty="0"/>
              <a:t> </a:t>
            </a:r>
            <a:r>
              <a:rPr lang="es-ES" dirty="0" err="1"/>
              <a:t>Yun</a:t>
            </a:r>
            <a:r>
              <a:rPr lang="es-ES" dirty="0"/>
              <a:t> LwM2M </a:t>
            </a:r>
            <a:r>
              <a:rPr lang="es-ES" dirty="0" err="1"/>
              <a:t>library</a:t>
            </a:r>
            <a:r>
              <a:rPr lang="es-ES" dirty="0"/>
              <a:t> (</a:t>
            </a:r>
            <a:r>
              <a:rPr lang="es-ES" dirty="0" err="1"/>
              <a:t>wakaama</a:t>
            </a:r>
            <a:r>
              <a:rPr lang="es-ES" dirty="0"/>
              <a:t> </a:t>
            </a:r>
            <a:r>
              <a:rPr lang="es-ES" dirty="0" err="1"/>
              <a:t>based</a:t>
            </a:r>
            <a:r>
              <a:rPr lang="es-ES" dirty="0"/>
              <a:t>)</a:t>
            </a:r>
          </a:p>
        </p:txBody>
      </p:sp>
      <p:sp>
        <p:nvSpPr>
          <p:cNvPr id="52" name="CuadroTexto 51"/>
          <p:cNvSpPr txBox="1"/>
          <p:nvPr/>
        </p:nvSpPr>
        <p:spPr>
          <a:xfrm>
            <a:off x="251520" y="771550"/>
            <a:ext cx="5040560" cy="337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s-ES" sz="1400" b="1" dirty="0" smtClean="0"/>
              <a:t>Library </a:t>
            </a:r>
            <a:r>
              <a:rPr lang="es-ES" sz="1400" b="1" dirty="0" err="1" smtClean="0"/>
              <a:t>state</a:t>
            </a:r>
            <a:endParaRPr lang="es-ES" sz="1400" b="1" dirty="0" smtClean="0"/>
          </a:p>
          <a:p>
            <a:pPr>
              <a:lnSpc>
                <a:spcPts val="1600"/>
              </a:lnSpc>
            </a:pPr>
            <a:endParaRPr lang="es-ES" sz="1200" dirty="0" smtClean="0"/>
          </a:p>
          <a:p>
            <a:pPr marL="285750" lvl="1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/>
              <a:t>The</a:t>
            </a:r>
            <a:r>
              <a:rPr lang="es-ES" sz="1200" dirty="0"/>
              <a:t> </a:t>
            </a:r>
            <a:r>
              <a:rPr lang="es-ES" sz="1200" dirty="0" err="1"/>
              <a:t>development</a:t>
            </a:r>
            <a:r>
              <a:rPr lang="es-ES" sz="1200" dirty="0"/>
              <a:t> </a:t>
            </a:r>
            <a:r>
              <a:rPr lang="es-ES" sz="1200" dirty="0" err="1"/>
              <a:t>just</a:t>
            </a:r>
            <a:r>
              <a:rPr lang="es-ES" sz="1200" dirty="0"/>
              <a:t> </a:t>
            </a:r>
            <a:r>
              <a:rPr lang="es-ES" sz="1200" dirty="0" err="1"/>
              <a:t>started</a:t>
            </a:r>
            <a:r>
              <a:rPr lang="es-ES" sz="1200" dirty="0"/>
              <a:t>. </a:t>
            </a:r>
          </a:p>
          <a:p>
            <a:pPr marL="742950" lvl="2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100" dirty="0" err="1" smtClean="0"/>
              <a:t>Available</a:t>
            </a:r>
            <a:r>
              <a:rPr lang="es-ES" sz="1100" dirty="0" smtClean="0"/>
              <a:t> at </a:t>
            </a:r>
            <a:r>
              <a:rPr lang="es-ES" sz="1100" dirty="0" smtClean="0">
                <a:hlinkClick r:id="rId3"/>
              </a:rPr>
              <a:t>http</a:t>
            </a:r>
            <a:r>
              <a:rPr lang="es-ES" sz="1100" dirty="0">
                <a:hlinkClick r:id="rId3"/>
              </a:rPr>
              <a:t>://</a:t>
            </a:r>
            <a:r>
              <a:rPr lang="es-ES" sz="1100" dirty="0" smtClean="0">
                <a:hlinkClick r:id="rId3"/>
              </a:rPr>
              <a:t>github.com/HOP-Ubiquitous/OMA-ArduinoYun</a:t>
            </a:r>
            <a:endParaRPr lang="es-ES" sz="1100" dirty="0" smtClean="0"/>
          </a:p>
          <a:p>
            <a:pPr marL="285750" lvl="1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smtClean="0"/>
              <a:t>Library </a:t>
            </a:r>
            <a:r>
              <a:rPr lang="es-ES" sz="1200" dirty="0" err="1" smtClean="0"/>
              <a:t>is</a:t>
            </a:r>
            <a:r>
              <a:rPr lang="es-ES" sz="1200" dirty="0" smtClean="0"/>
              <a:t> </a:t>
            </a:r>
            <a:r>
              <a:rPr lang="es-ES" sz="1200" dirty="0" err="1" smtClean="0"/>
              <a:t>capable</a:t>
            </a:r>
            <a:r>
              <a:rPr lang="es-ES" sz="1200" dirty="0" smtClean="0"/>
              <a:t> to </a:t>
            </a:r>
            <a:r>
              <a:rPr lang="es-ES" sz="1200" dirty="0" err="1" smtClean="0"/>
              <a:t>download</a:t>
            </a:r>
            <a:r>
              <a:rPr lang="es-ES" sz="1200" dirty="0" smtClean="0"/>
              <a:t> and </a:t>
            </a:r>
            <a:r>
              <a:rPr lang="es-ES" sz="1200" dirty="0" err="1" smtClean="0"/>
              <a:t>execute</a:t>
            </a:r>
            <a:r>
              <a:rPr lang="es-ES" sz="1200" dirty="0" smtClean="0"/>
              <a:t> </a:t>
            </a:r>
            <a:r>
              <a:rPr lang="es-ES" sz="1200" dirty="0" err="1" smtClean="0"/>
              <a:t>the</a:t>
            </a:r>
            <a:r>
              <a:rPr lang="es-ES" sz="1200" dirty="0" smtClean="0"/>
              <a:t> </a:t>
            </a:r>
            <a:r>
              <a:rPr lang="es-ES" sz="1200" dirty="0" err="1" smtClean="0"/>
              <a:t>process</a:t>
            </a:r>
            <a:r>
              <a:rPr lang="es-ES" sz="1200" dirty="0" smtClean="0"/>
              <a:t> </a:t>
            </a:r>
            <a:r>
              <a:rPr lang="es-ES" sz="1200" dirty="0" err="1" smtClean="0"/>
              <a:t>successfully</a:t>
            </a:r>
            <a:r>
              <a:rPr lang="es-ES" sz="1200" dirty="0" smtClean="0"/>
              <a:t>.</a:t>
            </a:r>
          </a:p>
          <a:p>
            <a:pPr marL="285750" lvl="1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 smtClean="0"/>
              <a:t>There</a:t>
            </a:r>
            <a:r>
              <a:rPr lang="es-ES" sz="1200" dirty="0" smtClean="0"/>
              <a:t> are </a:t>
            </a:r>
            <a:r>
              <a:rPr lang="es-ES" sz="1200" dirty="0" err="1" smtClean="0"/>
              <a:t>problems</a:t>
            </a:r>
            <a:r>
              <a:rPr lang="es-ES" sz="1200" dirty="0" smtClean="0"/>
              <a:t> in </a:t>
            </a:r>
            <a:r>
              <a:rPr lang="es-ES" sz="1200" dirty="0" err="1" smtClean="0"/>
              <a:t>the</a:t>
            </a:r>
            <a:r>
              <a:rPr lang="es-ES" sz="1200" dirty="0" smtClean="0"/>
              <a:t> </a:t>
            </a:r>
            <a:r>
              <a:rPr lang="es-ES" sz="1200" dirty="0" err="1" smtClean="0"/>
              <a:t>communications</a:t>
            </a:r>
            <a:r>
              <a:rPr lang="es-ES" sz="1200" dirty="0" smtClean="0"/>
              <a:t> </a:t>
            </a:r>
            <a:r>
              <a:rPr lang="es-ES" sz="1200" dirty="0" err="1" smtClean="0"/>
              <a:t>with</a:t>
            </a:r>
            <a:r>
              <a:rPr lang="es-ES" sz="1200" dirty="0" smtClean="0"/>
              <a:t> </a:t>
            </a:r>
            <a:r>
              <a:rPr lang="es-ES" sz="1200" dirty="0" err="1" smtClean="0"/>
              <a:t>the</a:t>
            </a:r>
            <a:r>
              <a:rPr lang="es-ES" sz="1200" dirty="0" smtClean="0"/>
              <a:t> </a:t>
            </a:r>
            <a:r>
              <a:rPr lang="es-ES" sz="1200" dirty="0" err="1" smtClean="0"/>
              <a:t>current</a:t>
            </a:r>
            <a:r>
              <a:rPr lang="es-ES" sz="1200" dirty="0" smtClean="0"/>
              <a:t> </a:t>
            </a:r>
            <a:r>
              <a:rPr lang="es-ES" sz="1200" dirty="0" err="1" smtClean="0"/>
              <a:t>wakaama</a:t>
            </a:r>
            <a:r>
              <a:rPr lang="es-ES" sz="1200" dirty="0" smtClean="0"/>
              <a:t> </a:t>
            </a:r>
            <a:r>
              <a:rPr lang="es-ES" sz="1200" dirty="0" err="1" smtClean="0"/>
              <a:t>shell</a:t>
            </a:r>
            <a:r>
              <a:rPr lang="es-ES" sz="1200" dirty="0" smtClean="0"/>
              <a:t> </a:t>
            </a:r>
            <a:r>
              <a:rPr lang="es-ES" sz="1200" dirty="0" err="1" smtClean="0"/>
              <a:t>implementation</a:t>
            </a:r>
            <a:r>
              <a:rPr lang="es-ES" sz="1200" dirty="0" smtClean="0"/>
              <a:t> (</a:t>
            </a:r>
            <a:r>
              <a:rPr lang="es-ES" sz="1200" dirty="0" err="1" smtClean="0"/>
              <a:t>Slow</a:t>
            </a:r>
            <a:r>
              <a:rPr lang="es-ES" sz="1200" dirty="0" smtClean="0"/>
              <a:t> </a:t>
            </a:r>
            <a:r>
              <a:rPr lang="es-ES" sz="1200" dirty="0" err="1" smtClean="0"/>
              <a:t>communications</a:t>
            </a:r>
            <a:r>
              <a:rPr lang="es-ES" sz="1200" dirty="0" smtClean="0"/>
              <a:t> </a:t>
            </a:r>
            <a:r>
              <a:rPr lang="es-ES" sz="1200" dirty="0" err="1" smtClean="0"/>
              <a:t>through</a:t>
            </a:r>
            <a:r>
              <a:rPr lang="es-ES" sz="1200" dirty="0" smtClean="0"/>
              <a:t> </a:t>
            </a:r>
            <a:r>
              <a:rPr lang="es-ES" sz="1200" dirty="0" err="1" smtClean="0"/>
              <a:t>the</a:t>
            </a:r>
            <a:r>
              <a:rPr lang="es-ES" sz="1200" dirty="0" smtClean="0"/>
              <a:t> bridge?).</a:t>
            </a:r>
          </a:p>
          <a:p>
            <a:pPr marL="2857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endParaRPr lang="es-ES" sz="1200" dirty="0" smtClean="0"/>
          </a:p>
          <a:p>
            <a:pPr marL="0" lvl="1">
              <a:lnSpc>
                <a:spcPts val="1600"/>
              </a:lnSpc>
            </a:pPr>
            <a:r>
              <a:rPr lang="es-ES" sz="1400" b="1" dirty="0"/>
              <a:t>Library </a:t>
            </a:r>
            <a:r>
              <a:rPr lang="es-ES" sz="1400" b="1" dirty="0" err="1" smtClean="0"/>
              <a:t>future</a:t>
            </a:r>
            <a:r>
              <a:rPr lang="es-ES" sz="1400" b="1" dirty="0" smtClean="0"/>
              <a:t> </a:t>
            </a:r>
            <a:r>
              <a:rPr lang="es-ES" sz="1400" b="1" dirty="0" err="1" smtClean="0"/>
              <a:t>work</a:t>
            </a:r>
            <a:endParaRPr lang="es-ES" sz="1400" b="1" dirty="0" smtClean="0"/>
          </a:p>
          <a:p>
            <a:pPr marL="0" lvl="1">
              <a:lnSpc>
                <a:spcPts val="1600"/>
              </a:lnSpc>
            </a:pPr>
            <a:endParaRPr lang="es-ES" sz="1200" b="1" dirty="0"/>
          </a:p>
          <a:p>
            <a:pPr marL="285750" lvl="1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 smtClean="0"/>
              <a:t>Fix</a:t>
            </a:r>
            <a:r>
              <a:rPr lang="es-ES" sz="1200" dirty="0" smtClean="0"/>
              <a:t> </a:t>
            </a:r>
            <a:r>
              <a:rPr lang="es-ES" sz="1200" dirty="0" err="1" smtClean="0"/>
              <a:t>the</a:t>
            </a:r>
            <a:r>
              <a:rPr lang="es-ES" sz="1200" dirty="0" smtClean="0"/>
              <a:t> </a:t>
            </a:r>
            <a:r>
              <a:rPr lang="es-ES" sz="1200" dirty="0" err="1" smtClean="0"/>
              <a:t>comunications</a:t>
            </a:r>
            <a:r>
              <a:rPr lang="es-ES" sz="1200" dirty="0" smtClean="0"/>
              <a:t> </a:t>
            </a:r>
            <a:r>
              <a:rPr lang="es-ES" sz="1200" dirty="0" err="1" smtClean="0"/>
              <a:t>with</a:t>
            </a:r>
            <a:r>
              <a:rPr lang="es-ES" sz="1200" dirty="0" smtClean="0"/>
              <a:t> </a:t>
            </a:r>
            <a:r>
              <a:rPr lang="es-ES" sz="1200" dirty="0" err="1" smtClean="0"/>
              <a:t>the</a:t>
            </a:r>
            <a:r>
              <a:rPr lang="es-ES" sz="1200" dirty="0" smtClean="0"/>
              <a:t> </a:t>
            </a:r>
            <a:r>
              <a:rPr lang="es-ES" sz="1200" dirty="0" err="1" smtClean="0"/>
              <a:t>wakaama</a:t>
            </a:r>
            <a:r>
              <a:rPr lang="es-ES" sz="1200" dirty="0" smtClean="0"/>
              <a:t> </a:t>
            </a:r>
            <a:r>
              <a:rPr lang="es-ES" sz="1200" dirty="0" err="1" smtClean="0"/>
              <a:t>shell</a:t>
            </a:r>
            <a:r>
              <a:rPr lang="es-ES" sz="1200" dirty="0" smtClean="0"/>
              <a:t>.</a:t>
            </a:r>
          </a:p>
          <a:p>
            <a:pPr marL="285750" lvl="1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 smtClean="0"/>
              <a:t>Include</a:t>
            </a:r>
            <a:r>
              <a:rPr lang="es-ES" sz="1200" dirty="0" smtClean="0"/>
              <a:t> </a:t>
            </a:r>
            <a:r>
              <a:rPr lang="es-ES" sz="1200" dirty="0" err="1" smtClean="0"/>
              <a:t>all</a:t>
            </a:r>
            <a:r>
              <a:rPr lang="es-ES" sz="1200" dirty="0" smtClean="0"/>
              <a:t> posible </a:t>
            </a:r>
            <a:r>
              <a:rPr lang="es-ES" sz="1200" dirty="0" err="1" smtClean="0"/>
              <a:t>objects</a:t>
            </a:r>
            <a:r>
              <a:rPr lang="es-ES" sz="1200" dirty="0" smtClean="0"/>
              <a:t> (IPSO) in </a:t>
            </a:r>
            <a:r>
              <a:rPr lang="es-ES" sz="1200" dirty="0" err="1" smtClean="0"/>
              <a:t>wakaama</a:t>
            </a:r>
            <a:r>
              <a:rPr lang="es-ES" sz="1200" dirty="0" smtClean="0"/>
              <a:t> (</a:t>
            </a:r>
            <a:r>
              <a:rPr lang="es-ES" sz="1200" dirty="0" err="1" smtClean="0"/>
              <a:t>disabled</a:t>
            </a:r>
            <a:r>
              <a:rPr lang="es-ES" sz="1200" dirty="0" smtClean="0"/>
              <a:t> </a:t>
            </a:r>
            <a:r>
              <a:rPr lang="es-ES" sz="1200" dirty="0" err="1" smtClean="0"/>
              <a:t>by</a:t>
            </a:r>
            <a:r>
              <a:rPr lang="es-ES" sz="1200" dirty="0" smtClean="0"/>
              <a:t> default). </a:t>
            </a:r>
          </a:p>
          <a:p>
            <a:pPr marL="285750" lvl="1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 smtClean="0"/>
              <a:t>Add</a:t>
            </a:r>
            <a:r>
              <a:rPr lang="es-ES" sz="1200" dirty="0" smtClean="0"/>
              <a:t> new </a:t>
            </a:r>
            <a:r>
              <a:rPr lang="es-ES" sz="1200" dirty="0" err="1" smtClean="0"/>
              <a:t>functions</a:t>
            </a:r>
            <a:r>
              <a:rPr lang="es-ES" sz="1200" dirty="0" smtClean="0"/>
              <a:t> to </a:t>
            </a:r>
            <a:r>
              <a:rPr lang="es-ES" sz="1200" dirty="0" err="1" smtClean="0"/>
              <a:t>the</a:t>
            </a:r>
            <a:r>
              <a:rPr lang="es-ES" sz="1200" dirty="0" smtClean="0"/>
              <a:t> </a:t>
            </a:r>
            <a:r>
              <a:rPr lang="es-ES" sz="1200" dirty="0" err="1" smtClean="0"/>
              <a:t>library</a:t>
            </a:r>
            <a:r>
              <a:rPr lang="es-ES" sz="1200" dirty="0" smtClean="0"/>
              <a:t>:</a:t>
            </a:r>
          </a:p>
          <a:p>
            <a:pPr marL="742950" lvl="2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100" dirty="0" err="1" smtClean="0"/>
              <a:t>enableObject</a:t>
            </a:r>
            <a:endParaRPr lang="es-ES" sz="1100" dirty="0" smtClean="0"/>
          </a:p>
          <a:p>
            <a:pPr marL="742950" lvl="2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s-ES" sz="1100" dirty="0" err="1" smtClean="0"/>
              <a:t>readResource</a:t>
            </a:r>
            <a:endParaRPr lang="es-ES" sz="1200" dirty="0"/>
          </a:p>
          <a:p>
            <a:pPr marL="285750" lvl="1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/>
              <a:t>Provide</a:t>
            </a:r>
            <a:r>
              <a:rPr lang="es-ES" sz="1200" dirty="0"/>
              <a:t> a </a:t>
            </a:r>
            <a:r>
              <a:rPr lang="es-ES" sz="1200" dirty="0" err="1"/>
              <a:t>secured</a:t>
            </a:r>
            <a:r>
              <a:rPr lang="es-ES" sz="1200" dirty="0"/>
              <a:t> </a:t>
            </a:r>
            <a:r>
              <a:rPr lang="es-ES" sz="1200" dirty="0" err="1"/>
              <a:t>wakaama</a:t>
            </a:r>
            <a:r>
              <a:rPr lang="es-ES" sz="1200" dirty="0"/>
              <a:t> </a:t>
            </a:r>
            <a:r>
              <a:rPr lang="es-ES" sz="1200" dirty="0" err="1"/>
              <a:t>client</a:t>
            </a:r>
            <a:r>
              <a:rPr lang="es-ES" sz="1200" dirty="0" smtClean="0"/>
              <a:t>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771550"/>
            <a:ext cx="3699747" cy="364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4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-236562"/>
            <a:ext cx="8928992" cy="1102519"/>
          </a:xfrm>
        </p:spPr>
        <p:txBody>
          <a:bodyPr/>
          <a:lstStyle/>
          <a:p>
            <a:r>
              <a:rPr lang="es-ES" dirty="0" err="1"/>
              <a:t>Arduino</a:t>
            </a:r>
            <a:r>
              <a:rPr lang="es-ES" dirty="0"/>
              <a:t> </a:t>
            </a:r>
            <a:r>
              <a:rPr lang="es-ES" dirty="0" err="1"/>
              <a:t>Yun</a:t>
            </a:r>
            <a:r>
              <a:rPr lang="es-ES" dirty="0"/>
              <a:t> LwM2M </a:t>
            </a:r>
            <a:r>
              <a:rPr lang="es-ES" dirty="0" err="1"/>
              <a:t>library</a:t>
            </a:r>
            <a:r>
              <a:rPr lang="es-ES" dirty="0"/>
              <a:t> (</a:t>
            </a:r>
            <a:r>
              <a:rPr lang="es-ES" dirty="0" err="1"/>
              <a:t>wakaama</a:t>
            </a:r>
            <a:r>
              <a:rPr lang="es-ES" dirty="0"/>
              <a:t> </a:t>
            </a:r>
            <a:r>
              <a:rPr lang="es-ES" dirty="0" err="1"/>
              <a:t>based</a:t>
            </a:r>
            <a:r>
              <a:rPr lang="es-ES" dirty="0"/>
              <a:t>)</a:t>
            </a:r>
          </a:p>
        </p:txBody>
      </p:sp>
      <p:sp>
        <p:nvSpPr>
          <p:cNvPr id="52" name="CuadroTexto 51"/>
          <p:cNvSpPr txBox="1"/>
          <p:nvPr/>
        </p:nvSpPr>
        <p:spPr>
          <a:xfrm>
            <a:off x="251520" y="771550"/>
            <a:ext cx="5040560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ts val="1600"/>
              </a:lnSpc>
            </a:pPr>
            <a:r>
              <a:rPr lang="es-ES" sz="1400" b="1" dirty="0" smtClean="0"/>
              <a:t>Library </a:t>
            </a:r>
            <a:r>
              <a:rPr lang="es-ES" sz="1400" b="1" dirty="0" err="1"/>
              <a:t>inconvenients</a:t>
            </a:r>
            <a:endParaRPr lang="es-ES" sz="1400" b="1" dirty="0"/>
          </a:p>
          <a:p>
            <a:pPr marL="0" lvl="1">
              <a:lnSpc>
                <a:spcPts val="1600"/>
              </a:lnSpc>
            </a:pPr>
            <a:endParaRPr lang="es-ES" sz="1200" b="1" dirty="0"/>
          </a:p>
          <a:p>
            <a:pPr marL="285750" lvl="1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es-ES" sz="1200" dirty="0" err="1"/>
              <a:t>Users</a:t>
            </a:r>
            <a:r>
              <a:rPr lang="es-ES" sz="1200" dirty="0"/>
              <a:t> </a:t>
            </a:r>
            <a:r>
              <a:rPr lang="es-ES" sz="1200" dirty="0" err="1"/>
              <a:t>which</a:t>
            </a:r>
            <a:r>
              <a:rPr lang="es-ES" sz="1200" dirty="0"/>
              <a:t> </a:t>
            </a:r>
            <a:r>
              <a:rPr lang="es-ES" sz="1200" dirty="0" err="1"/>
              <a:t>desire</a:t>
            </a:r>
            <a:r>
              <a:rPr lang="es-ES" sz="1200" dirty="0"/>
              <a:t> </a:t>
            </a:r>
            <a:r>
              <a:rPr lang="es-ES" sz="1200" dirty="0" err="1"/>
              <a:t>work</a:t>
            </a:r>
            <a:r>
              <a:rPr lang="es-ES" sz="1200" dirty="0"/>
              <a:t> </a:t>
            </a:r>
            <a:r>
              <a:rPr lang="es-ES" sz="1200" dirty="0" err="1"/>
              <a:t>with</a:t>
            </a:r>
            <a:r>
              <a:rPr lang="es-ES" sz="1200" dirty="0"/>
              <a:t> </a:t>
            </a:r>
            <a:r>
              <a:rPr lang="es-ES" sz="1200" dirty="0" err="1"/>
              <a:t>personalized</a:t>
            </a:r>
            <a:r>
              <a:rPr lang="es-ES" sz="1200" dirty="0"/>
              <a:t> </a:t>
            </a:r>
            <a:r>
              <a:rPr lang="es-ES" sz="1200" dirty="0" err="1"/>
              <a:t>objects</a:t>
            </a:r>
            <a:r>
              <a:rPr lang="es-ES" sz="1200" dirty="0"/>
              <a:t> </a:t>
            </a:r>
            <a:r>
              <a:rPr lang="es-ES" sz="1200" dirty="0" err="1"/>
              <a:t>must</a:t>
            </a:r>
            <a:r>
              <a:rPr lang="es-ES" sz="1200" dirty="0"/>
              <a:t> </a:t>
            </a:r>
            <a:r>
              <a:rPr lang="es-ES" sz="1200" dirty="0" err="1"/>
              <a:t>develop</a:t>
            </a:r>
            <a:r>
              <a:rPr lang="es-ES" sz="1200" dirty="0"/>
              <a:t> </a:t>
            </a:r>
            <a:r>
              <a:rPr lang="es-ES" sz="1200" dirty="0" err="1"/>
              <a:t>them</a:t>
            </a:r>
            <a:r>
              <a:rPr lang="es-ES" sz="1200" dirty="0"/>
              <a:t> </a:t>
            </a:r>
            <a:r>
              <a:rPr lang="es-ES" sz="1200" dirty="0" err="1"/>
              <a:t>for</a:t>
            </a:r>
            <a:r>
              <a:rPr lang="es-ES" sz="1200" dirty="0"/>
              <a:t> </a:t>
            </a:r>
            <a:r>
              <a:rPr lang="es-ES" sz="1200" dirty="0" err="1"/>
              <a:t>wakaama</a:t>
            </a:r>
            <a:r>
              <a:rPr lang="es-ES" sz="1200" dirty="0"/>
              <a:t> </a:t>
            </a:r>
            <a:r>
              <a:rPr lang="es-ES" sz="1200" dirty="0" err="1"/>
              <a:t>using</a:t>
            </a:r>
            <a:r>
              <a:rPr lang="es-ES" sz="1200" dirty="0"/>
              <a:t> </a:t>
            </a:r>
            <a:r>
              <a:rPr lang="es-ES" sz="1200" dirty="0" err="1"/>
              <a:t>the</a:t>
            </a:r>
            <a:r>
              <a:rPr lang="es-ES" sz="1200" dirty="0"/>
              <a:t> </a:t>
            </a:r>
            <a:r>
              <a:rPr lang="es-ES" sz="1200" dirty="0" err="1"/>
              <a:t>cross-compiler</a:t>
            </a:r>
            <a:r>
              <a:rPr lang="es-ES" sz="1200" dirty="0"/>
              <a:t>.</a:t>
            </a:r>
          </a:p>
          <a:p>
            <a:pPr marL="742950" lvl="2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100" dirty="0"/>
              <a:t>Shell scripts to improve the experience with the cross-compiler are also provided in the repository</a:t>
            </a:r>
            <a:r>
              <a:rPr lang="en-US" sz="1100" dirty="0" smtClean="0"/>
              <a:t>.</a:t>
            </a:r>
            <a:endParaRPr lang="en-US" sz="1200" dirty="0"/>
          </a:p>
          <a:p>
            <a:pPr marL="742950" lvl="2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endParaRPr lang="es-ES" sz="1100" dirty="0" smtClean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771550"/>
            <a:ext cx="3699747" cy="364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3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1075</Words>
  <Application>Microsoft Office PowerPoint</Application>
  <PresentationFormat>On-screen Show (16:9)</PresentationFormat>
  <Paragraphs>193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Tema de Office</vt:lpstr>
      <vt:lpstr>1_Tema de Office</vt:lpstr>
      <vt:lpstr>PowerPoint Presentation</vt:lpstr>
      <vt:lpstr>Why Arduino Yun?</vt:lpstr>
      <vt:lpstr>Arduino Yun hardware: Double System</vt:lpstr>
      <vt:lpstr>Arduino Yun hardware: Possibilities</vt:lpstr>
      <vt:lpstr>Agenda</vt:lpstr>
      <vt:lpstr>Arduino Yun LwM2M library (wakaama based)</vt:lpstr>
      <vt:lpstr>Arduino Yun LwM2M library (wakaama based)</vt:lpstr>
      <vt:lpstr>Arduino Yun LwM2M library (wakaama based)</vt:lpstr>
      <vt:lpstr>Arduino Yun LwM2M library (wakaama based)</vt:lpstr>
      <vt:lpstr>Agenda</vt:lpstr>
      <vt:lpstr>Cross-compiled wakaama + LininoIO</vt:lpstr>
      <vt:lpstr>Cross-compiled wakaama + LininoIO</vt:lpstr>
      <vt:lpstr>Agenda</vt:lpstr>
      <vt:lpstr>What's inside of the OMA-ArduinoYun repository?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Antonio J</dc:creator>
  <cp:lastModifiedBy>Sean Mcilroy</cp:lastModifiedBy>
  <cp:revision>520</cp:revision>
  <dcterms:created xsi:type="dcterms:W3CDTF">2014-12-03T13:04:08Z</dcterms:created>
  <dcterms:modified xsi:type="dcterms:W3CDTF">2016-05-04T10:04:56Z</dcterms:modified>
</cp:coreProperties>
</file>