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39"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88369" autoAdjust="0"/>
  </p:normalViewPr>
  <p:slideViewPr>
    <p:cSldViewPr>
      <p:cViewPr>
        <p:scale>
          <a:sx n="122" d="100"/>
          <a:sy n="122" d="100"/>
        </p:scale>
        <p:origin x="-1128"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This is the new </a:t>
            </a:r>
            <a:r>
              <a:rPr lang="en-US" altLang="zh-CN" b="1" dirty="0" smtClean="0">
                <a:latin typeface="Arial" panose="020B0604020202020204" pitchFamily="34" charset="0"/>
              </a:rPr>
              <a:t>Work Item Definition (</a:t>
            </a:r>
            <a:r>
              <a:rPr lang="en-US" altLang="zh-CN" b="1" dirty="0" err="1" smtClean="0">
                <a:latin typeface="Arial" panose="020B0604020202020204" pitchFamily="34" charset="0"/>
              </a:rPr>
              <a:t>WID</a:t>
            </a:r>
            <a:r>
              <a:rPr lang="en-US" altLang="zh-CN" b="1" dirty="0" smtClean="0">
                <a:latin typeface="Arial" panose="020B0604020202020204" pitchFamily="34" charset="0"/>
              </a:rPr>
              <a:t>)</a:t>
            </a:r>
            <a:r>
              <a:rPr lang="en-US" altLang="zh-CN" dirty="0" smtClean="0">
                <a:latin typeface="Arial" panose="020B0604020202020204" pitchFamily="34" charset="0"/>
              </a:rPr>
              <a:t> template. It is in PowerPoint format so that it also serves to present the Work Item to </a:t>
            </a:r>
            <a:r>
              <a:rPr lang="en-US" altLang="zh-CN" dirty="0" err="1" smtClean="0">
                <a:latin typeface="Arial" panose="020B0604020202020204" pitchFamily="34" charset="0"/>
              </a:rPr>
              <a:t>TP</a:t>
            </a:r>
            <a:r>
              <a:rPr lang="en-US" altLang="zh-CN" dirty="0" smtClean="0">
                <a:latin typeface="Arial" panose="020B0604020202020204" pitchFamily="34" charset="0"/>
              </a:rPr>
              <a:t> and assist in its socialization. Keep in mind that this is a </a:t>
            </a:r>
            <a:r>
              <a:rPr lang="en-US" altLang="zh-CN" b="1" dirty="0" smtClean="0">
                <a:latin typeface="Arial" panose="020B0604020202020204" pitchFamily="34" charset="0"/>
              </a:rPr>
              <a:t>permanent document</a:t>
            </a:r>
            <a:r>
              <a:rPr lang="en-US" altLang="zh-CN" dirty="0" smtClean="0">
                <a:latin typeface="Arial" panose="020B0604020202020204" pitchFamily="34" charset="0"/>
              </a:rPr>
              <a:t>, so it is important to provide information that is as detailed and exact as possible.</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OMA-WID-0074</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Zhangyongjing@Huawei.com" TargetMode="External"/><Relationship Id="rId5" Type="http://schemas.openxmlformats.org/officeDocument/2006/relationships/hyperlink" Target="mailto:chris.lowe@neul.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OMA-WID_W0329-LwM2M_Object_Event_Log-V1_0-20170629-D</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WI0329 </a:t>
            </a:r>
            <a:r>
              <a:rPr lang="en-US" altLang="zh-CN" sz="2000" dirty="0">
                <a:ea typeface="SimSun" panose="02010600030101010101" pitchFamily="2" charset="-122"/>
              </a:rPr>
              <a:t>- </a:t>
            </a:r>
            <a:r>
              <a:rPr lang="en-US" altLang="zh-CN" sz="2000" dirty="0" smtClean="0">
                <a:ea typeface="SimSun" panose="02010600030101010101" pitchFamily="2" charset="-122"/>
              </a:rPr>
              <a:t>LwM2M_Object_EventLog</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29 </a:t>
            </a:r>
            <a:r>
              <a:rPr lang="en-US" altLang="zh-CN" sz="1800" b="1" dirty="0" smtClean="0">
                <a:latin typeface="Tahoma" panose="020B0604030504040204" pitchFamily="34" charset="0"/>
                <a:ea typeface="SimSun" panose="02010600030101010101" pitchFamily="2" charset="-122"/>
              </a:rPr>
              <a:t>June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zh-CN" sz="1800" b="1" dirty="0">
                <a:latin typeface="Tahoma" panose="020B0604030504040204" pitchFamily="34" charset="0"/>
                <a:ea typeface="SimSun" panose="02010600030101010101" pitchFamily="2" charset="-122"/>
              </a:rPr>
              <a:t>Chris Lowe (Huawei/</a:t>
            </a:r>
            <a:r>
              <a:rPr lang="en-US" altLang="zh-CN" sz="1800" b="1" dirty="0" err="1">
                <a:latin typeface="Tahoma" panose="020B0604030504040204" pitchFamily="34" charset="0"/>
                <a:ea typeface="SimSun" panose="02010600030101010101" pitchFamily="2" charset="-122"/>
              </a:rPr>
              <a:t>Neul</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hlinkClick r:id="rId5"/>
              </a:rPr>
              <a:t>chris.lowe@neul.com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6"/>
              </a:rPr>
              <a:t>zhangyongjing@Huawei.com</a:t>
            </a:r>
          </a:p>
          <a:p>
            <a:pPr>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6"/>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79110948"/>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Gemalto</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SierraWireless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U-</a:t>
                      </a: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blox</a:t>
                      </a: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Full Members </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Nokia</a:t>
                      </a: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dirty="0" smtClean="0">
                          <a:solidFill>
                            <a:srgbClr val="000066"/>
                          </a:solidFill>
                          <a:latin typeface="Arial Narrow" pitchFamily="34" charset="0"/>
                          <a:ea typeface="+mn-ea"/>
                          <a:cs typeface="+mn-cs"/>
                        </a:rPr>
                        <a:t>Full Members </a:t>
                      </a: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022857904"/>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683091028"/>
              </p:ext>
            </p:extLst>
          </p:nvPr>
        </p:nvGraphicFramePr>
        <p:xfrm>
          <a:off x="261938" y="1682750"/>
          <a:ext cx="8763000" cy="1980417"/>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29 Jun 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OMA-WID_W032-LwM2M_Object_Event_Log-V1_0-20170629-D</a:t>
                      </a:r>
                      <a:r>
                        <a:rPr lang="en-US" altLang="zh-CN" sz="1800" dirty="0" smtClean="0">
                          <a:ea typeface="SimSun" panose="02010600030101010101" pitchFamily="2" charset="-122"/>
                        </a:rPr>
                        <a:t>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1200" b="0" i="0" u="none" strike="noStrike" cap="none" normalizeH="0" baseline="0" noProof="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943439140"/>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Event Log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t>
                      </a:r>
                      <a:r>
                        <a:rPr kumimoji="0" lang="en-GB" altLang="zh-CN" sz="1400" b="1" i="0" u="none" strike="noStrike" cap="none" normalizeH="0" baseline="0" dirty="0" err="1" smtClean="0">
                          <a:ln>
                            <a:noFill/>
                          </a:ln>
                          <a:solidFill>
                            <a:srgbClr val="FF0000"/>
                          </a:solidFill>
                          <a:effectLst/>
                          <a:latin typeface="Calibri" pitchFamily="34" charset="0"/>
                          <a:ea typeface="宋体" charset="-122"/>
                        </a:rPr>
                        <a:t>EventLog</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Event Log is a common requirement for diagnostics and trouble shooting of IoT</a:t>
            </a:r>
            <a:r>
              <a:rPr lang="zh-CN" altLang="en-US" sz="2000" dirty="0"/>
              <a:t> </a:t>
            </a:r>
            <a:r>
              <a:rPr lang="en-US" altLang="zh-CN" sz="2000" dirty="0" smtClean="0"/>
              <a:t>devices. Such management capability has already been defined in DM1.X/2.0 (e.g</a:t>
            </a:r>
            <a:r>
              <a:rPr lang="en-US" altLang="zh-CN" sz="2000" dirty="0"/>
              <a:t>. Trap Event Logging Function MO, Trace Logs MO and Panic Logs MO</a:t>
            </a:r>
            <a:r>
              <a:rPr lang="en-US" altLang="zh-CN" sz="2000" dirty="0" smtClean="0"/>
              <a:t>), but not yet fully specified (as an object) in LwM2M. Only a set of re-usable ‘log’ resources (</a:t>
            </a:r>
            <a:r>
              <a:rPr lang="en-GB" altLang="zh-CN" sz="2000" dirty="0"/>
              <a:t>4010 - </a:t>
            </a:r>
            <a:r>
              <a:rPr lang="en-GB" altLang="zh-CN" sz="2000" dirty="0" err="1"/>
              <a:t>LogClass</a:t>
            </a:r>
            <a:r>
              <a:rPr lang="en-GB" altLang="zh-CN" sz="2000" dirty="0"/>
              <a:t>, 4011 - </a:t>
            </a:r>
            <a:r>
              <a:rPr lang="en-GB" altLang="zh-CN" sz="2000" dirty="0" err="1"/>
              <a:t>LogStart</a:t>
            </a:r>
            <a:r>
              <a:rPr lang="en-GB" altLang="zh-CN" sz="2000" dirty="0"/>
              <a:t>, 4012 - </a:t>
            </a:r>
            <a:r>
              <a:rPr lang="en-GB" altLang="zh-CN" sz="2000" dirty="0" err="1"/>
              <a:t>LogStop</a:t>
            </a:r>
            <a:r>
              <a:rPr lang="en-GB" altLang="zh-CN" sz="2000" dirty="0"/>
              <a:t>, 4013 - </a:t>
            </a:r>
            <a:r>
              <a:rPr lang="en-GB" altLang="zh-CN" sz="2000" dirty="0" err="1"/>
              <a:t>LogStatus</a:t>
            </a:r>
            <a:r>
              <a:rPr lang="en-GB" altLang="zh-CN" sz="2000" dirty="0"/>
              <a:t>, 4014 - </a:t>
            </a:r>
            <a:r>
              <a:rPr lang="en-GB" altLang="zh-CN" sz="2000" dirty="0" err="1"/>
              <a:t>LogData</a:t>
            </a:r>
            <a:r>
              <a:rPr lang="en-US" altLang="zh-CN" sz="2000" dirty="0" smtClean="0"/>
              <a:t>) is registered in OMNA, providing atomic functions.</a:t>
            </a:r>
            <a:endParaRPr lang="en-GB" altLang="zh-CN" sz="2000" dirty="0" smtClean="0"/>
          </a:p>
          <a:p>
            <a:r>
              <a:rPr lang="en-GB" altLang="zh-CN" sz="2000" dirty="0" smtClean="0"/>
              <a:t>LS </a:t>
            </a:r>
            <a:r>
              <a:rPr lang="en-GB" altLang="zh-CN" sz="2000" dirty="0"/>
              <a:t>received from oneM2M (</a:t>
            </a:r>
            <a:r>
              <a:rPr lang="en-GB" altLang="zh-CN" sz="2000" dirty="0" smtClean="0"/>
              <a:t>OMA-DM-2017-0062) proposes a new LwM2M object ‘Event Log’ as a common means for event log management and for </a:t>
            </a:r>
            <a:r>
              <a:rPr lang="en-GB" altLang="zh-CN" sz="2000" dirty="0"/>
              <a:t>the mapping to </a:t>
            </a:r>
            <a:r>
              <a:rPr lang="en-GB" altLang="zh-CN" sz="2000" dirty="0" smtClean="0"/>
              <a:t>the </a:t>
            </a:r>
            <a:r>
              <a:rPr lang="en-GB" altLang="zh-CN" sz="2000" dirty="0"/>
              <a:t>oneM2M management </a:t>
            </a:r>
            <a:r>
              <a:rPr lang="en-GB" altLang="zh-CN" sz="2000" dirty="0" smtClean="0"/>
              <a:t>resource [</a:t>
            </a:r>
            <a:r>
              <a:rPr lang="en-GB" altLang="zh-CN" sz="2000" dirty="0" err="1" smtClean="0"/>
              <a:t>eventLog</a:t>
            </a:r>
            <a:r>
              <a:rPr lang="en-GB" altLang="zh-CN" sz="2000" dirty="0" smtClean="0"/>
              <a:t>]. The object is developed </a:t>
            </a:r>
            <a:r>
              <a:rPr lang="en-GB" altLang="zh-CN" sz="2000" dirty="0"/>
              <a:t>based on </a:t>
            </a:r>
            <a:r>
              <a:rPr lang="en-GB" altLang="zh-CN" sz="2000" dirty="0" smtClean="0"/>
              <a:t>the registered </a:t>
            </a:r>
            <a:r>
              <a:rPr lang="en-US" altLang="zh-CN" sz="2000" dirty="0"/>
              <a:t>re-usable ‘log’ </a:t>
            </a:r>
            <a:r>
              <a:rPr lang="en-US" altLang="zh-CN" sz="2000" dirty="0" smtClean="0"/>
              <a:t>resources, while using 3</a:t>
            </a:r>
            <a:r>
              <a:rPr lang="en-US" altLang="zh-CN" sz="2000" baseline="30000" dirty="0" smtClean="0"/>
              <a:t>rd</a:t>
            </a:r>
            <a:r>
              <a:rPr lang="en-US" altLang="zh-CN" sz="2000" dirty="0" smtClean="0"/>
              <a:t> party namespace (</a:t>
            </a:r>
            <a:r>
              <a:rPr lang="en-GB" altLang="zh-CN" sz="2000" dirty="0"/>
              <a:t>urn:oma:lwm2m:ext</a:t>
            </a:r>
            <a:r>
              <a:rPr lang="en-US" altLang="zh-CN" sz="2000" dirty="0" smtClean="0"/>
              <a:t>).</a:t>
            </a:r>
          </a:p>
          <a:p>
            <a:r>
              <a:rPr lang="en-GB" altLang="zh-CN" sz="2000" dirty="0" smtClean="0"/>
              <a:t>However, defining it as an OMA standard object would be more beneficial to be used in a more generic way and context, although the solution can be developed based on the proposal from oneM2M.</a:t>
            </a:r>
          </a:p>
          <a:p>
            <a:r>
              <a:rPr lang="en-GB" altLang="zh-CN" sz="2000" dirty="0" smtClean="0"/>
              <a:t>Besides, </a:t>
            </a:r>
            <a:r>
              <a:rPr lang="en-US" altLang="zh-CN" sz="2000" dirty="0"/>
              <a:t>GSMA </a:t>
            </a:r>
            <a:r>
              <a:rPr lang="en-US" altLang="zh-CN" sz="2000" dirty="0" smtClean="0"/>
              <a:t>are also </a:t>
            </a:r>
            <a:r>
              <a:rPr lang="en-US" altLang="zh-CN" sz="2000" dirty="0"/>
              <a:t>interested in a logging solution as required by the </a:t>
            </a:r>
            <a:r>
              <a:rPr lang="en-US" altLang="zh-CN" sz="2000"/>
              <a:t>TSG </a:t>
            </a:r>
            <a:r>
              <a:rPr lang="en-US" altLang="zh-CN" sz="2000" smtClean="0"/>
              <a:t>IoT </a:t>
            </a:r>
            <a:r>
              <a:rPr lang="en-US" altLang="zh-CN" sz="2000"/>
              <a:t>working </a:t>
            </a:r>
            <a:r>
              <a:rPr lang="en-US" altLang="zh-CN" sz="2000" smtClean="0"/>
              <a:t>group.</a:t>
            </a:r>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Event Log management</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collecting and </a:t>
            </a:r>
            <a:r>
              <a:rPr lang="en-US" altLang="zh-CN" dirty="0" smtClean="0"/>
              <a:t>managing </a:t>
            </a:r>
            <a:r>
              <a:rPr lang="en-GB" altLang="zh-CN" dirty="0" smtClean="0"/>
              <a:t>the Event Log data on the device in LWM2M protocol. </a:t>
            </a:r>
          </a:p>
          <a:p>
            <a:r>
              <a:rPr lang="en-GB" altLang="zh-CN" dirty="0" smtClean="0">
                <a:ea typeface="SimSun" panose="02010600030101010101" pitchFamily="2" charset="-122"/>
              </a:rPr>
              <a:t>Market benefits:</a:t>
            </a:r>
          </a:p>
          <a:p>
            <a:pPr lvl="1"/>
            <a:r>
              <a:rPr lang="en-GB" altLang="zh-CN" dirty="0" smtClean="0"/>
              <a:t>Solution provider can use the simple and standardized means for IoT device </a:t>
            </a:r>
            <a:r>
              <a:rPr lang="en-US" altLang="zh-CN" dirty="0" smtClean="0"/>
              <a:t>diagnostics </a:t>
            </a:r>
            <a:r>
              <a:rPr lang="en-US" altLang="zh-CN" dirty="0"/>
              <a:t>and trouble shooting </a:t>
            </a:r>
            <a:r>
              <a:rPr lang="en-GB" altLang="zh-CN" dirty="0" smtClean="0"/>
              <a:t>with LWM2M. It can also be used by other SDOs (e.g. for oneM2M resource mapping)  in a wider ecosystem.</a:t>
            </a:r>
            <a:endParaRPr lang="zh-CN" altLang="zh-CN" dirty="0" smtClean="0"/>
          </a:p>
          <a:p>
            <a:r>
              <a:rPr lang="en-GB" altLang="zh-CN" dirty="0">
                <a:ea typeface="SimSun" panose="02010600030101010101" pitchFamily="2" charset="-122"/>
              </a:rPr>
              <a:t>Time to market: </a:t>
            </a:r>
            <a:r>
              <a:rPr lang="en-GB" altLang="zh-CN" dirty="0" smtClean="0">
                <a:ea typeface="SimSun" panose="02010600030101010101" pitchFamily="2" charset="-122"/>
              </a:rPr>
              <a:t>1 month</a:t>
            </a:r>
            <a:endParaRPr lang="en-GB" altLang="zh-CN" dirty="0">
              <a:ea typeface="SimSun" panose="02010600030101010101" pitchFamily="2" charset="-122"/>
            </a:endParaRP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dirty="0" smtClean="0">
                <a:ea typeface="宋体" charset="-122"/>
              </a:rPr>
              <a:t>unique</a:t>
            </a:r>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Collecting the log data: - resource </a:t>
            </a:r>
            <a:r>
              <a:rPr lang="en-US" altLang="zh-CN" dirty="0" err="1" smtClean="0">
                <a:ea typeface="SimSun" panose="02010600030101010101" pitchFamily="2" charset="-122"/>
              </a:rPr>
              <a:t>LogData</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Categorizing the log data: </a:t>
            </a:r>
            <a:r>
              <a:rPr lang="en-US" altLang="zh-CN" dirty="0">
                <a:ea typeface="SimSun" panose="02010600030101010101" pitchFamily="2" charset="-122"/>
              </a:rPr>
              <a:t>- resource </a:t>
            </a:r>
            <a:r>
              <a:rPr lang="en-US" altLang="zh-CN" dirty="0" err="1" smtClean="0">
                <a:ea typeface="SimSun" panose="02010600030101010101" pitchFamily="2" charset="-122"/>
              </a:rPr>
              <a:t>LogClass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Reporting the logging status: </a:t>
            </a:r>
            <a:r>
              <a:rPr lang="en-US" altLang="zh-CN" dirty="0">
                <a:ea typeface="SimSun" panose="02010600030101010101" pitchFamily="2" charset="-122"/>
              </a:rPr>
              <a:t>- resource </a:t>
            </a:r>
            <a:r>
              <a:rPr lang="en-US" altLang="zh-CN" dirty="0" err="1" smtClean="0">
                <a:ea typeface="SimSun" panose="02010600030101010101" pitchFamily="2" charset="-122"/>
              </a:rPr>
              <a:t>LogStatus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Controlling the recording of log data:</a:t>
            </a:r>
            <a:r>
              <a:rPr lang="en-US" altLang="zh-CN" dirty="0">
                <a:ea typeface="SimSun" panose="02010600030101010101" pitchFamily="2" charset="-122"/>
              </a:rPr>
              <a:t> - resource</a:t>
            </a:r>
            <a:r>
              <a:rPr lang="en-US" altLang="zh-CN" dirty="0" smtClean="0">
                <a:ea typeface="SimSun" panose="02010600030101010101" pitchFamily="2" charset="-122"/>
              </a:rPr>
              <a:t> </a:t>
            </a:r>
            <a:r>
              <a:rPr lang="en-US" altLang="zh-CN" dirty="0" err="1" smtClean="0">
                <a:ea typeface="SimSun" panose="02010600030101010101" pitchFamily="2" charset="-122"/>
              </a:rPr>
              <a:t>LogStart</a:t>
            </a:r>
            <a:r>
              <a:rPr lang="en-US" altLang="zh-CN" dirty="0" smtClean="0">
                <a:ea typeface="SimSun" panose="02010600030101010101" pitchFamily="2" charset="-122"/>
              </a:rPr>
              <a:t>/Stop</a:t>
            </a:r>
          </a:p>
          <a:p>
            <a:pPr>
              <a:buNone/>
            </a:pP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398790949"/>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2017-07-28</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0.7</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2017-08-11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object</a:t>
            </a:r>
          </a:p>
          <a:p>
            <a:pPr marL="565150" lvl="3"/>
            <a:r>
              <a:rPr lang="en-GB" altLang="zh-CN" dirty="0" smtClean="0">
                <a:ea typeface="宋体" charset="-122"/>
              </a:rPr>
              <a:t>Guidance </a:t>
            </a:r>
            <a:r>
              <a:rPr lang="en-GB" altLang="zh-CN" dirty="0">
                <a:ea typeface="宋体" charset="-122"/>
              </a:rPr>
              <a:t>on how to derive specific 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12845</TotalTime>
  <Pages>15</Pages>
  <Words>2313</Words>
  <Application>Microsoft Office PowerPoint</Application>
  <PresentationFormat>Custom</PresentationFormat>
  <Paragraphs>226</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OMA Template</vt:lpstr>
      <vt:lpstr>OMA-WID_W0329-LwM2M_Object_Event_Log-V1_0-20170629-D    Work Item Document WI0329 - LwM2M_Object_EventLog</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Sean Mcilroy</cp:lastModifiedBy>
  <cp:revision>534</cp:revision>
  <cp:lastPrinted>1999-04-27T06:51:51Z</cp:lastPrinted>
  <dcterms:created xsi:type="dcterms:W3CDTF">2002-03-19T14:05:12Z</dcterms:created>
  <dcterms:modified xsi:type="dcterms:W3CDTF">2017-06-29T13:36:32Z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