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
  </p:notesMasterIdLst>
  <p:handoutMasterIdLst>
    <p:handoutMasterId r:id="rId9"/>
  </p:handoutMasterIdLst>
  <p:sldIdLst>
    <p:sldId id="293" r:id="rId2"/>
    <p:sldId id="295" r:id="rId3"/>
    <p:sldId id="294" r:id="rId4"/>
    <p:sldId id="296" r:id="rId5"/>
    <p:sldId id="297" r:id="rId6"/>
    <p:sldId id="298" r:id="rId7"/>
  </p:sldIdLst>
  <p:sldSz cx="9363075" cy="7023100"/>
  <p:notesSz cx="7035800" cy="91948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6CFAD5"/>
    <a:srgbClr val="CCECFF"/>
    <a:srgbClr val="333399"/>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0"/>
  </p:normalViewPr>
  <p:slideViewPr>
    <p:cSldViewPr>
      <p:cViewPr>
        <p:scale>
          <a:sx n="66" d="100"/>
          <a:sy n="66" d="100"/>
        </p:scale>
        <p:origin x="-1242" y="-13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8213" y="4383088"/>
            <a:ext cx="5159375" cy="415607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370013" y="798513"/>
            <a:ext cx="4295775" cy="3222625"/>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1638300"/>
            <a:ext cx="8426450" cy="46355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8313" y="280988"/>
            <a:ext cx="6167437" cy="59928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68313" y="1638300"/>
            <a:ext cx="8426450" cy="46355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68313" y="1638300"/>
            <a:ext cx="4137025" cy="46355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638300"/>
            <a:ext cx="4137025" cy="46355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835150" y="5495925"/>
            <a:ext cx="5618163" cy="825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280988" indent="-280988" algn="l" defTabSz="762000" rtl="0" eaLnBrk="0" fontAlgn="base" hangingPunct="0">
        <a:spcBef>
          <a:spcPct val="25000"/>
        </a:spcBef>
        <a:spcAft>
          <a:spcPct val="0"/>
        </a:spcAft>
        <a:buClr>
          <a:srgbClr val="000066"/>
        </a:buClr>
        <a:buChar char="•"/>
        <a:defRPr sz="2600">
          <a:solidFill>
            <a:srgbClr val="000066"/>
          </a:solidFill>
          <a:latin typeface="+mn-lt"/>
          <a:ea typeface="+mn-ea"/>
          <a:cs typeface="+mn-cs"/>
        </a:defRPr>
      </a:lvl1pPr>
      <a:lvl2pPr marL="666750" indent="-195263" algn="l" defTabSz="762000" rtl="0" eaLnBrk="0" fontAlgn="base" hangingPunct="0">
        <a:spcBef>
          <a:spcPct val="25000"/>
        </a:spcBef>
        <a:spcAft>
          <a:spcPct val="0"/>
        </a:spcAft>
        <a:buClr>
          <a:srgbClr val="660033"/>
        </a:buClr>
        <a:buSzPct val="75000"/>
        <a:buChar char="•"/>
        <a:defRPr sz="2200">
          <a:solidFill>
            <a:srgbClr val="660033"/>
          </a:solidFill>
          <a:latin typeface="+mn-lt"/>
        </a:defRPr>
      </a:lvl2pPr>
      <a:lvl3pPr marL="1050925" indent="-195263" algn="l" defTabSz="762000" rtl="0" eaLnBrk="0" fontAlgn="base" hangingPunct="0">
        <a:spcBef>
          <a:spcPct val="25000"/>
        </a:spcBef>
        <a:spcAft>
          <a:spcPct val="0"/>
        </a:spcAft>
        <a:buClr>
          <a:srgbClr val="003300"/>
        </a:buClr>
        <a:buSzPct val="75000"/>
        <a:buChar char="•"/>
        <a:defRPr sz="2400">
          <a:solidFill>
            <a:srgbClr val="003300"/>
          </a:solidFill>
          <a:latin typeface="+mn-lt"/>
        </a:defRPr>
      </a:lvl3pPr>
      <a:lvl4pPr marL="1308100" indent="-142875" algn="l" defTabSz="762000" rtl="0" eaLnBrk="0" fontAlgn="base" hangingPunct="0">
        <a:spcBef>
          <a:spcPct val="20000"/>
        </a:spcBef>
        <a:spcAft>
          <a:spcPct val="0"/>
        </a:spcAft>
        <a:buChar char="•"/>
        <a:defRPr sz="1600">
          <a:solidFill>
            <a:srgbClr val="996600"/>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Arial" charset="0"/>
        </a:defRPr>
      </a:lvl5pPr>
      <a:lvl6pPr marL="2743200" indent="-280988" algn="l" defTabSz="762000" rtl="0" eaLnBrk="0" fontAlgn="base" hangingPunct="0">
        <a:spcBef>
          <a:spcPct val="20000"/>
        </a:spcBef>
        <a:spcAft>
          <a:spcPct val="0"/>
        </a:spcAft>
        <a:buChar char="»"/>
        <a:defRPr sz="2000">
          <a:solidFill>
            <a:schemeClr val="tx1"/>
          </a:solidFill>
          <a:latin typeface="Arial" charset="0"/>
        </a:defRPr>
      </a:lvl6pPr>
      <a:lvl7pPr marL="3200400" indent="-280988" algn="l" defTabSz="762000" rtl="0" eaLnBrk="0" fontAlgn="base" hangingPunct="0">
        <a:spcBef>
          <a:spcPct val="20000"/>
        </a:spcBef>
        <a:spcAft>
          <a:spcPct val="0"/>
        </a:spcAft>
        <a:buChar char="»"/>
        <a:defRPr sz="2000">
          <a:solidFill>
            <a:schemeClr val="tx1"/>
          </a:solidFill>
          <a:latin typeface="Arial" charset="0"/>
        </a:defRPr>
      </a:lvl7pPr>
      <a:lvl8pPr marL="3657600" indent="-280988" algn="l" defTabSz="762000" rtl="0" eaLnBrk="0" fontAlgn="base" hangingPunct="0">
        <a:spcBef>
          <a:spcPct val="20000"/>
        </a:spcBef>
        <a:spcAft>
          <a:spcPct val="0"/>
        </a:spcAft>
        <a:buChar char="»"/>
        <a:defRPr sz="2000">
          <a:solidFill>
            <a:schemeClr val="tx1"/>
          </a:solidFill>
          <a:latin typeface="Arial" charset="0"/>
        </a:defRPr>
      </a:lvl8pPr>
      <a:lvl9pPr marL="4114800" indent="-280988" algn="l" defTabSz="762000" rtl="0" eaLnBrk="0" fontAlgn="base" hangingPunct="0">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3"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a:ln w="9525">
            <a:noFill/>
            <a:miter lim="800000"/>
            <a:headEnd/>
            <a:tailEnd/>
          </a:ln>
        </p:spPr>
      </p:pic>
      <p:sp>
        <p:nvSpPr>
          <p:cNvPr id="2051" name="Rectangle 54"/>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a:latin typeface="Tahoma" pitchFamily="34" charset="0"/>
              </a:rPr>
              <a:t>	Submitted To:	DM-BCAST BoF</a:t>
            </a:r>
          </a:p>
          <a:p>
            <a:pPr defTabSz="762000">
              <a:lnSpc>
                <a:spcPct val="95000"/>
              </a:lnSpc>
              <a:spcAft>
                <a:spcPct val="35000"/>
              </a:spcAft>
              <a:tabLst>
                <a:tab pos="1827213" algn="r"/>
                <a:tab pos="1939925" algn="l"/>
              </a:tabLst>
            </a:pPr>
            <a:r>
              <a:rPr lang="en-US" b="1">
                <a:latin typeface="Tahoma" pitchFamily="34" charset="0"/>
              </a:rPr>
              <a:t>	Date:	05 Dec 2008 	</a:t>
            </a:r>
          </a:p>
          <a:p>
            <a:pPr defTabSz="762000">
              <a:lnSpc>
                <a:spcPct val="95000"/>
              </a:lnSpc>
              <a:spcAft>
                <a:spcPct val="35000"/>
              </a:spcAft>
              <a:tabLst>
                <a:tab pos="1827213" algn="r"/>
                <a:tab pos="1939925" algn="l"/>
              </a:tabLst>
            </a:pPr>
            <a:r>
              <a:rPr lang="en-US" b="1">
                <a:latin typeface="Tahoma" pitchFamily="34" charset="0"/>
              </a:rPr>
              <a:t>	Availability:	      Public            OMA Confidential</a:t>
            </a:r>
          </a:p>
          <a:p>
            <a:pPr defTabSz="762000">
              <a:lnSpc>
                <a:spcPct val="95000"/>
              </a:lnSpc>
              <a:spcAft>
                <a:spcPct val="35000"/>
              </a:spcAft>
              <a:tabLst>
                <a:tab pos="1827213" algn="r"/>
                <a:tab pos="1939925" algn="l"/>
              </a:tabLst>
            </a:pPr>
            <a:r>
              <a:rPr lang="en-US" b="1">
                <a:latin typeface="Tahoma" pitchFamily="34" charset="0"/>
              </a:rPr>
              <a:t>	Contact:	S.Ramanan, &lt;S.Ramanan@eu.nec.com&gt;</a:t>
            </a:r>
          </a:p>
          <a:p>
            <a:pPr defTabSz="762000">
              <a:lnSpc>
                <a:spcPct val="95000"/>
              </a:lnSpc>
              <a:spcAft>
                <a:spcPct val="35000"/>
              </a:spcAft>
              <a:tabLst>
                <a:tab pos="1827213" algn="r"/>
                <a:tab pos="1939925" algn="l"/>
              </a:tabLst>
            </a:pPr>
            <a:r>
              <a:rPr lang="en-US" b="1">
                <a:latin typeface="Tahoma" pitchFamily="34" charset="0"/>
              </a:rPr>
              <a:t>	Source:	NEC</a:t>
            </a:r>
          </a:p>
        </p:txBody>
      </p:sp>
      <p:sp>
        <p:nvSpPr>
          <p:cNvPr id="2052" name="Rectangle 55"/>
          <p:cNvSpPr>
            <a:spLocks noChangeArrowheads="1"/>
          </p:cNvSpPr>
          <p:nvPr/>
        </p:nvSpPr>
        <p:spPr bwMode="auto">
          <a:xfrm>
            <a:off x="684213" y="228600"/>
            <a:ext cx="7996237" cy="1652588"/>
          </a:xfrm>
          <a:prstGeom prst="rect">
            <a:avLst/>
          </a:prstGeom>
          <a:noFill/>
          <a:ln w="12700">
            <a:noFill/>
            <a:miter lim="800000"/>
            <a:headEnd/>
            <a:tailEnd/>
          </a:ln>
        </p:spPr>
        <p:txBody>
          <a:bodyPr lIns="90488" tIns="44450" rIns="90488" bIns="44450"/>
          <a:lstStyle/>
          <a:p>
            <a:pPr algn="ctr" defTabSz="762000"/>
            <a:r>
              <a:rPr lang="en-US" b="1" dirty="0" smtClean="0">
                <a:latin typeface="Tahoma" pitchFamily="34" charset="0"/>
              </a:rPr>
              <a:t>OMA-TP-DMBCAST-2008-0004-INP_Problem_statement_Issues </a:t>
            </a:r>
            <a:r>
              <a:rPr lang="en-US" b="1" dirty="0">
                <a:latin typeface="Tahoma" pitchFamily="34" charset="0"/>
              </a:rPr>
              <a:t/>
            </a:r>
            <a:br>
              <a:rPr lang="en-US" b="1" dirty="0">
                <a:latin typeface="Tahoma" pitchFamily="34" charset="0"/>
              </a:rPr>
            </a:br>
            <a:r>
              <a:rPr lang="en-US" sz="1400" b="1" dirty="0">
                <a:latin typeface="Tahoma" pitchFamily="34" charset="0"/>
              </a:rPr>
              <a:t/>
            </a:r>
            <a:br>
              <a:rPr lang="en-US" sz="1400" b="1" dirty="0">
                <a:latin typeface="Tahoma" pitchFamily="34" charset="0"/>
              </a:rPr>
            </a:br>
            <a:r>
              <a:rPr lang="en-US" sz="3200" b="1" dirty="0" smtClean="0">
                <a:latin typeface="Tahoma" pitchFamily="34" charset="0"/>
              </a:rPr>
              <a:t>DM over BCAST : Problem statement and issues </a:t>
            </a:r>
            <a:r>
              <a:rPr lang="en-US" sz="3200" b="1" dirty="0">
                <a:latin typeface="Tahoma" pitchFamily="34" charset="0"/>
              </a:rPr>
              <a:t/>
            </a:r>
            <a:br>
              <a:rPr lang="en-US" sz="3200" b="1" dirty="0">
                <a:latin typeface="Tahoma" pitchFamily="34" charset="0"/>
              </a:rPr>
            </a:br>
            <a:endParaRPr lang="en-US" sz="1800" b="1" dirty="0">
              <a:latin typeface="Tahoma" pitchFamily="34" charset="0"/>
            </a:endParaRPr>
          </a:p>
        </p:txBody>
      </p:sp>
      <p:sp>
        <p:nvSpPr>
          <p:cNvPr id="2053" name="Text Box 56"/>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4" name="Text Box 57"/>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5" name="Text Box 58"/>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6" name="Text Box 44"/>
          <p:cNvSpPr txBox="1">
            <a:spLocks noChangeArrowheads="1"/>
          </p:cNvSpPr>
          <p:nvPr/>
        </p:nvSpPr>
        <p:spPr bwMode="auto">
          <a:xfrm>
            <a:off x="5716588" y="504825"/>
            <a:ext cx="3581400" cy="260350"/>
          </a:xfrm>
          <a:prstGeom prst="rect">
            <a:avLst/>
          </a:prstGeom>
          <a:noFill/>
          <a:ln w="12700">
            <a:noFill/>
            <a:miter lim="800000"/>
            <a:headEnd/>
            <a:tailEnd/>
          </a:ln>
        </p:spPr>
        <p:txBody>
          <a:bodyPr>
            <a:spAutoFit/>
          </a:bodyPr>
          <a:lstStyle/>
          <a:p>
            <a:pPr algn="ctr" defTabSz="762000">
              <a:lnSpc>
                <a:spcPct val="100000"/>
              </a:lnSpc>
            </a:pPr>
            <a:r>
              <a:rPr lang="en-US" sz="1100" b="1" dirty="0">
                <a:solidFill>
                  <a:schemeClr val="bg1"/>
                </a:solidFill>
              </a:rPr>
              <a:t>O P E N   M O B I L E   A L </a:t>
            </a:r>
            <a:r>
              <a:rPr lang="en-US" sz="1100" b="1" dirty="0" err="1">
                <a:solidFill>
                  <a:schemeClr val="bg1"/>
                </a:solidFill>
              </a:rPr>
              <a:t>L</a:t>
            </a:r>
            <a:r>
              <a:rPr lang="en-US" sz="1100" b="1" dirty="0">
                <a:solidFill>
                  <a:schemeClr val="bg1"/>
                </a:solidFill>
              </a:rPr>
              <a:t> I A N C E</a:t>
            </a:r>
          </a:p>
        </p:txBody>
      </p:sp>
      <p:sp>
        <p:nvSpPr>
          <p:cNvPr id="2057" name="Rectangle 50"/>
          <p:cNvSpPr>
            <a:spLocks noChangeArrowheads="1"/>
          </p:cNvSpPr>
          <p:nvPr/>
        </p:nvSpPr>
        <p:spPr bwMode="auto">
          <a:xfrm>
            <a:off x="0" y="6553200"/>
            <a:ext cx="9363075" cy="76200"/>
          </a:xfrm>
          <a:prstGeom prst="rect">
            <a:avLst/>
          </a:prstGeom>
          <a:solidFill>
            <a:srgbClr val="333399"/>
          </a:solidFill>
          <a:ln w="12700">
            <a:noFill/>
            <a:miter lim="800000"/>
            <a:headEnd/>
            <a:tailEnd/>
          </a:ln>
        </p:spPr>
        <p:txBody>
          <a:bodyPr wrap="none" anchor="ctr"/>
          <a:lstStyle/>
          <a:p>
            <a:endParaRPr lang="en-US"/>
          </a:p>
        </p:txBody>
      </p:sp>
      <p:sp>
        <p:nvSpPr>
          <p:cNvPr id="2058" name="Rectangle 60"/>
          <p:cNvSpPr>
            <a:spLocks noChangeArrowheads="1"/>
          </p:cNvSpPr>
          <p:nvPr/>
        </p:nvSpPr>
        <p:spPr bwMode="auto">
          <a:xfrm>
            <a:off x="0" y="6615113"/>
            <a:ext cx="4800600" cy="347662"/>
          </a:xfrm>
          <a:prstGeom prst="rect">
            <a:avLst/>
          </a:prstGeom>
          <a:noFill/>
          <a:ln w="12700">
            <a:noFill/>
            <a:miter lim="800000"/>
            <a:headEnd/>
            <a:tailEnd/>
          </a:ln>
        </p:spPr>
        <p:txBody>
          <a:bodyPr lIns="90488" tIns="44450" rIns="90488" bIns="44450">
            <a:spAutoFit/>
          </a:bodyPr>
          <a:lstStyle/>
          <a:p>
            <a:pPr defTabSz="403225">
              <a:tabLst>
                <a:tab pos="5372100" algn="ctr"/>
                <a:tab pos="9182100" algn="r"/>
              </a:tabLst>
            </a:pPr>
            <a:r>
              <a:rPr lang="en-GB" sz="1000" b="1">
                <a:cs typeface="Times New Roman" pitchFamily="18" charset="0"/>
              </a:rPr>
              <a:t>© 2008 Open Mobile Alliance Ltd.  All Rights Reserved.</a:t>
            </a:r>
            <a:endParaRPr lang="en-US" sz="1000" b="1"/>
          </a:p>
          <a:p>
            <a:pPr defTabSz="403225">
              <a:tabLst>
                <a:tab pos="5372100" algn="ctr"/>
                <a:tab pos="9182100" algn="r"/>
              </a:tabLst>
            </a:pPr>
            <a:r>
              <a:rPr lang="en-US" sz="900" b="1">
                <a:latin typeface="Arial Narrow" pitchFamily="34" charset="0"/>
                <a:cs typeface="Times New Roman" pitchFamily="18" charset="0"/>
              </a:rPr>
              <a:t>Used with the permission of the Open Mobile Alliance Ltd. under the terms as stated in this document.</a:t>
            </a:r>
            <a:endParaRPr lang="en-US" sz="900" b="1">
              <a:solidFill>
                <a:srgbClr val="999999"/>
              </a:solidFill>
              <a:latin typeface="Arial Narrow" pitchFamily="34" charset="0"/>
            </a:endParaRPr>
          </a:p>
        </p:txBody>
      </p:sp>
      <p:sp>
        <p:nvSpPr>
          <p:cNvPr id="2059" name="Rectangle 61"/>
          <p:cNvSpPr>
            <a:spLocks noChangeArrowheads="1"/>
          </p:cNvSpPr>
          <p:nvPr/>
        </p:nvSpPr>
        <p:spPr bwMode="auto">
          <a:xfrm>
            <a:off x="4724400" y="6615113"/>
            <a:ext cx="3352800" cy="336550"/>
          </a:xfrm>
          <a:prstGeom prst="rect">
            <a:avLst/>
          </a:prstGeom>
          <a:noFill/>
          <a:ln w="12700">
            <a:noFill/>
            <a:miter lim="800000"/>
            <a:headEnd/>
            <a:tailEnd/>
          </a:ln>
        </p:spPr>
        <p:txBody>
          <a:bodyPr lIns="90488" tIns="44450" rIns="90488" bIns="44450">
            <a:spAutoFit/>
          </a:bodyPr>
          <a:lstStyle/>
          <a:p>
            <a:pPr algn="ctr" defTabSz="403225">
              <a:tabLst>
                <a:tab pos="5372100" algn="ctr"/>
                <a:tab pos="9182100" algn="r"/>
              </a:tabLst>
            </a:pPr>
            <a:r>
              <a:rPr lang="en-US" sz="1800" b="1">
                <a:latin typeface="Arial Narrow" pitchFamily="34" charset="0"/>
              </a:rPr>
              <a:t>OMA-&lt;GrpCode&gt;-2008-&lt;DocNum&gt;</a:t>
            </a:r>
          </a:p>
        </p:txBody>
      </p:sp>
      <p:sp>
        <p:nvSpPr>
          <p:cNvPr id="2060" name="Rectangle 62"/>
          <p:cNvSpPr>
            <a:spLocks noChangeArrowheads="1"/>
          </p:cNvSpPr>
          <p:nvPr/>
        </p:nvSpPr>
        <p:spPr bwMode="auto">
          <a:xfrm>
            <a:off x="8001000" y="6615113"/>
            <a:ext cx="1362075" cy="404812"/>
          </a:xfrm>
          <a:prstGeom prst="rect">
            <a:avLst/>
          </a:prstGeom>
          <a:noFill/>
          <a:ln w="12700">
            <a:noFill/>
            <a:miter lim="800000"/>
            <a:headEnd/>
            <a:tailEnd/>
          </a:ln>
        </p:spPr>
        <p:txBody>
          <a:bodyPr lIns="90488" tIns="44450" rIns="90488" bIns="44450">
            <a:spAutoFit/>
          </a:bodyPr>
          <a:lstStyle/>
          <a:p>
            <a:pPr algn="r" defTabSz="403225">
              <a:tabLst>
                <a:tab pos="5372100" algn="ctr"/>
                <a:tab pos="9182100" algn="r"/>
              </a:tabLst>
            </a:pPr>
            <a:r>
              <a:rPr lang="en-US" sz="1800" b="1">
                <a:latin typeface="Arial Narrow" pitchFamily="34" charset="0"/>
              </a:rPr>
              <a:t>Slide #</a:t>
            </a:r>
            <a:fld id="{F978F792-288A-4F73-8B21-FF3BB23EF4CD}" type="slidenum">
              <a:rPr lang="en-US" sz="1800" b="1">
                <a:latin typeface="Arial Narrow" pitchFamily="34" charset="0"/>
              </a:rPr>
              <a:pPr algn="r" defTabSz="403225">
                <a:tabLst>
                  <a:tab pos="5372100" algn="ctr"/>
                  <a:tab pos="9182100" algn="r"/>
                </a:tabLst>
              </a:pPr>
              <a:t>1</a:t>
            </a:fld>
            <a:r>
              <a:rPr lang="en-US" sz="1800" b="1">
                <a:latin typeface="Arial Narrow" pitchFamily="34" charset="0"/>
              </a:rPr>
              <a:t/>
            </a:r>
            <a:br>
              <a:rPr lang="en-US" sz="1800" b="1">
                <a:latin typeface="Arial Narrow" pitchFamily="34" charset="0"/>
              </a:rPr>
            </a:br>
            <a:r>
              <a:rPr lang="en-US" sz="500">
                <a:solidFill>
                  <a:srgbClr val="999999"/>
                </a:solidFill>
              </a:rPr>
              <a:t>[OMA-Template-SlideCover-20080101-I]</a:t>
            </a:r>
            <a:endParaRPr lang="en-US" sz="1800" b="1">
              <a:latin typeface="Arial Narrow" pitchFamily="34" charset="0"/>
            </a:endParaRPr>
          </a:p>
        </p:txBody>
      </p:sp>
      <p:sp>
        <p:nvSpPr>
          <p:cNvPr id="2061" name="Text Box 65"/>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US" dirty="0"/>
          </a:p>
        </p:txBody>
      </p:sp>
      <p:sp>
        <p:nvSpPr>
          <p:cNvPr id="3" name="Content Placeholder 2"/>
          <p:cNvSpPr>
            <a:spLocks noGrp="1"/>
          </p:cNvSpPr>
          <p:nvPr>
            <p:ph idx="1"/>
          </p:nvPr>
        </p:nvSpPr>
        <p:spPr>
          <a:xfrm>
            <a:off x="468313" y="996950"/>
            <a:ext cx="8426450" cy="5410200"/>
          </a:xfrm>
        </p:spPr>
        <p:txBody>
          <a:bodyPr/>
          <a:lstStyle/>
          <a:p>
            <a:r>
              <a:rPr lang="en-GB" sz="2400" dirty="0" smtClean="0"/>
              <a:t>This contribution identifies the problems and issues related to delivery device management information OTA , using broadcast channels (</a:t>
            </a:r>
            <a:r>
              <a:rPr lang="en-GB" sz="2400" dirty="0" err="1" smtClean="0"/>
              <a:t>i.e</a:t>
            </a:r>
            <a:r>
              <a:rPr lang="en-GB" sz="2400" dirty="0" smtClean="0"/>
              <a:t>, BCAST).</a:t>
            </a:r>
          </a:p>
          <a:p>
            <a:r>
              <a:rPr lang="en-GB" sz="2400" dirty="0" smtClean="0"/>
              <a:t>It also looks into the effectiveness of DM over BCAST and NEC’s view on BCAST delivery of DM and provisioning.</a:t>
            </a:r>
          </a:p>
          <a:p>
            <a:endParaRPr lang="en-GB" sz="2400" dirty="0" smtClean="0"/>
          </a:p>
          <a:p>
            <a:endParaRPr lang="en-GB" sz="2400" dirty="0" smtClean="0"/>
          </a:p>
          <a:p>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bwMode="auto">
          <a:xfrm>
            <a:off x="468313" y="280989"/>
            <a:ext cx="8426450" cy="715962"/>
          </a:xfrm>
          <a:noFill/>
          <a:ln>
            <a:miter lim="800000"/>
            <a:headEnd/>
            <a:tailEnd/>
          </a:ln>
        </p:spPr>
        <p:txBody>
          <a:bodyPr vert="horz" wrap="square" lIns="91440" tIns="45720" rIns="91440" bIns="45720" numCol="1" anchor="t" anchorCtr="0" compatLnSpc="1">
            <a:prstTxWarp prst="textNoShape">
              <a:avLst/>
            </a:prstTxWarp>
          </a:bodyPr>
          <a:lstStyle/>
          <a:p>
            <a:r>
              <a:rPr lang="en-GB" dirty="0" smtClean="0"/>
              <a:t>DM </a:t>
            </a:r>
            <a:r>
              <a:rPr lang="en-GB" dirty="0" err="1" smtClean="0"/>
              <a:t>vs</a:t>
            </a:r>
            <a:r>
              <a:rPr lang="en-GB" dirty="0" smtClean="0"/>
              <a:t> DM over BCAST (simplified view)</a:t>
            </a:r>
            <a:endParaRPr lang="en-US" dirty="0" smtClean="0"/>
          </a:p>
        </p:txBody>
      </p:sp>
      <p:sp>
        <p:nvSpPr>
          <p:cNvPr id="15" name="Rectangle 14"/>
          <p:cNvSpPr/>
          <p:nvPr/>
        </p:nvSpPr>
        <p:spPr bwMode="auto">
          <a:xfrm>
            <a:off x="338137" y="1758950"/>
            <a:ext cx="990600" cy="15240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charset="0"/>
              </a:rPr>
              <a:t>BCAST Server</a:t>
            </a:r>
            <a:endParaRPr kumimoji="0" lang="en-US" sz="1600" b="0" i="0" u="none" strike="noStrike" cap="none" normalizeH="0" baseline="0" dirty="0" smtClean="0">
              <a:ln>
                <a:noFill/>
              </a:ln>
              <a:solidFill>
                <a:schemeClr val="tx1"/>
              </a:solidFill>
              <a:effectLst/>
              <a:latin typeface="Arial" charset="0"/>
            </a:endParaRPr>
          </a:p>
        </p:txBody>
      </p:sp>
      <p:sp>
        <p:nvSpPr>
          <p:cNvPr id="16" name="Rectangle 15"/>
          <p:cNvSpPr/>
          <p:nvPr/>
        </p:nvSpPr>
        <p:spPr bwMode="auto">
          <a:xfrm>
            <a:off x="338137" y="3968750"/>
            <a:ext cx="990600" cy="152400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Arial" charset="0"/>
              </a:rPr>
              <a:t>DM Server</a:t>
            </a:r>
            <a:endParaRPr kumimoji="0" lang="en-US" sz="1600" b="0" i="0" u="none" strike="noStrike" cap="none" normalizeH="0" baseline="0" dirty="0" smtClean="0">
              <a:ln>
                <a:noFill/>
              </a:ln>
              <a:solidFill>
                <a:schemeClr val="tx1"/>
              </a:solidFill>
              <a:effectLst/>
              <a:latin typeface="Arial" charset="0"/>
            </a:endParaRPr>
          </a:p>
        </p:txBody>
      </p:sp>
      <p:cxnSp>
        <p:nvCxnSpPr>
          <p:cNvPr id="18" name="Straight Arrow Connector 17"/>
          <p:cNvCxnSpPr>
            <a:stCxn id="16" idx="0"/>
            <a:endCxn id="15" idx="2"/>
          </p:cNvCxnSpPr>
          <p:nvPr/>
        </p:nvCxnSpPr>
        <p:spPr bwMode="auto">
          <a:xfrm rot="5400000" flipH="1" flipV="1">
            <a:off x="490537" y="3625850"/>
            <a:ext cx="685800" cy="158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19" name="TextBox 18"/>
          <p:cNvSpPr txBox="1"/>
          <p:nvPr/>
        </p:nvSpPr>
        <p:spPr>
          <a:xfrm>
            <a:off x="871537" y="3511550"/>
            <a:ext cx="1260281" cy="424732"/>
          </a:xfrm>
          <a:prstGeom prst="rect">
            <a:avLst/>
          </a:prstGeom>
          <a:noFill/>
        </p:spPr>
        <p:txBody>
          <a:bodyPr wrap="none" rtlCol="0">
            <a:spAutoFit/>
          </a:bodyPr>
          <a:lstStyle/>
          <a:p>
            <a:r>
              <a:rPr lang="en-GB" sz="1200" dirty="0" smtClean="0"/>
              <a:t>DM Command, </a:t>
            </a:r>
          </a:p>
          <a:p>
            <a:r>
              <a:rPr lang="en-GB" sz="1200" dirty="0" smtClean="0"/>
              <a:t>DM files (MO)</a:t>
            </a:r>
            <a:endParaRPr lang="en-US" sz="1200" dirty="0"/>
          </a:p>
        </p:txBody>
      </p:sp>
      <p:grpSp>
        <p:nvGrpSpPr>
          <p:cNvPr id="20" name="그룹 26"/>
          <p:cNvGrpSpPr>
            <a:grpSpLocks/>
          </p:cNvGrpSpPr>
          <p:nvPr/>
        </p:nvGrpSpPr>
        <p:grpSpPr bwMode="auto">
          <a:xfrm>
            <a:off x="3233737" y="1149350"/>
            <a:ext cx="2209800" cy="2133600"/>
            <a:chOff x="3081337" y="1530350"/>
            <a:chExt cx="2209800" cy="2133600"/>
          </a:xfrm>
        </p:grpSpPr>
        <p:pic>
          <p:nvPicPr>
            <p:cNvPr id="21" name="Picture 49" descr="bpilvi"/>
            <p:cNvPicPr>
              <a:picLocks noChangeAspect="1" noChangeArrowheads="1"/>
            </p:cNvPicPr>
            <p:nvPr/>
          </p:nvPicPr>
          <p:blipFill>
            <a:blip r:embed="rId2"/>
            <a:srcRect l="26157" t="21817" r="25081" b="42404"/>
            <a:stretch>
              <a:fillRect/>
            </a:stretch>
          </p:blipFill>
          <p:spPr bwMode="auto">
            <a:xfrm>
              <a:off x="3081337" y="1530350"/>
              <a:ext cx="2209800" cy="2133600"/>
            </a:xfrm>
            <a:prstGeom prst="rect">
              <a:avLst/>
            </a:prstGeom>
            <a:noFill/>
            <a:ln w="9525">
              <a:noFill/>
              <a:miter lim="800000"/>
              <a:headEnd/>
              <a:tailEnd/>
            </a:ln>
          </p:spPr>
        </p:pic>
        <p:sp>
          <p:nvSpPr>
            <p:cNvPr id="22" name="TextBox 47"/>
            <p:cNvSpPr txBox="1">
              <a:spLocks noChangeArrowheads="1"/>
            </p:cNvSpPr>
            <p:nvPr/>
          </p:nvSpPr>
          <p:spPr bwMode="auto">
            <a:xfrm>
              <a:off x="3309937" y="3054350"/>
              <a:ext cx="1667444" cy="286232"/>
            </a:xfrm>
            <a:prstGeom prst="rect">
              <a:avLst/>
            </a:prstGeom>
            <a:noFill/>
            <a:ln w="9525">
              <a:noFill/>
              <a:miter lim="800000"/>
              <a:headEnd/>
              <a:tailEnd/>
            </a:ln>
          </p:spPr>
          <p:txBody>
            <a:bodyPr wrap="none">
              <a:spAutoFit/>
            </a:bodyPr>
            <a:lstStyle/>
            <a:p>
              <a:pPr algn="ctr"/>
              <a:r>
                <a:rPr lang="en-GB" altLang="ko-KR" sz="1400" dirty="0" smtClean="0">
                  <a:ea typeface="굴림" charset="-127"/>
                </a:rPr>
                <a:t>Broadcast network</a:t>
              </a:r>
              <a:endParaRPr lang="ko-KR" altLang="en-US" sz="1400" dirty="0">
                <a:ea typeface="굴림" charset="-127"/>
              </a:endParaRPr>
            </a:p>
          </p:txBody>
        </p:sp>
      </p:grpSp>
      <p:pic>
        <p:nvPicPr>
          <p:cNvPr id="3076" name="Picture 4" descr="C:\Documents and Settings\sramanan.UKNEC\My Documents\My Pictures\Telesoft_Technologies_Enhances_3G_Network_Monitoring_Support_1.jpg"/>
          <p:cNvPicPr>
            <a:picLocks noChangeAspect="1" noChangeArrowheads="1"/>
          </p:cNvPicPr>
          <p:nvPr/>
        </p:nvPicPr>
        <p:blipFill>
          <a:blip r:embed="rId3"/>
          <a:srcRect/>
          <a:stretch>
            <a:fillRect/>
          </a:stretch>
        </p:blipFill>
        <p:spPr bwMode="auto">
          <a:xfrm>
            <a:off x="3843337" y="1758950"/>
            <a:ext cx="1122362" cy="901700"/>
          </a:xfrm>
          <a:prstGeom prst="rect">
            <a:avLst/>
          </a:prstGeom>
          <a:noFill/>
        </p:spPr>
      </p:pic>
      <p:pic>
        <p:nvPicPr>
          <p:cNvPr id="3077" name="Picture 5"/>
          <p:cNvPicPr>
            <a:picLocks noChangeAspect="1" noChangeArrowheads="1"/>
          </p:cNvPicPr>
          <p:nvPr/>
        </p:nvPicPr>
        <p:blipFill>
          <a:blip r:embed="rId4"/>
          <a:srcRect/>
          <a:stretch>
            <a:fillRect/>
          </a:stretch>
        </p:blipFill>
        <p:spPr bwMode="auto">
          <a:xfrm>
            <a:off x="414337" y="2292350"/>
            <a:ext cx="828675" cy="971550"/>
          </a:xfrm>
          <a:prstGeom prst="rect">
            <a:avLst/>
          </a:prstGeom>
          <a:noFill/>
          <a:ln w="12700" cap="flat" cmpd="sng">
            <a:noFill/>
            <a:prstDash val="solid"/>
            <a:miter lim="800000"/>
            <a:headEnd/>
            <a:tailEnd/>
          </a:ln>
          <a:effectLst/>
        </p:spPr>
      </p:pic>
      <p:pic>
        <p:nvPicPr>
          <p:cNvPr id="3078" name="Picture 6"/>
          <p:cNvPicPr>
            <a:picLocks noChangeAspect="1" noChangeArrowheads="1"/>
          </p:cNvPicPr>
          <p:nvPr/>
        </p:nvPicPr>
        <p:blipFill>
          <a:blip r:embed="rId4"/>
          <a:srcRect/>
          <a:stretch>
            <a:fillRect/>
          </a:stretch>
        </p:blipFill>
        <p:spPr bwMode="auto">
          <a:xfrm>
            <a:off x="414337" y="4502150"/>
            <a:ext cx="828675" cy="971550"/>
          </a:xfrm>
          <a:prstGeom prst="rect">
            <a:avLst/>
          </a:prstGeom>
          <a:noFill/>
          <a:ln w="12700" cap="flat" cmpd="sng">
            <a:noFill/>
            <a:prstDash val="solid"/>
            <a:miter lim="800000"/>
            <a:headEnd/>
            <a:tailEnd/>
          </a:ln>
          <a:effectLst/>
        </p:spPr>
      </p:pic>
      <p:grpSp>
        <p:nvGrpSpPr>
          <p:cNvPr id="26" name="그룹 26"/>
          <p:cNvGrpSpPr>
            <a:grpSpLocks/>
          </p:cNvGrpSpPr>
          <p:nvPr/>
        </p:nvGrpSpPr>
        <p:grpSpPr bwMode="auto">
          <a:xfrm>
            <a:off x="3005137" y="3968750"/>
            <a:ext cx="2209800" cy="2133600"/>
            <a:chOff x="3081337" y="1530350"/>
            <a:chExt cx="2209800" cy="2133600"/>
          </a:xfrm>
        </p:grpSpPr>
        <p:pic>
          <p:nvPicPr>
            <p:cNvPr id="27" name="Picture 49" descr="bpilvi"/>
            <p:cNvPicPr>
              <a:picLocks noChangeAspect="1" noChangeArrowheads="1"/>
            </p:cNvPicPr>
            <p:nvPr/>
          </p:nvPicPr>
          <p:blipFill>
            <a:blip r:embed="rId2"/>
            <a:srcRect l="26157" t="21817" r="25081" b="42404"/>
            <a:stretch>
              <a:fillRect/>
            </a:stretch>
          </p:blipFill>
          <p:spPr bwMode="auto">
            <a:xfrm>
              <a:off x="3081337" y="1530350"/>
              <a:ext cx="2209800" cy="2133600"/>
            </a:xfrm>
            <a:prstGeom prst="rect">
              <a:avLst/>
            </a:prstGeom>
            <a:noFill/>
            <a:ln w="9525">
              <a:noFill/>
              <a:miter lim="800000"/>
              <a:headEnd/>
              <a:tailEnd/>
            </a:ln>
          </p:spPr>
        </p:pic>
        <p:sp>
          <p:nvSpPr>
            <p:cNvPr id="28" name="TextBox 47"/>
            <p:cNvSpPr txBox="1">
              <a:spLocks noChangeArrowheads="1"/>
            </p:cNvSpPr>
            <p:nvPr/>
          </p:nvSpPr>
          <p:spPr bwMode="auto">
            <a:xfrm>
              <a:off x="3538537" y="2444750"/>
              <a:ext cx="1388522" cy="286232"/>
            </a:xfrm>
            <a:prstGeom prst="rect">
              <a:avLst/>
            </a:prstGeom>
            <a:noFill/>
            <a:ln w="9525">
              <a:noFill/>
              <a:miter lim="800000"/>
              <a:headEnd/>
              <a:tailEnd/>
            </a:ln>
          </p:spPr>
          <p:txBody>
            <a:bodyPr wrap="none">
              <a:spAutoFit/>
            </a:bodyPr>
            <a:lstStyle/>
            <a:p>
              <a:pPr algn="ctr"/>
              <a:r>
                <a:rPr lang="en-GB" altLang="ko-KR" sz="1400" dirty="0" smtClean="0">
                  <a:ea typeface="굴림" charset="-127"/>
                </a:rPr>
                <a:t>Mobile network</a:t>
              </a:r>
              <a:endParaRPr lang="ko-KR" altLang="en-US" sz="1400" dirty="0">
                <a:ea typeface="굴림" charset="-127"/>
              </a:endParaRPr>
            </a:p>
          </p:txBody>
        </p:sp>
      </p:grpSp>
      <p:sp>
        <p:nvSpPr>
          <p:cNvPr id="44" name="Rounded Rectangle 43"/>
          <p:cNvSpPr/>
          <p:nvPr/>
        </p:nvSpPr>
        <p:spPr bwMode="auto">
          <a:xfrm>
            <a:off x="6053137" y="3054350"/>
            <a:ext cx="685800" cy="1371600"/>
          </a:xfrm>
          <a:prstGeom prst="round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45" name="Rectangle 44"/>
          <p:cNvSpPr/>
          <p:nvPr/>
        </p:nvSpPr>
        <p:spPr bwMode="auto">
          <a:xfrm>
            <a:off x="6082444" y="3313430"/>
            <a:ext cx="580292" cy="27432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BCAST Client</a:t>
            </a:r>
            <a:endParaRPr kumimoji="0" lang="en-US" sz="800" b="0" i="0" u="none" strike="noStrike" cap="none" normalizeH="0" baseline="0" dirty="0" smtClean="0">
              <a:ln>
                <a:noFill/>
              </a:ln>
              <a:solidFill>
                <a:schemeClr val="tx1"/>
              </a:solidFill>
              <a:effectLst/>
              <a:latin typeface="Arial" charset="0"/>
            </a:endParaRPr>
          </a:p>
        </p:txBody>
      </p:sp>
      <p:sp>
        <p:nvSpPr>
          <p:cNvPr id="46" name="Rectangle 45"/>
          <p:cNvSpPr/>
          <p:nvPr/>
        </p:nvSpPr>
        <p:spPr bwMode="auto">
          <a:xfrm>
            <a:off x="6082444" y="3999230"/>
            <a:ext cx="580292" cy="27432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DM Client</a:t>
            </a:r>
            <a:endParaRPr kumimoji="0" lang="en-US" sz="800" b="0" i="0" u="none" strike="noStrike" cap="none" normalizeH="0" baseline="0" dirty="0" smtClean="0">
              <a:ln>
                <a:noFill/>
              </a:ln>
              <a:solidFill>
                <a:schemeClr val="tx1"/>
              </a:solidFill>
              <a:effectLst/>
              <a:latin typeface="Arial" charset="0"/>
            </a:endParaRPr>
          </a:p>
        </p:txBody>
      </p:sp>
      <p:cxnSp>
        <p:nvCxnSpPr>
          <p:cNvPr id="47" name="Straight Arrow Connector 46"/>
          <p:cNvCxnSpPr>
            <a:stCxn id="45" idx="2"/>
            <a:endCxn id="46" idx="0"/>
          </p:cNvCxnSpPr>
          <p:nvPr/>
        </p:nvCxnSpPr>
        <p:spPr bwMode="auto">
          <a:xfrm rot="5400000">
            <a:off x="6166850" y="3793490"/>
            <a:ext cx="411480" cy="158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48" name="Straight Connector 47"/>
          <p:cNvCxnSpPr/>
          <p:nvPr/>
        </p:nvCxnSpPr>
        <p:spPr bwMode="auto">
          <a:xfrm rot="5400000">
            <a:off x="6319044" y="2895127"/>
            <a:ext cx="3810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sp>
        <p:nvSpPr>
          <p:cNvPr id="59" name="Rounded Rectangle 58"/>
          <p:cNvSpPr/>
          <p:nvPr/>
        </p:nvSpPr>
        <p:spPr bwMode="auto">
          <a:xfrm>
            <a:off x="5595937" y="5492750"/>
            <a:ext cx="685800" cy="1371600"/>
          </a:xfrm>
          <a:prstGeom prst="round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60" name="Rectangle 59"/>
          <p:cNvSpPr/>
          <p:nvPr/>
        </p:nvSpPr>
        <p:spPr bwMode="auto">
          <a:xfrm>
            <a:off x="5625244" y="5751830"/>
            <a:ext cx="580292" cy="27432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BCAST Client</a:t>
            </a:r>
            <a:endParaRPr kumimoji="0" lang="en-US" sz="800" b="0" i="0" u="none" strike="noStrike" cap="none" normalizeH="0" baseline="0" dirty="0" smtClean="0">
              <a:ln>
                <a:noFill/>
              </a:ln>
              <a:solidFill>
                <a:schemeClr val="tx1"/>
              </a:solidFill>
              <a:effectLst/>
              <a:latin typeface="Arial" charset="0"/>
            </a:endParaRPr>
          </a:p>
        </p:txBody>
      </p:sp>
      <p:sp>
        <p:nvSpPr>
          <p:cNvPr id="61" name="Rectangle 60"/>
          <p:cNvSpPr/>
          <p:nvPr/>
        </p:nvSpPr>
        <p:spPr bwMode="auto">
          <a:xfrm>
            <a:off x="5625244" y="6437630"/>
            <a:ext cx="580292" cy="27432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DM Client</a:t>
            </a:r>
            <a:endParaRPr kumimoji="0" lang="en-US" sz="800" b="0" i="0" u="none" strike="noStrike" cap="none" normalizeH="0" baseline="0" dirty="0" smtClean="0">
              <a:ln>
                <a:noFill/>
              </a:ln>
              <a:solidFill>
                <a:schemeClr val="tx1"/>
              </a:solidFill>
              <a:effectLst/>
              <a:latin typeface="Arial" charset="0"/>
            </a:endParaRPr>
          </a:p>
        </p:txBody>
      </p:sp>
      <p:cxnSp>
        <p:nvCxnSpPr>
          <p:cNvPr id="62" name="Straight Arrow Connector 61"/>
          <p:cNvCxnSpPr>
            <a:stCxn id="60" idx="2"/>
            <a:endCxn id="61" idx="0"/>
          </p:cNvCxnSpPr>
          <p:nvPr/>
        </p:nvCxnSpPr>
        <p:spPr bwMode="auto">
          <a:xfrm rot="5400000">
            <a:off x="5709650" y="6231890"/>
            <a:ext cx="411480" cy="158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63" name="Straight Connector 62"/>
          <p:cNvCxnSpPr/>
          <p:nvPr/>
        </p:nvCxnSpPr>
        <p:spPr bwMode="auto">
          <a:xfrm rot="5400000">
            <a:off x="5861844" y="5333527"/>
            <a:ext cx="3810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sp>
        <p:nvSpPr>
          <p:cNvPr id="64" name="Rounded Rectangle 63"/>
          <p:cNvSpPr/>
          <p:nvPr/>
        </p:nvSpPr>
        <p:spPr bwMode="auto">
          <a:xfrm>
            <a:off x="7196137" y="4044950"/>
            <a:ext cx="685800" cy="1371600"/>
          </a:xfrm>
          <a:prstGeom prst="round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65" name="Rectangle 64"/>
          <p:cNvSpPr/>
          <p:nvPr/>
        </p:nvSpPr>
        <p:spPr bwMode="auto">
          <a:xfrm>
            <a:off x="7225444" y="4304030"/>
            <a:ext cx="580292" cy="27432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BCAST Client</a:t>
            </a:r>
            <a:endParaRPr kumimoji="0" lang="en-US" sz="800" b="0" i="0" u="none" strike="noStrike" cap="none" normalizeH="0" baseline="0" dirty="0" smtClean="0">
              <a:ln>
                <a:noFill/>
              </a:ln>
              <a:solidFill>
                <a:schemeClr val="tx1"/>
              </a:solidFill>
              <a:effectLst/>
              <a:latin typeface="Arial" charset="0"/>
            </a:endParaRPr>
          </a:p>
        </p:txBody>
      </p:sp>
      <p:sp>
        <p:nvSpPr>
          <p:cNvPr id="66" name="Rectangle 65"/>
          <p:cNvSpPr/>
          <p:nvPr/>
        </p:nvSpPr>
        <p:spPr bwMode="auto">
          <a:xfrm>
            <a:off x="7225444" y="4989830"/>
            <a:ext cx="580292" cy="27432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DM Client</a:t>
            </a:r>
            <a:endParaRPr kumimoji="0" lang="en-US" sz="800" b="0" i="0" u="none" strike="noStrike" cap="none" normalizeH="0" baseline="0" dirty="0" smtClean="0">
              <a:ln>
                <a:noFill/>
              </a:ln>
              <a:solidFill>
                <a:schemeClr val="tx1"/>
              </a:solidFill>
              <a:effectLst/>
              <a:latin typeface="Arial" charset="0"/>
            </a:endParaRPr>
          </a:p>
        </p:txBody>
      </p:sp>
      <p:cxnSp>
        <p:nvCxnSpPr>
          <p:cNvPr id="67" name="Straight Arrow Connector 66"/>
          <p:cNvCxnSpPr>
            <a:stCxn id="65" idx="2"/>
            <a:endCxn id="66" idx="0"/>
          </p:cNvCxnSpPr>
          <p:nvPr/>
        </p:nvCxnSpPr>
        <p:spPr bwMode="auto">
          <a:xfrm rot="5400000">
            <a:off x="7309850" y="4784090"/>
            <a:ext cx="411480" cy="158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68" name="Straight Connector 67"/>
          <p:cNvCxnSpPr/>
          <p:nvPr/>
        </p:nvCxnSpPr>
        <p:spPr bwMode="auto">
          <a:xfrm rot="5400000">
            <a:off x="7462044" y="3885727"/>
            <a:ext cx="3810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70" name="Straight Arrow Connector 69"/>
          <p:cNvCxnSpPr>
            <a:endCxn id="27" idx="1"/>
          </p:cNvCxnSpPr>
          <p:nvPr/>
        </p:nvCxnSpPr>
        <p:spPr bwMode="auto">
          <a:xfrm>
            <a:off x="1328737" y="4806950"/>
            <a:ext cx="1676400" cy="228600"/>
          </a:xfrm>
          <a:prstGeom prst="straightConnector1">
            <a:avLst/>
          </a:prstGeom>
          <a:solidFill>
            <a:schemeClr val="accent1"/>
          </a:solidFill>
          <a:ln w="12700" cap="flat" cmpd="sng" algn="ctr">
            <a:solidFill>
              <a:srgbClr val="0070C0"/>
            </a:solidFill>
            <a:prstDash val="solid"/>
            <a:round/>
            <a:headEnd type="stealth" w="med" len="med"/>
            <a:tailEnd type="stealth"/>
          </a:ln>
          <a:effectLst/>
        </p:spPr>
      </p:cxnSp>
      <p:cxnSp>
        <p:nvCxnSpPr>
          <p:cNvPr id="72" name="Straight Arrow Connector 71"/>
          <p:cNvCxnSpPr/>
          <p:nvPr/>
        </p:nvCxnSpPr>
        <p:spPr bwMode="auto">
          <a:xfrm rot="16200000" flipH="1">
            <a:off x="4567237" y="5530850"/>
            <a:ext cx="1143000" cy="914400"/>
          </a:xfrm>
          <a:prstGeom prst="straightConnector1">
            <a:avLst/>
          </a:prstGeom>
          <a:solidFill>
            <a:schemeClr val="accent1"/>
          </a:solidFill>
          <a:ln w="12700" cap="flat" cmpd="sng" algn="ctr">
            <a:solidFill>
              <a:srgbClr val="0070C0"/>
            </a:solidFill>
            <a:prstDash val="solid"/>
            <a:round/>
            <a:headEnd type="stealth" w="med" len="med"/>
            <a:tailEnd type="stealth"/>
          </a:ln>
          <a:effectLst/>
        </p:spPr>
      </p:cxnSp>
      <p:cxnSp>
        <p:nvCxnSpPr>
          <p:cNvPr id="74" name="Straight Arrow Connector 73"/>
          <p:cNvCxnSpPr/>
          <p:nvPr/>
        </p:nvCxnSpPr>
        <p:spPr bwMode="auto">
          <a:xfrm>
            <a:off x="1328737" y="4578350"/>
            <a:ext cx="1752600" cy="76200"/>
          </a:xfrm>
          <a:prstGeom prst="straightConnector1">
            <a:avLst/>
          </a:prstGeom>
          <a:solidFill>
            <a:schemeClr val="accent1"/>
          </a:solidFill>
          <a:ln w="12700" cap="flat" cmpd="sng" algn="ctr">
            <a:solidFill>
              <a:srgbClr val="7030A0"/>
            </a:solidFill>
            <a:prstDash val="solid"/>
            <a:round/>
            <a:headEnd type="stealth" w="med" len="med"/>
            <a:tailEnd type="stealth"/>
          </a:ln>
          <a:effectLst/>
        </p:spPr>
      </p:cxnSp>
      <p:cxnSp>
        <p:nvCxnSpPr>
          <p:cNvPr id="76" name="Straight Arrow Connector 75"/>
          <p:cNvCxnSpPr/>
          <p:nvPr/>
        </p:nvCxnSpPr>
        <p:spPr bwMode="auto">
          <a:xfrm>
            <a:off x="5062537" y="4730750"/>
            <a:ext cx="2133600" cy="381000"/>
          </a:xfrm>
          <a:prstGeom prst="straightConnector1">
            <a:avLst/>
          </a:prstGeom>
          <a:solidFill>
            <a:schemeClr val="accent1"/>
          </a:solidFill>
          <a:ln w="12700" cap="flat" cmpd="sng" algn="ctr">
            <a:solidFill>
              <a:srgbClr val="7030A0"/>
            </a:solidFill>
            <a:prstDash val="solid"/>
            <a:round/>
            <a:headEnd type="stealth" w="med" len="med"/>
            <a:tailEnd type="stealth"/>
          </a:ln>
          <a:effectLst/>
        </p:spPr>
      </p:cxnSp>
      <p:cxnSp>
        <p:nvCxnSpPr>
          <p:cNvPr id="87" name="Straight Arrow Connector 86"/>
          <p:cNvCxnSpPr>
            <a:stCxn id="16" idx="3"/>
          </p:cNvCxnSpPr>
          <p:nvPr/>
        </p:nvCxnSpPr>
        <p:spPr bwMode="auto">
          <a:xfrm>
            <a:off x="1328737" y="4730750"/>
            <a:ext cx="1752600" cy="152400"/>
          </a:xfrm>
          <a:prstGeom prst="straightConnector1">
            <a:avLst/>
          </a:prstGeom>
          <a:solidFill>
            <a:schemeClr val="accent1"/>
          </a:solidFill>
          <a:ln w="12700" cap="flat" cmpd="sng" algn="ctr">
            <a:solidFill>
              <a:srgbClr val="00B050"/>
            </a:solidFill>
            <a:prstDash val="solid"/>
            <a:round/>
            <a:headEnd type="stealth" w="med" len="med"/>
            <a:tailEnd type="stealth"/>
          </a:ln>
          <a:effectLst/>
        </p:spPr>
      </p:cxnSp>
      <p:cxnSp>
        <p:nvCxnSpPr>
          <p:cNvPr id="89" name="Straight Arrow Connector 88"/>
          <p:cNvCxnSpPr>
            <a:endCxn id="46" idx="1"/>
          </p:cNvCxnSpPr>
          <p:nvPr/>
        </p:nvCxnSpPr>
        <p:spPr bwMode="auto">
          <a:xfrm flipV="1">
            <a:off x="4986337" y="4136390"/>
            <a:ext cx="1096107" cy="365760"/>
          </a:xfrm>
          <a:prstGeom prst="straightConnector1">
            <a:avLst/>
          </a:prstGeom>
          <a:solidFill>
            <a:schemeClr val="accent1"/>
          </a:solidFill>
          <a:ln w="12700" cap="flat" cmpd="sng" algn="ctr">
            <a:solidFill>
              <a:srgbClr val="00B050"/>
            </a:solidFill>
            <a:prstDash val="solid"/>
            <a:round/>
            <a:headEnd type="stealth" w="med" len="med"/>
            <a:tailEnd type="stealth"/>
          </a:ln>
          <a:effectLst/>
        </p:spPr>
      </p:cxnSp>
      <p:cxnSp>
        <p:nvCxnSpPr>
          <p:cNvPr id="91" name="Straight Arrow Connector 90"/>
          <p:cNvCxnSpPr>
            <a:stCxn id="15" idx="3"/>
          </p:cNvCxnSpPr>
          <p:nvPr/>
        </p:nvCxnSpPr>
        <p:spPr bwMode="auto">
          <a:xfrm flipV="1">
            <a:off x="1328737" y="2292350"/>
            <a:ext cx="2057400" cy="228600"/>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95" name="Straight Arrow Connector 94"/>
          <p:cNvCxnSpPr>
            <a:endCxn id="45" idx="1"/>
          </p:cNvCxnSpPr>
          <p:nvPr/>
        </p:nvCxnSpPr>
        <p:spPr bwMode="auto">
          <a:xfrm>
            <a:off x="5443539" y="3206752"/>
            <a:ext cx="638905" cy="24383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97" name="Straight Arrow Connector 96"/>
          <p:cNvCxnSpPr/>
          <p:nvPr/>
        </p:nvCxnSpPr>
        <p:spPr bwMode="auto">
          <a:xfrm rot="16200000" flipH="1">
            <a:off x="6898370" y="3809316"/>
            <a:ext cx="624838" cy="334105"/>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sp>
        <p:nvSpPr>
          <p:cNvPr id="108" name="Rounded Rectangle 107"/>
          <p:cNvSpPr/>
          <p:nvPr/>
        </p:nvSpPr>
        <p:spPr bwMode="auto">
          <a:xfrm>
            <a:off x="7119937" y="1606550"/>
            <a:ext cx="685800" cy="1371600"/>
          </a:xfrm>
          <a:prstGeom prst="round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09" name="Rectangle 108"/>
          <p:cNvSpPr/>
          <p:nvPr/>
        </p:nvSpPr>
        <p:spPr bwMode="auto">
          <a:xfrm>
            <a:off x="7149244" y="1865630"/>
            <a:ext cx="580292" cy="27432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BCAST Client</a:t>
            </a:r>
            <a:endParaRPr kumimoji="0" lang="en-US" sz="800" b="0" i="0" u="none" strike="noStrike" cap="none" normalizeH="0" baseline="0" dirty="0" smtClean="0">
              <a:ln>
                <a:noFill/>
              </a:ln>
              <a:solidFill>
                <a:schemeClr val="tx1"/>
              </a:solidFill>
              <a:effectLst/>
              <a:latin typeface="Arial" charset="0"/>
            </a:endParaRPr>
          </a:p>
        </p:txBody>
      </p:sp>
      <p:sp>
        <p:nvSpPr>
          <p:cNvPr id="110" name="Rectangle 109"/>
          <p:cNvSpPr/>
          <p:nvPr/>
        </p:nvSpPr>
        <p:spPr bwMode="auto">
          <a:xfrm>
            <a:off x="7149244" y="2551430"/>
            <a:ext cx="580292" cy="274320"/>
          </a:xfrm>
          <a:prstGeom prst="rect">
            <a:avLst/>
          </a:prstGeom>
          <a:solidFill>
            <a:srgbClr val="92D05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rPr>
              <a:t>DM Client</a:t>
            </a:r>
            <a:endParaRPr kumimoji="0" lang="en-US" sz="800" b="0" i="0" u="none" strike="noStrike" cap="none" normalizeH="0" baseline="0" dirty="0" smtClean="0">
              <a:ln>
                <a:noFill/>
              </a:ln>
              <a:solidFill>
                <a:schemeClr val="tx1"/>
              </a:solidFill>
              <a:effectLst/>
              <a:latin typeface="Arial" charset="0"/>
            </a:endParaRPr>
          </a:p>
        </p:txBody>
      </p:sp>
      <p:cxnSp>
        <p:nvCxnSpPr>
          <p:cNvPr id="112" name="Straight Connector 111"/>
          <p:cNvCxnSpPr/>
          <p:nvPr/>
        </p:nvCxnSpPr>
        <p:spPr bwMode="auto">
          <a:xfrm rot="5400000">
            <a:off x="7385844" y="1447327"/>
            <a:ext cx="3810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13" name="Straight Arrow Connector 112"/>
          <p:cNvCxnSpPr/>
          <p:nvPr/>
        </p:nvCxnSpPr>
        <p:spPr bwMode="auto">
          <a:xfrm>
            <a:off x="6434137" y="1682750"/>
            <a:ext cx="867505" cy="167638"/>
          </a:xfrm>
          <a:prstGeom prst="straightConnector1">
            <a:avLst/>
          </a:prstGeom>
          <a:solidFill>
            <a:schemeClr val="accent1"/>
          </a:solidFill>
          <a:ln w="12700" cap="flat" cmpd="sng" algn="ctr">
            <a:solidFill>
              <a:srgbClr val="FF0000"/>
            </a:solidFill>
            <a:prstDash val="solid"/>
            <a:round/>
            <a:headEnd type="none" w="med" len="med"/>
            <a:tailEnd type="arrow"/>
          </a:ln>
          <a:effectLst/>
        </p:spPr>
      </p:cxnSp>
      <p:cxnSp>
        <p:nvCxnSpPr>
          <p:cNvPr id="123" name="Straight Connector 122"/>
          <p:cNvCxnSpPr/>
          <p:nvPr/>
        </p:nvCxnSpPr>
        <p:spPr bwMode="auto">
          <a:xfrm rot="10800000" flipV="1">
            <a:off x="4681537" y="4044950"/>
            <a:ext cx="1371600" cy="228600"/>
          </a:xfrm>
          <a:prstGeom prst="line">
            <a:avLst/>
          </a:prstGeom>
          <a:solidFill>
            <a:schemeClr val="accent1"/>
          </a:solidFill>
          <a:ln w="12700" cap="flat" cmpd="sng" algn="ctr">
            <a:solidFill>
              <a:srgbClr val="FF0000"/>
            </a:solidFill>
            <a:prstDash val="dash"/>
            <a:round/>
            <a:headEnd type="none" w="med" len="med"/>
            <a:tailEnd type="stealth" w="med" len="med"/>
          </a:ln>
          <a:effectLst/>
        </p:spPr>
      </p:cxnSp>
      <p:cxnSp>
        <p:nvCxnSpPr>
          <p:cNvPr id="125" name="Straight Connector 124"/>
          <p:cNvCxnSpPr/>
          <p:nvPr/>
        </p:nvCxnSpPr>
        <p:spPr bwMode="auto">
          <a:xfrm>
            <a:off x="1328737" y="4273550"/>
            <a:ext cx="1981200" cy="152400"/>
          </a:xfrm>
          <a:prstGeom prst="line">
            <a:avLst/>
          </a:prstGeom>
          <a:solidFill>
            <a:schemeClr val="accent1"/>
          </a:solidFill>
          <a:ln w="12700" cap="flat" cmpd="sng" algn="ctr">
            <a:solidFill>
              <a:srgbClr val="FF0000"/>
            </a:solidFill>
            <a:prstDash val="dash"/>
            <a:round/>
            <a:headEnd type="stealth" w="med" len="med"/>
            <a:tailEnd type="none" w="med" len="med"/>
          </a:ln>
          <a:effectLst/>
        </p:spPr>
      </p:cxnSp>
      <p:cxnSp>
        <p:nvCxnSpPr>
          <p:cNvPr id="127" name="Straight Connector 126"/>
          <p:cNvCxnSpPr/>
          <p:nvPr/>
        </p:nvCxnSpPr>
        <p:spPr bwMode="auto">
          <a:xfrm>
            <a:off x="7348537" y="4654550"/>
            <a:ext cx="304800" cy="15240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29" name="Straight Connector 128"/>
          <p:cNvCxnSpPr/>
          <p:nvPr/>
        </p:nvCxnSpPr>
        <p:spPr bwMode="auto">
          <a:xfrm>
            <a:off x="719137" y="3511550"/>
            <a:ext cx="228600" cy="152400"/>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130" name="TextBox 129"/>
          <p:cNvSpPr txBox="1"/>
          <p:nvPr/>
        </p:nvSpPr>
        <p:spPr>
          <a:xfrm>
            <a:off x="7729537" y="4654550"/>
            <a:ext cx="534121" cy="258532"/>
          </a:xfrm>
          <a:prstGeom prst="rect">
            <a:avLst/>
          </a:prstGeom>
          <a:noFill/>
        </p:spPr>
        <p:txBody>
          <a:bodyPr wrap="none" rtlCol="0">
            <a:spAutoFit/>
          </a:bodyPr>
          <a:lstStyle/>
          <a:p>
            <a:r>
              <a:rPr lang="en-GB" sz="1200" dirty="0" smtClean="0"/>
              <a:t>DB-2</a:t>
            </a:r>
            <a:endParaRPr lang="en-US" sz="1200" dirty="0"/>
          </a:p>
        </p:txBody>
      </p:sp>
      <p:sp>
        <p:nvSpPr>
          <p:cNvPr id="131" name="TextBox 130"/>
          <p:cNvSpPr txBox="1"/>
          <p:nvPr/>
        </p:nvSpPr>
        <p:spPr>
          <a:xfrm>
            <a:off x="261937" y="3435350"/>
            <a:ext cx="533400" cy="258532"/>
          </a:xfrm>
          <a:prstGeom prst="rect">
            <a:avLst/>
          </a:prstGeom>
          <a:noFill/>
          <a:ln>
            <a:solidFill>
              <a:schemeClr val="tx1"/>
            </a:solidFill>
          </a:ln>
        </p:spPr>
        <p:txBody>
          <a:bodyPr wrap="square" rtlCol="0">
            <a:spAutoFit/>
          </a:bodyPr>
          <a:lstStyle/>
          <a:p>
            <a:r>
              <a:rPr lang="en-GB" sz="1200" dirty="0" smtClean="0"/>
              <a:t>DB-1</a:t>
            </a: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9"/>
            <a:ext cx="8426450" cy="639762"/>
          </a:xfrm>
        </p:spPr>
        <p:txBody>
          <a:bodyPr/>
          <a:lstStyle/>
          <a:p>
            <a:r>
              <a:rPr lang="en-GB" dirty="0" smtClean="0"/>
              <a:t>Effectiveness of DM over BCAST</a:t>
            </a:r>
            <a:endParaRPr lang="en-US" dirty="0"/>
          </a:p>
        </p:txBody>
      </p:sp>
      <p:sp>
        <p:nvSpPr>
          <p:cNvPr id="3" name="Content Placeholder 2"/>
          <p:cNvSpPr>
            <a:spLocks noGrp="1"/>
          </p:cNvSpPr>
          <p:nvPr>
            <p:ph idx="1"/>
          </p:nvPr>
        </p:nvSpPr>
        <p:spPr>
          <a:xfrm>
            <a:off x="468313" y="996950"/>
            <a:ext cx="8426450" cy="5486400"/>
          </a:xfrm>
        </p:spPr>
        <p:txBody>
          <a:bodyPr/>
          <a:lstStyle/>
          <a:p>
            <a:r>
              <a:rPr lang="en-GB" sz="2400" dirty="0" smtClean="0"/>
              <a:t>BCAST is capable of distributing media, binary and XML files.</a:t>
            </a:r>
          </a:p>
          <a:p>
            <a:pPr lvl="1"/>
            <a:r>
              <a:rPr lang="en-GB" sz="2400" dirty="0" smtClean="0"/>
              <a:t>Ability to listen to DM broadcasts and pass it to DM clients.</a:t>
            </a:r>
          </a:p>
          <a:p>
            <a:pPr lvl="1"/>
            <a:r>
              <a:rPr lang="en-GB" sz="2400" dirty="0" smtClean="0"/>
              <a:t>Reception during when BCAST client is not active.</a:t>
            </a:r>
          </a:p>
          <a:p>
            <a:pPr lvl="1"/>
            <a:r>
              <a:rPr lang="en-GB" sz="2400" dirty="0" smtClean="0"/>
              <a:t>Method to advertise DM broadcasts</a:t>
            </a:r>
          </a:p>
          <a:p>
            <a:r>
              <a:rPr lang="en-GB" sz="2400" dirty="0" smtClean="0"/>
              <a:t>Bandwidth savings  will be significant only when large DM files are distributed using Broadcast DM.</a:t>
            </a:r>
          </a:p>
          <a:p>
            <a:pPr lvl="1"/>
            <a:r>
              <a:rPr lang="en-GB" sz="2400" dirty="0" smtClean="0"/>
              <a:t>Large packages of FUMO, </a:t>
            </a:r>
            <a:r>
              <a:rPr lang="en-GB" sz="2400" dirty="0" err="1" smtClean="0"/>
              <a:t>SCoMO</a:t>
            </a:r>
            <a:endParaRPr lang="en-GB" sz="2400" dirty="0" smtClean="0"/>
          </a:p>
          <a:p>
            <a:r>
              <a:rPr lang="en-GB" sz="2400" dirty="0" smtClean="0"/>
              <a:t>Very effective in real-time simultaneous distribution of DM files/</a:t>
            </a:r>
            <a:r>
              <a:rPr lang="en-GB" sz="2400" dirty="0" err="1" smtClean="0"/>
              <a:t>MO’s</a:t>
            </a:r>
            <a:r>
              <a:rPr lang="en-GB" sz="2400" dirty="0" smtClean="0"/>
              <a:t> to large number of devices in one particular area to be achieved. </a:t>
            </a:r>
          </a:p>
          <a:p>
            <a:pPr lvl="1"/>
            <a:r>
              <a:rPr lang="en-GB" sz="2400" dirty="0" smtClean="0"/>
              <a:t>Subsequent device provisioning</a:t>
            </a:r>
          </a:p>
          <a:p>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Our thoughts</a:t>
            </a:r>
            <a:endParaRPr lang="en-US" dirty="0"/>
          </a:p>
        </p:txBody>
      </p:sp>
      <p:sp>
        <p:nvSpPr>
          <p:cNvPr id="3" name="Content Placeholder 2"/>
          <p:cNvSpPr>
            <a:spLocks noGrp="1"/>
          </p:cNvSpPr>
          <p:nvPr>
            <p:ph idx="1"/>
          </p:nvPr>
        </p:nvSpPr>
        <p:spPr>
          <a:xfrm>
            <a:off x="490537" y="920750"/>
            <a:ext cx="8426450" cy="5410200"/>
          </a:xfrm>
        </p:spPr>
        <p:txBody>
          <a:bodyPr/>
          <a:lstStyle/>
          <a:p>
            <a:r>
              <a:rPr lang="en-GB" sz="2000" dirty="0" smtClean="0"/>
              <a:t>Initially consider FUMO and (possibly </a:t>
            </a:r>
            <a:r>
              <a:rPr lang="en-GB" sz="2000" dirty="0" err="1" smtClean="0"/>
              <a:t>SCoMO</a:t>
            </a:r>
            <a:r>
              <a:rPr lang="en-GB" sz="2000" dirty="0" smtClean="0"/>
              <a:t>). </a:t>
            </a:r>
          </a:p>
          <a:p>
            <a:r>
              <a:rPr lang="en-GB" sz="2000" dirty="0" smtClean="0"/>
              <a:t>Maintain clear separation of functionality/responsibility between BCAST and DM domain.</a:t>
            </a:r>
          </a:p>
          <a:p>
            <a:pPr lvl="1"/>
            <a:r>
              <a:rPr lang="en-GB" sz="2000" dirty="0" smtClean="0"/>
              <a:t>BCAST for broadcast delivery</a:t>
            </a:r>
          </a:p>
          <a:p>
            <a:pPr lvl="1"/>
            <a:r>
              <a:rPr lang="en-GB" sz="2000" dirty="0" smtClean="0"/>
              <a:t>DM  - all aspects of device management</a:t>
            </a:r>
          </a:p>
          <a:p>
            <a:r>
              <a:rPr lang="en-GB" sz="2000" dirty="0" smtClean="0"/>
              <a:t>Currently BCAST terminal provisioning rely on </a:t>
            </a:r>
            <a:r>
              <a:rPr lang="en-GB" sz="2000" dirty="0" err="1" smtClean="0"/>
              <a:t>unicast</a:t>
            </a:r>
            <a:r>
              <a:rPr lang="en-GB" sz="2000" dirty="0" smtClean="0"/>
              <a:t> DM. BCAST Terminal provisioning parameters  can be broadcasted ?</a:t>
            </a:r>
          </a:p>
          <a:p>
            <a:r>
              <a:rPr lang="en-GB" sz="2000" dirty="0" smtClean="0"/>
              <a:t>Consider Broadcast DM as additional optional extension/enhancement of DM.  </a:t>
            </a:r>
          </a:p>
          <a:p>
            <a:pPr lvl="1"/>
            <a:r>
              <a:rPr lang="en-GB" sz="2000" dirty="0" smtClean="0"/>
              <a:t>This will cater for devices that do not support BCAST.</a:t>
            </a:r>
            <a:endParaRPr lang="en-GB" sz="2000" b="1" dirty="0" smtClean="0"/>
          </a:p>
          <a:p>
            <a:r>
              <a:rPr lang="en-GB" sz="2000" dirty="0" smtClean="0"/>
              <a:t>In BCAST v1.1 we have choice six bearers, multicast broadcast and </a:t>
            </a:r>
            <a:r>
              <a:rPr lang="en-GB" sz="2000" dirty="0" err="1" smtClean="0"/>
              <a:t>unicast</a:t>
            </a:r>
            <a:r>
              <a:rPr lang="en-GB" sz="2000" dirty="0" smtClean="0"/>
              <a:t>.  Initially focus on small set of bearers, MBMS and DVB</a:t>
            </a:r>
            <a:r>
              <a:rPr lang="en-GB" sz="2000" dirty="0" smtClean="0"/>
              <a:t>.</a:t>
            </a:r>
          </a:p>
          <a:p>
            <a:pPr marL="280988" lvl="1" indent="-280988">
              <a:buClr>
                <a:srgbClr val="000066"/>
              </a:buClr>
              <a:buSzTx/>
            </a:pPr>
            <a:r>
              <a:rPr lang="en-US" sz="2000" smtClean="0"/>
              <a:t>DM/BCAST </a:t>
            </a:r>
            <a:r>
              <a:rPr lang="en-US" sz="2000" dirty="0" smtClean="0"/>
              <a:t>is considered as DM v2.0 feature, therefore need to match schedule </a:t>
            </a:r>
          </a:p>
          <a:p>
            <a:pPr lvl="1"/>
            <a:r>
              <a:rPr lang="en-US" sz="2000" dirty="0" smtClean="0"/>
              <a:t>Consider </a:t>
            </a:r>
            <a:r>
              <a:rPr lang="en-US" sz="2000" dirty="0" smtClean="0"/>
              <a:t>broadcast DM changes in BCAST v1.1  or later</a:t>
            </a:r>
          </a:p>
          <a:p>
            <a:endParaRPr 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Conclusions</a:t>
            </a:r>
            <a:endParaRPr lang="en-US" dirty="0"/>
          </a:p>
        </p:txBody>
      </p:sp>
      <p:sp>
        <p:nvSpPr>
          <p:cNvPr id="3" name="Content Placeholder 2"/>
          <p:cNvSpPr>
            <a:spLocks noGrp="1"/>
          </p:cNvSpPr>
          <p:nvPr>
            <p:ph idx="1"/>
          </p:nvPr>
        </p:nvSpPr>
        <p:spPr>
          <a:xfrm>
            <a:off x="468313" y="996950"/>
            <a:ext cx="8426450" cy="5562600"/>
          </a:xfrm>
        </p:spPr>
        <p:txBody>
          <a:bodyPr/>
          <a:lstStyle/>
          <a:p>
            <a:r>
              <a:rPr lang="en-GB" sz="2400" dirty="0" smtClean="0"/>
              <a:t>We see some benefits in delivering certain DM and provisioning updates information over broadcast channels.</a:t>
            </a:r>
          </a:p>
          <a:p>
            <a:r>
              <a:rPr lang="en-GB" sz="2400" dirty="0" smtClean="0"/>
              <a:t>Maintain clear separation of functionality/responsibility between BCAST and DM domain.</a:t>
            </a:r>
          </a:p>
          <a:p>
            <a:r>
              <a:rPr lang="en-GB" sz="2400" dirty="0" smtClean="0"/>
              <a:t>Consider Broadcast DM as additional  or  OPTIONAL extension/enhancement of DM.  </a:t>
            </a:r>
            <a:endParaRPr lang="en-GB" sz="2400" dirty="0" smtClean="0"/>
          </a:p>
          <a:p>
            <a:endParaRPr lang="en-US" sz="2400"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5801</TotalTime>
  <Pages>15</Pages>
  <Words>590</Words>
  <Application>Microsoft PowerPoint 4.0</Application>
  <PresentationFormat>Custom</PresentationFormat>
  <Paragraphs>61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OMA Template</vt:lpstr>
      <vt:lpstr>Slide 1</vt:lpstr>
      <vt:lpstr>Introduction</vt:lpstr>
      <vt:lpstr>DM vs DM over BCAST (simplified view)</vt:lpstr>
      <vt:lpstr>Effectiveness of DM over BCAST</vt:lpstr>
      <vt:lpstr>Our thoughts</vt:lpstr>
      <vt:lpstr>Conclusions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Slide Template</dc:title>
  <dc:subject/>
  <dc:creator>OMA</dc:creator>
  <cp:keywords/>
  <dc:description/>
  <cp:lastModifiedBy>Sramanan</cp:lastModifiedBy>
  <cp:revision>272</cp:revision>
  <cp:lastPrinted>1999-04-27T06:51:51Z</cp:lastPrinted>
  <dcterms:created xsi:type="dcterms:W3CDTF">2002-03-19T14:05:12Z</dcterms:created>
  <dcterms:modified xsi:type="dcterms:W3CDTF">2008-12-18T18:59:56Z</dcterms:modified>
</cp:coreProperties>
</file>