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298" r:id="rId3"/>
    <p:sldId id="304" r:id="rId4"/>
    <p:sldId id="306" r:id="rId5"/>
    <p:sldId id="305" r:id="rId6"/>
  </p:sldIdLst>
  <p:sldSz cx="9363075" cy="7023100"/>
  <p:notesSz cx="7035800" cy="91948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3399"/>
    <a:srgbClr val="FDB5C3"/>
    <a:srgbClr val="99FFCC"/>
    <a:srgbClr val="FFCCCC"/>
    <a:srgbClr val="FEEDCE"/>
    <a:srgbClr val="6CFAD5"/>
    <a:srgbClr val="CCECFF"/>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0"/>
  </p:normalViewPr>
  <p:slideViewPr>
    <p:cSldViewPr>
      <p:cViewPr>
        <p:scale>
          <a:sx n="66" d="100"/>
          <a:sy n="66" d="100"/>
        </p:scale>
        <p:origin x="-918" y="-42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8213" y="4383088"/>
            <a:ext cx="5159375" cy="415607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370013" y="798513"/>
            <a:ext cx="4295775" cy="3222625"/>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1638300"/>
            <a:ext cx="8426450" cy="46355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68313" y="1638300"/>
            <a:ext cx="8426450" cy="46355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280988" indent="-280988" algn="l" defTabSz="762000" rtl="0" eaLnBrk="0" fontAlgn="base" hangingPunct="0">
        <a:spcBef>
          <a:spcPct val="25000"/>
        </a:spcBef>
        <a:spcAft>
          <a:spcPct val="0"/>
        </a:spcAft>
        <a:buClr>
          <a:srgbClr val="000066"/>
        </a:buClr>
        <a:buChar char="•"/>
        <a:defRPr sz="2600">
          <a:solidFill>
            <a:srgbClr val="000066"/>
          </a:solidFill>
          <a:latin typeface="+mn-lt"/>
          <a:ea typeface="+mn-ea"/>
          <a:cs typeface="+mn-cs"/>
        </a:defRPr>
      </a:lvl1pPr>
      <a:lvl2pPr marL="666750" indent="-195263" algn="l" defTabSz="762000" rtl="0" eaLnBrk="0" fontAlgn="base" hangingPunct="0">
        <a:spcBef>
          <a:spcPct val="25000"/>
        </a:spcBef>
        <a:spcAft>
          <a:spcPct val="0"/>
        </a:spcAft>
        <a:buClr>
          <a:srgbClr val="660033"/>
        </a:buClr>
        <a:buSzPct val="75000"/>
        <a:buChar char="•"/>
        <a:defRPr sz="2200">
          <a:solidFill>
            <a:srgbClr val="660033"/>
          </a:solidFill>
          <a:latin typeface="+mn-lt"/>
        </a:defRPr>
      </a:lvl2pPr>
      <a:lvl3pPr marL="1050925" indent="-195263" algn="l" defTabSz="762000" rtl="0" eaLnBrk="0" fontAlgn="base" hangingPunct="0">
        <a:spcBef>
          <a:spcPct val="25000"/>
        </a:spcBef>
        <a:spcAft>
          <a:spcPct val="0"/>
        </a:spcAft>
        <a:buClr>
          <a:srgbClr val="003300"/>
        </a:buClr>
        <a:buSzPct val="75000"/>
        <a:buChar char="•"/>
        <a:defRPr sz="2400">
          <a:solidFill>
            <a:srgbClr val="003300"/>
          </a:solidFill>
          <a:latin typeface="+mn-lt"/>
        </a:defRPr>
      </a:lvl3pPr>
      <a:lvl4pPr marL="1308100" indent="-142875" algn="l" defTabSz="762000" rtl="0" eaLnBrk="0" fontAlgn="base" hangingPunct="0">
        <a:spcBef>
          <a:spcPct val="20000"/>
        </a:spcBef>
        <a:spcAft>
          <a:spcPct val="0"/>
        </a:spcAft>
        <a:buChar char="•"/>
        <a:defRPr sz="1600">
          <a:solidFill>
            <a:srgbClr val="996600"/>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Arial" charset="0"/>
        </a:defRPr>
      </a:lvl5pPr>
      <a:lvl6pPr marL="2743200" indent="-280988" algn="l" defTabSz="762000" rtl="0" eaLnBrk="0" fontAlgn="base" hangingPunct="0">
        <a:spcBef>
          <a:spcPct val="20000"/>
        </a:spcBef>
        <a:spcAft>
          <a:spcPct val="0"/>
        </a:spcAft>
        <a:buChar char="»"/>
        <a:defRPr sz="2000">
          <a:solidFill>
            <a:schemeClr val="tx1"/>
          </a:solidFill>
          <a:latin typeface="Arial" charset="0"/>
        </a:defRPr>
      </a:lvl6pPr>
      <a:lvl7pPr marL="3200400" indent="-280988" algn="l" defTabSz="762000" rtl="0" eaLnBrk="0" fontAlgn="base" hangingPunct="0">
        <a:spcBef>
          <a:spcPct val="20000"/>
        </a:spcBef>
        <a:spcAft>
          <a:spcPct val="0"/>
        </a:spcAft>
        <a:buChar char="»"/>
        <a:defRPr sz="2000">
          <a:solidFill>
            <a:schemeClr val="tx1"/>
          </a:solidFill>
          <a:latin typeface="Arial" charset="0"/>
        </a:defRPr>
      </a:lvl7pPr>
      <a:lvl8pPr marL="3657600" indent="-280988" algn="l" defTabSz="762000" rtl="0" eaLnBrk="0" fontAlgn="base" hangingPunct="0">
        <a:spcBef>
          <a:spcPct val="20000"/>
        </a:spcBef>
        <a:spcAft>
          <a:spcPct val="0"/>
        </a:spcAft>
        <a:buChar char="»"/>
        <a:defRPr sz="2000">
          <a:solidFill>
            <a:schemeClr val="tx1"/>
          </a:solidFill>
          <a:latin typeface="Arial" charset="0"/>
        </a:defRPr>
      </a:lvl8pPr>
      <a:lvl9pPr marL="4114800" indent="-280988" algn="l" defTabSz="762000" rtl="0" eaLnBrk="0" fontAlgn="base" hangingPunct="0">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Ramanan@eu.nec.co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3"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54"/>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TP DM-BCAST </a:t>
            </a:r>
            <a:r>
              <a:rPr lang="en-US" b="1" dirty="0" err="1">
                <a:latin typeface="Tahoma" pitchFamily="34" charset="0"/>
              </a:rPr>
              <a:t>BoF</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17 </a:t>
            </a:r>
            <a:r>
              <a:rPr lang="en-US" b="1" dirty="0" smtClean="0">
                <a:latin typeface="Tahoma" pitchFamily="34" charset="0"/>
              </a:rPr>
              <a:t>April 2009 </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S</a:t>
            </a:r>
            <a:r>
              <a:rPr lang="en-US" b="1" dirty="0" smtClean="0">
                <a:latin typeface="Tahoma" pitchFamily="34" charset="0"/>
              </a:rPr>
              <a:t>. Ramanan</a:t>
            </a:r>
            <a:r>
              <a:rPr lang="en-US" b="1" dirty="0">
                <a:latin typeface="Tahoma" pitchFamily="34" charset="0"/>
              </a:rPr>
              <a:t>, </a:t>
            </a:r>
            <a:r>
              <a:rPr lang="en-US" b="1" dirty="0" smtClean="0">
                <a:latin typeface="Tahoma" pitchFamily="34" charset="0"/>
                <a:hlinkClick r:id="rId3"/>
              </a:rPr>
              <a:t>S.Ramanan@eu.nec.com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NEC</a:t>
            </a:r>
            <a:endParaRPr lang="en-US" b="1" dirty="0">
              <a:latin typeface="Tahoma" pitchFamily="34" charset="0"/>
            </a:endParaRPr>
          </a:p>
        </p:txBody>
      </p:sp>
      <p:sp>
        <p:nvSpPr>
          <p:cNvPr id="2052" name="Rectangle 55"/>
          <p:cNvSpPr>
            <a:spLocks noChangeArrowheads="1"/>
          </p:cNvSpPr>
          <p:nvPr/>
        </p:nvSpPr>
        <p:spPr bwMode="auto">
          <a:xfrm>
            <a:off x="684213" y="228600"/>
            <a:ext cx="7996237" cy="1652588"/>
          </a:xfrm>
          <a:prstGeom prst="rect">
            <a:avLst/>
          </a:prstGeom>
          <a:noFill/>
          <a:ln w="12700">
            <a:noFill/>
            <a:miter lim="800000"/>
            <a:headEnd/>
            <a:tailEnd/>
          </a:ln>
        </p:spPr>
        <p:txBody>
          <a:bodyPr lIns="90488" tIns="44450" rIns="90488" bIns="44450"/>
          <a:lstStyle/>
          <a:p>
            <a:pPr algn="ctr" defTabSz="762000"/>
            <a:r>
              <a:rPr lang="en-US" dirty="0" smtClean="0"/>
              <a:t>OMA-TP-DMBCAST-2009-0040-INP_Open_Issues </a:t>
            </a:r>
            <a:r>
              <a:rPr lang="en-US" b="1" dirty="0" smtClean="0">
                <a:latin typeface="Tahoma" pitchFamily="34" charset="0"/>
              </a:rPr>
              <a:t> </a:t>
            </a:r>
            <a:r>
              <a:rPr lang="en-US" b="1" dirty="0">
                <a:latin typeface="Tahoma" pitchFamily="34" charset="0"/>
              </a:rPr>
              <a:t/>
            </a:r>
            <a:br>
              <a:rPr lang="en-US" b="1" dirty="0">
                <a:latin typeface="Tahoma" pitchFamily="34" charset="0"/>
              </a:rPr>
            </a:br>
            <a:r>
              <a:rPr lang="en-US" sz="1400" b="1" dirty="0" smtClean="0">
                <a:latin typeface="Tahoma" pitchFamily="34" charset="0"/>
              </a:rPr>
              <a:t/>
            </a:r>
            <a:br>
              <a:rPr lang="en-US" sz="1400" b="1" dirty="0" smtClean="0">
                <a:latin typeface="Tahoma" pitchFamily="34" charset="0"/>
              </a:rPr>
            </a:br>
            <a:r>
              <a:rPr lang="en-US" sz="3200" b="1" dirty="0" smtClean="0">
                <a:latin typeface="Tahoma" pitchFamily="34" charset="0"/>
              </a:rPr>
              <a:t>DM over BCAST open issues</a:t>
            </a:r>
            <a:r>
              <a:rPr lang="en-US" sz="3200" b="1" dirty="0">
                <a:latin typeface="Tahoma" pitchFamily="34" charset="0"/>
              </a:rPr>
              <a:t/>
            </a:r>
            <a:br>
              <a:rPr lang="en-US" sz="3200" b="1" dirty="0">
                <a:latin typeface="Tahoma" pitchFamily="34" charset="0"/>
              </a:rPr>
            </a:br>
            <a:endParaRPr lang="en-US" sz="1800" b="1" dirty="0">
              <a:latin typeface="Tahoma" pitchFamily="34" charset="0"/>
            </a:endParaRPr>
          </a:p>
        </p:txBody>
      </p:sp>
      <p:sp>
        <p:nvSpPr>
          <p:cNvPr id="2053" name="Text Box 56"/>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4" name="Text Box 57"/>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5" name="Text Box 58"/>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7" name="Rectangle 50"/>
          <p:cNvSpPr>
            <a:spLocks noChangeArrowheads="1"/>
          </p:cNvSpPr>
          <p:nvPr/>
        </p:nvSpPr>
        <p:spPr bwMode="auto">
          <a:xfrm>
            <a:off x="0" y="6553200"/>
            <a:ext cx="9363075" cy="76200"/>
          </a:xfrm>
          <a:prstGeom prst="rect">
            <a:avLst/>
          </a:prstGeom>
          <a:solidFill>
            <a:srgbClr val="333399"/>
          </a:solidFill>
          <a:ln w="12700">
            <a:noFill/>
            <a:miter lim="800000"/>
            <a:headEnd/>
            <a:tailEnd/>
          </a:ln>
        </p:spPr>
        <p:txBody>
          <a:bodyPr wrap="none" anchor="ctr"/>
          <a:lstStyle/>
          <a:p>
            <a:endParaRPr lang="en-US"/>
          </a:p>
        </p:txBody>
      </p:sp>
      <p:sp>
        <p:nvSpPr>
          <p:cNvPr id="2058" name="Rectangle 60"/>
          <p:cNvSpPr>
            <a:spLocks noChangeArrowheads="1"/>
          </p:cNvSpPr>
          <p:nvPr/>
        </p:nvSpPr>
        <p:spPr bwMode="auto">
          <a:xfrm>
            <a:off x="0" y="6615113"/>
            <a:ext cx="4800600" cy="347662"/>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pPr>
            <a:r>
              <a:rPr lang="en-GB" sz="1000" b="1">
                <a:cs typeface="Times New Roman" pitchFamily="18" charset="0"/>
              </a:rPr>
              <a:t>© 2008 Open Mobile Alliance Ltd.  All Rights Reserved.</a:t>
            </a:r>
            <a:endParaRPr lang="en-US" sz="1000" b="1"/>
          </a:p>
          <a:p>
            <a:pPr defTabSz="403225">
              <a:tabLst>
                <a:tab pos="5372100" algn="ctr"/>
                <a:tab pos="9182100" algn="r"/>
              </a:tabLst>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2059" name="Rectangle 61"/>
          <p:cNvSpPr>
            <a:spLocks noChangeArrowheads="1"/>
          </p:cNvSpPr>
          <p:nvPr/>
        </p:nvSpPr>
        <p:spPr bwMode="auto">
          <a:xfrm>
            <a:off x="4724400" y="6615113"/>
            <a:ext cx="3352800" cy="336550"/>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pPr>
            <a:r>
              <a:rPr lang="en-US" sz="1800" b="1">
                <a:latin typeface="Arial Narrow" pitchFamily="34" charset="0"/>
              </a:rPr>
              <a:t>OMA-&lt;GrpCode&gt;-2008-&lt;DocNum&gt;</a:t>
            </a:r>
          </a:p>
        </p:txBody>
      </p:sp>
      <p:sp>
        <p:nvSpPr>
          <p:cNvPr id="2060" name="Rectangle 62"/>
          <p:cNvSpPr>
            <a:spLocks noChangeArrowheads="1"/>
          </p:cNvSpPr>
          <p:nvPr/>
        </p:nvSpPr>
        <p:spPr bwMode="auto">
          <a:xfrm>
            <a:off x="8001000" y="6615113"/>
            <a:ext cx="1362075" cy="404812"/>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pPr>
            <a:r>
              <a:rPr lang="en-US" sz="1800" b="1">
                <a:latin typeface="Arial Narrow" pitchFamily="34" charset="0"/>
              </a:rPr>
              <a:t>Slide #</a:t>
            </a:r>
            <a:fld id="{F978F792-288A-4F73-8B21-FF3BB23EF4CD}" type="slidenum">
              <a:rPr lang="en-US" sz="1800" b="1">
                <a:latin typeface="Arial Narrow" pitchFamily="34" charset="0"/>
              </a:rPr>
              <a:pPr algn="r" defTabSz="403225">
                <a:tabLst>
                  <a:tab pos="5372100" algn="ctr"/>
                  <a:tab pos="9182100" algn="r"/>
                </a:tabLst>
              </a:pPr>
              <a:t>1</a:t>
            </a:fld>
            <a:r>
              <a:rPr lang="en-US" sz="1800" b="1">
                <a:latin typeface="Arial Narrow" pitchFamily="34" charset="0"/>
              </a:rPr>
              <a:t/>
            </a:r>
            <a:br>
              <a:rPr lang="en-US" sz="1800" b="1">
                <a:latin typeface="Arial Narrow" pitchFamily="34" charset="0"/>
              </a:rPr>
            </a:br>
            <a:r>
              <a:rPr lang="en-US" sz="500">
                <a:solidFill>
                  <a:srgbClr val="999999"/>
                </a:solidFill>
              </a:rPr>
              <a:t>[OMA-Template-SlideCover-20080101-I]</a:t>
            </a:r>
            <a:endParaRPr lang="en-US" sz="1800" b="1">
              <a:latin typeface="Arial Narrow" pitchFamily="34" charset="0"/>
            </a:endParaRPr>
          </a:p>
        </p:txBody>
      </p:sp>
      <p:sp>
        <p:nvSpPr>
          <p:cNvPr id="2061" name="Text Box 65"/>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US" dirty="0"/>
          </a:p>
        </p:txBody>
      </p:sp>
      <p:sp>
        <p:nvSpPr>
          <p:cNvPr id="3" name="Content Placeholder 2"/>
          <p:cNvSpPr>
            <a:spLocks noGrp="1"/>
          </p:cNvSpPr>
          <p:nvPr>
            <p:ph idx="1"/>
          </p:nvPr>
        </p:nvSpPr>
        <p:spPr>
          <a:xfrm>
            <a:off x="468313" y="996950"/>
            <a:ext cx="8426450" cy="5562600"/>
          </a:xfrm>
        </p:spPr>
        <p:txBody>
          <a:bodyPr/>
          <a:lstStyle/>
          <a:p>
            <a:pPr>
              <a:buFont typeface="Wingdings" pitchFamily="2" charset="2"/>
              <a:buChar char="§"/>
            </a:pPr>
            <a:r>
              <a:rPr lang="en-GB" sz="2400" dirty="0" smtClean="0"/>
              <a:t>This document provides a list of open issues related BCAST delivery of device management and provisioning information.</a:t>
            </a:r>
          </a:p>
          <a:p>
            <a:pPr>
              <a:buFont typeface="Wingdings" pitchFamily="2" charset="2"/>
              <a:buChar char="§"/>
            </a:pPr>
            <a:r>
              <a:rPr lang="en-GB" sz="2400" dirty="0" smtClean="0"/>
              <a:t>The issues listed are not </a:t>
            </a:r>
            <a:r>
              <a:rPr lang="en-GB" sz="2400" dirty="0" smtClean="0"/>
              <a:t>considered </a:t>
            </a:r>
            <a:r>
              <a:rPr lang="en-GB" sz="2400" dirty="0" smtClean="0"/>
              <a:t>within scope of the DM over BCAST </a:t>
            </a:r>
            <a:r>
              <a:rPr lang="en-GB" sz="2400" dirty="0" err="1" smtClean="0"/>
              <a:t>BoF</a:t>
            </a:r>
            <a:r>
              <a:rPr lang="en-GB" sz="2400" dirty="0" smtClean="0"/>
              <a:t>.</a:t>
            </a:r>
          </a:p>
          <a:p>
            <a:pPr>
              <a:buFont typeface="Wingdings" pitchFamily="2" charset="2"/>
              <a:buChar char="§"/>
            </a:pPr>
            <a:r>
              <a:rPr lang="en-GB" sz="2400" dirty="0" smtClean="0"/>
              <a:t>This is expected to be included in the final report to TP, </a:t>
            </a:r>
            <a:r>
              <a:rPr lang="en-US" sz="2400" dirty="0" smtClean="0"/>
              <a:t>OMA-TP-DMBCAST-2009-0035-INP_Final_Report </a:t>
            </a:r>
            <a:r>
              <a:rPr lang="en-GB" sz="2400" dirty="0" smtClean="0"/>
              <a:t> </a:t>
            </a:r>
          </a:p>
          <a:p>
            <a:endParaRPr lang="en-GB" sz="2400" dirty="0" smtClean="0"/>
          </a:p>
          <a:p>
            <a:endParaRPr lang="en-GB" sz="2400" dirty="0" smtClean="0"/>
          </a:p>
          <a:p>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Open issues</a:t>
            </a:r>
            <a:endParaRPr lang="en-US" dirty="0"/>
          </a:p>
        </p:txBody>
      </p:sp>
      <p:sp>
        <p:nvSpPr>
          <p:cNvPr id="3" name="Content Placeholder 2"/>
          <p:cNvSpPr>
            <a:spLocks noGrp="1"/>
          </p:cNvSpPr>
          <p:nvPr>
            <p:ph idx="1"/>
          </p:nvPr>
        </p:nvSpPr>
        <p:spPr>
          <a:xfrm>
            <a:off x="490537" y="1225550"/>
            <a:ext cx="8426450" cy="5257800"/>
          </a:xfrm>
        </p:spPr>
        <p:txBody>
          <a:bodyPr/>
          <a:lstStyle/>
          <a:p>
            <a:pPr>
              <a:buFont typeface="Wingdings" pitchFamily="2" charset="2"/>
              <a:buChar char="§"/>
            </a:pPr>
            <a:r>
              <a:rPr lang="en-GB" dirty="0" smtClean="0"/>
              <a:t>The legacy OMA DM relies on </a:t>
            </a:r>
            <a:r>
              <a:rPr lang="en-GB" dirty="0" err="1" smtClean="0"/>
              <a:t>unicast</a:t>
            </a:r>
            <a:r>
              <a:rPr lang="en-GB" dirty="0" smtClean="0"/>
              <a:t>/ interaction network for Device Management operation.</a:t>
            </a:r>
          </a:p>
          <a:p>
            <a:pPr>
              <a:buFont typeface="Wingdings" pitchFamily="2" charset="2"/>
              <a:buChar char="§"/>
            </a:pPr>
            <a:r>
              <a:rPr lang="en-GB" dirty="0" smtClean="0"/>
              <a:t>The </a:t>
            </a:r>
            <a:r>
              <a:rPr lang="en-GB" dirty="0" err="1" smtClean="0"/>
              <a:t>usecases</a:t>
            </a:r>
            <a:r>
              <a:rPr lang="en-GB" dirty="0" smtClean="0"/>
              <a:t> considered in this </a:t>
            </a:r>
            <a:r>
              <a:rPr lang="en-GB" dirty="0" err="1" smtClean="0"/>
              <a:t>BoF</a:t>
            </a:r>
            <a:r>
              <a:rPr lang="en-GB" dirty="0" smtClean="0"/>
              <a:t> extends the above scenario and make use of combination of broadcast (BCAST and Push) and </a:t>
            </a:r>
            <a:r>
              <a:rPr lang="en-GB" dirty="0" err="1" smtClean="0"/>
              <a:t>unicast</a:t>
            </a:r>
            <a:r>
              <a:rPr lang="en-GB" dirty="0" smtClean="0"/>
              <a:t> mechanisms for DM operations.</a:t>
            </a:r>
          </a:p>
          <a:p>
            <a:pPr>
              <a:buFont typeface="Wingdings" pitchFamily="2" charset="2"/>
              <a:buChar char="§"/>
            </a:pPr>
            <a:r>
              <a:rPr lang="en-GB" dirty="0" smtClean="0"/>
              <a:t>What was not considered in the </a:t>
            </a:r>
            <a:r>
              <a:rPr lang="en-GB" dirty="0" err="1" smtClean="0"/>
              <a:t>BoF</a:t>
            </a:r>
            <a:r>
              <a:rPr lang="en-GB" dirty="0" smtClean="0"/>
              <a:t>, DM operation without the </a:t>
            </a:r>
            <a:r>
              <a:rPr lang="en-GB" dirty="0" err="1" smtClean="0"/>
              <a:t>unicast</a:t>
            </a:r>
            <a:r>
              <a:rPr lang="en-GB" dirty="0" smtClean="0"/>
              <a:t> /interaction channel.</a:t>
            </a:r>
          </a:p>
          <a:p>
            <a:pPr lvl="1">
              <a:buFont typeface="Courier New" pitchFamily="49" charset="0"/>
              <a:buChar char="o"/>
            </a:pPr>
            <a:r>
              <a:rPr lang="en-GB" dirty="0" smtClean="0"/>
              <a:t>i.e., catering for broadcast only devices. </a:t>
            </a:r>
          </a:p>
          <a:p>
            <a:pPr lvl="1">
              <a:buFont typeface="Courier New" pitchFamily="49" charset="0"/>
              <a:buChar char="o"/>
            </a:pPr>
            <a:r>
              <a:rPr lang="en-GB" dirty="0" smtClean="0"/>
              <a:t>The key questions are </a:t>
            </a:r>
          </a:p>
          <a:p>
            <a:pPr lvl="2">
              <a:buFont typeface="Wingdings" pitchFamily="2" charset="2"/>
              <a:buChar char="Ø"/>
            </a:pPr>
            <a:r>
              <a:rPr lang="en-GB" dirty="0" smtClean="0"/>
              <a:t>whether there is a market requirement for such operation and </a:t>
            </a:r>
          </a:p>
          <a:p>
            <a:pPr lvl="2">
              <a:buFont typeface="Wingdings" pitchFamily="2" charset="2"/>
              <a:buChar char="Ø"/>
            </a:pPr>
            <a:r>
              <a:rPr lang="en-GB" dirty="0" smtClean="0"/>
              <a:t>whether this approach is technically feasible.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a:xfrm>
            <a:off x="490537" y="234951"/>
            <a:ext cx="8426450" cy="1066800"/>
          </a:xfrm>
        </p:spPr>
        <p:txBody>
          <a:bodyPr/>
          <a:lstStyle/>
          <a:p>
            <a:r>
              <a:rPr lang="en-GB" dirty="0" smtClean="0"/>
              <a:t>DM and provisioning for broadcast only devices</a:t>
            </a:r>
            <a:endParaRPr lang="en-US" dirty="0" smtClean="0"/>
          </a:p>
        </p:txBody>
      </p:sp>
      <p:sp>
        <p:nvSpPr>
          <p:cNvPr id="8195" name="Rectangle 49"/>
          <p:cNvSpPr>
            <a:spLocks noChangeArrowheads="1"/>
          </p:cNvSpPr>
          <p:nvPr/>
        </p:nvSpPr>
        <p:spPr bwMode="auto">
          <a:xfrm>
            <a:off x="338138" y="1682750"/>
            <a:ext cx="990600" cy="1524000"/>
          </a:xfrm>
          <a:prstGeom prst="rect">
            <a:avLst/>
          </a:prstGeom>
          <a:solidFill>
            <a:srgbClr val="FFC000"/>
          </a:solidFill>
          <a:ln w="12700" algn="ctr">
            <a:solidFill>
              <a:schemeClr val="tx1"/>
            </a:solidFill>
            <a:round/>
            <a:headEnd/>
            <a:tailEnd/>
          </a:ln>
        </p:spPr>
        <p:txBody>
          <a:bodyPr/>
          <a:lstStyle/>
          <a:p>
            <a:r>
              <a:rPr lang="en-GB" sz="1600"/>
              <a:t>BCAST Server</a:t>
            </a:r>
            <a:endParaRPr lang="en-US" sz="1600"/>
          </a:p>
        </p:txBody>
      </p:sp>
      <p:sp>
        <p:nvSpPr>
          <p:cNvPr id="8196" name="Rectangle 50"/>
          <p:cNvSpPr>
            <a:spLocks noChangeArrowheads="1"/>
          </p:cNvSpPr>
          <p:nvPr/>
        </p:nvSpPr>
        <p:spPr bwMode="auto">
          <a:xfrm>
            <a:off x="338138" y="3892550"/>
            <a:ext cx="990600" cy="1524000"/>
          </a:xfrm>
          <a:prstGeom prst="rect">
            <a:avLst/>
          </a:prstGeom>
          <a:solidFill>
            <a:srgbClr val="92D050"/>
          </a:solidFill>
          <a:ln w="12700" algn="ctr">
            <a:solidFill>
              <a:schemeClr val="tx1"/>
            </a:solidFill>
            <a:round/>
            <a:headEnd/>
            <a:tailEnd/>
          </a:ln>
        </p:spPr>
        <p:txBody>
          <a:bodyPr/>
          <a:lstStyle/>
          <a:p>
            <a:r>
              <a:rPr lang="en-GB" sz="1600"/>
              <a:t>DM Server</a:t>
            </a:r>
            <a:endParaRPr lang="en-US" sz="1600"/>
          </a:p>
        </p:txBody>
      </p:sp>
      <p:cxnSp>
        <p:nvCxnSpPr>
          <p:cNvPr id="8197" name="Straight Arrow Connector 51"/>
          <p:cNvCxnSpPr>
            <a:cxnSpLocks noChangeShapeType="1"/>
            <a:stCxn id="8196" idx="0"/>
            <a:endCxn id="8195" idx="2"/>
          </p:cNvCxnSpPr>
          <p:nvPr/>
        </p:nvCxnSpPr>
        <p:spPr bwMode="auto">
          <a:xfrm rot="5400000" flipH="1" flipV="1">
            <a:off x="489744" y="3550444"/>
            <a:ext cx="685800" cy="1588"/>
          </a:xfrm>
          <a:prstGeom prst="straightConnector1">
            <a:avLst/>
          </a:prstGeom>
          <a:noFill/>
          <a:ln w="28575" algn="ctr">
            <a:solidFill>
              <a:srgbClr val="FF0000"/>
            </a:solidFill>
            <a:round/>
            <a:headEnd type="triangle" w="med" len="med"/>
            <a:tailEnd type="triangle" w="med" len="med"/>
          </a:ln>
        </p:spPr>
      </p:cxnSp>
      <p:grpSp>
        <p:nvGrpSpPr>
          <p:cNvPr id="2" name="그룹 26"/>
          <p:cNvGrpSpPr>
            <a:grpSpLocks/>
          </p:cNvGrpSpPr>
          <p:nvPr/>
        </p:nvGrpSpPr>
        <p:grpSpPr bwMode="auto">
          <a:xfrm>
            <a:off x="3233738" y="1073150"/>
            <a:ext cx="2209800" cy="2133600"/>
            <a:chOff x="3081337" y="1530350"/>
            <a:chExt cx="2209800" cy="2133600"/>
          </a:xfrm>
        </p:grpSpPr>
        <p:pic>
          <p:nvPicPr>
            <p:cNvPr id="8239" name="Picture 49" descr="bpilvi"/>
            <p:cNvPicPr>
              <a:picLocks noChangeAspect="1" noChangeArrowheads="1"/>
            </p:cNvPicPr>
            <p:nvPr/>
          </p:nvPicPr>
          <p:blipFill>
            <a:blip r:embed="rId2"/>
            <a:srcRect l="26157" t="21817" r="25081" b="42404"/>
            <a:stretch>
              <a:fillRect/>
            </a:stretch>
          </p:blipFill>
          <p:spPr bwMode="auto">
            <a:xfrm>
              <a:off x="3081337" y="1530350"/>
              <a:ext cx="2209800" cy="2133600"/>
            </a:xfrm>
            <a:prstGeom prst="rect">
              <a:avLst/>
            </a:prstGeom>
            <a:noFill/>
            <a:ln w="9525">
              <a:noFill/>
              <a:miter lim="800000"/>
              <a:headEnd/>
              <a:tailEnd/>
            </a:ln>
          </p:spPr>
        </p:pic>
        <p:sp>
          <p:nvSpPr>
            <p:cNvPr id="8240" name="TextBox 47"/>
            <p:cNvSpPr txBox="1">
              <a:spLocks noChangeArrowheads="1"/>
            </p:cNvSpPr>
            <p:nvPr/>
          </p:nvSpPr>
          <p:spPr bwMode="auto">
            <a:xfrm>
              <a:off x="3157536" y="3054350"/>
              <a:ext cx="1667444" cy="286232"/>
            </a:xfrm>
            <a:prstGeom prst="rect">
              <a:avLst/>
            </a:prstGeom>
            <a:noFill/>
            <a:ln w="9525">
              <a:noFill/>
              <a:miter lim="800000"/>
              <a:headEnd/>
              <a:tailEnd/>
            </a:ln>
          </p:spPr>
          <p:txBody>
            <a:bodyPr wrap="none">
              <a:spAutoFit/>
            </a:bodyPr>
            <a:lstStyle/>
            <a:p>
              <a:pPr algn="ctr"/>
              <a:r>
                <a:rPr lang="en-GB" altLang="ko-KR" sz="1400" dirty="0">
                  <a:ea typeface="굴림" pitchFamily="50" charset="-127"/>
                </a:rPr>
                <a:t>Broadcast network</a:t>
              </a:r>
              <a:endParaRPr lang="ko-KR" altLang="en-US" sz="1400" dirty="0">
                <a:ea typeface="굴림" pitchFamily="50" charset="-127"/>
              </a:endParaRPr>
            </a:p>
          </p:txBody>
        </p:sp>
      </p:grpSp>
      <p:pic>
        <p:nvPicPr>
          <p:cNvPr id="8199" name="Picture 5"/>
          <p:cNvPicPr>
            <a:picLocks noChangeAspect="1" noChangeArrowheads="1"/>
          </p:cNvPicPr>
          <p:nvPr/>
        </p:nvPicPr>
        <p:blipFill>
          <a:blip r:embed="rId3"/>
          <a:srcRect/>
          <a:stretch>
            <a:fillRect/>
          </a:stretch>
        </p:blipFill>
        <p:spPr bwMode="auto">
          <a:xfrm>
            <a:off x="414338" y="2216150"/>
            <a:ext cx="828675" cy="971550"/>
          </a:xfrm>
          <a:prstGeom prst="rect">
            <a:avLst/>
          </a:prstGeom>
          <a:noFill/>
          <a:ln w="12700">
            <a:noFill/>
            <a:miter lim="800000"/>
            <a:headEnd/>
            <a:tailEnd/>
          </a:ln>
        </p:spPr>
      </p:pic>
      <p:pic>
        <p:nvPicPr>
          <p:cNvPr id="8200" name="Picture 6"/>
          <p:cNvPicPr>
            <a:picLocks noChangeAspect="1" noChangeArrowheads="1"/>
          </p:cNvPicPr>
          <p:nvPr/>
        </p:nvPicPr>
        <p:blipFill>
          <a:blip r:embed="rId3"/>
          <a:srcRect/>
          <a:stretch>
            <a:fillRect/>
          </a:stretch>
        </p:blipFill>
        <p:spPr bwMode="auto">
          <a:xfrm>
            <a:off x="414338" y="4425950"/>
            <a:ext cx="828675" cy="971550"/>
          </a:xfrm>
          <a:prstGeom prst="rect">
            <a:avLst/>
          </a:prstGeom>
          <a:noFill/>
          <a:ln w="12700">
            <a:noFill/>
            <a:miter lim="800000"/>
            <a:headEnd/>
            <a:tailEnd/>
          </a:ln>
        </p:spPr>
      </p:pic>
      <p:grpSp>
        <p:nvGrpSpPr>
          <p:cNvPr id="3" name="그룹 26"/>
          <p:cNvGrpSpPr>
            <a:grpSpLocks/>
          </p:cNvGrpSpPr>
          <p:nvPr/>
        </p:nvGrpSpPr>
        <p:grpSpPr bwMode="auto">
          <a:xfrm>
            <a:off x="3005137" y="4730750"/>
            <a:ext cx="2209800" cy="2133600"/>
            <a:chOff x="3081337" y="1530350"/>
            <a:chExt cx="2209800" cy="2133600"/>
          </a:xfrm>
        </p:grpSpPr>
        <p:pic>
          <p:nvPicPr>
            <p:cNvPr id="8237" name="Picture 49" descr="bpilvi"/>
            <p:cNvPicPr>
              <a:picLocks noChangeAspect="1" noChangeArrowheads="1"/>
            </p:cNvPicPr>
            <p:nvPr/>
          </p:nvPicPr>
          <p:blipFill>
            <a:blip r:embed="rId2"/>
            <a:srcRect l="26157" t="21817" r="25081" b="42404"/>
            <a:stretch>
              <a:fillRect/>
            </a:stretch>
          </p:blipFill>
          <p:spPr bwMode="auto">
            <a:xfrm>
              <a:off x="3081337" y="1530350"/>
              <a:ext cx="2209800" cy="2133600"/>
            </a:xfrm>
            <a:prstGeom prst="rect">
              <a:avLst/>
            </a:prstGeom>
            <a:noFill/>
            <a:ln w="9525">
              <a:noFill/>
              <a:miter lim="800000"/>
              <a:headEnd/>
              <a:tailEnd/>
            </a:ln>
          </p:spPr>
        </p:pic>
        <p:sp>
          <p:nvSpPr>
            <p:cNvPr id="8238" name="TextBox 47"/>
            <p:cNvSpPr txBox="1">
              <a:spLocks noChangeArrowheads="1"/>
            </p:cNvSpPr>
            <p:nvPr/>
          </p:nvSpPr>
          <p:spPr bwMode="auto">
            <a:xfrm>
              <a:off x="3538537" y="2444750"/>
              <a:ext cx="1388522" cy="286232"/>
            </a:xfrm>
            <a:prstGeom prst="rect">
              <a:avLst/>
            </a:prstGeom>
            <a:noFill/>
            <a:ln w="9525">
              <a:noFill/>
              <a:miter lim="800000"/>
              <a:headEnd/>
              <a:tailEnd/>
            </a:ln>
          </p:spPr>
          <p:txBody>
            <a:bodyPr wrap="none">
              <a:spAutoFit/>
            </a:bodyPr>
            <a:lstStyle/>
            <a:p>
              <a:pPr algn="ctr"/>
              <a:r>
                <a:rPr lang="en-GB" altLang="ko-KR" sz="1400">
                  <a:ea typeface="굴림" pitchFamily="50" charset="-127"/>
                </a:rPr>
                <a:t>Mobile network</a:t>
              </a:r>
              <a:endParaRPr lang="ko-KR" altLang="en-US" sz="1400">
                <a:ea typeface="굴림" pitchFamily="50" charset="-127"/>
              </a:endParaRPr>
            </a:p>
          </p:txBody>
        </p:sp>
      </p:grpSp>
      <p:sp>
        <p:nvSpPr>
          <p:cNvPr id="8202" name="Rounded Rectangle 60"/>
          <p:cNvSpPr>
            <a:spLocks noChangeArrowheads="1"/>
          </p:cNvSpPr>
          <p:nvPr/>
        </p:nvSpPr>
        <p:spPr bwMode="auto">
          <a:xfrm>
            <a:off x="7577137" y="4121150"/>
            <a:ext cx="685800" cy="1371600"/>
          </a:xfrm>
          <a:prstGeom prst="roundRect">
            <a:avLst>
              <a:gd name="adj" fmla="val 16667"/>
            </a:avLst>
          </a:prstGeom>
          <a:noFill/>
          <a:ln w="12700" algn="ctr">
            <a:solidFill>
              <a:schemeClr val="tx1"/>
            </a:solidFill>
            <a:round/>
            <a:headEnd/>
            <a:tailEnd/>
          </a:ln>
        </p:spPr>
        <p:txBody>
          <a:bodyPr/>
          <a:lstStyle/>
          <a:p>
            <a:endParaRPr lang="en-US" sz="2000"/>
          </a:p>
        </p:txBody>
      </p:sp>
      <p:sp>
        <p:nvSpPr>
          <p:cNvPr id="8203" name="Rectangle 61"/>
          <p:cNvSpPr>
            <a:spLocks noChangeArrowheads="1"/>
          </p:cNvSpPr>
          <p:nvPr/>
        </p:nvSpPr>
        <p:spPr bwMode="auto">
          <a:xfrm>
            <a:off x="7605712" y="4379913"/>
            <a:ext cx="581025" cy="274637"/>
          </a:xfrm>
          <a:prstGeom prst="rect">
            <a:avLst/>
          </a:prstGeom>
          <a:solidFill>
            <a:schemeClr val="accent1"/>
          </a:solidFill>
          <a:ln w="12700" algn="ctr">
            <a:solidFill>
              <a:schemeClr val="tx1"/>
            </a:solidFill>
            <a:round/>
            <a:headEnd/>
            <a:tailEnd/>
          </a:ln>
        </p:spPr>
        <p:txBody>
          <a:bodyPr/>
          <a:lstStyle/>
          <a:p>
            <a:r>
              <a:rPr lang="en-GB" sz="800"/>
              <a:t>BCAST Client</a:t>
            </a:r>
            <a:endParaRPr lang="en-US" sz="800"/>
          </a:p>
        </p:txBody>
      </p:sp>
      <p:sp>
        <p:nvSpPr>
          <p:cNvPr id="8204" name="Rectangle 62"/>
          <p:cNvSpPr>
            <a:spLocks noChangeArrowheads="1"/>
          </p:cNvSpPr>
          <p:nvPr/>
        </p:nvSpPr>
        <p:spPr bwMode="auto">
          <a:xfrm>
            <a:off x="7605712" y="5065713"/>
            <a:ext cx="581025" cy="274637"/>
          </a:xfrm>
          <a:prstGeom prst="rect">
            <a:avLst/>
          </a:prstGeom>
          <a:solidFill>
            <a:srgbClr val="92D050"/>
          </a:solidFill>
          <a:ln w="12700" algn="ctr">
            <a:solidFill>
              <a:schemeClr val="tx1"/>
            </a:solidFill>
            <a:round/>
            <a:headEnd/>
            <a:tailEnd/>
          </a:ln>
        </p:spPr>
        <p:txBody>
          <a:bodyPr/>
          <a:lstStyle/>
          <a:p>
            <a:r>
              <a:rPr lang="en-GB" sz="800"/>
              <a:t>DM Client</a:t>
            </a:r>
            <a:endParaRPr lang="en-US" sz="800"/>
          </a:p>
        </p:txBody>
      </p:sp>
      <p:cxnSp>
        <p:nvCxnSpPr>
          <p:cNvPr id="8205" name="Straight Arrow Connector 63"/>
          <p:cNvCxnSpPr>
            <a:cxnSpLocks noChangeShapeType="1"/>
            <a:stCxn id="8203" idx="2"/>
            <a:endCxn id="8204" idx="0"/>
          </p:cNvCxnSpPr>
          <p:nvPr/>
        </p:nvCxnSpPr>
        <p:spPr bwMode="auto">
          <a:xfrm rot="5400000">
            <a:off x="7691436" y="4859338"/>
            <a:ext cx="411163" cy="1588"/>
          </a:xfrm>
          <a:prstGeom prst="straightConnector1">
            <a:avLst/>
          </a:prstGeom>
          <a:noFill/>
          <a:ln w="12700" algn="ctr">
            <a:solidFill>
              <a:srgbClr val="FF0000"/>
            </a:solidFill>
            <a:round/>
            <a:headEnd type="triangle" w="med" len="med"/>
            <a:tailEnd type="triangle" w="med" len="med"/>
          </a:ln>
        </p:spPr>
      </p:cxnSp>
      <p:cxnSp>
        <p:nvCxnSpPr>
          <p:cNvPr id="8206" name="Straight Connector 64"/>
          <p:cNvCxnSpPr>
            <a:cxnSpLocks noChangeShapeType="1"/>
          </p:cNvCxnSpPr>
          <p:nvPr/>
        </p:nvCxnSpPr>
        <p:spPr bwMode="auto">
          <a:xfrm rot="5400000">
            <a:off x="7843043" y="3961606"/>
            <a:ext cx="381000" cy="1588"/>
          </a:xfrm>
          <a:prstGeom prst="line">
            <a:avLst/>
          </a:prstGeom>
          <a:noFill/>
          <a:ln w="38100" algn="ctr">
            <a:solidFill>
              <a:schemeClr val="tx1"/>
            </a:solidFill>
            <a:round/>
            <a:headEnd/>
            <a:tailEnd/>
          </a:ln>
        </p:spPr>
      </p:cxnSp>
      <p:sp>
        <p:nvSpPr>
          <p:cNvPr id="8207" name="Rounded Rectangle 65"/>
          <p:cNvSpPr>
            <a:spLocks noChangeArrowheads="1"/>
          </p:cNvSpPr>
          <p:nvPr/>
        </p:nvSpPr>
        <p:spPr bwMode="auto">
          <a:xfrm>
            <a:off x="8110537" y="5651500"/>
            <a:ext cx="685800" cy="1371600"/>
          </a:xfrm>
          <a:prstGeom prst="roundRect">
            <a:avLst>
              <a:gd name="adj" fmla="val 16667"/>
            </a:avLst>
          </a:prstGeom>
          <a:noFill/>
          <a:ln w="12700" algn="ctr">
            <a:solidFill>
              <a:schemeClr val="tx1"/>
            </a:solidFill>
            <a:round/>
            <a:headEnd/>
            <a:tailEnd/>
          </a:ln>
        </p:spPr>
        <p:txBody>
          <a:bodyPr/>
          <a:lstStyle/>
          <a:p>
            <a:endParaRPr lang="en-US" sz="2000"/>
          </a:p>
        </p:txBody>
      </p:sp>
      <p:sp>
        <p:nvSpPr>
          <p:cNvPr id="8208" name="Rectangle 66"/>
          <p:cNvSpPr>
            <a:spLocks noChangeArrowheads="1"/>
          </p:cNvSpPr>
          <p:nvPr/>
        </p:nvSpPr>
        <p:spPr bwMode="auto">
          <a:xfrm>
            <a:off x="8139112" y="5878513"/>
            <a:ext cx="581025" cy="274637"/>
          </a:xfrm>
          <a:prstGeom prst="rect">
            <a:avLst/>
          </a:prstGeom>
          <a:solidFill>
            <a:schemeClr val="accent1"/>
          </a:solidFill>
          <a:ln w="12700" algn="ctr">
            <a:solidFill>
              <a:schemeClr val="tx1"/>
            </a:solidFill>
            <a:round/>
            <a:headEnd/>
            <a:tailEnd/>
          </a:ln>
        </p:spPr>
        <p:txBody>
          <a:bodyPr/>
          <a:lstStyle/>
          <a:p>
            <a:r>
              <a:rPr lang="en-GB" sz="800"/>
              <a:t>BCAST Client</a:t>
            </a:r>
            <a:endParaRPr lang="en-US" sz="800"/>
          </a:p>
        </p:txBody>
      </p:sp>
      <p:sp>
        <p:nvSpPr>
          <p:cNvPr id="8209" name="Rectangle 67"/>
          <p:cNvSpPr>
            <a:spLocks noChangeArrowheads="1"/>
          </p:cNvSpPr>
          <p:nvPr/>
        </p:nvSpPr>
        <p:spPr bwMode="auto">
          <a:xfrm>
            <a:off x="8139112" y="6564313"/>
            <a:ext cx="581025" cy="274637"/>
          </a:xfrm>
          <a:prstGeom prst="rect">
            <a:avLst/>
          </a:prstGeom>
          <a:solidFill>
            <a:srgbClr val="92D050"/>
          </a:solidFill>
          <a:ln w="12700" algn="ctr">
            <a:solidFill>
              <a:schemeClr val="tx1"/>
            </a:solidFill>
            <a:round/>
            <a:headEnd/>
            <a:tailEnd/>
          </a:ln>
        </p:spPr>
        <p:txBody>
          <a:bodyPr/>
          <a:lstStyle/>
          <a:p>
            <a:r>
              <a:rPr lang="en-GB" sz="800"/>
              <a:t>DM Client</a:t>
            </a:r>
            <a:endParaRPr lang="en-US" sz="800"/>
          </a:p>
        </p:txBody>
      </p:sp>
      <p:cxnSp>
        <p:nvCxnSpPr>
          <p:cNvPr id="8210" name="Straight Arrow Connector 68"/>
          <p:cNvCxnSpPr>
            <a:cxnSpLocks noChangeShapeType="1"/>
            <a:stCxn id="8208" idx="2"/>
            <a:endCxn id="8209" idx="0"/>
          </p:cNvCxnSpPr>
          <p:nvPr/>
        </p:nvCxnSpPr>
        <p:spPr bwMode="auto">
          <a:xfrm rot="5400000">
            <a:off x="8224836" y="6357938"/>
            <a:ext cx="411163" cy="1588"/>
          </a:xfrm>
          <a:prstGeom prst="straightConnector1">
            <a:avLst/>
          </a:prstGeom>
          <a:noFill/>
          <a:ln w="12700" algn="ctr">
            <a:solidFill>
              <a:srgbClr val="FF0000"/>
            </a:solidFill>
            <a:round/>
            <a:headEnd type="triangle" w="med" len="med"/>
            <a:tailEnd type="triangle" w="med" len="med"/>
          </a:ln>
        </p:spPr>
      </p:cxnSp>
      <p:cxnSp>
        <p:nvCxnSpPr>
          <p:cNvPr id="8211" name="Straight Connector 69"/>
          <p:cNvCxnSpPr>
            <a:cxnSpLocks noChangeShapeType="1"/>
          </p:cNvCxnSpPr>
          <p:nvPr/>
        </p:nvCxnSpPr>
        <p:spPr bwMode="auto">
          <a:xfrm rot="5400000">
            <a:off x="8376443" y="5460206"/>
            <a:ext cx="381000" cy="1588"/>
          </a:xfrm>
          <a:prstGeom prst="line">
            <a:avLst/>
          </a:prstGeom>
          <a:noFill/>
          <a:ln w="38100" algn="ctr">
            <a:solidFill>
              <a:schemeClr val="tx1"/>
            </a:solidFill>
            <a:round/>
            <a:headEnd/>
            <a:tailEnd/>
          </a:ln>
        </p:spPr>
      </p:cxnSp>
      <p:cxnSp>
        <p:nvCxnSpPr>
          <p:cNvPr id="8212" name="Straight Arrow Connector 70"/>
          <p:cNvCxnSpPr>
            <a:cxnSpLocks noChangeShapeType="1"/>
            <a:stCxn id="8195" idx="3"/>
          </p:cNvCxnSpPr>
          <p:nvPr/>
        </p:nvCxnSpPr>
        <p:spPr bwMode="auto">
          <a:xfrm flipV="1">
            <a:off x="1328738" y="2216150"/>
            <a:ext cx="2057400" cy="228600"/>
          </a:xfrm>
          <a:prstGeom prst="straightConnector1">
            <a:avLst/>
          </a:prstGeom>
          <a:noFill/>
          <a:ln w="28575" algn="ctr">
            <a:solidFill>
              <a:srgbClr val="FF0000"/>
            </a:solidFill>
            <a:round/>
            <a:headEnd type="none" w="med" len="med"/>
            <a:tailEnd type="triangle" w="med" len="med"/>
          </a:ln>
        </p:spPr>
      </p:cxnSp>
      <p:cxnSp>
        <p:nvCxnSpPr>
          <p:cNvPr id="8213" name="Straight Arrow Connector 71"/>
          <p:cNvCxnSpPr>
            <a:cxnSpLocks noChangeShapeType="1"/>
            <a:endCxn id="8203" idx="1"/>
          </p:cNvCxnSpPr>
          <p:nvPr/>
        </p:nvCxnSpPr>
        <p:spPr bwMode="auto">
          <a:xfrm>
            <a:off x="4910137" y="2444750"/>
            <a:ext cx="2695575" cy="2072482"/>
          </a:xfrm>
          <a:prstGeom prst="straightConnector1">
            <a:avLst/>
          </a:prstGeom>
          <a:noFill/>
          <a:ln w="28575" algn="ctr">
            <a:solidFill>
              <a:srgbClr val="FF0000"/>
            </a:solidFill>
            <a:round/>
            <a:headEnd type="none" w="med" len="med"/>
            <a:tailEnd type="triangle" w="med" len="med"/>
          </a:ln>
        </p:spPr>
      </p:cxnSp>
      <p:sp>
        <p:nvSpPr>
          <p:cNvPr id="8214" name="Rounded Rectangle 72"/>
          <p:cNvSpPr>
            <a:spLocks noChangeArrowheads="1"/>
          </p:cNvSpPr>
          <p:nvPr/>
        </p:nvSpPr>
        <p:spPr bwMode="auto">
          <a:xfrm>
            <a:off x="7043737" y="2520950"/>
            <a:ext cx="685800" cy="1371600"/>
          </a:xfrm>
          <a:prstGeom prst="roundRect">
            <a:avLst>
              <a:gd name="adj" fmla="val 16667"/>
            </a:avLst>
          </a:prstGeom>
          <a:noFill/>
          <a:ln w="12700" algn="ctr">
            <a:solidFill>
              <a:schemeClr val="tx1"/>
            </a:solidFill>
            <a:round/>
            <a:headEnd/>
            <a:tailEnd/>
          </a:ln>
        </p:spPr>
        <p:txBody>
          <a:bodyPr/>
          <a:lstStyle/>
          <a:p>
            <a:endParaRPr lang="en-US" sz="2000"/>
          </a:p>
        </p:txBody>
      </p:sp>
      <p:sp>
        <p:nvSpPr>
          <p:cNvPr id="8215" name="Rectangle 73"/>
          <p:cNvSpPr>
            <a:spLocks noChangeArrowheads="1"/>
          </p:cNvSpPr>
          <p:nvPr/>
        </p:nvSpPr>
        <p:spPr bwMode="auto">
          <a:xfrm>
            <a:off x="7072312" y="2779713"/>
            <a:ext cx="581025" cy="274637"/>
          </a:xfrm>
          <a:prstGeom prst="rect">
            <a:avLst/>
          </a:prstGeom>
          <a:solidFill>
            <a:schemeClr val="accent1"/>
          </a:solidFill>
          <a:ln w="12700" algn="ctr">
            <a:solidFill>
              <a:schemeClr val="tx1"/>
            </a:solidFill>
            <a:round/>
            <a:headEnd/>
            <a:tailEnd/>
          </a:ln>
        </p:spPr>
        <p:txBody>
          <a:bodyPr/>
          <a:lstStyle/>
          <a:p>
            <a:r>
              <a:rPr lang="en-GB" sz="800"/>
              <a:t>BCAST Client</a:t>
            </a:r>
            <a:endParaRPr lang="en-US" sz="800"/>
          </a:p>
        </p:txBody>
      </p:sp>
      <p:sp>
        <p:nvSpPr>
          <p:cNvPr id="8216" name="Rectangle 74"/>
          <p:cNvSpPr>
            <a:spLocks noChangeArrowheads="1"/>
          </p:cNvSpPr>
          <p:nvPr/>
        </p:nvSpPr>
        <p:spPr bwMode="auto">
          <a:xfrm>
            <a:off x="7072312" y="3465513"/>
            <a:ext cx="581025" cy="274637"/>
          </a:xfrm>
          <a:prstGeom prst="rect">
            <a:avLst/>
          </a:prstGeom>
          <a:solidFill>
            <a:srgbClr val="92D050"/>
          </a:solidFill>
          <a:ln w="12700" algn="ctr">
            <a:solidFill>
              <a:schemeClr val="tx1"/>
            </a:solidFill>
            <a:round/>
            <a:headEnd/>
            <a:tailEnd/>
          </a:ln>
        </p:spPr>
        <p:txBody>
          <a:bodyPr/>
          <a:lstStyle/>
          <a:p>
            <a:r>
              <a:rPr lang="en-GB" sz="800"/>
              <a:t>DM Client</a:t>
            </a:r>
            <a:endParaRPr lang="en-US" sz="800"/>
          </a:p>
        </p:txBody>
      </p:sp>
      <p:cxnSp>
        <p:nvCxnSpPr>
          <p:cNvPr id="8217" name="Straight Connector 75"/>
          <p:cNvCxnSpPr>
            <a:cxnSpLocks noChangeShapeType="1"/>
          </p:cNvCxnSpPr>
          <p:nvPr/>
        </p:nvCxnSpPr>
        <p:spPr bwMode="auto">
          <a:xfrm rot="5400000">
            <a:off x="7309643" y="2361406"/>
            <a:ext cx="381000" cy="1588"/>
          </a:xfrm>
          <a:prstGeom prst="line">
            <a:avLst/>
          </a:prstGeom>
          <a:noFill/>
          <a:ln w="38100" algn="ctr">
            <a:solidFill>
              <a:schemeClr val="tx1"/>
            </a:solidFill>
            <a:round/>
            <a:headEnd/>
            <a:tailEnd/>
          </a:ln>
        </p:spPr>
      </p:cxnSp>
      <p:cxnSp>
        <p:nvCxnSpPr>
          <p:cNvPr id="8218" name="Straight Arrow Connector 76"/>
          <p:cNvCxnSpPr>
            <a:cxnSpLocks noChangeShapeType="1"/>
            <a:endCxn id="8215" idx="1"/>
          </p:cNvCxnSpPr>
          <p:nvPr/>
        </p:nvCxnSpPr>
        <p:spPr bwMode="auto">
          <a:xfrm>
            <a:off x="5138737" y="2139950"/>
            <a:ext cx="1933575" cy="777082"/>
          </a:xfrm>
          <a:prstGeom prst="straightConnector1">
            <a:avLst/>
          </a:prstGeom>
          <a:noFill/>
          <a:ln w="28575" algn="ctr">
            <a:solidFill>
              <a:srgbClr val="FF0000"/>
            </a:solidFill>
            <a:round/>
            <a:headEnd type="none" w="med" len="med"/>
            <a:tailEnd type="triangle" w="med" len="med"/>
          </a:ln>
        </p:spPr>
      </p:cxnSp>
      <p:pic>
        <p:nvPicPr>
          <p:cNvPr id="8224" name="Picture 2"/>
          <p:cNvPicPr>
            <a:picLocks noChangeAspect="1" noChangeArrowheads="1"/>
          </p:cNvPicPr>
          <p:nvPr/>
        </p:nvPicPr>
        <p:blipFill>
          <a:blip r:embed="rId4"/>
          <a:srcRect/>
          <a:stretch>
            <a:fillRect/>
          </a:stretch>
        </p:blipFill>
        <p:spPr bwMode="auto">
          <a:xfrm>
            <a:off x="3690938" y="1606550"/>
            <a:ext cx="1104900" cy="904875"/>
          </a:xfrm>
          <a:prstGeom prst="rect">
            <a:avLst/>
          </a:prstGeom>
          <a:noFill/>
          <a:ln w="9525">
            <a:noFill/>
            <a:miter lim="800000"/>
            <a:headEnd/>
            <a:tailEnd/>
          </a:ln>
        </p:spPr>
      </p:pic>
      <p:cxnSp>
        <p:nvCxnSpPr>
          <p:cNvPr id="8225" name="Straight Arrow Connector 83"/>
          <p:cNvCxnSpPr>
            <a:cxnSpLocks noChangeShapeType="1"/>
          </p:cNvCxnSpPr>
          <p:nvPr/>
        </p:nvCxnSpPr>
        <p:spPr bwMode="auto">
          <a:xfrm rot="5400000">
            <a:off x="7143750" y="3260725"/>
            <a:ext cx="411162" cy="1587"/>
          </a:xfrm>
          <a:prstGeom prst="straightConnector1">
            <a:avLst/>
          </a:prstGeom>
          <a:noFill/>
          <a:ln w="12700" algn="ctr">
            <a:solidFill>
              <a:srgbClr val="FF0000"/>
            </a:solidFill>
            <a:round/>
            <a:headEnd type="triangle" w="med" len="med"/>
            <a:tailEnd type="triangle" w="med" len="med"/>
          </a:ln>
        </p:spPr>
      </p:cxnSp>
      <p:cxnSp>
        <p:nvCxnSpPr>
          <p:cNvPr id="8226" name="Straight Arrow Connector 84"/>
          <p:cNvCxnSpPr>
            <a:cxnSpLocks noChangeShapeType="1"/>
          </p:cNvCxnSpPr>
          <p:nvPr/>
        </p:nvCxnSpPr>
        <p:spPr bwMode="auto">
          <a:xfrm rot="16200000" flipH="1">
            <a:off x="4777184" y="2730103"/>
            <a:ext cx="3418681" cy="3305175"/>
          </a:xfrm>
          <a:prstGeom prst="straightConnector1">
            <a:avLst/>
          </a:prstGeom>
          <a:noFill/>
          <a:ln w="28575" algn="ctr">
            <a:solidFill>
              <a:srgbClr val="FF0000"/>
            </a:solidFill>
            <a:round/>
            <a:headEnd type="none" w="med" len="med"/>
            <a:tailEnd type="triangle" w="med" len="med"/>
          </a:ln>
        </p:spPr>
      </p:cxnSp>
      <p:sp>
        <p:nvSpPr>
          <p:cNvPr id="48" name="TextBox 47"/>
          <p:cNvSpPr txBox="1"/>
          <p:nvPr/>
        </p:nvSpPr>
        <p:spPr>
          <a:xfrm>
            <a:off x="6357937" y="6764568"/>
            <a:ext cx="1600200" cy="258532"/>
          </a:xfrm>
          <a:prstGeom prst="rect">
            <a:avLst/>
          </a:prstGeom>
          <a:noFill/>
        </p:spPr>
        <p:txBody>
          <a:bodyPr wrap="square" rtlCol="0">
            <a:spAutoFit/>
          </a:bodyPr>
          <a:lstStyle/>
          <a:p>
            <a:r>
              <a:rPr lang="en-GB" sz="1200" b="1" dirty="0" smtClean="0"/>
              <a:t>Dual Client Mobiles</a:t>
            </a:r>
            <a:endParaRPr lang="en-US" sz="12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steps</a:t>
            </a:r>
            <a:endParaRPr lang="en-US" dirty="0"/>
          </a:p>
        </p:txBody>
      </p:sp>
      <p:sp>
        <p:nvSpPr>
          <p:cNvPr id="3" name="Content Placeholder 2"/>
          <p:cNvSpPr>
            <a:spLocks noGrp="1"/>
          </p:cNvSpPr>
          <p:nvPr>
            <p:ph idx="1"/>
          </p:nvPr>
        </p:nvSpPr>
        <p:spPr>
          <a:xfrm>
            <a:off x="414337" y="1073150"/>
            <a:ext cx="8426450" cy="5334000"/>
          </a:xfrm>
        </p:spPr>
        <p:txBody>
          <a:bodyPr/>
          <a:lstStyle/>
          <a:p>
            <a:r>
              <a:rPr lang="en-GB" dirty="0" smtClean="0"/>
              <a:t>Discuss and agree for incorporating the text in slide #3 in the final presentation to TP, </a:t>
            </a:r>
            <a:r>
              <a:rPr lang="en-US" sz="2800" dirty="0" smtClean="0"/>
              <a:t>OMA-TP-DMBCAST-2009-0035-INP_Final_Report .</a:t>
            </a:r>
            <a:endParaRPr lang="en-US"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6521</TotalTime>
  <Pages>15</Pages>
  <Words>428</Words>
  <Application>Microsoft PowerPoint 4.0</Application>
  <PresentationFormat>Custom</PresentationFormat>
  <Paragraphs>42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Slide 1</vt:lpstr>
      <vt:lpstr>Background</vt:lpstr>
      <vt:lpstr>Open issues</vt:lpstr>
      <vt:lpstr>DM and provisioning for broadcast only devices</vt:lpstr>
      <vt:lpstr>Next steps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Slide Template</dc:title>
  <dc:subject/>
  <dc:creator>OMA</dc:creator>
  <cp:keywords/>
  <dc:description/>
  <cp:lastModifiedBy>Sramanan</cp:lastModifiedBy>
  <cp:revision>300</cp:revision>
  <cp:lastPrinted>1999-04-27T06:51:51Z</cp:lastPrinted>
  <dcterms:created xsi:type="dcterms:W3CDTF">2002-03-19T14:05:12Z</dcterms:created>
  <dcterms:modified xsi:type="dcterms:W3CDTF">2009-04-17T16:29:33Z</dcterms:modified>
</cp:coreProperties>
</file>