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6" r:id="rId1"/>
  </p:sldMasterIdLst>
  <p:notesMasterIdLst>
    <p:notesMasterId r:id="rId7"/>
  </p:notesMasterIdLst>
  <p:sldIdLst>
    <p:sldId id="497" r:id="rId2"/>
    <p:sldId id="501" r:id="rId3"/>
    <p:sldId id="487" r:id="rId4"/>
    <p:sldId id="502" r:id="rId5"/>
    <p:sldId id="500" r:id="rId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/>
        <a:cs typeface="ＭＳ Ｐゴシック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/>
        <a:cs typeface="ＭＳ Ｐゴシック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/>
        <a:cs typeface="ＭＳ Ｐゴシック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/>
        <a:cs typeface="ＭＳ Ｐゴシック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/>
        <a:cs typeface="ＭＳ Ｐゴシック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/>
        <a:cs typeface="ＭＳ Ｐゴシック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/>
        <a:cs typeface="ＭＳ Ｐゴシック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/>
        <a:cs typeface="ＭＳ Ｐゴシック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/>
        <a:cs typeface="ＭＳ Ｐゴシック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FFFF"/>
    <a:srgbClr val="FFCC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96" y="-13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>
        <p:scale>
          <a:sx n="110" d="100"/>
          <a:sy n="110" d="100"/>
        </p:scale>
        <p:origin x="-1410" y="738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7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97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97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F1F14121-9C98-4F91-A141-4A91618E546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-112" charset="-128"/>
        <a:cs typeface="ＭＳ Ｐゴシック" pitchFamily="-112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-109" charset="-128"/>
        <a:cs typeface="ＭＳ Ｐゴシック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-109" charset="-128"/>
        <a:cs typeface="ＭＳ Ｐゴシック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-109" charset="-128"/>
        <a:cs typeface="ＭＳ Ｐゴシック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-109" charset="-128"/>
        <a:cs typeface="ＭＳ Ｐゴシック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  <p:transition>
    <p:zoom dir="in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zoom dir="in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46863" y="228600"/>
            <a:ext cx="2074862" cy="6096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22275" y="228600"/>
            <a:ext cx="6072188" cy="6096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zoom dir="in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7173913" y="6124575"/>
            <a:ext cx="1592262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defRPr/>
            </a:pPr>
            <a:endParaRPr lang="en-US" sz="1800">
              <a:latin typeface="Arial" pitchFamily="34" charset="0"/>
              <a:ea typeface="ＭＳ Ｐゴシック" charset="-128"/>
              <a:cs typeface="+mn-cs"/>
            </a:endParaRPr>
          </a:p>
        </p:txBody>
      </p:sp>
      <p:pic>
        <p:nvPicPr>
          <p:cNvPr id="6" name="Picture 6" descr="Picture in Transforming WAPF Into OMA 200203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85050" y="6172200"/>
            <a:ext cx="1646238" cy="61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3868738" y="6399213"/>
            <a:ext cx="1651000" cy="3667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defTabSz="762000" eaLnBrk="0" hangingPunct="0">
              <a:lnSpc>
                <a:spcPct val="90000"/>
              </a:lnSpc>
              <a:defRPr/>
            </a:pPr>
            <a:r>
              <a:rPr lang="en-US" sz="2000" b="1">
                <a:solidFill>
                  <a:schemeClr val="hlink"/>
                </a:solidFill>
                <a:latin typeface="Arial" pitchFamily="34" charset="0"/>
                <a:ea typeface="ＭＳ Ｐゴシック" charset="-128"/>
                <a:cs typeface="+mn-cs"/>
              </a:rPr>
              <a:t>Confidential</a:t>
            </a:r>
          </a:p>
        </p:txBody>
      </p:sp>
      <p:sp>
        <p:nvSpPr>
          <p:cNvPr id="8" name="Line 8"/>
          <p:cNvSpPr>
            <a:spLocks noChangeShapeType="1"/>
          </p:cNvSpPr>
          <p:nvPr/>
        </p:nvSpPr>
        <p:spPr bwMode="auto">
          <a:xfrm>
            <a:off x="422275" y="914400"/>
            <a:ext cx="8299450" cy="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  <a:effectLst>
            <a:prstShdw prst="shdw17" dist="17961" dir="2700000">
              <a:srgbClr val="970118">
                <a:alpha val="74998"/>
              </a:srgbClr>
            </a:prstShdw>
          </a:effectLst>
        </p:spPr>
        <p:txBody>
          <a:bodyPr/>
          <a:lstStyle/>
          <a:p>
            <a:pPr eaLnBrk="0" hangingPunct="0">
              <a:defRPr/>
            </a:pPr>
            <a:endParaRPr lang="en-US" sz="1800"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  <p:sp>
        <p:nvSpPr>
          <p:cNvPr id="9" name="Line 9"/>
          <p:cNvSpPr>
            <a:spLocks noChangeShapeType="1"/>
          </p:cNvSpPr>
          <p:nvPr/>
        </p:nvSpPr>
        <p:spPr bwMode="auto">
          <a:xfrm>
            <a:off x="422275" y="914400"/>
            <a:ext cx="8299450" cy="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  <a:effectLst>
            <a:prstShdw prst="shdw17" dist="17961" dir="2700000">
              <a:srgbClr val="970118">
                <a:alpha val="74998"/>
              </a:srgbClr>
            </a:prstShdw>
          </a:effectLst>
        </p:spPr>
        <p:txBody>
          <a:bodyPr/>
          <a:lstStyle/>
          <a:p>
            <a:pPr eaLnBrk="0" hangingPunct="0">
              <a:defRPr/>
            </a:pPr>
            <a:endParaRPr lang="en-US" sz="1800"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  <p:sp>
        <p:nvSpPr>
          <p:cNvPr id="10" name="Text Box 7"/>
          <p:cNvSpPr txBox="1">
            <a:spLocks noChangeArrowheads="1"/>
          </p:cNvSpPr>
          <p:nvPr userDrawn="1"/>
        </p:nvSpPr>
        <p:spPr bwMode="auto">
          <a:xfrm>
            <a:off x="533400" y="6400800"/>
            <a:ext cx="3117850" cy="3397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defTabSz="762000" eaLnBrk="0" hangingPunct="0">
              <a:lnSpc>
                <a:spcPct val="90000"/>
              </a:lnSpc>
            </a:pPr>
            <a:r>
              <a:rPr lang="en-US" sz="1800" b="1"/>
              <a:t>OMA-OFFICERS-2011-0010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>
    <p:zoom dir="in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zoom dir="in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2275" y="1143000"/>
            <a:ext cx="4073525" cy="5181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143000"/>
            <a:ext cx="4073525" cy="5181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zoom dir="in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zoom dir="in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>
    <p:zoom dir="in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zoom dir="in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zoom dir="in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zoom dir="in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22275" y="228600"/>
            <a:ext cx="827087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73412" name="Rectangle 4"/>
          <p:cNvSpPr>
            <a:spLocks noChangeArrowheads="1"/>
          </p:cNvSpPr>
          <p:nvPr/>
        </p:nvSpPr>
        <p:spPr bwMode="auto">
          <a:xfrm>
            <a:off x="7173913" y="6124575"/>
            <a:ext cx="1592262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defRPr/>
            </a:pPr>
            <a:endParaRPr lang="en-US" sz="1800">
              <a:latin typeface="Arial" pitchFamily="34" charset="0"/>
              <a:ea typeface="ＭＳ Ｐゴシック" charset="-128"/>
              <a:cs typeface="+mn-cs"/>
            </a:endParaRPr>
          </a:p>
        </p:txBody>
      </p:sp>
      <p:sp>
        <p:nvSpPr>
          <p:cNvPr id="1028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22275" y="1143000"/>
            <a:ext cx="8299450" cy="51816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pic>
        <p:nvPicPr>
          <p:cNvPr id="1029" name="Picture 6" descr="Picture in Transforming WAPF Into OMA 20020313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7385050" y="6172200"/>
            <a:ext cx="1646238" cy="61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3415" name="Text Box 7"/>
          <p:cNvSpPr txBox="1">
            <a:spLocks noChangeArrowheads="1"/>
          </p:cNvSpPr>
          <p:nvPr/>
        </p:nvSpPr>
        <p:spPr bwMode="auto">
          <a:xfrm>
            <a:off x="3868738" y="6399213"/>
            <a:ext cx="1651000" cy="3667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defTabSz="762000" eaLnBrk="0" hangingPunct="0">
              <a:lnSpc>
                <a:spcPct val="90000"/>
              </a:lnSpc>
              <a:defRPr/>
            </a:pPr>
            <a:r>
              <a:rPr lang="en-US" sz="2000" b="1">
                <a:solidFill>
                  <a:schemeClr val="hlink"/>
                </a:solidFill>
                <a:latin typeface="Arial" pitchFamily="34" charset="0"/>
                <a:ea typeface="ＭＳ Ｐゴシック" charset="-128"/>
                <a:cs typeface="+mn-cs"/>
              </a:rPr>
              <a:t>Confidential</a:t>
            </a:r>
          </a:p>
        </p:txBody>
      </p:sp>
      <p:sp>
        <p:nvSpPr>
          <p:cNvPr id="273416" name="Line 8"/>
          <p:cNvSpPr>
            <a:spLocks noChangeShapeType="1"/>
          </p:cNvSpPr>
          <p:nvPr/>
        </p:nvSpPr>
        <p:spPr bwMode="auto">
          <a:xfrm>
            <a:off x="422275" y="914400"/>
            <a:ext cx="8299450" cy="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  <a:effectLst>
            <a:prstShdw prst="shdw17" dist="17961" dir="2700000">
              <a:srgbClr val="970118">
                <a:alpha val="74998"/>
              </a:srgbClr>
            </a:prstShdw>
          </a:effectLst>
        </p:spPr>
        <p:txBody>
          <a:bodyPr/>
          <a:lstStyle/>
          <a:p>
            <a:pPr eaLnBrk="0" hangingPunct="0">
              <a:defRPr/>
            </a:pPr>
            <a:endParaRPr lang="en-US" sz="1800"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  <p:sp>
        <p:nvSpPr>
          <p:cNvPr id="273417" name="Line 9"/>
          <p:cNvSpPr>
            <a:spLocks noChangeShapeType="1"/>
          </p:cNvSpPr>
          <p:nvPr/>
        </p:nvSpPr>
        <p:spPr bwMode="auto">
          <a:xfrm>
            <a:off x="422275" y="914400"/>
            <a:ext cx="8299450" cy="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  <a:effectLst>
            <a:prstShdw prst="shdw17" dist="17961" dir="2700000">
              <a:srgbClr val="970118">
                <a:alpha val="74998"/>
              </a:srgbClr>
            </a:prstShdw>
          </a:effectLst>
        </p:spPr>
        <p:txBody>
          <a:bodyPr/>
          <a:lstStyle/>
          <a:p>
            <a:pPr eaLnBrk="0" hangingPunct="0">
              <a:defRPr/>
            </a:pPr>
            <a:endParaRPr lang="en-US" sz="1800"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  <p:sp>
        <p:nvSpPr>
          <p:cNvPr id="9" name="Text Box 7"/>
          <p:cNvSpPr txBox="1">
            <a:spLocks noChangeArrowheads="1"/>
          </p:cNvSpPr>
          <p:nvPr userDrawn="1"/>
        </p:nvSpPr>
        <p:spPr bwMode="auto">
          <a:xfrm>
            <a:off x="533400" y="6400800"/>
            <a:ext cx="3117850" cy="3397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defTabSz="762000" eaLnBrk="0" hangingPunct="0">
              <a:lnSpc>
                <a:spcPct val="90000"/>
              </a:lnSpc>
            </a:pPr>
            <a:r>
              <a:rPr lang="en-US" sz="1800" b="1"/>
              <a:t>OMA-OFFICERS-2011-0010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6" r:id="rId3"/>
    <p:sldLayoutId id="2147483665" r:id="rId4"/>
    <p:sldLayoutId id="2147483664" r:id="rId5"/>
    <p:sldLayoutId id="2147483663" r:id="rId6"/>
    <p:sldLayoutId id="2147483662" r:id="rId7"/>
    <p:sldLayoutId id="2147483661" r:id="rId8"/>
    <p:sldLayoutId id="2147483660" r:id="rId9"/>
    <p:sldLayoutId id="2147483659" r:id="rId10"/>
    <p:sldLayoutId id="2147483658" r:id="rId11"/>
  </p:sldLayoutIdLst>
  <p:transition>
    <p:zoom dir="in"/>
  </p:transition>
  <p:hf hdr="0" dt="0"/>
  <p:txStyles>
    <p:titleStyle>
      <a:lvl1pPr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+mj-lt"/>
          <a:ea typeface="ＭＳ Ｐゴシック" pitchFamily="-112" charset="-128"/>
          <a:cs typeface="ＭＳ Ｐゴシック" pitchFamily="-112" charset="-128"/>
        </a:defRPr>
      </a:lvl1pPr>
      <a:lvl2pPr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Tahoma" charset="0"/>
          <a:ea typeface="ＭＳ Ｐゴシック" pitchFamily="-112" charset="-128"/>
          <a:cs typeface="ＭＳ Ｐゴシック" pitchFamily="-112" charset="-128"/>
        </a:defRPr>
      </a:lvl2pPr>
      <a:lvl3pPr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Tahoma" charset="0"/>
          <a:ea typeface="ＭＳ Ｐゴシック" pitchFamily="-112" charset="-128"/>
          <a:cs typeface="ＭＳ Ｐゴシック" pitchFamily="-112" charset="-128"/>
        </a:defRPr>
      </a:lvl3pPr>
      <a:lvl4pPr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Tahoma" charset="0"/>
          <a:ea typeface="ＭＳ Ｐゴシック" pitchFamily="-112" charset="-128"/>
          <a:cs typeface="ＭＳ Ｐゴシック" pitchFamily="-112" charset="-128"/>
        </a:defRPr>
      </a:lvl4pPr>
      <a:lvl5pPr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Tahoma" charset="0"/>
          <a:ea typeface="ＭＳ Ｐゴシック" pitchFamily="-112" charset="-128"/>
          <a:cs typeface="ＭＳ Ｐゴシック" pitchFamily="-112" charset="-128"/>
        </a:defRPr>
      </a:lvl5pPr>
      <a:lvl6pPr marL="457200"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Tahoma" charset="0"/>
        </a:defRPr>
      </a:lvl6pPr>
      <a:lvl7pPr marL="914400"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Tahoma" charset="0"/>
        </a:defRPr>
      </a:lvl7pPr>
      <a:lvl8pPr marL="1371600"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Tahoma" charset="0"/>
        </a:defRPr>
      </a:lvl8pPr>
      <a:lvl9pPr marL="1828800"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Tahoma" charset="0"/>
        </a:defRPr>
      </a:lvl9pPr>
    </p:titleStyle>
    <p:bodyStyle>
      <a:lvl1pPr marL="280988" indent="-280988" algn="l" defTabSz="762000" rtl="0" eaLnBrk="0" fontAlgn="base" hangingPunct="0">
        <a:spcBef>
          <a:spcPct val="25000"/>
        </a:spcBef>
        <a:spcAft>
          <a:spcPct val="0"/>
        </a:spcAft>
        <a:buClr>
          <a:srgbClr val="000066"/>
        </a:buClr>
        <a:buChar char="•"/>
        <a:defRPr sz="2800">
          <a:solidFill>
            <a:srgbClr val="000066"/>
          </a:solidFill>
          <a:latin typeface="+mn-lt"/>
          <a:ea typeface="ＭＳ Ｐゴシック" pitchFamily="-112" charset="-128"/>
          <a:cs typeface="ＭＳ Ｐゴシック" pitchFamily="-112" charset="-128"/>
        </a:defRPr>
      </a:lvl1pPr>
      <a:lvl2pPr marL="666750" indent="-195263" algn="l" defTabSz="762000" rtl="0" eaLnBrk="0" fontAlgn="base" hangingPunct="0">
        <a:spcBef>
          <a:spcPct val="25000"/>
        </a:spcBef>
        <a:spcAft>
          <a:spcPct val="0"/>
        </a:spcAft>
        <a:buClr>
          <a:srgbClr val="660033"/>
        </a:buClr>
        <a:buSzPct val="75000"/>
        <a:buChar char="•"/>
        <a:defRPr sz="2400">
          <a:solidFill>
            <a:srgbClr val="660033"/>
          </a:solidFill>
          <a:latin typeface="+mn-lt"/>
          <a:ea typeface="ＭＳ Ｐゴシック" pitchFamily="-109" charset="-128"/>
          <a:cs typeface="ＭＳ Ｐゴシック"/>
        </a:defRPr>
      </a:lvl2pPr>
      <a:lvl3pPr marL="1147763" indent="-195263" algn="l" defTabSz="762000" rtl="0" eaLnBrk="0" fontAlgn="base" hangingPunct="0">
        <a:spcBef>
          <a:spcPct val="25000"/>
        </a:spcBef>
        <a:spcAft>
          <a:spcPct val="0"/>
        </a:spcAft>
        <a:buClr>
          <a:srgbClr val="003300"/>
        </a:buClr>
        <a:buSzPct val="75000"/>
        <a:buChar char="•"/>
        <a:defRPr sz="2000">
          <a:solidFill>
            <a:srgbClr val="003300"/>
          </a:solidFill>
          <a:latin typeface="+mn-lt"/>
          <a:ea typeface="ＭＳ Ｐゴシック" pitchFamily="-109" charset="-128"/>
          <a:cs typeface="ＭＳ Ｐゴシック"/>
        </a:defRPr>
      </a:lvl3pPr>
      <a:lvl4pPr marL="1804988" indent="-277813" algn="l" defTabSz="762000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rgbClr val="0066FF"/>
          </a:solidFill>
          <a:latin typeface="Rotis Sans Serif for Nokia" charset="0"/>
          <a:ea typeface="ＭＳ Ｐゴシック" pitchFamily="-109" charset="-128"/>
          <a:cs typeface="ＭＳ Ｐゴシック"/>
        </a:defRPr>
      </a:lvl4pPr>
      <a:lvl5pPr marL="2286000" indent="-280988" algn="l" defTabSz="762000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rgbClr val="FF33CC"/>
          </a:solidFill>
          <a:latin typeface="Rotis Sans Serif for Nokia" charset="0"/>
          <a:ea typeface="ＭＳ Ｐゴシック" pitchFamily="-109" charset="-128"/>
          <a:cs typeface="ＭＳ Ｐゴシック"/>
        </a:defRPr>
      </a:lvl5pPr>
      <a:lvl6pPr marL="2743200" indent="-280988" algn="l" defTabSz="762000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rgbClr val="FF33CC"/>
          </a:solidFill>
          <a:latin typeface="Rotis Sans Serif for Nokia" charset="0"/>
        </a:defRPr>
      </a:lvl6pPr>
      <a:lvl7pPr marL="3200400" indent="-280988" algn="l" defTabSz="762000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rgbClr val="FF33CC"/>
          </a:solidFill>
          <a:latin typeface="Rotis Sans Serif for Nokia" charset="0"/>
        </a:defRPr>
      </a:lvl7pPr>
      <a:lvl8pPr marL="3657600" indent="-280988" algn="l" defTabSz="762000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rgbClr val="FF33CC"/>
          </a:solidFill>
          <a:latin typeface="Rotis Sans Serif for Nokia" charset="0"/>
        </a:defRPr>
      </a:lvl8pPr>
      <a:lvl9pPr marL="4114800" indent="-280988" algn="l" defTabSz="762000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rgbClr val="FF33CC"/>
          </a:solidFill>
          <a:latin typeface="Rotis Sans Serif for Nokia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itle 1"/>
          <p:cNvSpPr>
            <a:spLocks noGrp="1"/>
          </p:cNvSpPr>
          <p:nvPr>
            <p:ph type="ctrTitle"/>
          </p:nvPr>
        </p:nvSpPr>
        <p:spPr>
          <a:xfrm>
            <a:off x="685800" y="2187575"/>
            <a:ext cx="7772400" cy="1470025"/>
          </a:xfrm>
        </p:spPr>
        <p:txBody>
          <a:bodyPr/>
          <a:lstStyle/>
          <a:p>
            <a:r>
              <a:rPr lang="en-US" smtClean="0">
                <a:ea typeface="ＭＳ Ｐゴシック"/>
                <a:cs typeface="ＭＳ Ｐゴシック"/>
              </a:rPr>
              <a:t>Discussion on the value of the IOP Program</a:t>
            </a:r>
          </a:p>
        </p:txBody>
      </p:sp>
      <p:sp>
        <p:nvSpPr>
          <p:cNvPr id="14338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mtClean="0">
                <a:ea typeface="ＭＳ Ｐゴシック"/>
                <a:cs typeface="ＭＳ Ｐゴシック"/>
              </a:rPr>
              <a:t>Fred Harrison</a:t>
            </a:r>
          </a:p>
        </p:txBody>
      </p:sp>
    </p:spTree>
  </p:cSld>
  <p:clrMapOvr>
    <a:masterClrMapping/>
  </p:clrMapOvr>
  <p:transition>
    <p:zoom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ea typeface="ＭＳ Ｐゴシック"/>
                <a:cs typeface="ＭＳ Ｐゴシック"/>
              </a:rPr>
              <a:t>Leadership Conference Discussion </a:t>
            </a:r>
          </a:p>
        </p:txBody>
      </p:sp>
      <p:sp>
        <p:nvSpPr>
          <p:cNvPr id="14339" name="TextBox 2"/>
          <p:cNvSpPr txBox="1">
            <a:spLocks noChangeArrowheads="1"/>
          </p:cNvSpPr>
          <p:nvPr/>
        </p:nvSpPr>
        <p:spPr bwMode="auto">
          <a:xfrm>
            <a:off x="533400" y="990600"/>
            <a:ext cx="8077200" cy="550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52000" indent="-252000" fontAlgn="t">
              <a:buFont typeface="Arial" pitchFamily="34" charset="0"/>
              <a:buChar char="•"/>
              <a:defRPr/>
            </a:pPr>
            <a:r>
              <a:rPr lang="en-GB" dirty="0">
                <a:solidFill>
                  <a:srgbClr val="000066"/>
                </a:solidFill>
                <a:latin typeface="+mn-lt"/>
                <a:ea typeface="ＭＳ Ｐゴシック" pitchFamily="-112" charset="-128"/>
                <a:cs typeface="ＭＳ Ｐゴシック" pitchFamily="-112" charset="-128"/>
              </a:rPr>
              <a:t>Opportunity for informal discussion of issues, with an open agenda</a:t>
            </a:r>
          </a:p>
          <a:p>
            <a:pPr lvl="2" indent="-252000" fontAlgn="t">
              <a:buFont typeface="Arial" pitchFamily="34" charset="0"/>
              <a:buChar char="•"/>
              <a:defRPr/>
            </a:pPr>
            <a:r>
              <a:rPr lang="en-GB" sz="2000" dirty="0">
                <a:solidFill>
                  <a:srgbClr val="660033"/>
                </a:solidFill>
                <a:latin typeface="+mn-lt"/>
                <a:ea typeface="ＭＳ Ｐゴシック" pitchFamily="-109" charset="-128"/>
                <a:cs typeface="+mn-cs"/>
              </a:rPr>
              <a:t>Board Officers and Committee Chairs</a:t>
            </a:r>
          </a:p>
          <a:p>
            <a:pPr lvl="2" indent="-252000" fontAlgn="t">
              <a:buFont typeface="Arial" pitchFamily="34" charset="0"/>
              <a:buChar char="•"/>
              <a:defRPr/>
            </a:pPr>
            <a:r>
              <a:rPr lang="en-GB" sz="2000" dirty="0">
                <a:solidFill>
                  <a:srgbClr val="660033"/>
                </a:solidFill>
                <a:latin typeface="+mn-lt"/>
                <a:ea typeface="ＭＳ Ｐゴシック" pitchFamily="-109" charset="-128"/>
                <a:cs typeface="+mn-cs"/>
              </a:rPr>
              <a:t>TP Officers and WG chairs</a:t>
            </a:r>
          </a:p>
          <a:p>
            <a:pPr indent="-252000" fontAlgn="t">
              <a:buFont typeface="Arial" pitchFamily="34" charset="0"/>
              <a:buChar char="•"/>
              <a:defRPr/>
            </a:pPr>
            <a:endParaRPr lang="en-GB" sz="2000" dirty="0">
              <a:solidFill>
                <a:srgbClr val="000066"/>
              </a:solidFill>
              <a:latin typeface="+mn-lt"/>
              <a:ea typeface="ＭＳ Ｐゴシック" pitchFamily="-112" charset="-128"/>
              <a:cs typeface="ＭＳ Ｐゴシック" pitchFamily="-112" charset="-128"/>
            </a:endParaRPr>
          </a:p>
          <a:p>
            <a:pPr marL="252000" indent="-252000" fontAlgn="t">
              <a:buFont typeface="Arial" pitchFamily="34" charset="0"/>
              <a:buChar char="•"/>
              <a:defRPr/>
            </a:pPr>
            <a:r>
              <a:rPr lang="en-US" dirty="0">
                <a:solidFill>
                  <a:srgbClr val="000066"/>
                </a:solidFill>
                <a:latin typeface="+mn-lt"/>
                <a:ea typeface="ＭＳ Ｐゴシック" pitchFamily="-112" charset="-128"/>
                <a:cs typeface="ＭＳ Ｐゴシック" pitchFamily="-112" charset="-128"/>
              </a:rPr>
              <a:t>Open discussion - an opportunity for communication and improved understanding</a:t>
            </a:r>
          </a:p>
          <a:p>
            <a:pPr lvl="2" indent="-252000" fontAlgn="t">
              <a:buFont typeface="Arial" pitchFamily="34" charset="0"/>
              <a:buChar char="•"/>
              <a:defRPr/>
            </a:pPr>
            <a:r>
              <a:rPr lang="en-US" sz="2000" dirty="0">
                <a:solidFill>
                  <a:srgbClr val="660033"/>
                </a:solidFill>
                <a:latin typeface="+mn-lt"/>
                <a:ea typeface="ＭＳ Ｐゴシック" pitchFamily="-109" charset="-128"/>
                <a:cs typeface="+mn-cs"/>
              </a:rPr>
              <a:t>Objective is to share ideas and issues</a:t>
            </a:r>
          </a:p>
          <a:p>
            <a:pPr lvl="2" indent="-252000" fontAlgn="t">
              <a:buFont typeface="Arial" pitchFamily="34" charset="0"/>
              <a:buChar char="•"/>
              <a:defRPr/>
            </a:pPr>
            <a:r>
              <a:rPr lang="en-US" sz="2000" dirty="0">
                <a:solidFill>
                  <a:srgbClr val="660033"/>
                </a:solidFill>
                <a:latin typeface="+mn-lt"/>
                <a:ea typeface="ＭＳ Ｐゴシック" pitchFamily="-109" charset="-128"/>
                <a:cs typeface="+mn-cs"/>
              </a:rPr>
              <a:t>Presentations and prepared inputs not needed</a:t>
            </a:r>
          </a:p>
          <a:p>
            <a:pPr lvl="2" indent="-252000" fontAlgn="t">
              <a:buFont typeface="Arial" pitchFamily="34" charset="0"/>
              <a:buChar char="•"/>
              <a:defRPr/>
            </a:pPr>
            <a:r>
              <a:rPr lang="en-US" sz="2000" dirty="0">
                <a:solidFill>
                  <a:srgbClr val="660033"/>
                </a:solidFill>
                <a:latin typeface="+mn-lt"/>
                <a:ea typeface="ＭＳ Ｐゴシック" pitchFamily="-109" charset="-128"/>
                <a:cs typeface="+mn-cs"/>
              </a:rPr>
              <a:t>No formal minutes or recorded actions</a:t>
            </a:r>
          </a:p>
          <a:p>
            <a:pPr lvl="2" indent="-252000" fontAlgn="t">
              <a:defRPr/>
            </a:pPr>
            <a:endParaRPr lang="en-US" sz="2000" dirty="0">
              <a:solidFill>
                <a:srgbClr val="000066"/>
              </a:solidFill>
              <a:latin typeface="+mn-lt"/>
              <a:ea typeface="ＭＳ Ｐゴシック" pitchFamily="-112" charset="-128"/>
              <a:cs typeface="ＭＳ Ｐゴシック" pitchFamily="-112" charset="-128"/>
            </a:endParaRPr>
          </a:p>
          <a:p>
            <a:pPr marL="252000" indent="-252000" fontAlgn="t">
              <a:buFont typeface="Arial" pitchFamily="34" charset="0"/>
              <a:buChar char="•"/>
              <a:defRPr/>
            </a:pPr>
            <a:r>
              <a:rPr lang="en-US" dirty="0">
                <a:solidFill>
                  <a:srgbClr val="000066"/>
                </a:solidFill>
                <a:latin typeface="+mn-lt"/>
                <a:ea typeface="ＭＳ Ｐゴシック" pitchFamily="-112" charset="-128"/>
                <a:cs typeface="ＭＳ Ｐゴシック" pitchFamily="-112" charset="-128"/>
              </a:rPr>
              <a:t>If needed any actions and outcomes can be developed through the normal Board and TP processes</a:t>
            </a:r>
          </a:p>
          <a:p>
            <a:pPr marL="252000" indent="-252000" fontAlgn="t">
              <a:defRPr/>
            </a:pPr>
            <a:endParaRPr lang="en-US" dirty="0">
              <a:solidFill>
                <a:srgbClr val="000066"/>
              </a:solidFill>
              <a:latin typeface="+mn-lt"/>
              <a:ea typeface="ＭＳ Ｐゴシック" pitchFamily="-112" charset="-128"/>
              <a:cs typeface="ＭＳ Ｐゴシック" pitchFamily="-112" charset="-128"/>
            </a:endParaRPr>
          </a:p>
          <a:p>
            <a:pPr marL="252000" indent="-252000" fontAlgn="t">
              <a:buFont typeface="Arial" pitchFamily="34" charset="0"/>
              <a:buChar char="•"/>
              <a:defRPr/>
            </a:pPr>
            <a:r>
              <a:rPr lang="en-US" dirty="0">
                <a:solidFill>
                  <a:srgbClr val="000066"/>
                </a:solidFill>
                <a:latin typeface="+mn-lt"/>
                <a:ea typeface="ＭＳ Ｐゴシック" pitchFamily="-112" charset="-128"/>
                <a:cs typeface="ＭＳ Ｐゴシック" pitchFamily="-112" charset="-128"/>
              </a:rPr>
              <a:t>Currently only one agenda item – value of IOP</a:t>
            </a:r>
            <a:endParaRPr lang="en-US" sz="2000" dirty="0">
              <a:latin typeface="Arial" pitchFamily="34" charset="0"/>
              <a:ea typeface="ＭＳ Ｐゴシック" charset="-128"/>
              <a:cs typeface="+mn-cs"/>
            </a:endParaRPr>
          </a:p>
          <a:p>
            <a:pPr fontAlgn="t">
              <a:defRPr/>
            </a:pPr>
            <a:endParaRPr lang="en-US" sz="2000" dirty="0">
              <a:latin typeface="Arial" pitchFamily="34" charset="0"/>
              <a:ea typeface="ＭＳ Ｐゴシック" charset="-128"/>
              <a:cs typeface="+mn-cs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ea typeface="ＭＳ Ｐゴシック"/>
                <a:cs typeface="ＭＳ Ｐゴシック"/>
              </a:rPr>
              <a:t>Value of OMA IOP </a:t>
            </a:r>
          </a:p>
        </p:txBody>
      </p:sp>
      <p:sp>
        <p:nvSpPr>
          <p:cNvPr id="14339" name="TextBox 2"/>
          <p:cNvSpPr txBox="1">
            <a:spLocks noChangeArrowheads="1"/>
          </p:cNvSpPr>
          <p:nvPr/>
        </p:nvSpPr>
        <p:spPr bwMode="auto">
          <a:xfrm>
            <a:off x="533400" y="990600"/>
            <a:ext cx="8077200" cy="526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t">
              <a:defRPr/>
            </a:pPr>
            <a:r>
              <a:rPr lang="en-GB" dirty="0">
                <a:solidFill>
                  <a:srgbClr val="000066"/>
                </a:solidFill>
                <a:latin typeface="+mn-lt"/>
                <a:ea typeface="ＭＳ Ｐゴシック" pitchFamily="-112" charset="-128"/>
                <a:cs typeface="ＭＳ Ｐゴシック" pitchFamily="-112" charset="-128"/>
              </a:rPr>
              <a:t>Board Motion from Seoul Meeting</a:t>
            </a:r>
          </a:p>
          <a:p>
            <a:pPr fontAlgn="t">
              <a:defRPr/>
            </a:pPr>
            <a:endParaRPr lang="en-GB" dirty="0">
              <a:latin typeface="Arial" pitchFamily="34" charset="0"/>
              <a:ea typeface="ＭＳ Ｐゴシック" charset="-128"/>
              <a:cs typeface="+mn-cs"/>
            </a:endParaRPr>
          </a:p>
          <a:p>
            <a:pPr fontAlgn="t">
              <a:defRPr/>
            </a:pPr>
            <a:r>
              <a:rPr lang="en-US" sz="2000" dirty="0">
                <a:latin typeface="Arial" pitchFamily="34" charset="0"/>
                <a:ea typeface="ＭＳ Ｐゴシック" charset="-128"/>
                <a:cs typeface="+mn-cs"/>
              </a:rPr>
              <a:t>The Board fully supports the IOP program as a key part of OMA’s mission, in particular with the objectives of </a:t>
            </a:r>
          </a:p>
          <a:p>
            <a:pPr lvl="1" fontAlgn="t">
              <a:buFont typeface="Arial" pitchFamily="34" charset="0"/>
              <a:buChar char="•"/>
              <a:defRPr/>
            </a:pPr>
            <a:r>
              <a:rPr lang="en-US" sz="2000" dirty="0">
                <a:latin typeface="Arial" pitchFamily="34" charset="0"/>
                <a:ea typeface="ＭＳ Ｐゴシック" charset="-128"/>
                <a:cs typeface="+mn-cs"/>
              </a:rPr>
              <a:t>  improving the quality of OMA specifications, </a:t>
            </a:r>
          </a:p>
          <a:p>
            <a:pPr lvl="1" fontAlgn="t">
              <a:buFont typeface="Arial" pitchFamily="34" charset="0"/>
              <a:buChar char="•"/>
              <a:defRPr/>
            </a:pPr>
            <a:r>
              <a:rPr lang="en-US" sz="2000" dirty="0">
                <a:latin typeface="Arial" pitchFamily="34" charset="0"/>
                <a:ea typeface="ＭＳ Ｐゴシック" charset="-128"/>
                <a:cs typeface="+mn-cs"/>
              </a:rPr>
              <a:t>  assisting members to improve the interoperability of their product implementations </a:t>
            </a:r>
          </a:p>
          <a:p>
            <a:pPr lvl="1" fontAlgn="t">
              <a:buFont typeface="Arial" pitchFamily="34" charset="0"/>
              <a:buChar char="•"/>
              <a:defRPr/>
            </a:pPr>
            <a:r>
              <a:rPr lang="en-US" sz="2000" dirty="0">
                <a:latin typeface="Arial" pitchFamily="34" charset="0"/>
                <a:ea typeface="ＭＳ Ｐゴシック" charset="-128"/>
                <a:cs typeface="+mn-cs"/>
              </a:rPr>
              <a:t>  and to demonstrate the market feasibility of enablers. </a:t>
            </a:r>
          </a:p>
          <a:p>
            <a:pPr fontAlgn="t">
              <a:defRPr/>
            </a:pPr>
            <a:r>
              <a:rPr lang="en-US" sz="2000" dirty="0">
                <a:latin typeface="Arial" pitchFamily="34" charset="0"/>
                <a:ea typeface="ＭＳ Ｐゴシック" charset="-128"/>
                <a:cs typeface="+mn-cs"/>
              </a:rPr>
              <a:t>The Board encourages all OMA members to participate and to assist in developing the program to increase further its value</a:t>
            </a:r>
          </a:p>
          <a:p>
            <a:pPr fontAlgn="t">
              <a:defRPr/>
            </a:pPr>
            <a:endParaRPr lang="en-US" sz="2000" dirty="0">
              <a:latin typeface="Arial" pitchFamily="34" charset="0"/>
              <a:ea typeface="ＭＳ Ｐゴシック" charset="-128"/>
              <a:cs typeface="+mn-cs"/>
            </a:endParaRPr>
          </a:p>
          <a:p>
            <a:pPr fontAlgn="t">
              <a:defRPr/>
            </a:pPr>
            <a:r>
              <a:rPr lang="en-US" dirty="0">
                <a:solidFill>
                  <a:srgbClr val="000066"/>
                </a:solidFill>
                <a:latin typeface="+mn-lt"/>
                <a:ea typeface="ＭＳ Ｐゴシック" pitchFamily="-112" charset="-128"/>
                <a:cs typeface="ＭＳ Ｐゴシック" pitchFamily="-112" charset="-128"/>
              </a:rPr>
              <a:t>One key outcome was support for the Test-on-Demand concept</a:t>
            </a:r>
          </a:p>
          <a:p>
            <a:pPr fontAlgn="t">
              <a:defRPr/>
            </a:pPr>
            <a:endParaRPr lang="en-US" sz="2000" dirty="0">
              <a:latin typeface="Arial" pitchFamily="34" charset="0"/>
              <a:ea typeface="ＭＳ Ｐゴシック" charset="-128"/>
              <a:cs typeface="+mn-cs"/>
            </a:endParaRPr>
          </a:p>
          <a:p>
            <a:pPr fontAlgn="t">
              <a:defRPr/>
            </a:pPr>
            <a:endParaRPr lang="en-US" sz="2000" dirty="0">
              <a:latin typeface="Arial" pitchFamily="34" charset="0"/>
              <a:ea typeface="ＭＳ Ｐゴシック" charset="-128"/>
              <a:cs typeface="+mn-cs"/>
            </a:endParaRPr>
          </a:p>
          <a:p>
            <a:pPr lvl="1" fontAlgn="t">
              <a:defRPr/>
            </a:pPr>
            <a:endParaRPr lang="en-US" sz="2000" dirty="0">
              <a:latin typeface="Arial" pitchFamily="34" charset="0"/>
              <a:ea typeface="ＭＳ Ｐゴシック" charset="-128"/>
              <a:cs typeface="+mn-cs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 smtClean="0">
                <a:ea typeface="ＭＳ Ｐゴシック"/>
                <a:cs typeface="ＭＳ Ｐゴシック"/>
              </a:rPr>
              <a:t>No intention to change our current approach and plans</a:t>
            </a:r>
          </a:p>
          <a:p>
            <a:pPr lvl="1"/>
            <a:r>
              <a:rPr lang="en-GB" sz="2000" smtClean="0">
                <a:ea typeface="ＭＳ Ｐゴシック"/>
              </a:rPr>
              <a:t>Work should continue on existing processes and development  plans</a:t>
            </a:r>
          </a:p>
          <a:p>
            <a:pPr lvl="1"/>
            <a:r>
              <a:rPr lang="en-GB" sz="2000" smtClean="0">
                <a:ea typeface="ＭＳ Ｐゴシック"/>
              </a:rPr>
              <a:t>Test specifications and other deliverables</a:t>
            </a:r>
          </a:p>
          <a:p>
            <a:pPr lvl="1"/>
            <a:r>
              <a:rPr lang="en-GB" sz="2000" smtClean="0">
                <a:ea typeface="ＭＳ Ｐゴシック"/>
              </a:rPr>
              <a:t>Test-on-demand process</a:t>
            </a:r>
          </a:p>
          <a:p>
            <a:pPr lvl="1"/>
            <a:r>
              <a:rPr lang="en-GB" sz="2000" smtClean="0">
                <a:ea typeface="ＭＳ Ｐゴシック"/>
              </a:rPr>
              <a:t>etc…</a:t>
            </a:r>
          </a:p>
          <a:p>
            <a:r>
              <a:rPr lang="en-GB" sz="2400" smtClean="0">
                <a:ea typeface="ＭＳ Ｐゴシック"/>
                <a:cs typeface="ＭＳ Ｐゴシック"/>
              </a:rPr>
              <a:t>Discussion is to collect opinions on value of current approach</a:t>
            </a:r>
          </a:p>
          <a:p>
            <a:r>
              <a:rPr lang="en-GB" sz="2400" smtClean="0">
                <a:ea typeface="ＭＳ Ｐゴシック"/>
                <a:cs typeface="ＭＳ Ｐゴシック"/>
              </a:rPr>
              <a:t>Ideas and feedback to IOP team are also welcome</a:t>
            </a:r>
          </a:p>
        </p:txBody>
      </p:sp>
      <p:sp>
        <p:nvSpPr>
          <p:cNvPr id="17410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>
                <a:ea typeface="ＭＳ Ｐゴシック"/>
                <a:cs typeface="ＭＳ Ｐゴシック"/>
              </a:rPr>
              <a:t>Impact on IOP Programme</a:t>
            </a:r>
          </a:p>
        </p:txBody>
      </p:sp>
    </p:spTree>
  </p:cSld>
  <p:clrMapOvr>
    <a:masterClrMapping/>
  </p:clrMapOvr>
  <p:transition>
    <p:zoom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smtClean="0">
                <a:ea typeface="ＭＳ Ｐゴシック"/>
                <a:cs typeface="ＭＳ Ｐゴシック"/>
              </a:rPr>
              <a:t>What is the value of IOP in improving the quality of OMA specifications</a:t>
            </a:r>
          </a:p>
          <a:p>
            <a:pPr lvl="1"/>
            <a:r>
              <a:rPr lang="en-US" sz="2000" smtClean="0">
                <a:ea typeface="ＭＳ Ｐゴシック"/>
              </a:rPr>
              <a:t>impact on IOP of the TP min-max process</a:t>
            </a:r>
          </a:p>
          <a:p>
            <a:pPr lvl="1"/>
            <a:r>
              <a:rPr lang="en-US" sz="2000" smtClean="0">
                <a:ea typeface="ＭＳ Ｐゴシック"/>
              </a:rPr>
              <a:t>Level of CRs and issues being raised</a:t>
            </a:r>
          </a:p>
          <a:p>
            <a:pPr fontAlgn="t"/>
            <a:r>
              <a:rPr lang="en-US" sz="2400" smtClean="0">
                <a:ea typeface="ＭＳ Ｐゴシック"/>
                <a:cs typeface="ＭＳ Ｐゴシック"/>
              </a:rPr>
              <a:t>Does IOP help members to improve the interoperability of their product implementations?</a:t>
            </a:r>
          </a:p>
          <a:p>
            <a:pPr lvl="1" fontAlgn="t"/>
            <a:r>
              <a:rPr lang="en-US" sz="2000" smtClean="0">
                <a:ea typeface="ＭＳ Ｐゴシック"/>
              </a:rPr>
              <a:t>signs of reduced test demand. </a:t>
            </a:r>
          </a:p>
          <a:p>
            <a:pPr fontAlgn="t"/>
            <a:r>
              <a:rPr lang="en-US" sz="2400" smtClean="0">
                <a:ea typeface="ＭＳ Ｐゴシック"/>
                <a:cs typeface="ＭＳ Ｐゴシック"/>
              </a:rPr>
              <a:t>Dependency and expectation of certification bodies on OMA test deliverables.</a:t>
            </a:r>
            <a:endParaRPr lang="en-GB" sz="2400" smtClean="0">
              <a:ea typeface="ＭＳ Ｐゴシック"/>
              <a:cs typeface="ＭＳ Ｐゴシック"/>
            </a:endParaRPr>
          </a:p>
          <a:p>
            <a:pPr fontAlgn="t"/>
            <a:r>
              <a:rPr lang="en-US" sz="2400" smtClean="0">
                <a:ea typeface="ＭＳ Ｐゴシック"/>
                <a:cs typeface="ＭＳ Ｐゴシック"/>
              </a:rPr>
              <a:t>Does IOP demonstrate the market feasibility of enablers? </a:t>
            </a:r>
          </a:p>
          <a:p>
            <a:endParaRPr lang="en-US" smtClean="0">
              <a:ea typeface="ＭＳ Ｐゴシック"/>
              <a:cs typeface="ＭＳ Ｐゴシック"/>
            </a:endParaRPr>
          </a:p>
        </p:txBody>
      </p:sp>
      <p:sp>
        <p:nvSpPr>
          <p:cNvPr id="18434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ea typeface="ＭＳ Ｐゴシック"/>
                <a:cs typeface="ＭＳ Ｐゴシック"/>
              </a:rPr>
              <a:t>Discussion on value of IOP</a:t>
            </a:r>
            <a:endParaRPr lang="en-GB" smtClean="0">
              <a:ea typeface="ＭＳ Ｐゴシック"/>
              <a:cs typeface="ＭＳ Ｐゴシック"/>
            </a:endParaRPr>
          </a:p>
        </p:txBody>
      </p:sp>
    </p:spTree>
  </p:cSld>
  <p:clrMapOvr>
    <a:masterClrMapping/>
  </p:clrMapOvr>
  <p:transition>
    <p:zoom dir="in"/>
  </p:transition>
</p:sld>
</file>

<file path=ppt/theme/theme1.xml><?xml version="1.0" encoding="utf-8"?>
<a:theme xmlns:a="http://schemas.openxmlformats.org/drawingml/2006/main" name="OMA Templat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MA 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MA 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MA 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MA 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MA 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MA 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MA 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MA 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5835</TotalTime>
  <Words>284</Words>
  <Application>Microsoft Office PowerPoint</Application>
  <PresentationFormat>On-screen Show (4:3)</PresentationFormat>
  <Paragraphs>42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Design Template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ＭＳ Ｐゴシック</vt:lpstr>
      <vt:lpstr>Tahoma</vt:lpstr>
      <vt:lpstr>Rotis Sans Serif for Nokia</vt:lpstr>
      <vt:lpstr>OMA Template</vt:lpstr>
      <vt:lpstr>OMA Template</vt:lpstr>
      <vt:lpstr>Discussion on the value of the IOP Program</vt:lpstr>
      <vt:lpstr>Leadership Conference Discussion </vt:lpstr>
      <vt:lpstr>Value of OMA IOP </vt:lpstr>
      <vt:lpstr>Impact on IOP Programme</vt:lpstr>
      <vt:lpstr>Discussion on value of IOP</vt:lpstr>
    </vt:vector>
  </TitlesOfParts>
  <Company>Open Mobile Alliance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Staff Report</dc:title>
  <dc:creator>Seth Newberry</dc:creator>
  <cp:lastModifiedBy>Musa R. Unmehopa</cp:lastModifiedBy>
  <cp:revision>223</cp:revision>
  <dcterms:created xsi:type="dcterms:W3CDTF">2010-12-13T16:22:49Z</dcterms:created>
  <dcterms:modified xsi:type="dcterms:W3CDTF">2011-06-22T09:13:37Z</dcterms:modified>
</cp:coreProperties>
</file>