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notesMasterIdLst>
    <p:notesMasterId r:id="rId10"/>
  </p:notesMasterIdLst>
  <p:sldIdLst>
    <p:sldId id="497" r:id="rId2"/>
    <p:sldId id="508" r:id="rId3"/>
    <p:sldId id="505" r:id="rId4"/>
    <p:sldId id="506" r:id="rId5"/>
    <p:sldId id="509" r:id="rId6"/>
    <p:sldId id="501" r:id="rId7"/>
    <p:sldId id="502" r:id="rId8"/>
    <p:sldId id="504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FF"/>
    <a:srgbClr val="FF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6" y="-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18"/>
    </p:cViewPr>
  </p:sorterViewPr>
  <p:notesViewPr>
    <p:cSldViewPr>
      <p:cViewPr>
        <p:scale>
          <a:sx n="110" d="100"/>
          <a:sy n="110" d="100"/>
        </p:scale>
        <p:origin x="-1410" y="73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266B7DA4-549C-4B93-A969-84F6758C71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12" charset="-128"/>
        <a:cs typeface="ＭＳ Ｐゴシック" pitchFamily="-112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09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09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09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09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zoom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6863" y="228600"/>
            <a:ext cx="2074862" cy="6096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2275" y="228600"/>
            <a:ext cx="6072188" cy="6096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zoom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2275" y="1143000"/>
            <a:ext cx="4073525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073525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zoom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zoom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22275" y="228600"/>
            <a:ext cx="827087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73412" name="Rectangle 4"/>
          <p:cNvSpPr>
            <a:spLocks noChangeArrowheads="1"/>
          </p:cNvSpPr>
          <p:nvPr/>
        </p:nvSpPr>
        <p:spPr bwMode="auto">
          <a:xfrm>
            <a:off x="7173913" y="6124575"/>
            <a:ext cx="1592262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 sz="1800">
              <a:latin typeface="Arial" pitchFamily="34" charset="0"/>
              <a:ea typeface="ＭＳ Ｐゴシック" charset="-128"/>
              <a:cs typeface="+mn-cs"/>
            </a:endParaRPr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2275" y="1143000"/>
            <a:ext cx="8299450" cy="5181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29" name="Picture 6" descr="Picture in Transforming WAPF Into OMA 20020313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385050" y="6172200"/>
            <a:ext cx="1646238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3415" name="Text Box 7"/>
          <p:cNvSpPr txBox="1">
            <a:spLocks noChangeArrowheads="1"/>
          </p:cNvSpPr>
          <p:nvPr/>
        </p:nvSpPr>
        <p:spPr bwMode="auto">
          <a:xfrm>
            <a:off x="3868738" y="6399213"/>
            <a:ext cx="1651000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762000" eaLnBrk="0" hangingPunct="0">
              <a:lnSpc>
                <a:spcPct val="90000"/>
              </a:lnSpc>
              <a:defRPr/>
            </a:pPr>
            <a:r>
              <a:rPr lang="en-US" sz="2000" b="1">
                <a:solidFill>
                  <a:schemeClr val="hlink"/>
                </a:solidFill>
                <a:latin typeface="Arial" pitchFamily="34" charset="0"/>
                <a:ea typeface="ＭＳ Ｐゴシック" charset="-128"/>
                <a:cs typeface="+mn-cs"/>
              </a:rPr>
              <a:t>Confidential</a:t>
            </a:r>
          </a:p>
        </p:txBody>
      </p:sp>
      <p:sp>
        <p:nvSpPr>
          <p:cNvPr id="273416" name="Line 8"/>
          <p:cNvSpPr>
            <a:spLocks noChangeShapeType="1"/>
          </p:cNvSpPr>
          <p:nvPr/>
        </p:nvSpPr>
        <p:spPr bwMode="auto">
          <a:xfrm>
            <a:off x="422275" y="914400"/>
            <a:ext cx="8299450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>
            <a:prstShdw prst="shdw17" dist="17961" dir="2700000">
              <a:srgbClr val="970118">
                <a:alpha val="74998"/>
              </a:srgbClr>
            </a:prstShdw>
          </a:effectLst>
        </p:spPr>
        <p:txBody>
          <a:bodyPr/>
          <a:lstStyle/>
          <a:p>
            <a:pPr eaLnBrk="0" hangingPunct="0">
              <a:defRPr/>
            </a:pPr>
            <a:endParaRPr lang="en-US" sz="180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273417" name="Line 9"/>
          <p:cNvSpPr>
            <a:spLocks noChangeShapeType="1"/>
          </p:cNvSpPr>
          <p:nvPr/>
        </p:nvSpPr>
        <p:spPr bwMode="auto">
          <a:xfrm>
            <a:off x="422275" y="914400"/>
            <a:ext cx="8299450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>
            <a:prstShdw prst="shdw17" dist="17961" dir="2700000">
              <a:srgbClr val="970118">
                <a:alpha val="74998"/>
              </a:srgbClr>
            </a:prstShdw>
          </a:effectLst>
        </p:spPr>
        <p:txBody>
          <a:bodyPr/>
          <a:lstStyle/>
          <a:p>
            <a:pPr eaLnBrk="0" hangingPunct="0">
              <a:defRPr/>
            </a:pPr>
            <a:endParaRPr lang="en-US" sz="180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 userDrawn="1"/>
        </p:nvSpPr>
        <p:spPr bwMode="auto">
          <a:xfrm>
            <a:off x="288925" y="6308725"/>
            <a:ext cx="27908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r>
              <a:rPr lang="en-US" sz="1600" b="1"/>
              <a:t>OMA-OFFICERS-2011-0011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6" r:id="rId2"/>
    <p:sldLayoutId id="2147483665" r:id="rId3"/>
    <p:sldLayoutId id="2147483664" r:id="rId4"/>
    <p:sldLayoutId id="2147483663" r:id="rId5"/>
    <p:sldLayoutId id="2147483662" r:id="rId6"/>
    <p:sldLayoutId id="2147483661" r:id="rId7"/>
    <p:sldLayoutId id="2147483660" r:id="rId8"/>
    <p:sldLayoutId id="2147483659" r:id="rId9"/>
    <p:sldLayoutId id="2147483658" r:id="rId10"/>
    <p:sldLayoutId id="2147483657" r:id="rId11"/>
  </p:sldLayoutIdLst>
  <p:transition>
    <p:zoom dir="in"/>
  </p:transition>
  <p:hf hdr="0" dt="0"/>
  <p:txStyles>
    <p:titleStyle>
      <a:lvl1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ＭＳ Ｐゴシック" pitchFamily="-112" charset="-128"/>
          <a:cs typeface="ＭＳ Ｐゴシック" pitchFamily="-112" charset="-128"/>
        </a:defRPr>
      </a:lvl1pPr>
      <a:lvl2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charset="0"/>
          <a:ea typeface="ＭＳ Ｐゴシック" pitchFamily="-112" charset="-128"/>
          <a:cs typeface="ＭＳ Ｐゴシック" pitchFamily="-112" charset="-128"/>
        </a:defRPr>
      </a:lvl2pPr>
      <a:lvl3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charset="0"/>
          <a:ea typeface="ＭＳ Ｐゴシック" pitchFamily="-112" charset="-128"/>
          <a:cs typeface="ＭＳ Ｐゴシック" pitchFamily="-112" charset="-128"/>
        </a:defRPr>
      </a:lvl3pPr>
      <a:lvl4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charset="0"/>
          <a:ea typeface="ＭＳ Ｐゴシック" pitchFamily="-112" charset="-128"/>
          <a:cs typeface="ＭＳ Ｐゴシック" pitchFamily="-112" charset="-128"/>
        </a:defRPr>
      </a:lvl4pPr>
      <a:lvl5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charset="0"/>
          <a:ea typeface="ＭＳ Ｐゴシック" pitchFamily="-112" charset="-128"/>
          <a:cs typeface="ＭＳ Ｐゴシック" pitchFamily="-112" charset="-128"/>
        </a:defRPr>
      </a:lvl5pPr>
      <a:lvl6pPr marL="4572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charset="0"/>
        </a:defRPr>
      </a:lvl6pPr>
      <a:lvl7pPr marL="9144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charset="0"/>
        </a:defRPr>
      </a:lvl7pPr>
      <a:lvl8pPr marL="13716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charset="0"/>
        </a:defRPr>
      </a:lvl8pPr>
      <a:lvl9pPr marL="18288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charset="0"/>
        </a:defRPr>
      </a:lvl9pPr>
    </p:titleStyle>
    <p:bodyStyle>
      <a:lvl1pPr marL="280988" indent="-280988" algn="l" defTabSz="762000" rtl="0" eaLnBrk="0" fontAlgn="base" hangingPunct="0">
        <a:spcBef>
          <a:spcPct val="25000"/>
        </a:spcBef>
        <a:spcAft>
          <a:spcPct val="0"/>
        </a:spcAft>
        <a:buClr>
          <a:srgbClr val="000066"/>
        </a:buClr>
        <a:buChar char="•"/>
        <a:defRPr sz="2800">
          <a:solidFill>
            <a:srgbClr val="000066"/>
          </a:solidFill>
          <a:latin typeface="+mn-lt"/>
          <a:ea typeface="ＭＳ Ｐゴシック" pitchFamily="-112" charset="-128"/>
          <a:cs typeface="ＭＳ Ｐゴシック" pitchFamily="-112" charset="-128"/>
        </a:defRPr>
      </a:lvl1pPr>
      <a:lvl2pPr marL="666750" indent="-195263" algn="l" defTabSz="762000" rtl="0" eaLnBrk="0" fontAlgn="base" hangingPunct="0">
        <a:spcBef>
          <a:spcPct val="25000"/>
        </a:spcBef>
        <a:spcAft>
          <a:spcPct val="0"/>
        </a:spcAft>
        <a:buClr>
          <a:srgbClr val="660033"/>
        </a:buClr>
        <a:buSzPct val="75000"/>
        <a:buChar char="•"/>
        <a:defRPr sz="2400">
          <a:solidFill>
            <a:srgbClr val="660033"/>
          </a:solidFill>
          <a:latin typeface="+mn-lt"/>
          <a:ea typeface="ＭＳ Ｐゴシック" pitchFamily="-109" charset="-128"/>
          <a:cs typeface="ＭＳ Ｐゴシック"/>
        </a:defRPr>
      </a:lvl2pPr>
      <a:lvl3pPr marL="1147763" indent="-195263" algn="l" defTabSz="762000" rtl="0" eaLnBrk="0" fontAlgn="base" hangingPunct="0">
        <a:spcBef>
          <a:spcPct val="25000"/>
        </a:spcBef>
        <a:spcAft>
          <a:spcPct val="0"/>
        </a:spcAft>
        <a:buClr>
          <a:srgbClr val="003300"/>
        </a:buClr>
        <a:buSzPct val="75000"/>
        <a:buChar char="•"/>
        <a:defRPr sz="2000">
          <a:solidFill>
            <a:srgbClr val="003300"/>
          </a:solidFill>
          <a:latin typeface="+mn-lt"/>
          <a:ea typeface="ＭＳ Ｐゴシック" pitchFamily="-109" charset="-128"/>
          <a:cs typeface="ＭＳ Ｐゴシック"/>
        </a:defRPr>
      </a:lvl3pPr>
      <a:lvl4pPr marL="1804988" indent="-277813" algn="l" defTabSz="762000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0066FF"/>
          </a:solidFill>
          <a:latin typeface="Rotis Sans Serif for Nokia" charset="0"/>
          <a:ea typeface="ＭＳ Ｐゴシック" pitchFamily="-109" charset="-128"/>
          <a:cs typeface="ＭＳ Ｐゴシック"/>
        </a:defRPr>
      </a:lvl4pPr>
      <a:lvl5pPr marL="2286000" indent="-280988" algn="l" defTabSz="762000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FF33CC"/>
          </a:solidFill>
          <a:latin typeface="Rotis Sans Serif for Nokia" charset="0"/>
          <a:ea typeface="ＭＳ Ｐゴシック" pitchFamily="-109" charset="-128"/>
          <a:cs typeface="ＭＳ Ｐゴシック"/>
        </a:defRPr>
      </a:lvl5pPr>
      <a:lvl6pPr marL="2743200" indent="-280988" algn="l" defTabSz="762000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FF33CC"/>
          </a:solidFill>
          <a:latin typeface="Rotis Sans Serif for Nokia" charset="0"/>
        </a:defRPr>
      </a:lvl6pPr>
      <a:lvl7pPr marL="3200400" indent="-280988" algn="l" defTabSz="762000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FF33CC"/>
          </a:solidFill>
          <a:latin typeface="Rotis Sans Serif for Nokia" charset="0"/>
        </a:defRPr>
      </a:lvl7pPr>
      <a:lvl8pPr marL="3657600" indent="-280988" algn="l" defTabSz="762000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FF33CC"/>
          </a:solidFill>
          <a:latin typeface="Rotis Sans Serif for Nokia" charset="0"/>
        </a:defRPr>
      </a:lvl8pPr>
      <a:lvl9pPr marL="4114800" indent="-280988" algn="l" defTabSz="762000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FF33CC"/>
          </a:solidFill>
          <a:latin typeface="Rotis Sans Serif for Noki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ctrTitle"/>
          </p:nvPr>
        </p:nvSpPr>
        <p:spPr>
          <a:xfrm>
            <a:off x="685800" y="2187575"/>
            <a:ext cx="7772400" cy="1470025"/>
          </a:xfrm>
        </p:spPr>
        <p:txBody>
          <a:bodyPr/>
          <a:lstStyle/>
          <a:p>
            <a:r>
              <a:rPr lang="en-US" sz="2800" smtClean="0">
                <a:ea typeface="ＭＳ Ｐゴシック"/>
                <a:cs typeface="ＭＳ Ｐゴシック"/>
              </a:rPr>
              <a:t>Budapest leadership meeting</a:t>
            </a:r>
            <a:br>
              <a:rPr lang="en-US" sz="2800" smtClean="0">
                <a:ea typeface="ＭＳ Ｐゴシック"/>
                <a:cs typeface="ＭＳ Ｐゴシック"/>
              </a:rPr>
            </a:br>
            <a:r>
              <a:rPr lang="en-US" sz="2800" smtClean="0">
                <a:ea typeface="ＭＳ Ｐゴシック"/>
                <a:cs typeface="ＭＳ Ｐゴシック"/>
              </a:rPr>
              <a:t>IOP datapoints and considerations</a:t>
            </a:r>
          </a:p>
        </p:txBody>
      </p:sp>
      <p:sp>
        <p:nvSpPr>
          <p:cNvPr id="14338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>
                <a:ea typeface="ＭＳ Ｐゴシック"/>
                <a:cs typeface="ＭＳ Ｐゴシック"/>
              </a:rPr>
              <a:t>Martin Niekus</a:t>
            </a:r>
          </a:p>
          <a:p>
            <a:r>
              <a:rPr lang="en-US" smtClean="0">
                <a:ea typeface="ＭＳ Ｐゴシック"/>
                <a:cs typeface="ＭＳ Ｐゴシック"/>
              </a:rPr>
              <a:t>Jeff Cooke</a:t>
            </a:r>
          </a:p>
        </p:txBody>
      </p:sp>
    </p:spTree>
  </p:cSld>
  <p:clrMapOvr>
    <a:masterClrMapping/>
  </p:clrMapOvr>
  <p:transition>
    <p:zoom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200" smtClean="0">
                <a:ea typeface="ＭＳ Ｐゴシック"/>
                <a:cs typeface="ＭＳ Ｐゴシック"/>
              </a:rPr>
              <a:t>10 Releases  approved via MAX timeout since January</a:t>
            </a:r>
          </a:p>
          <a:p>
            <a:r>
              <a:rPr lang="en-US" sz="2200" smtClean="0">
                <a:ea typeface="ＭＳ Ｐゴシック"/>
                <a:cs typeface="ＭＳ Ｐゴシック"/>
              </a:rPr>
              <a:t>23 Additional items to be approved via timeout in Budapest</a:t>
            </a:r>
          </a:p>
          <a:p>
            <a:r>
              <a:rPr lang="en-US" sz="2200" smtClean="0">
                <a:ea typeface="ＭＳ Ｐゴシック"/>
                <a:cs typeface="ＭＳ Ｐゴシック"/>
              </a:rPr>
              <a:t>7  Enablers explicitly marked for future timeout</a:t>
            </a:r>
          </a:p>
          <a:p>
            <a:pPr lvl="1"/>
            <a:r>
              <a:rPr lang="en-US" sz="1600" smtClean="0">
                <a:ea typeface="ＭＳ Ｐゴシック"/>
              </a:rPr>
              <a:t>Please refer to the backup slides</a:t>
            </a:r>
          </a:p>
          <a:p>
            <a:r>
              <a:rPr lang="en-US" sz="2200" smtClean="0">
                <a:ea typeface="ＭＳ Ｐゴシック"/>
                <a:cs typeface="ＭＳ Ｐゴシック"/>
              </a:rPr>
              <a:t>New enablers with active IOP  documentation development: </a:t>
            </a:r>
          </a:p>
          <a:p>
            <a:pPr lvl="2">
              <a:buFontTx/>
              <a:buNone/>
            </a:pPr>
            <a:r>
              <a:rPr lang="en-US" sz="1800" smtClean="0">
                <a:ea typeface="ＭＳ Ｐゴシック"/>
              </a:rPr>
              <a:t>Mobile codes, SUPL 2.0, CPNS, SCWS 1.2, DRM 2.2, BCAST 1.1, SCOMO 1.0, CAB 1.0, Charging Data Elements 1.0</a:t>
            </a:r>
            <a:endParaRPr lang="nl-NL" sz="1800" smtClean="0">
              <a:ea typeface="ＭＳ Ｐゴシック"/>
            </a:endParaRPr>
          </a:p>
          <a:p>
            <a:pPr>
              <a:buFontTx/>
              <a:buNone/>
            </a:pPr>
            <a:r>
              <a:rPr lang="en-GB" sz="2400" smtClean="0">
                <a:solidFill>
                  <a:schemeClr val="tx1"/>
                </a:solidFill>
                <a:ea typeface="ＭＳ Ｐゴシック"/>
                <a:cs typeface="ＭＳ Ｐゴシック"/>
              </a:rPr>
              <a:t>Conclusions:</a:t>
            </a:r>
          </a:p>
          <a:p>
            <a:r>
              <a:rPr lang="en-US" sz="2200" smtClean="0">
                <a:ea typeface="ＭＳ Ｐゴシック"/>
                <a:cs typeface="ＭＳ Ｐゴシック"/>
              </a:rPr>
              <a:t>Max timeout was successful in clearing the backlog as intended</a:t>
            </a:r>
          </a:p>
          <a:p>
            <a:r>
              <a:rPr lang="en-GB" sz="2200" smtClean="0">
                <a:ea typeface="ＭＳ Ｐゴシック"/>
                <a:cs typeface="ＭＳ Ｐゴシック"/>
              </a:rPr>
              <a:t>Max timeout is becoming more mainstream</a:t>
            </a:r>
          </a:p>
          <a:p>
            <a:r>
              <a:rPr lang="en-GB" sz="2200" smtClean="0">
                <a:ea typeface="ＭＳ Ｐゴシック"/>
                <a:cs typeface="ＭＳ Ｐゴシック"/>
              </a:rPr>
              <a:t>The timeout mechanism does not distinguish between:</a:t>
            </a:r>
          </a:p>
          <a:p>
            <a:pPr lvl="1">
              <a:buFontTx/>
              <a:buNone/>
            </a:pPr>
            <a:r>
              <a:rPr lang="en-GB" sz="1800" smtClean="0">
                <a:ea typeface="ＭＳ Ｐゴシック"/>
              </a:rPr>
              <a:t>e.g. Not testable, No market interest, replaced by new version etc.</a:t>
            </a:r>
          </a:p>
          <a:p>
            <a:endParaRPr lang="en-GB" sz="2200" smtClean="0">
              <a:ea typeface="ＭＳ Ｐゴシック"/>
              <a:cs typeface="ＭＳ Ｐゴシック"/>
            </a:endParaRPr>
          </a:p>
          <a:p>
            <a:endParaRPr lang="nl-NL" sz="2000" smtClean="0">
              <a:ea typeface="ＭＳ Ｐゴシック"/>
              <a:cs typeface="ＭＳ Ｐゴシック"/>
            </a:endParaRPr>
          </a:p>
        </p:txBody>
      </p:sp>
      <p:sp>
        <p:nvSpPr>
          <p:cNvPr id="15362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smtClean="0">
                <a:ea typeface="ＭＳ Ｐゴシック"/>
                <a:cs typeface="ＭＳ Ｐゴシック"/>
              </a:rPr>
              <a:t>Data points for Min/Max Timeout</a:t>
            </a:r>
            <a:endParaRPr lang="nl-NL" sz="2400" smtClean="0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  <p:transition>
    <p:zoom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smtClean="0">
                <a:ea typeface="ＭＳ Ｐゴシック"/>
                <a:cs typeface="ＭＳ Ｐゴシック"/>
              </a:rPr>
              <a:t>In the past enablers like MMS were testable deliverables; currently enablers are often building blocks</a:t>
            </a:r>
          </a:p>
          <a:p>
            <a:r>
              <a:rPr lang="en-US" sz="1800" smtClean="0">
                <a:ea typeface="ＭＳ Ｐゴシック"/>
                <a:cs typeface="ＭＳ Ｐゴシック"/>
              </a:rPr>
              <a:t>The link between enabler testing and operator deployment has become less obvious</a:t>
            </a:r>
          </a:p>
          <a:p>
            <a:r>
              <a:rPr lang="en-US" sz="1800" smtClean="0">
                <a:ea typeface="ＭＳ Ｐゴシック"/>
                <a:cs typeface="ＭＳ Ｐゴシック"/>
              </a:rPr>
              <a:t>OMA is more and more focusing on API development for which IOP testing is not trivial</a:t>
            </a:r>
          </a:p>
          <a:p>
            <a:r>
              <a:rPr lang="en-US" sz="1800" smtClean="0">
                <a:ea typeface="ＭＳ Ｐゴシック"/>
                <a:cs typeface="ＭＳ Ｐゴシック"/>
              </a:rPr>
              <a:t>For Secure User Plane Location there was a clear operator interest but testing occurs outside of OMA</a:t>
            </a:r>
          </a:p>
          <a:p>
            <a:r>
              <a:rPr lang="en-US" sz="1800" smtClean="0">
                <a:ea typeface="ＭＳ Ｐゴシック"/>
                <a:cs typeface="ＭＳ Ｐゴシック"/>
              </a:rPr>
              <a:t>Companies are using OMA test documentation for private testing</a:t>
            </a:r>
          </a:p>
          <a:p>
            <a:pPr lvl="1"/>
            <a:r>
              <a:rPr lang="en-US" sz="1400" smtClean="0">
                <a:ea typeface="ＭＳ Ｐゴシック"/>
              </a:rPr>
              <a:t>E.g. for FUMO, SCOMO, SUPL, Browsing 2.4</a:t>
            </a:r>
          </a:p>
          <a:p>
            <a:r>
              <a:rPr lang="en-US" sz="1800" smtClean="0">
                <a:ea typeface="ＭＳ Ｐゴシック"/>
                <a:cs typeface="ＭＳ Ｐゴシック"/>
              </a:rPr>
              <a:t>IOP finds errors but core groups are sometimes reluctant to open specs</a:t>
            </a:r>
          </a:p>
          <a:p>
            <a:pPr lvl="1"/>
            <a:r>
              <a:rPr lang="en-US" sz="1400" smtClean="0">
                <a:ea typeface="ＭＳ Ｐゴシック"/>
              </a:rPr>
              <a:t>SUPL2.0 errors were not accepted after reaching candidate status</a:t>
            </a:r>
          </a:p>
          <a:p>
            <a:pPr lvl="1"/>
            <a:r>
              <a:rPr lang="en-US" sz="1400" smtClean="0">
                <a:ea typeface="ＭＳ Ｐゴシック"/>
              </a:rPr>
              <a:t>Class 0 or 1 PRs will demote the enabler to draft</a:t>
            </a:r>
          </a:p>
          <a:p>
            <a:r>
              <a:rPr lang="en-US" sz="1800" smtClean="0">
                <a:ea typeface="ＭＳ Ｐゴシック"/>
                <a:cs typeface="ＭＳ Ｐゴシック"/>
              </a:rPr>
              <a:t>PTCRB and GCF depend on OMA test documentation for their certification of handsets</a:t>
            </a:r>
          </a:p>
          <a:p>
            <a:endParaRPr lang="en-US" sz="1800" smtClean="0">
              <a:ea typeface="ＭＳ Ｐゴシック"/>
              <a:cs typeface="ＭＳ Ｐゴシック"/>
            </a:endParaRPr>
          </a:p>
          <a:p>
            <a:endParaRPr lang="en-US" sz="1800" smtClean="0">
              <a:ea typeface="ＭＳ Ｐゴシック"/>
              <a:cs typeface="ＭＳ Ｐゴシック"/>
            </a:endParaRPr>
          </a:p>
          <a:p>
            <a:endParaRPr lang="en-US" sz="1800" smtClean="0">
              <a:ea typeface="ＭＳ Ｐゴシック"/>
              <a:cs typeface="ＭＳ Ｐゴシック"/>
            </a:endParaRPr>
          </a:p>
          <a:p>
            <a:endParaRPr lang="en-US" sz="1800" smtClean="0">
              <a:ea typeface="ＭＳ Ｐゴシック"/>
              <a:cs typeface="ＭＳ Ｐゴシック"/>
            </a:endParaRPr>
          </a:p>
          <a:p>
            <a:endParaRPr lang="nl-NL" sz="1800" smtClean="0">
              <a:ea typeface="ＭＳ Ｐゴシック"/>
              <a:cs typeface="ＭＳ Ｐゴシック"/>
            </a:endParaRPr>
          </a:p>
        </p:txBody>
      </p:sp>
      <p:sp>
        <p:nvSpPr>
          <p:cNvPr id="16386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mtClean="0">
                <a:ea typeface="ＭＳ Ｐゴシック"/>
                <a:cs typeface="ＭＳ Ｐゴシック"/>
              </a:rPr>
              <a:t>Observations by IOP-WG</a:t>
            </a:r>
            <a:endParaRPr lang="nl-NL" sz="2800" smtClean="0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  <p:transition>
    <p:zoom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smtClean="0">
                <a:ea typeface="ＭＳ Ｐゴシック"/>
                <a:cs typeface="ＭＳ Ｐゴシック"/>
              </a:rPr>
              <a:t>The IOP-WG considers the work item requirement for IOP testing when discussing timeout and will cooperate with the WGs and REL to ensure quality</a:t>
            </a:r>
            <a:endParaRPr lang="nl-NL" sz="1800" smtClean="0">
              <a:ea typeface="ＭＳ Ｐゴシック"/>
              <a:cs typeface="ＭＳ Ｐゴシック"/>
            </a:endParaRPr>
          </a:p>
          <a:p>
            <a:r>
              <a:rPr lang="en-US" sz="1800" smtClean="0">
                <a:ea typeface="ＭＳ Ｐゴシック"/>
                <a:cs typeface="ＭＳ Ｐゴシック"/>
              </a:rPr>
              <a:t>IOP has lowered its thresholds but this may not be widely known; this calls for promotion</a:t>
            </a:r>
          </a:p>
          <a:p>
            <a:pPr lvl="1"/>
            <a:r>
              <a:rPr lang="en-US" sz="1400" smtClean="0">
                <a:ea typeface="ＭＳ Ｐゴシック"/>
              </a:rPr>
              <a:t>The  full compliancy of implementations with the enabler is removed</a:t>
            </a:r>
          </a:p>
          <a:p>
            <a:pPr lvl="1"/>
            <a:r>
              <a:rPr lang="en-US" sz="1400" smtClean="0">
                <a:ea typeface="ＭＳ Ｐゴシック"/>
              </a:rPr>
              <a:t>Any source of enabler validation information is considered</a:t>
            </a:r>
          </a:p>
          <a:p>
            <a:pPr lvl="1"/>
            <a:r>
              <a:rPr lang="en-US" sz="1400" smtClean="0">
                <a:ea typeface="ＭＳ Ｐゴシック"/>
              </a:rPr>
              <a:t>Non Disclosure Agreement validity is extended from two to five years (in progress)</a:t>
            </a:r>
          </a:p>
          <a:p>
            <a:r>
              <a:rPr lang="en-US" sz="1800" smtClean="0">
                <a:ea typeface="ＭＳ Ｐゴシック"/>
                <a:cs typeface="ＭＳ Ｐゴシック"/>
              </a:rPr>
              <a:t>Not having formalized test events lead to development of TestOnDemand:</a:t>
            </a:r>
          </a:p>
          <a:p>
            <a:pPr lvl="1"/>
            <a:r>
              <a:rPr lang="en-US" sz="1400" smtClean="0">
                <a:ea typeface="ＭＳ Ｐゴシック"/>
              </a:rPr>
              <a:t>Test on Demand allows virtual testing to occur anytime, anywhere</a:t>
            </a:r>
          </a:p>
          <a:p>
            <a:pPr lvl="1"/>
            <a:r>
              <a:rPr lang="en-US" sz="1400" smtClean="0">
                <a:ea typeface="ＭＳ Ｐゴシック"/>
              </a:rPr>
              <a:t>ToD allows vendors to capture bilateral test data in a more efficient manner</a:t>
            </a:r>
          </a:p>
          <a:p>
            <a:pPr lvl="1"/>
            <a:r>
              <a:rPr lang="en-US" sz="1400" smtClean="0">
                <a:ea typeface="ＭＳ Ｐゴシック"/>
              </a:rPr>
              <a:t>ToD lowers the testing costs for vendors and OMA</a:t>
            </a:r>
          </a:p>
          <a:p>
            <a:pPr lvl="1"/>
            <a:r>
              <a:rPr lang="en-US" sz="1400" smtClean="0">
                <a:ea typeface="ＭＳ Ｐゴシック"/>
              </a:rPr>
              <a:t>Operators will have a channel to express individual interest in test results and implementation maturity (use case available)</a:t>
            </a:r>
          </a:p>
          <a:p>
            <a:r>
              <a:rPr lang="en-US" sz="1800" smtClean="0">
                <a:ea typeface="ＭＳ Ｐゴシック"/>
                <a:cs typeface="ＭＳ Ｐゴシック"/>
              </a:rPr>
              <a:t>The WI champion serves as IOP champion in early phases of development</a:t>
            </a:r>
          </a:p>
          <a:p>
            <a:r>
              <a:rPr lang="en-US" sz="1800" smtClean="0">
                <a:ea typeface="ＭＳ Ｐゴシック"/>
                <a:cs typeface="ＭＳ Ｐゴシック"/>
              </a:rPr>
              <a:t>The Mobile Codes survey raised interest in IOP testing and serves as example for other enablers</a:t>
            </a:r>
          </a:p>
          <a:p>
            <a:r>
              <a:rPr lang="en-US" sz="1800" smtClean="0">
                <a:ea typeface="ＭＳ Ｐゴシック"/>
                <a:cs typeface="ＭＳ Ｐゴシック"/>
              </a:rPr>
              <a:t>IOP is a market sensor; signaling interest in enablers</a:t>
            </a:r>
          </a:p>
        </p:txBody>
      </p:sp>
      <p:sp>
        <p:nvSpPr>
          <p:cNvPr id="17410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mtClean="0">
                <a:ea typeface="ＭＳ Ｐゴシック"/>
                <a:cs typeface="ＭＳ Ｐゴシック"/>
              </a:rPr>
              <a:t>IOP modifications and opportunities</a:t>
            </a:r>
            <a:endParaRPr lang="nl-NL" sz="2800" smtClean="0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  <p:transition>
    <p:zoom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2"/>
          <p:cNvSpPr>
            <a:spLocks noGrp="1"/>
          </p:cNvSpPr>
          <p:nvPr>
            <p:ph type="title"/>
          </p:nvPr>
        </p:nvSpPr>
        <p:spPr>
          <a:xfrm>
            <a:off x="2819400" y="3048000"/>
            <a:ext cx="3200400" cy="685800"/>
          </a:xfrm>
        </p:spPr>
        <p:txBody>
          <a:bodyPr/>
          <a:lstStyle/>
          <a:p>
            <a:r>
              <a:rPr lang="en-US" smtClean="0">
                <a:ea typeface="ＭＳ Ｐゴシック"/>
                <a:cs typeface="ＭＳ Ｐゴシック"/>
              </a:rPr>
              <a:t>Backups</a:t>
            </a:r>
            <a:endParaRPr lang="nl-NL" smtClean="0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  <p:transition>
    <p:zoom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sz="1600" smtClean="0">
                <a:ea typeface="ＭＳ Ｐゴシック"/>
                <a:cs typeface="ＭＳ Ｐゴシック"/>
              </a:rPr>
              <a:t>OMA On-Board Key Generation 1.0</a:t>
            </a:r>
          </a:p>
          <a:p>
            <a:r>
              <a:rPr lang="nl-NL" sz="1600" smtClean="0">
                <a:ea typeface="ＭＳ Ｐゴシック"/>
                <a:cs typeface="ＭＳ Ｐゴシック"/>
              </a:rPr>
              <a:t>OMA Browsing 2.4</a:t>
            </a:r>
          </a:p>
          <a:p>
            <a:r>
              <a:rPr lang="nl-NL" sz="1600" smtClean="0">
                <a:ea typeface="ＭＳ Ｐゴシック"/>
                <a:cs typeface="ＭＳ Ｐゴシック"/>
              </a:rPr>
              <a:t>OMA Browser Protocol Stack 1.0</a:t>
            </a:r>
          </a:p>
          <a:p>
            <a:r>
              <a:rPr lang="nl-NL" sz="1600" smtClean="0">
                <a:ea typeface="ＭＳ Ｐゴシック"/>
                <a:cs typeface="ＭＳ Ｐゴシック"/>
              </a:rPr>
              <a:t>OMA Download over the Air 2.0</a:t>
            </a:r>
          </a:p>
          <a:p>
            <a:r>
              <a:rPr lang="nl-NL" sz="1600" smtClean="0">
                <a:ea typeface="ＭＳ Ｐゴシック"/>
                <a:cs typeface="ＭＳ Ｐゴシック"/>
              </a:rPr>
              <a:t>OMA External Functionality Interface  1.0</a:t>
            </a:r>
          </a:p>
          <a:p>
            <a:r>
              <a:rPr lang="nl-NL" sz="1600" smtClean="0">
                <a:ea typeface="ＭＳ Ｐゴシック"/>
                <a:cs typeface="ＭＳ Ｐゴシック"/>
              </a:rPr>
              <a:t>OMA Games Services Client Server Interface 1.0</a:t>
            </a:r>
          </a:p>
          <a:p>
            <a:r>
              <a:rPr lang="nl-NL" sz="1600" smtClean="0">
                <a:ea typeface="ＭＳ Ｐゴシック"/>
                <a:cs typeface="ＭＳ Ｐゴシック"/>
              </a:rPr>
              <a:t>OMA Look and Feel Customization 1.0</a:t>
            </a:r>
          </a:p>
          <a:p>
            <a:r>
              <a:rPr lang="nl-NL" sz="1600" smtClean="0">
                <a:ea typeface="ＭＳ Ｐゴシック"/>
                <a:cs typeface="ＭＳ Ｐゴシック"/>
              </a:rPr>
              <a:t>OMA Push 2.1</a:t>
            </a:r>
          </a:p>
          <a:p>
            <a:r>
              <a:rPr lang="nl-NL" sz="1600" smtClean="0">
                <a:ea typeface="ＭＳ Ｐゴシック"/>
                <a:cs typeface="ＭＳ Ｐゴシック"/>
              </a:rPr>
              <a:t>OMA Rich Media Environment 1.0</a:t>
            </a:r>
          </a:p>
          <a:p>
            <a:r>
              <a:rPr lang="nl-NL" sz="1600" smtClean="0">
                <a:ea typeface="ＭＳ Ｐゴシック"/>
                <a:cs typeface="ＭＳ Ｐゴシック"/>
              </a:rPr>
              <a:t>OMA User Agent Profile 1.1</a:t>
            </a:r>
          </a:p>
          <a:p>
            <a:pPr>
              <a:buFontTx/>
              <a:buNone/>
            </a:pPr>
            <a:endParaRPr lang="nl-NL" smtClean="0">
              <a:ea typeface="ＭＳ Ｐゴシック"/>
              <a:cs typeface="ＭＳ Ｐゴシック"/>
            </a:endParaRPr>
          </a:p>
        </p:txBody>
      </p:sp>
      <p:sp>
        <p:nvSpPr>
          <p:cNvPr id="19458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000" smtClean="0">
                <a:ea typeface="ＭＳ Ｐゴシック"/>
                <a:cs typeface="ＭＳ Ｐゴシック"/>
              </a:rPr>
              <a:t>10 Releases  approved via MAX timeout since January:</a:t>
            </a:r>
            <a:endParaRPr lang="nl-NL" sz="2000" smtClean="0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  <p:transition>
    <p:zoom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sz="1200" smtClean="0">
                <a:ea typeface="ＭＳ Ｐゴシック"/>
                <a:cs typeface="ＭＳ Ｐゴシック"/>
              </a:rPr>
              <a:t>OMA Multimedia Messaging Service 1.3</a:t>
            </a:r>
          </a:p>
          <a:p>
            <a:r>
              <a:rPr lang="nl-NL" sz="1200" smtClean="0">
                <a:ea typeface="ＭＳ Ｐゴシック"/>
                <a:cs typeface="ＭＳ Ｐゴシック"/>
              </a:rPr>
              <a:t>OMA Data Synchronization 2.0</a:t>
            </a:r>
          </a:p>
          <a:p>
            <a:r>
              <a:rPr lang="nl-NL" sz="1200" smtClean="0">
                <a:ea typeface="ＭＳ Ｐゴシック"/>
                <a:cs typeface="ＭＳ Ｐゴシック"/>
              </a:rPr>
              <a:t>OMA Device Capability Management Object  1.0</a:t>
            </a:r>
          </a:p>
          <a:p>
            <a:r>
              <a:rPr lang="nl-NL" sz="1200" smtClean="0">
                <a:ea typeface="ＭＳ Ｐゴシック"/>
                <a:cs typeface="ＭＳ Ｐゴシック"/>
              </a:rPr>
              <a:t>OMA Device Management Scheduling  1.0</a:t>
            </a:r>
          </a:p>
          <a:p>
            <a:r>
              <a:rPr lang="nl-NL" sz="1200" smtClean="0">
                <a:ea typeface="ＭＳ Ｐゴシック"/>
                <a:cs typeface="ＭＳ Ｐゴシック"/>
              </a:rPr>
              <a:t>OMA Software Component Management Object 1.0</a:t>
            </a:r>
          </a:p>
          <a:p>
            <a:r>
              <a:rPr lang="nl-NL" sz="1200" smtClean="0">
                <a:ea typeface="ＭＳ Ｐゴシック"/>
                <a:cs typeface="ＭＳ Ｐゴシック"/>
              </a:rPr>
              <a:t>OMA Categorization Based Content Screening Framework  1.0</a:t>
            </a:r>
          </a:p>
          <a:p>
            <a:r>
              <a:rPr lang="nl-NL" sz="1200" smtClean="0">
                <a:ea typeface="ＭＳ Ｐゴシック"/>
                <a:cs typeface="ＭＳ Ｐゴシック"/>
              </a:rPr>
              <a:t>OMA General Service Subscription Management 1.0</a:t>
            </a:r>
          </a:p>
          <a:p>
            <a:r>
              <a:rPr lang="nl-NL" sz="1200" smtClean="0">
                <a:ea typeface="ＭＳ Ｐゴシック"/>
                <a:cs typeface="ＭＳ Ｐゴシック"/>
              </a:rPr>
              <a:t>OMA Global Permissions Management 1.0</a:t>
            </a:r>
          </a:p>
          <a:p>
            <a:r>
              <a:rPr lang="nl-NL" sz="1200" smtClean="0">
                <a:ea typeface="ＭＳ Ｐゴシック"/>
                <a:cs typeface="ＭＳ Ｐゴシック"/>
              </a:rPr>
              <a:t>OMA Policy Evaluation, Enforcement and Management Architecture  1.0</a:t>
            </a:r>
          </a:p>
          <a:p>
            <a:r>
              <a:rPr lang="nl-NL" sz="1200" smtClean="0">
                <a:ea typeface="ＭＳ Ｐゴシック"/>
                <a:cs typeface="ＭＳ Ｐゴシック"/>
              </a:rPr>
              <a:t>OMA Content Management Interface 1.0 </a:t>
            </a:r>
          </a:p>
          <a:p>
            <a:r>
              <a:rPr lang="nl-NL" sz="1200" smtClean="0">
                <a:ea typeface="ＭＳ Ｐゴシック"/>
                <a:cs typeface="ＭＳ Ｐゴシック"/>
              </a:rPr>
              <a:t>OMA Device Profile Evolution  1.0</a:t>
            </a:r>
          </a:p>
          <a:p>
            <a:r>
              <a:rPr lang="nl-NL" sz="1200" smtClean="0">
                <a:ea typeface="ＭＳ Ｐゴシック"/>
                <a:cs typeface="ＭＳ Ｐゴシック"/>
              </a:rPr>
              <a:t>OMA Dynamic Content Delivery 1.0</a:t>
            </a:r>
          </a:p>
          <a:p>
            <a:r>
              <a:rPr lang="nl-NL" sz="1200" smtClean="0">
                <a:ea typeface="ＭＳ Ｐゴシック"/>
                <a:cs typeface="ＭＳ Ｐゴシック"/>
              </a:rPr>
              <a:t>OMA Push 2.2</a:t>
            </a:r>
          </a:p>
          <a:p>
            <a:r>
              <a:rPr lang="nl-NL" sz="1200" smtClean="0">
                <a:ea typeface="ＭＳ Ｐゴシック"/>
                <a:cs typeface="ＭＳ Ｐゴシック"/>
              </a:rPr>
              <a:t>OMA SIP Push </a:t>
            </a:r>
          </a:p>
          <a:p>
            <a:r>
              <a:rPr lang="nl-NL" sz="1200" smtClean="0">
                <a:ea typeface="ＭＳ Ｐゴシック"/>
                <a:cs typeface="ＭＳ Ｐゴシック"/>
              </a:rPr>
              <a:t>OMA Mobile Email 1.0</a:t>
            </a:r>
          </a:p>
          <a:p>
            <a:r>
              <a:rPr lang="nl-NL" sz="1200" smtClean="0">
                <a:ea typeface="ＭＳ Ｐゴシック"/>
                <a:cs typeface="ＭＳ Ｐゴシック"/>
              </a:rPr>
              <a:t>OMA Push to talk over Cellular 2.0</a:t>
            </a:r>
          </a:p>
          <a:p>
            <a:r>
              <a:rPr lang="nl-NL" sz="1200" smtClean="0">
                <a:ea typeface="ＭＳ Ｐゴシック"/>
                <a:cs typeface="ＭＳ Ｐゴシック"/>
              </a:rPr>
              <a:t>OMA Push to talk over Cellular 2.1</a:t>
            </a:r>
          </a:p>
          <a:p>
            <a:r>
              <a:rPr lang="nl-NL" sz="1200" smtClean="0">
                <a:ea typeface="ＭＳ Ｐゴシック"/>
                <a:cs typeface="ＭＳ Ｐゴシック"/>
              </a:rPr>
              <a:t>OMA Secure Removable Media  1.0</a:t>
            </a:r>
          </a:p>
          <a:p>
            <a:r>
              <a:rPr lang="nl-NL" sz="1200" smtClean="0">
                <a:ea typeface="ＭＳ Ｐゴシック"/>
                <a:cs typeface="ＭＳ Ｐゴシック"/>
              </a:rPr>
              <a:t>OMA Secure Content Exchange 1.0</a:t>
            </a:r>
          </a:p>
          <a:p>
            <a:r>
              <a:rPr lang="nl-NL" sz="1200" smtClean="0">
                <a:ea typeface="ＭＳ Ｐゴシック"/>
                <a:cs typeface="ＭＳ Ｐゴシック"/>
              </a:rPr>
              <a:t>OMA Mobile Location Protocol 3.1</a:t>
            </a:r>
          </a:p>
          <a:p>
            <a:r>
              <a:rPr lang="nl-NL" sz="1200" smtClean="0">
                <a:ea typeface="ＭＳ Ｐゴシック"/>
                <a:cs typeface="ＭＳ Ｐゴシック"/>
              </a:rPr>
              <a:t>OMA Mobile Location Service 1.0</a:t>
            </a:r>
          </a:p>
          <a:p>
            <a:r>
              <a:rPr lang="nl-NL" sz="1200" smtClean="0">
                <a:ea typeface="ＭＳ Ｐゴシック"/>
                <a:cs typeface="ＭＳ Ｐゴシック"/>
              </a:rPr>
              <a:t>OMA Mobile Location Service 1.1</a:t>
            </a:r>
          </a:p>
          <a:p>
            <a:r>
              <a:rPr lang="nl-NL" sz="1200" smtClean="0">
                <a:ea typeface="ＭＳ Ｐゴシック"/>
                <a:cs typeface="ＭＳ Ｐゴシック"/>
              </a:rPr>
              <a:t>OMA Mobile Location Service 1.2</a:t>
            </a:r>
          </a:p>
        </p:txBody>
      </p:sp>
      <p:sp>
        <p:nvSpPr>
          <p:cNvPr id="20482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smtClean="0">
                <a:ea typeface="ＭＳ Ｐゴシック"/>
                <a:cs typeface="ＭＳ Ｐゴシック"/>
              </a:rPr>
              <a:t>23 Items to be approved via timeout Budapest</a:t>
            </a:r>
            <a:endParaRPr lang="nl-NL" sz="2400" smtClean="0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  <p:transition>
    <p:zoom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smtClean="0">
                <a:ea typeface="ＭＳ Ｐゴシック"/>
                <a:cs typeface="ＭＳ Ｐゴシック"/>
              </a:rPr>
              <a:t>Secure Content Identification Mechanism (SCIDM) v1.0</a:t>
            </a:r>
            <a:endParaRPr lang="nl-NL" sz="2000" smtClean="0">
              <a:ea typeface="ＭＳ Ｐゴシック"/>
              <a:cs typeface="ＭＳ Ｐゴシック"/>
            </a:endParaRPr>
          </a:p>
          <a:p>
            <a:r>
              <a:rPr lang="en-GB" sz="2000" smtClean="0">
                <a:ea typeface="ＭＳ Ｐゴシック"/>
                <a:cs typeface="ＭＳ Ｐゴシック"/>
              </a:rPr>
              <a:t>Application layer Security Common Functions (SEC_CF) v1.1</a:t>
            </a:r>
            <a:endParaRPr lang="nl-NL" sz="2000" smtClean="0">
              <a:ea typeface="ＭＳ Ｐゴシック"/>
              <a:cs typeface="ＭＳ Ｐゴシック"/>
            </a:endParaRPr>
          </a:p>
          <a:p>
            <a:r>
              <a:rPr lang="en-GB" sz="2000" smtClean="0">
                <a:ea typeface="ＭＳ Ｐゴシック"/>
                <a:cs typeface="ＭＳ Ｐゴシック"/>
              </a:rPr>
              <a:t>Mobile Advertising (Mob-Ad) v1.0</a:t>
            </a:r>
            <a:endParaRPr lang="nl-NL" sz="2000" smtClean="0">
              <a:ea typeface="ＭＳ Ｐゴシック"/>
              <a:cs typeface="ＭＳ Ｐゴシック"/>
            </a:endParaRPr>
          </a:p>
          <a:p>
            <a:r>
              <a:rPr lang="en-GB" sz="2000" smtClean="0">
                <a:ea typeface="ＭＳ Ｐゴシック"/>
                <a:cs typeface="ＭＳ Ｐゴシック"/>
              </a:rPr>
              <a:t>Mobile Search Framework (MSrch) v1.0</a:t>
            </a:r>
          </a:p>
          <a:p>
            <a:r>
              <a:rPr lang="en-GB" sz="2000" smtClean="0">
                <a:ea typeface="ＭＳ Ｐゴシック"/>
                <a:cs typeface="ＭＳ Ｐゴシック"/>
              </a:rPr>
              <a:t>CMI</a:t>
            </a:r>
          </a:p>
          <a:p>
            <a:r>
              <a:rPr lang="en-GB" sz="2000" smtClean="0">
                <a:ea typeface="ＭＳ Ｐゴシック"/>
                <a:cs typeface="ＭＳ Ｐゴシック"/>
              </a:rPr>
              <a:t>CMR</a:t>
            </a:r>
          </a:p>
          <a:p>
            <a:r>
              <a:rPr lang="en-GB" sz="2000" smtClean="0">
                <a:ea typeface="ＭＳ Ｐゴシック"/>
                <a:cs typeface="ＭＳ Ｐゴシック"/>
              </a:rPr>
              <a:t>Push 2.3</a:t>
            </a:r>
          </a:p>
          <a:p>
            <a:endParaRPr lang="nl-NL" sz="2000" smtClean="0">
              <a:ea typeface="ＭＳ Ｐゴシック"/>
              <a:cs typeface="ＭＳ Ｐゴシック"/>
            </a:endParaRPr>
          </a:p>
          <a:p>
            <a:pPr>
              <a:buFontTx/>
              <a:buNone/>
            </a:pPr>
            <a:endParaRPr lang="nl-NL" smtClean="0">
              <a:ea typeface="ＭＳ Ｐゴシック"/>
              <a:cs typeface="ＭＳ Ｐゴシック"/>
            </a:endParaRPr>
          </a:p>
        </p:txBody>
      </p:sp>
      <p:sp>
        <p:nvSpPr>
          <p:cNvPr id="21506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smtClean="0">
                <a:ea typeface="ＭＳ Ｐゴシック"/>
                <a:cs typeface="ＭＳ Ｐゴシック"/>
              </a:rPr>
              <a:t>7 Enablers marked for future timeout</a:t>
            </a:r>
            <a:endParaRPr lang="nl-NL" sz="2000" smtClean="0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  <p:transition>
    <p:zoom dir="in"/>
  </p:transition>
</p:sld>
</file>

<file path=ppt/theme/theme1.xml><?xml version="1.0" encoding="utf-8"?>
<a:theme xmlns:a="http://schemas.openxmlformats.org/drawingml/2006/main" name="OMA 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MA 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MA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MA 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6085</TotalTime>
  <Words>624</Words>
  <Application>Microsoft Office PowerPoint</Application>
  <PresentationFormat>On-screen Show (4:3)</PresentationFormat>
  <Paragraphs>87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ＭＳ Ｐゴシック</vt:lpstr>
      <vt:lpstr>Tahoma</vt:lpstr>
      <vt:lpstr>Rotis Sans Serif for Nokia</vt:lpstr>
      <vt:lpstr>OMA Template</vt:lpstr>
      <vt:lpstr>Budapest leadership meeting IOP datapoints and considerations</vt:lpstr>
      <vt:lpstr>Data points for Min/Max Timeout</vt:lpstr>
      <vt:lpstr>Observations by IOP-WG</vt:lpstr>
      <vt:lpstr>IOP modifications and opportunities</vt:lpstr>
      <vt:lpstr>Backups</vt:lpstr>
      <vt:lpstr>10 Releases  approved via MAX timeout since January:</vt:lpstr>
      <vt:lpstr>23 Items to be approved via timeout Budapest</vt:lpstr>
      <vt:lpstr>7 Enablers marked for future timeout</vt:lpstr>
    </vt:vector>
  </TitlesOfParts>
  <Company>Open Mobile Alliance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Staff Report</dc:title>
  <dc:creator>Seth Newberry</dc:creator>
  <cp:lastModifiedBy>Musa R. Unmehopa</cp:lastModifiedBy>
  <cp:revision>264</cp:revision>
  <dcterms:created xsi:type="dcterms:W3CDTF">2010-12-13T16:22:49Z</dcterms:created>
  <dcterms:modified xsi:type="dcterms:W3CDTF">2011-06-23T15:03:38Z</dcterms:modified>
</cp:coreProperties>
</file>