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0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A59F4-28C5-4ED9-B6A8-9A85243DB047}" type="datetimeFigureOut">
              <a:rPr lang="en-GB" smtClean="0"/>
              <a:pPr/>
              <a:t>14/02/2012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AA346-46B1-4610-A316-1C8C048E41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67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Times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 dir="in"/>
  </p:transition>
  <p:txStyles>
    <p:titleStyle>
      <a:lvl1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2pPr>
      <a:lvl3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3pPr>
      <a:lvl4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4pPr>
      <a:lvl5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6pPr>
      <a:lvl7pPr marL="9144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7pPr>
      <a:lvl8pPr marL="13716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8pPr>
      <a:lvl9pPr marL="18288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9pPr>
    </p:titleStyle>
    <p:bodyStyle>
      <a:lvl1pPr marL="280988" indent="-280988" algn="l" defTabSz="762000" rtl="0" eaLnBrk="1" fontAlgn="base" hangingPunct="1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666750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11" charset="-128"/>
        </a:defRPr>
      </a:lvl2pPr>
      <a:lvl3pPr marL="1147763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11" charset="-128"/>
        </a:defRPr>
      </a:lvl3pPr>
      <a:lvl4pPr marL="1804988" indent="-277813" algn="l" defTabSz="762000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11" charset="-128"/>
        </a:defRPr>
      </a:lvl4pPr>
      <a:lvl5pPr marL="22860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5pPr>
      <a:lvl6pPr marL="27432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6pPr>
      <a:lvl7pPr marL="32004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7pPr>
      <a:lvl8pPr marL="36576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8pPr>
      <a:lvl9pPr marL="41148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1200" y="2143125"/>
            <a:ext cx="7772400" cy="1470025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</a:rPr>
              <a:t>OMA </a:t>
            </a:r>
            <a:r>
              <a:rPr lang="en-US" dirty="0" smtClean="0">
                <a:ea typeface="ＭＳ Ｐゴシック" charset="-128"/>
              </a:rPr>
              <a:t>Communications</a:t>
            </a:r>
            <a:br>
              <a:rPr lang="en-US" dirty="0" smtClean="0">
                <a:ea typeface="ＭＳ Ｐゴシック" charset="-128"/>
              </a:rPr>
            </a:br>
            <a:r>
              <a:rPr lang="en-US" dirty="0" smtClean="0">
                <a:ea typeface="ＭＳ Ｐゴシック" charset="-128"/>
              </a:rPr>
              <a:t/>
            </a:r>
            <a:br>
              <a:rPr lang="en-US" dirty="0" smtClean="0">
                <a:ea typeface="ＭＳ Ｐゴシック" charset="-128"/>
              </a:rPr>
            </a:br>
            <a:r>
              <a:rPr lang="en-US" sz="2400" dirty="0" smtClean="0">
                <a:ea typeface="ＭＳ Ｐゴシック" charset="-128"/>
              </a:rPr>
              <a:t>Update from Board Officers on the 2012 Communications Plan</a:t>
            </a:r>
            <a:endParaRPr lang="en-US" sz="2400" dirty="0" smtClean="0">
              <a:ea typeface="ＭＳ Ｐゴシック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</a:rPr>
              <a:t>20 </a:t>
            </a:r>
            <a:r>
              <a:rPr lang="en-US" dirty="0" smtClean="0">
                <a:ea typeface="ＭＳ Ｐゴシック" charset="-128"/>
              </a:rPr>
              <a:t>February 2011</a:t>
            </a:r>
          </a:p>
          <a:p>
            <a:r>
              <a:rPr lang="en-US" dirty="0" smtClean="0">
                <a:ea typeface="ＭＳ Ｐゴシック" charset="-128"/>
              </a:rPr>
              <a:t>OMA-OFFICERS-2012-0006</a:t>
            </a:r>
            <a:endParaRPr lang="en-US" dirty="0" smtClean="0">
              <a:ea typeface="ＭＳ Ｐゴシック" charset="-128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Communications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The Board has approved the 2012 budget which includes a Communications </a:t>
            </a:r>
            <a:r>
              <a:rPr lang="en-GB" sz="1800" dirty="0" smtClean="0"/>
              <a:t>budget. </a:t>
            </a:r>
            <a:endParaRPr lang="en-GB" sz="1800" dirty="0"/>
          </a:p>
          <a:p>
            <a:r>
              <a:rPr lang="en-GB" sz="1800" dirty="0"/>
              <a:t>Concerns had been raised over high communications costs and the risk that additional expenditure would be generated via projects and other initiatives.</a:t>
            </a:r>
          </a:p>
          <a:p>
            <a:r>
              <a:rPr lang="en-GB" sz="1800" dirty="0" smtClean="0"/>
              <a:t>The Board has approved the recruitment of </a:t>
            </a:r>
            <a:r>
              <a:rPr lang="en-GB" sz="1800" dirty="0"/>
              <a:t>a sales and </a:t>
            </a:r>
            <a:r>
              <a:rPr lang="en-GB" sz="1800" dirty="0" smtClean="0"/>
              <a:t>marketing function, and ther</a:t>
            </a:r>
            <a:r>
              <a:rPr lang="en-GB" sz="1800" dirty="0" smtClean="0"/>
              <a:t>e </a:t>
            </a:r>
            <a:r>
              <a:rPr lang="en-GB" sz="1800" dirty="0"/>
              <a:t>is a need for some rationalisation of communications activity to take account of the additional </a:t>
            </a:r>
            <a:r>
              <a:rPr lang="en-GB" sz="1800" dirty="0" smtClean="0"/>
              <a:t>resources.</a:t>
            </a:r>
            <a:endParaRPr lang="en-GB" sz="1800" dirty="0"/>
          </a:p>
          <a:p>
            <a:r>
              <a:rPr lang="en-GB" sz="1800" dirty="0" smtClean="0"/>
              <a:t>The </a:t>
            </a:r>
            <a:r>
              <a:rPr lang="en-GB" sz="1800" dirty="0" smtClean="0"/>
              <a:t>Board Officers </a:t>
            </a:r>
            <a:r>
              <a:rPr lang="en-GB" sz="1800" dirty="0" smtClean="0"/>
              <a:t>carried out a </a:t>
            </a:r>
            <a:r>
              <a:rPr lang="en-GB" sz="1800" dirty="0" smtClean="0"/>
              <a:t>detailed review of the Communications activities to understand better the detailed tasks and costs</a:t>
            </a:r>
          </a:p>
          <a:p>
            <a:pPr lvl="1"/>
            <a:r>
              <a:rPr lang="en-GB" sz="1600" dirty="0"/>
              <a:t>The review has identified several opportunities for improvements in efficiency</a:t>
            </a:r>
          </a:p>
          <a:p>
            <a:r>
              <a:rPr lang="en-GB" sz="1800" dirty="0" smtClean="0"/>
              <a:t>Also the review highlighted the need for a coordination function to deal with requests for communications support and to control expenditure.</a:t>
            </a:r>
          </a:p>
          <a:p>
            <a:pPr lvl="1"/>
            <a:r>
              <a:rPr lang="en-GB" sz="1600" dirty="0"/>
              <a:t>OMA GM will provide the coordination function</a:t>
            </a:r>
          </a:p>
          <a:p>
            <a:r>
              <a:rPr lang="en-GB" sz="1800" dirty="0" smtClean="0"/>
              <a:t>The </a:t>
            </a:r>
            <a:r>
              <a:rPr lang="en-GB" sz="1800" dirty="0"/>
              <a:t>budget and plan </a:t>
            </a:r>
            <a:r>
              <a:rPr lang="en-GB" sz="1800" dirty="0" smtClean="0"/>
              <a:t>for Q1/2012 has been defined</a:t>
            </a:r>
          </a:p>
          <a:p>
            <a:r>
              <a:rPr lang="en-GB" sz="1800" dirty="0" smtClean="0"/>
              <a:t>Further work is needed on the communications plan for Qs. 2, 3 and 4</a:t>
            </a:r>
            <a:endParaRPr lang="en-US" sz="1600" dirty="0">
              <a:solidFill>
                <a:srgbClr val="660033"/>
              </a:solidFill>
            </a:endParaRPr>
          </a:p>
          <a:p>
            <a:pPr lvl="1"/>
            <a:endParaRPr lang="en-US" sz="1600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206920"/>
      </p:ext>
    </p:extLst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Communications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Q1/2012 budget and plan has been </a:t>
            </a:r>
            <a:r>
              <a:rPr lang="en-GB" sz="1800" dirty="0" smtClean="0"/>
              <a:t>defined to focus on core activities:</a:t>
            </a:r>
          </a:p>
          <a:p>
            <a:pPr lvl="1"/>
            <a:r>
              <a:rPr lang="en-GB" sz="1600" dirty="0" smtClean="0"/>
              <a:t>Newsletter – simplified version without customised graphics and based on technical content directly from TP</a:t>
            </a:r>
          </a:p>
          <a:p>
            <a:pPr lvl="1"/>
            <a:r>
              <a:rPr lang="en-GB" sz="1600" dirty="0" smtClean="0"/>
              <a:t>Collateral – two items of collateral in Q1 with lower cost graphics</a:t>
            </a:r>
          </a:p>
          <a:p>
            <a:pPr lvl="1"/>
            <a:r>
              <a:rPr lang="en-GB" sz="1600" dirty="0" smtClean="0"/>
              <a:t>Presentations </a:t>
            </a:r>
            <a:r>
              <a:rPr lang="en-GB" sz="1600" dirty="0" smtClean="0"/>
              <a:t>- external </a:t>
            </a:r>
            <a:r>
              <a:rPr lang="en-GB" sz="1600" dirty="0"/>
              <a:t>presentations to be drafted and owned by the Presenter, CT to provide standard baseline content and can help with review for consistency. This </a:t>
            </a:r>
            <a:r>
              <a:rPr lang="en-GB" sz="1600" dirty="0" smtClean="0"/>
              <a:t>saves </a:t>
            </a:r>
            <a:r>
              <a:rPr lang="en-GB" sz="1600" dirty="0"/>
              <a:t>review cycles and avoids using CT to arbitrate when there are different opinions on content.</a:t>
            </a:r>
          </a:p>
          <a:p>
            <a:pPr lvl="1"/>
            <a:r>
              <a:rPr lang="en-GB" sz="1600" dirty="0" smtClean="0"/>
              <a:t>Website maintenance - some </a:t>
            </a:r>
            <a:r>
              <a:rPr lang="en-GB" sz="1600" dirty="0"/>
              <a:t>website operational aspects will be done by OMA </a:t>
            </a:r>
            <a:r>
              <a:rPr lang="en-GB" sz="1600" dirty="0" smtClean="0"/>
              <a:t>staff.</a:t>
            </a:r>
            <a:endParaRPr lang="en-GB" sz="1600" dirty="0" smtClean="0"/>
          </a:p>
          <a:p>
            <a:pPr lvl="1"/>
            <a:r>
              <a:rPr lang="en-GB" sz="1600" dirty="0" smtClean="0"/>
              <a:t>Press Releases - </a:t>
            </a:r>
            <a:r>
              <a:rPr lang="en-GB" sz="1600" dirty="0" smtClean="0"/>
              <a:t>1bn </a:t>
            </a:r>
            <a:r>
              <a:rPr lang="en-GB" sz="1600" dirty="0" smtClean="0"/>
              <a:t>DM device </a:t>
            </a:r>
            <a:r>
              <a:rPr lang="en-GB" sz="1600" dirty="0" smtClean="0"/>
              <a:t>implementations, Mobile Codes, joint </a:t>
            </a:r>
            <a:r>
              <a:rPr lang="en-GB" sz="1600" dirty="0" err="1" smtClean="0"/>
              <a:t>FemtoForum</a:t>
            </a:r>
            <a:r>
              <a:rPr lang="en-GB" sz="1600" dirty="0" smtClean="0"/>
              <a:t> release.</a:t>
            </a:r>
            <a:endParaRPr lang="en-GB" sz="1600" dirty="0" smtClean="0"/>
          </a:p>
          <a:p>
            <a:r>
              <a:rPr lang="en-GB" sz="1800" dirty="0" smtClean="0"/>
              <a:t>Website Phase 1 budget is already approved and work is nearly complete</a:t>
            </a:r>
          </a:p>
          <a:p>
            <a:pPr lvl="1"/>
            <a:r>
              <a:rPr lang="en-GB" sz="1600" dirty="0"/>
              <a:t>Feedback from </a:t>
            </a:r>
            <a:r>
              <a:rPr lang="en-GB" sz="1600" dirty="0" smtClean="0"/>
              <a:t>TP and WGs </a:t>
            </a:r>
            <a:r>
              <a:rPr lang="en-GB" sz="1600" dirty="0"/>
              <a:t>has been taken into account</a:t>
            </a:r>
          </a:p>
          <a:p>
            <a:r>
              <a:rPr lang="en-GB" sz="1800" dirty="0" smtClean="0"/>
              <a:t>Projects </a:t>
            </a:r>
            <a:r>
              <a:rPr lang="en-GB" sz="1800" dirty="0"/>
              <a:t>should define any additional needs for communications </a:t>
            </a:r>
            <a:r>
              <a:rPr lang="en-GB" sz="1800" dirty="0" smtClean="0"/>
              <a:t>budget, these will be handled by the coordination function (</a:t>
            </a:r>
            <a:r>
              <a:rPr lang="en-GB" sz="1800" dirty="0"/>
              <a:t>S</a:t>
            </a:r>
            <a:r>
              <a:rPr lang="en-GB" sz="1800" dirty="0" smtClean="0"/>
              <a:t>eth)</a:t>
            </a:r>
            <a:endParaRPr lang="en-GB" sz="1800" dirty="0"/>
          </a:p>
          <a:p>
            <a:pPr lvl="1"/>
            <a:r>
              <a:rPr lang="en-GB" sz="1600" dirty="0" err="1"/>
              <a:t>eg</a:t>
            </a:r>
            <a:r>
              <a:rPr lang="en-GB" sz="1600" dirty="0"/>
              <a:t> Events, Website Phase 2, Task Force Support….</a:t>
            </a:r>
          </a:p>
          <a:p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418218185"/>
      </p:ext>
    </p:extLst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1_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_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lnDef>
  </a:objectDefaults>
  <a:extraClrSchemeLst>
    <a:extraClrScheme>
      <a:clrScheme name="1_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OMA Basic.pot</Template>
  <TotalTime>751</TotalTime>
  <Words>330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1_OMA Template</vt:lpstr>
      <vt:lpstr>OMA Communications  Update from Board Officers on the 2012 Communications Plan</vt:lpstr>
      <vt:lpstr>Communications Review</vt:lpstr>
      <vt:lpstr>Communications Review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Topics for Sorrento</dc:title>
  <dc:creator>Seth Newberry</dc:creator>
  <cp:lastModifiedBy>Harrison Fred (Centre)</cp:lastModifiedBy>
  <cp:revision>67</cp:revision>
  <dcterms:created xsi:type="dcterms:W3CDTF">2011-02-09T02:08:28Z</dcterms:created>
  <dcterms:modified xsi:type="dcterms:W3CDTF">2012-02-14T11:26:05Z</dcterms:modified>
</cp:coreProperties>
</file>