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96" y="-49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4CE972-73AA-4F44-8F56-8680B0DE7F62}" type="datetimeFigureOut">
              <a:rPr lang="en-GB" smtClean="0"/>
              <a:t>30/05/2014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4EF070-1A8E-4FC2-AD99-71B48D126611}" type="slidenum">
              <a:rPr lang="en-GB" smtClean="0"/>
              <a:t>‹#›</a:t>
            </a:fld>
            <a:endParaRPr lang="en-GB"/>
          </a:p>
        </p:txBody>
      </p:sp>
    </p:spTree>
    <p:extLst>
      <p:ext uri="{BB962C8B-B14F-4D97-AF65-F5344CB8AC3E}">
        <p14:creationId xmlns:p14="http://schemas.microsoft.com/office/powerpoint/2010/main" val="3309249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59331"/>
            <a:ext cx="5029200" cy="44636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t>In order to ensure that Business Focus is applied in creating a WI, it is recommended to address the points in this slide.  You can use several slides to address these points if necessary:</a:t>
            </a:r>
          </a:p>
          <a:p>
            <a:r>
              <a:rPr lang="en-GB" altLang="zh-CN" b="1" dirty="0" smtClean="0"/>
              <a:t>Work Areas</a:t>
            </a:r>
            <a:r>
              <a:rPr lang="en-GB" altLang="zh-CN" dirty="0" smtClean="0"/>
              <a:t> should provide a sufficiently good understanding of the technical results to be delivered by the WI, but they should not define how the required functionality is to be specified or how it is to be implemented.  </a:t>
            </a:r>
          </a:p>
          <a:p>
            <a:r>
              <a:rPr lang="en-GB" altLang="zh-CN" b="1" dirty="0" smtClean="0"/>
              <a:t>Issues this Work Item aims to solve</a:t>
            </a:r>
            <a:r>
              <a:rPr lang="en-GB" altLang="zh-CN" dirty="0"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t>Market benefits </a:t>
            </a:r>
            <a:r>
              <a:rPr lang="en-US" altLang="zh-CN" dirty="0" smtClean="0"/>
              <a:t>describes the benefits this WI will bring to the value chain (e.g. the subscriber, the operator etc.) in the market</a:t>
            </a:r>
          </a:p>
          <a:p>
            <a:r>
              <a:rPr lang="en-GB" altLang="zh-CN" b="1" dirty="0" smtClean="0"/>
              <a:t>Time to market </a:t>
            </a:r>
            <a:r>
              <a:rPr lang="en-GB" altLang="zh-CN" dirty="0" smtClean="0"/>
              <a:t>should </a:t>
            </a:r>
            <a:r>
              <a:rPr lang="en-US" altLang="zh-CN" dirty="0" smtClean="0"/>
              <a:t>address impacts from doing the work as well as from not doing the work.</a:t>
            </a:r>
            <a:endParaRPr lang="en-GB" altLang="zh-CN" dirty="0" smtClean="0"/>
          </a:p>
          <a:p>
            <a:r>
              <a:rPr lang="en-GB" altLang="zh-CN" b="1" dirty="0" smtClean="0"/>
              <a:t>Expected market acceptance </a:t>
            </a:r>
            <a:r>
              <a:rPr lang="en-GB" altLang="zh-CN" dirty="0" smtClean="0"/>
              <a:t>should justify how and why the market will accept this solution.</a:t>
            </a:r>
          </a:p>
          <a:p>
            <a:r>
              <a:rPr lang="en-GB" altLang="zh-CN" b="1" dirty="0" smtClean="0"/>
              <a:t>Complexity </a:t>
            </a:r>
            <a:r>
              <a:rPr lang="en-US" altLang="zh-CN" dirty="0"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p>
          <a:p>
            <a:r>
              <a:rPr lang="en-GB" altLang="zh-CN" b="1" dirty="0" smtClean="0"/>
              <a:t>Uniqueness </a:t>
            </a:r>
            <a:r>
              <a:rPr lang="en-GB" altLang="zh-CN" dirty="0" smtClean="0"/>
              <a:t>should a</a:t>
            </a:r>
            <a:r>
              <a:rPr lang="en-US" altLang="zh-CN" dirty="0" err="1" smtClean="0"/>
              <a:t>ddress</a:t>
            </a:r>
            <a:r>
              <a:rPr lang="en-US" altLang="zh-CN" dirty="0" smtClean="0"/>
              <a:t> the uniqueness of the work covered by this WI.  Describe any cases where similar work is underway or being proposed within OMA or outside OMA.  </a:t>
            </a:r>
            <a:endParaRPr lang="en-GB" altLang="zh-CN"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764914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05832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30246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99219" y="227877"/>
            <a:ext cx="8544012" cy="68673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85265" y="1142484"/>
            <a:ext cx="4212318" cy="5256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9356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318468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extLst>
      <p:ext uri="{BB962C8B-B14F-4D97-AF65-F5344CB8AC3E}">
        <p14:creationId xmlns:p14="http://schemas.microsoft.com/office/powerpoint/2010/main" val="4242827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98147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72692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947223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8307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extLst>
      <p:ext uri="{BB962C8B-B14F-4D97-AF65-F5344CB8AC3E}">
        <p14:creationId xmlns:p14="http://schemas.microsoft.com/office/powerpoint/2010/main" val="1187022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extLst>
      <p:ext uri="{BB962C8B-B14F-4D97-AF65-F5344CB8AC3E}">
        <p14:creationId xmlns:p14="http://schemas.microsoft.com/office/powerpoint/2010/main" val="3528158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175048" y="6124765"/>
            <a:ext cx="1590665" cy="47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0"/>
              </a:spcBef>
              <a:spcAft>
                <a:spcPct val="0"/>
              </a:spcAft>
              <a:defRPr/>
            </a:pPr>
            <a:endParaRPr lang="en-GB" altLang="zh-CN" smtClean="0">
              <a:solidFill>
                <a:srgbClr val="000000"/>
              </a:solidFill>
              <a:ea typeface="宋体" charset="-122"/>
            </a:endParaRPr>
          </a:p>
        </p:txBody>
      </p:sp>
      <p:sp>
        <p:nvSpPr>
          <p:cNvPr id="1028" name="Line 9"/>
          <p:cNvSpPr>
            <a:spLocks noChangeShapeType="1"/>
          </p:cNvSpPr>
          <p:nvPr userDrawn="1"/>
        </p:nvSpPr>
        <p:spPr bwMode="auto">
          <a:xfrm>
            <a:off x="293018" y="967313"/>
            <a:ext cx="8557965"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lIns="89291" tIns="44646" rIns="89291" bIns="44646"/>
          <a:lstStyle/>
          <a:p>
            <a:pPr eaLnBrk="0" fontAlgn="base" hangingPunct="0">
              <a:lnSpc>
                <a:spcPct val="90000"/>
              </a:lnSpc>
              <a:spcBef>
                <a:spcPct val="0"/>
              </a:spcBef>
              <a:spcAft>
                <a:spcPct val="0"/>
              </a:spcAft>
            </a:pPr>
            <a:endParaRPr lang="en-US" sz="2000">
              <a:solidFill>
                <a:srgbClr val="000000"/>
              </a:solidFill>
              <a:latin typeface="Arial" charset="0"/>
            </a:endParaRPr>
          </a:p>
        </p:txBody>
      </p:sp>
      <p:sp>
        <p:nvSpPr>
          <p:cNvPr id="1029" name="Rectangle 14"/>
          <p:cNvSpPr>
            <a:spLocks noChangeArrowheads="1"/>
          </p:cNvSpPr>
          <p:nvPr userDrawn="1"/>
        </p:nvSpPr>
        <p:spPr bwMode="auto">
          <a:xfrm>
            <a:off x="0" y="6399146"/>
            <a:ext cx="9144000" cy="74409"/>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89291" tIns="44646" rIns="89291" bIns="44646"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0"/>
              </a:spcBef>
              <a:spcAft>
                <a:spcPct val="0"/>
              </a:spcAft>
              <a:defRPr/>
            </a:pPr>
            <a:endParaRPr lang="en-GB" altLang="zh-CN" smtClean="0">
              <a:solidFill>
                <a:srgbClr val="000000"/>
              </a:solidFill>
              <a:ea typeface="宋体" charset="-122"/>
            </a:endParaRPr>
          </a:p>
        </p:txBody>
      </p:sp>
      <p:sp>
        <p:nvSpPr>
          <p:cNvPr id="1030" name="Rectangle 17"/>
          <p:cNvSpPr>
            <a:spLocks noChangeArrowheads="1"/>
          </p:cNvSpPr>
          <p:nvPr userDrawn="1"/>
        </p:nvSpPr>
        <p:spPr bwMode="auto">
          <a:xfrm>
            <a:off x="0" y="6473556"/>
            <a:ext cx="4688277" cy="47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2" tIns="43405" rIns="88362"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eaLnBrk="0" fontAlgn="base" hangingPunct="0">
              <a:lnSpc>
                <a:spcPct val="90000"/>
              </a:lnSpc>
              <a:spcBef>
                <a:spcPct val="0"/>
              </a:spcBef>
              <a:spcAft>
                <a:spcPct val="0"/>
              </a:spcAft>
              <a:defRPr/>
            </a:pPr>
            <a:r>
              <a:rPr lang="en-GB" altLang="zh-CN" sz="1000" b="1" smtClean="0">
                <a:solidFill>
                  <a:srgbClr val="000000"/>
                </a:solidFill>
                <a:ea typeface="宋体" charset="-122"/>
                <a:cs typeface="Times New Roman" pitchFamily="18" charset="0"/>
              </a:rPr>
              <a:t>© 2014 Open Mobile Alliance Ltd.  All Rights Reserved.</a:t>
            </a:r>
            <a:endParaRPr lang="en-US" altLang="zh-CN" sz="1000" b="1" smtClean="0">
              <a:solidFill>
                <a:srgbClr val="000000"/>
              </a:solidFill>
              <a:ea typeface="宋体" charset="-122"/>
              <a:cs typeface="Times New Roman" pitchFamily="18" charset="0"/>
            </a:endParaRPr>
          </a:p>
          <a:p>
            <a:pPr eaLnBrk="0" fontAlgn="base" hangingPunct="0">
              <a:lnSpc>
                <a:spcPct val="90000"/>
              </a:lnSpc>
              <a:spcBef>
                <a:spcPct val="0"/>
              </a:spcBef>
              <a:spcAft>
                <a:spcPct val="0"/>
              </a:spcAft>
              <a:defRPr/>
            </a:pPr>
            <a:r>
              <a:rPr lang="en-US" altLang="zh-CN" sz="900" b="1" smtClean="0">
                <a:solidFill>
                  <a:srgbClr val="000000"/>
                </a:solidFill>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274332" y="6473556"/>
            <a:ext cx="3795272" cy="33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2" tIns="43405" rIns="88362"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eaLnBrk="0" fontAlgn="base" hangingPunct="0">
              <a:lnSpc>
                <a:spcPct val="90000"/>
              </a:lnSpc>
              <a:spcBef>
                <a:spcPct val="0"/>
              </a:spcBef>
              <a:spcAft>
                <a:spcPct val="0"/>
              </a:spcAft>
              <a:defRPr/>
            </a:pPr>
            <a:r>
              <a:rPr lang="en-US" altLang="zh-CN" sz="1800" b="1" dirty="0" smtClean="0">
                <a:solidFill>
                  <a:srgbClr val="000000"/>
                </a:solidFill>
                <a:latin typeface="Arial Narrow" pitchFamily="34" charset="0"/>
                <a:ea typeface="宋体" charset="-122"/>
              </a:rPr>
              <a:t>OMA-WID_0305</a:t>
            </a:r>
          </a:p>
        </p:txBody>
      </p:sp>
      <p:sp>
        <p:nvSpPr>
          <p:cNvPr id="1032" name="Rectangle 19"/>
          <p:cNvSpPr>
            <a:spLocks noChangeArrowheads="1"/>
          </p:cNvSpPr>
          <p:nvPr userDrawn="1"/>
        </p:nvSpPr>
        <p:spPr bwMode="auto">
          <a:xfrm>
            <a:off x="7474267" y="6473555"/>
            <a:ext cx="1669733" cy="40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62" tIns="43405" rIns="88362" bIns="43405">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eaLnBrk="0" fontAlgn="base" hangingPunct="0">
              <a:lnSpc>
                <a:spcPct val="90000"/>
              </a:lnSpc>
              <a:spcBef>
                <a:spcPct val="0"/>
              </a:spcBef>
              <a:spcAft>
                <a:spcPct val="0"/>
              </a:spcAft>
              <a:defRPr/>
            </a:pPr>
            <a:r>
              <a:rPr lang="en-US" altLang="zh-CN" sz="1800" b="1" smtClean="0">
                <a:solidFill>
                  <a:srgbClr val="000000"/>
                </a:solidFill>
                <a:latin typeface="Arial Narrow" pitchFamily="34" charset="0"/>
                <a:ea typeface="宋体" charset="-122"/>
              </a:rPr>
              <a:t>Slide #</a:t>
            </a:r>
            <a:fld id="{61BF4659-F6D1-4A72-82E4-1C9B80C7CCFD}" type="slidenum">
              <a:rPr lang="en-US" altLang="zh-CN" sz="1800" b="1" smtClean="0">
                <a:solidFill>
                  <a:srgbClr val="000000"/>
                </a:solidFill>
                <a:latin typeface="Arial Narrow" pitchFamily="34" charset="0"/>
                <a:ea typeface="宋体" charset="-122"/>
              </a:rPr>
              <a:pPr algn="r" eaLnBrk="0" fontAlgn="base" hangingPunct="0">
                <a:lnSpc>
                  <a:spcPct val="90000"/>
                </a:lnSpc>
                <a:spcBef>
                  <a:spcPct val="0"/>
                </a:spcBef>
                <a:spcAft>
                  <a:spcPct val="0"/>
                </a:spcAft>
                <a:defRPr/>
              </a:pPr>
              <a:t>‹#›</a:t>
            </a:fld>
            <a:r>
              <a:rPr lang="en-US" altLang="zh-CN" sz="1800" b="1" smtClean="0">
                <a:solidFill>
                  <a:srgbClr val="000000"/>
                </a:solidFill>
                <a:latin typeface="Arial Narrow" pitchFamily="34" charset="0"/>
                <a:ea typeface="宋体" charset="-122"/>
              </a:rPr>
              <a:t/>
            </a:r>
            <a:br>
              <a:rPr lang="en-US" altLang="zh-CN" sz="1800" b="1" smtClean="0">
                <a:solidFill>
                  <a:srgbClr val="000000"/>
                </a:solidFill>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solidFill>
                <a:srgbClr val="000000"/>
              </a:solidFill>
              <a:latin typeface="Arial Narrow" pitchFamily="34" charset="0"/>
              <a:ea typeface="宋体" charset="-122"/>
            </a:endParaRPr>
          </a:p>
        </p:txBody>
      </p:sp>
      <p:sp>
        <p:nvSpPr>
          <p:cNvPr id="1033" name="Rectangle 2"/>
          <p:cNvSpPr>
            <a:spLocks noGrp="1" noChangeArrowheads="1"/>
          </p:cNvSpPr>
          <p:nvPr>
            <p:ph type="title"/>
          </p:nvPr>
        </p:nvSpPr>
        <p:spPr bwMode="auto">
          <a:xfrm>
            <a:off x="299219" y="227877"/>
            <a:ext cx="8544012" cy="68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88362" tIns="43405" rIns="88362" bIns="43405"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85266" y="1142484"/>
            <a:ext cx="8573469" cy="525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88362" tIns="43405" rIns="88362" bIns="43405"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
        <p:nvSpPr>
          <p:cNvPr id="11" name="TextBox 10"/>
          <p:cNvSpPr txBox="1"/>
          <p:nvPr userDrawn="1"/>
        </p:nvSpPr>
        <p:spPr>
          <a:xfrm rot="18462916">
            <a:off x="2351390" y="2369712"/>
            <a:ext cx="3926134" cy="1956745"/>
          </a:xfrm>
          <a:prstGeom prst="rect">
            <a:avLst/>
          </a:prstGeom>
          <a:noFill/>
        </p:spPr>
        <p:txBody>
          <a:bodyPr wrap="none" lIns="89291" tIns="44646" rIns="89291" bIns="44646" rtlCol="0">
            <a:spAutoFit/>
          </a:bodyPr>
          <a:lstStyle/>
          <a:p>
            <a:pPr eaLnBrk="0" fontAlgn="base" hangingPunct="0">
              <a:lnSpc>
                <a:spcPct val="90000"/>
              </a:lnSpc>
              <a:spcBef>
                <a:spcPct val="0"/>
              </a:spcBef>
              <a:spcAft>
                <a:spcPct val="0"/>
              </a:spcAft>
            </a:pPr>
            <a:r>
              <a:rPr lang="en-US" sz="13500" dirty="0">
                <a:solidFill>
                  <a:srgbClr val="FFFF00">
                    <a:alpha val="31000"/>
                  </a:srgbClr>
                </a:solidFill>
                <a:latin typeface="Arial" charset="0"/>
              </a:rPr>
              <a:t>Draft</a:t>
            </a:r>
          </a:p>
        </p:txBody>
      </p:sp>
    </p:spTree>
    <p:extLst>
      <p:ext uri="{BB962C8B-B14F-4D97-AF65-F5344CB8AC3E}">
        <p14:creationId xmlns:p14="http://schemas.microsoft.com/office/powerpoint/2010/main" val="3637719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defTabSz="744093"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4093" rtl="0" eaLnBrk="0" fontAlgn="base" hangingPunct="0">
        <a:lnSpc>
          <a:spcPct val="90000"/>
        </a:lnSpc>
        <a:spcBef>
          <a:spcPct val="0"/>
        </a:spcBef>
        <a:spcAft>
          <a:spcPct val="0"/>
        </a:spcAft>
        <a:defRPr sz="3100" b="1">
          <a:solidFill>
            <a:schemeClr val="tx1"/>
          </a:solidFill>
          <a:latin typeface="Tahoma" pitchFamily="34" charset="0"/>
        </a:defRPr>
      </a:lvl2pPr>
      <a:lvl3pPr algn="ctr" defTabSz="744093" rtl="0" eaLnBrk="0" fontAlgn="base" hangingPunct="0">
        <a:lnSpc>
          <a:spcPct val="90000"/>
        </a:lnSpc>
        <a:spcBef>
          <a:spcPct val="0"/>
        </a:spcBef>
        <a:spcAft>
          <a:spcPct val="0"/>
        </a:spcAft>
        <a:defRPr sz="3100" b="1">
          <a:solidFill>
            <a:schemeClr val="tx1"/>
          </a:solidFill>
          <a:latin typeface="Tahoma" pitchFamily="34" charset="0"/>
        </a:defRPr>
      </a:lvl3pPr>
      <a:lvl4pPr algn="ctr" defTabSz="744093" rtl="0" eaLnBrk="0" fontAlgn="base" hangingPunct="0">
        <a:lnSpc>
          <a:spcPct val="90000"/>
        </a:lnSpc>
        <a:spcBef>
          <a:spcPct val="0"/>
        </a:spcBef>
        <a:spcAft>
          <a:spcPct val="0"/>
        </a:spcAft>
        <a:defRPr sz="3100" b="1">
          <a:solidFill>
            <a:schemeClr val="tx1"/>
          </a:solidFill>
          <a:latin typeface="Tahoma" pitchFamily="34" charset="0"/>
        </a:defRPr>
      </a:lvl4pPr>
      <a:lvl5pPr algn="ctr" defTabSz="744093"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8514" indent="-108514" algn="l" defTabSz="1547093"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3292" indent="-113165" algn="l" defTabSz="1547093" rtl="0" eaLnBrk="0" fontAlgn="base" hangingPunct="0">
        <a:spcBef>
          <a:spcPct val="25000"/>
        </a:spcBef>
        <a:spcAft>
          <a:spcPct val="0"/>
        </a:spcAft>
        <a:buClr>
          <a:schemeClr val="tx1"/>
        </a:buClr>
        <a:buSzPct val="80000"/>
        <a:buChar char="•"/>
        <a:defRPr sz="2100">
          <a:solidFill>
            <a:srgbClr val="480024"/>
          </a:solidFill>
          <a:latin typeface="+mn-lt"/>
        </a:defRPr>
      </a:lvl2pPr>
      <a:lvl3pPr marL="556520" indent="-111614" algn="l" defTabSz="1547093" rtl="0" eaLnBrk="0" fontAlgn="base" hangingPunct="0">
        <a:spcBef>
          <a:spcPct val="25000"/>
        </a:spcBef>
        <a:spcAft>
          <a:spcPct val="0"/>
        </a:spcAft>
        <a:buClr>
          <a:schemeClr val="tx1"/>
        </a:buClr>
        <a:buSzPct val="80000"/>
        <a:buChar char="•"/>
        <a:defRPr sz="2000">
          <a:solidFill>
            <a:srgbClr val="0B2200"/>
          </a:solidFill>
          <a:latin typeface="+mn-lt"/>
        </a:defRPr>
      </a:lvl3pPr>
      <a:lvl4pPr marL="776648" indent="-108514" algn="l" defTabSz="1547093" rtl="0" eaLnBrk="0" fontAlgn="base" hangingPunct="0">
        <a:spcBef>
          <a:spcPct val="20000"/>
        </a:spcBef>
        <a:spcAft>
          <a:spcPct val="0"/>
        </a:spcAft>
        <a:buClr>
          <a:schemeClr val="tx1"/>
        </a:buClr>
        <a:buSzPct val="80000"/>
        <a:buChar char="•"/>
        <a:defRPr>
          <a:solidFill>
            <a:srgbClr val="543800"/>
          </a:solidFill>
          <a:latin typeface="+mn-lt"/>
        </a:defRPr>
      </a:lvl4pPr>
      <a:lvl5pPr marL="1004526"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7" Type="http://schemas.openxmlformats.org/officeDocument/2006/relationships/hyperlink" Target="http://scf.io/en/documents/084_-_Small_Cell_Zone_services_RESTful_Bindings.php"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scf.io/en/documents/067_-_Enterprise_small_cell_network_architectures.php" TargetMode="Externa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204" y="20432"/>
            <a:ext cx="9144000" cy="616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04643" y="223227"/>
            <a:ext cx="8334714" cy="1189549"/>
          </a:xfrm>
          <a:noFill/>
        </p:spPr>
        <p:txBody>
          <a:bodyPr anchor="t"/>
          <a:lstStyle/>
          <a:p>
            <a:r>
              <a:rPr lang="en-GB" altLang="en-US" sz="2400" dirty="0"/>
              <a:t>OMA-WID_0305-SmaC Zonal Presence REST API</a:t>
            </a:r>
            <a:br>
              <a:rPr lang="en-GB" altLang="en-US" sz="2400" dirty="0"/>
            </a:br>
            <a:r>
              <a:rPr lang="en-GB" altLang="en-US" sz="2400" dirty="0"/>
              <a:t>-V1_0-20140528-D</a:t>
            </a:r>
            <a:r>
              <a:rPr lang="en-US" altLang="zh-CN" sz="2300" dirty="0">
                <a:ea typeface="宋体" charset="-122"/>
              </a:rPr>
              <a:t/>
            </a:r>
            <a:br>
              <a:rPr lang="en-US" altLang="zh-CN" sz="2300" dirty="0">
                <a:ea typeface="宋体" charset="-122"/>
              </a:rPr>
            </a:br>
            <a:r>
              <a:rPr lang="en-US" altLang="zh-CN" sz="1600" dirty="0">
                <a:ea typeface="宋体" charset="-122"/>
              </a:rPr>
              <a:t/>
            </a:r>
            <a:br>
              <a:rPr lang="en-US" altLang="zh-CN" sz="1600" dirty="0">
                <a:ea typeface="宋体" charset="-122"/>
              </a:rPr>
            </a:br>
            <a:r>
              <a:rPr lang="en-US" altLang="zh-CN" sz="3500" dirty="0">
                <a:ea typeface="宋体" charset="-122"/>
              </a:rPr>
              <a:t> </a:t>
            </a:r>
            <a:r>
              <a:rPr lang="en-US" altLang="zh-CN" sz="2400" dirty="0">
                <a:ea typeface="宋体" charset="-122"/>
              </a:rPr>
              <a:t>Work Item Document</a:t>
            </a:r>
            <a:br>
              <a:rPr lang="en-US" altLang="zh-CN" sz="2400" dirty="0">
                <a:ea typeface="宋体" charset="-122"/>
              </a:rPr>
            </a:br>
            <a:r>
              <a:rPr lang="en-GB" altLang="zh-CN" sz="2400" dirty="0" err="1">
                <a:ea typeface="宋体" charset="-122"/>
              </a:rPr>
              <a:t>SmaC</a:t>
            </a:r>
            <a:r>
              <a:rPr lang="en-GB" altLang="zh-CN" sz="2400" dirty="0">
                <a:ea typeface="宋体" charset="-122"/>
              </a:rPr>
              <a:t> Zonal Presence REST </a:t>
            </a:r>
            <a:r>
              <a:rPr lang="en-GB" altLang="zh-CN" sz="2400" dirty="0" smtClean="0">
                <a:ea typeface="宋体" charset="-122"/>
              </a:rPr>
              <a:t>API</a:t>
            </a:r>
            <a:r>
              <a:rPr lang="en-GB" altLang="en-US" sz="2400" dirty="0" smtClean="0"/>
              <a:t>_</a:t>
            </a:r>
            <a:r>
              <a:rPr lang="en-US" altLang="zh-CN" sz="2400" dirty="0" smtClean="0">
                <a:ea typeface="宋体" charset="-122"/>
              </a:rPr>
              <a:t> </a:t>
            </a:r>
            <a:r>
              <a:rPr lang="en-US" altLang="zh-CN" sz="2400" dirty="0">
                <a:ea typeface="宋体" charset="-122"/>
              </a:rPr>
              <a:t>V1.0</a:t>
            </a:r>
            <a:r>
              <a:rPr lang="en-US" altLang="zh-CN" sz="2600" dirty="0">
                <a:ea typeface="宋体" charset="-122"/>
              </a:rPr>
              <a:t/>
            </a:r>
            <a:br>
              <a:rPr lang="en-US" altLang="zh-CN" sz="2600" dirty="0">
                <a:ea typeface="宋体" charset="-122"/>
              </a:rPr>
            </a:br>
            <a:endParaRPr lang="en-US" altLang="zh-CN" sz="2600" dirty="0">
              <a:ea typeface="宋体" charset="-122"/>
            </a:endParaRPr>
          </a:p>
        </p:txBody>
      </p:sp>
      <p:sp>
        <p:nvSpPr>
          <p:cNvPr id="2052" name="Text Box 57"/>
          <p:cNvSpPr txBox="1">
            <a:spLocks noChangeArrowheads="1"/>
          </p:cNvSpPr>
          <p:nvPr/>
        </p:nvSpPr>
        <p:spPr bwMode="auto">
          <a:xfrm>
            <a:off x="1306002" y="4509120"/>
            <a:ext cx="6623121" cy="761882"/>
          </a:xfrm>
          <a:prstGeom prst="rect">
            <a:avLst/>
          </a:prstGeom>
          <a:solidFill>
            <a:srgbClr val="EAEAEA"/>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USE OF THIS DOCUMENT BY NON-OMA MEMBERS IS SUBJECT TO ALL OF THE TERMS AND CONDITIONS OF THE USE AGREEMENT (located at </a:t>
            </a:r>
            <a:r>
              <a:rPr lang="en-GB" altLang="zh-CN" sz="900" dirty="0">
                <a:solidFill>
                  <a:srgbClr val="000000"/>
                </a:solidFill>
                <a:ea typeface="宋体" charset="-122"/>
                <a:cs typeface="Times New Roman" pitchFamily="18" charset="0"/>
                <a:hlinkClick r:id="rId4"/>
              </a:rPr>
              <a:t>http://www.openmobilealliance.org/UseAgreement.html</a:t>
            </a:r>
            <a:r>
              <a:rPr lang="en-GB" altLang="zh-CN" sz="900" dirty="0">
                <a:solidFill>
                  <a:srgbClr val="000000"/>
                </a:solidFill>
                <a:ea typeface="宋体"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44716" y="5325443"/>
            <a:ext cx="8706800" cy="886532"/>
          </a:xfrm>
          <a:prstGeom prst="rect">
            <a:avLst/>
          </a:prstGeom>
          <a:solidFill>
            <a:srgbClr val="FFFF99"/>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GB" altLang="zh-CN" sz="900" b="1" dirty="0">
                <a:solidFill>
                  <a:srgbClr val="000000"/>
                </a:solidFill>
                <a:ea typeface="宋体" charset="-122"/>
                <a:cs typeface="Times New Roman" pitchFamily="18" charset="0"/>
              </a:rPr>
              <a:t>Intellectual Property Rights</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27894" y="2420888"/>
            <a:ext cx="7888212"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57" tIns="43402" rIns="88357" bIns="43402"/>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eaLnBrk="0" fontAlgn="base" hangingPunct="0">
              <a:lnSpc>
                <a:spcPct val="95000"/>
              </a:lnSpc>
              <a:spcBef>
                <a:spcPct val="0"/>
              </a:spcBef>
              <a:spcAft>
                <a:spcPct val="35000"/>
              </a:spcAft>
            </a:pPr>
            <a:r>
              <a:rPr lang="en-US" altLang="zh-CN" b="1" dirty="0">
                <a:solidFill>
                  <a:srgbClr val="000000"/>
                </a:solidFill>
                <a:latin typeface="Tahoma" pitchFamily="34" charset="0"/>
                <a:ea typeface="宋体" charset="-122"/>
              </a:rPr>
              <a:t>	</a:t>
            </a:r>
            <a:r>
              <a:rPr lang="en-US" altLang="zh-CN" b="1" dirty="0" smtClean="0">
                <a:solidFill>
                  <a:srgbClr val="000000"/>
                </a:solidFill>
                <a:latin typeface="Tahoma" pitchFamily="34" charset="0"/>
                <a:ea typeface="宋体" charset="-122"/>
              </a:rPr>
              <a:t>Date</a:t>
            </a:r>
            <a:r>
              <a:rPr lang="en-US" altLang="zh-CN" b="1" dirty="0">
                <a:solidFill>
                  <a:srgbClr val="000000"/>
                </a:solidFill>
                <a:latin typeface="Tahoma" pitchFamily="34" charset="0"/>
                <a:ea typeface="宋体" charset="-122"/>
              </a:rPr>
              <a:t>:	</a:t>
            </a:r>
            <a:r>
              <a:rPr lang="en-US" altLang="zh-CN" b="1" dirty="0" smtClean="0">
                <a:solidFill>
                  <a:srgbClr val="000000"/>
                </a:solidFill>
                <a:latin typeface="Tahoma" pitchFamily="34" charset="0"/>
                <a:ea typeface="宋体" charset="-122"/>
              </a:rPr>
              <a:t>28 May 2014</a:t>
            </a:r>
            <a:r>
              <a:rPr lang="en-US" altLang="zh-CN" b="1" dirty="0">
                <a:solidFill>
                  <a:srgbClr val="000000"/>
                </a:solidFill>
                <a:latin typeface="Tahoma" pitchFamily="34" charset="0"/>
                <a:ea typeface="宋体" charset="-122"/>
              </a:rPr>
              <a:t>	</a:t>
            </a:r>
          </a:p>
          <a:p>
            <a:pPr eaLnBrk="0" fontAlgn="base" hangingPunct="0">
              <a:lnSpc>
                <a:spcPct val="95000"/>
              </a:lnSpc>
              <a:spcBef>
                <a:spcPct val="0"/>
              </a:spcBef>
              <a:spcAft>
                <a:spcPct val="35000"/>
              </a:spcAft>
            </a:pPr>
            <a:r>
              <a:rPr lang="en-US" altLang="zh-CN" b="1" dirty="0">
                <a:solidFill>
                  <a:srgbClr val="000000"/>
                </a:solidFill>
                <a:latin typeface="Tahoma" pitchFamily="34" charset="0"/>
                <a:ea typeface="宋体" charset="-122"/>
              </a:rPr>
              <a:t>	Availability:	      Public            OMA </a:t>
            </a:r>
            <a:r>
              <a:rPr lang="en-US" altLang="zh-CN" b="1" dirty="0" smtClean="0">
                <a:solidFill>
                  <a:srgbClr val="000000"/>
                </a:solidFill>
                <a:latin typeface="Tahoma" pitchFamily="34" charset="0"/>
                <a:ea typeface="宋体" charset="-122"/>
              </a:rPr>
              <a:t>Confidential</a:t>
            </a:r>
            <a:r>
              <a:rPr lang="en-US" altLang="zh-CN" b="1" dirty="0">
                <a:solidFill>
                  <a:srgbClr val="000000"/>
                </a:solidFill>
                <a:latin typeface="Tahoma" pitchFamily="34" charset="0"/>
                <a:ea typeface="宋体" charset="-122"/>
              </a:rPr>
              <a:t>	</a:t>
            </a:r>
            <a:endParaRPr lang="en-US" altLang="zh-CN" b="1" dirty="0" smtClean="0">
              <a:solidFill>
                <a:srgbClr val="000000"/>
              </a:solidFill>
              <a:latin typeface="Tahoma" pitchFamily="34" charset="0"/>
              <a:ea typeface="宋体" charset="-122"/>
            </a:endParaRPr>
          </a:p>
          <a:p>
            <a:pPr eaLnBrk="0" fontAlgn="base" hangingPunct="0">
              <a:lnSpc>
                <a:spcPct val="95000"/>
              </a:lnSpc>
              <a:spcBef>
                <a:spcPct val="0"/>
              </a:spcBef>
              <a:spcAft>
                <a:spcPct val="35000"/>
              </a:spcAft>
            </a:pPr>
            <a:r>
              <a:rPr lang="en-US" altLang="zh-CN" b="1" dirty="0">
                <a:solidFill>
                  <a:srgbClr val="000000"/>
                </a:solidFill>
                <a:latin typeface="Tahoma" pitchFamily="34" charset="0"/>
                <a:ea typeface="宋体" charset="-122"/>
              </a:rPr>
              <a:t>	</a:t>
            </a:r>
            <a:endParaRPr lang="en-US" altLang="zh-CN" b="1" dirty="0" smtClean="0">
              <a:solidFill>
                <a:srgbClr val="000000"/>
              </a:solidFill>
              <a:latin typeface="Tahoma" pitchFamily="34" charset="0"/>
              <a:ea typeface="宋体" charset="-122"/>
            </a:endParaRPr>
          </a:p>
          <a:p>
            <a:pPr eaLnBrk="0" fontAlgn="base" hangingPunct="0">
              <a:lnSpc>
                <a:spcPct val="95000"/>
              </a:lnSpc>
              <a:spcBef>
                <a:spcPct val="0"/>
              </a:spcBef>
              <a:spcAft>
                <a:spcPct val="35000"/>
              </a:spcAft>
            </a:pPr>
            <a:r>
              <a:rPr lang="en-US" altLang="zh-CN" b="1" dirty="0" smtClean="0">
                <a:solidFill>
                  <a:srgbClr val="000000"/>
                </a:solidFill>
                <a:latin typeface="Tahoma" pitchFamily="34" charset="0"/>
                <a:ea typeface="宋体" charset="-122"/>
              </a:rPr>
              <a:t>Contact</a:t>
            </a:r>
            <a:r>
              <a:rPr lang="en-US" altLang="zh-CN" b="1" dirty="0">
                <a:solidFill>
                  <a:srgbClr val="000000"/>
                </a:solidFill>
                <a:latin typeface="Tahoma" pitchFamily="34" charset="0"/>
                <a:ea typeface="宋体" charset="-122"/>
              </a:rPr>
              <a:t>:	</a:t>
            </a:r>
            <a:r>
              <a:rPr lang="en-US" altLang="zh-CN" b="1" dirty="0" smtClean="0">
                <a:solidFill>
                  <a:srgbClr val="000000"/>
                </a:solidFill>
                <a:latin typeface="Tahoma" pitchFamily="34" charset="0"/>
                <a:ea typeface="宋体" charset="-122"/>
              </a:rPr>
              <a:t>Eldad Zeira, </a:t>
            </a:r>
            <a:r>
              <a:rPr lang="en-US" altLang="zh-CN" b="1" dirty="0" smtClean="0">
                <a:solidFill>
                  <a:srgbClr val="FF0000"/>
                </a:solidFill>
                <a:latin typeface="Tahoma" pitchFamily="34" charset="0"/>
                <a:ea typeface="宋体" charset="-122"/>
              </a:rPr>
              <a:t>eldad.zeira@interdigital.co</a:t>
            </a:r>
            <a:r>
              <a:rPr lang="en-US" altLang="zh-CN" b="1" dirty="0" smtClean="0">
                <a:solidFill>
                  <a:srgbClr val="000000"/>
                </a:solidFill>
                <a:latin typeface="Tahoma" pitchFamily="34" charset="0"/>
                <a:ea typeface="宋体" charset="-122"/>
              </a:rPr>
              <a:t>	</a:t>
            </a:r>
          </a:p>
          <a:p>
            <a:pPr eaLnBrk="0" fontAlgn="base" hangingPunct="0">
              <a:lnSpc>
                <a:spcPct val="95000"/>
              </a:lnSpc>
              <a:spcBef>
                <a:spcPct val="0"/>
              </a:spcBef>
              <a:spcAft>
                <a:spcPct val="35000"/>
              </a:spcAft>
            </a:pPr>
            <a:r>
              <a:rPr lang="en-US" altLang="zh-CN" b="1" dirty="0" smtClean="0">
                <a:solidFill>
                  <a:srgbClr val="000000"/>
                </a:solidFill>
                <a:latin typeface="Tahoma" pitchFamily="34" charset="0"/>
                <a:ea typeface="宋体" charset="-122"/>
              </a:rPr>
              <a:t>Source</a:t>
            </a:r>
            <a:r>
              <a:rPr lang="en-US" altLang="zh-CN" b="1" dirty="0">
                <a:solidFill>
                  <a:srgbClr val="000000"/>
                </a:solidFill>
                <a:latin typeface="Tahoma" pitchFamily="34" charset="0"/>
                <a:ea typeface="宋体" charset="-122"/>
              </a:rPr>
              <a:t>:	</a:t>
            </a:r>
            <a:r>
              <a:rPr lang="en-US" altLang="zh-CN" b="1" dirty="0" smtClean="0">
                <a:solidFill>
                  <a:srgbClr val="000000"/>
                </a:solidFill>
                <a:latin typeface="Tahoma" pitchFamily="34" charset="0"/>
                <a:ea typeface="宋体" charset="-122"/>
              </a:rPr>
              <a:t>InterDigital</a:t>
            </a:r>
            <a:endParaRPr lang="en-US" altLang="zh-CN" b="1" dirty="0">
              <a:solidFill>
                <a:srgbClr val="000000"/>
              </a:solidFill>
              <a:latin typeface="Tahoma" pitchFamily="34" charset="0"/>
              <a:ea typeface="宋体" charset="-122"/>
            </a:endParaRPr>
          </a:p>
        </p:txBody>
      </p:sp>
      <p:sp>
        <p:nvSpPr>
          <p:cNvPr id="2055" name="Text Box 29"/>
          <p:cNvSpPr txBox="1">
            <a:spLocks noChangeArrowheads="1"/>
          </p:cNvSpPr>
          <p:nvPr/>
        </p:nvSpPr>
        <p:spPr bwMode="auto">
          <a:xfrm>
            <a:off x="2679015" y="2709716"/>
            <a:ext cx="280615"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2" rIns="0" bIns="43402"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296039" y="2709716"/>
            <a:ext cx="282165"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2" rIns="0" bIns="43402"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宋体" charset="-122"/>
            </a:endParaRPr>
          </a:p>
        </p:txBody>
      </p:sp>
    </p:spTree>
    <p:extLst>
      <p:ext uri="{BB962C8B-B14F-4D97-AF65-F5344CB8AC3E}">
        <p14:creationId xmlns:p14="http://schemas.microsoft.com/office/powerpoint/2010/main" val="268706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55811" y="1047924"/>
            <a:ext cx="8528508" cy="500709"/>
          </a:xfrm>
        </p:spPr>
        <p:txBody>
          <a:bodyPr/>
          <a:lstStyle/>
          <a:p>
            <a:pPr>
              <a:buFontTx/>
              <a:buNone/>
            </a:pPr>
            <a:r>
              <a:rPr lang="en-GB" altLang="zh-CN" sz="210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857166758"/>
              </p:ext>
            </p:extLst>
          </p:nvPr>
        </p:nvGraphicFramePr>
        <p:xfrm>
          <a:off x="330226" y="1568783"/>
          <a:ext cx="8483549" cy="3175349"/>
        </p:xfrm>
        <a:graphic>
          <a:graphicData uri="http://schemas.openxmlformats.org/drawingml/2006/table">
            <a:tbl>
              <a:tblPr/>
              <a:tblGrid>
                <a:gridCol w="4688277"/>
                <a:gridCol w="3795272"/>
              </a:tblGrid>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1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1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4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endParaRPr lang="en-US" sz="1800" noProof="0" dirty="0"/>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endParaRPr lang="en-US" sz="1800" noProof="0" dirty="0"/>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4050">
                <a:tc>
                  <a:txBody>
                    <a:bodyPr/>
                    <a:lstStyle/>
                    <a:p>
                      <a:endParaRPr lang="en-US" sz="1800" noProof="0" dirty="0"/>
                    </a:p>
                  </a:txBody>
                  <a:tcPr marL="89301" marR="89301" marT="44625" marB="446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L="89301" marR="89301" marT="44625" marB="446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4333410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61226" y="1306804"/>
            <a:ext cx="180391" cy="367163"/>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lIns="89285" tIns="44644" rIns="89285" bIns="44644">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0"/>
              </a:spcBef>
              <a:spcAft>
                <a:spcPct val="0"/>
              </a:spcAft>
              <a:defRPr/>
            </a:pPr>
            <a:endParaRPr lang="es-ES" altLang="zh-CN" smtClean="0">
              <a:solidFill>
                <a:srgbClr val="000000"/>
              </a:solidFill>
              <a:ea typeface="宋体" charset="-122"/>
            </a:endParaRPr>
          </a:p>
        </p:txBody>
      </p:sp>
      <p:sp>
        <p:nvSpPr>
          <p:cNvPr id="12292" name="Rectangle 3"/>
          <p:cNvSpPr>
            <a:spLocks noChangeArrowheads="1"/>
          </p:cNvSpPr>
          <p:nvPr/>
        </p:nvSpPr>
        <p:spPr bwMode="auto">
          <a:xfrm>
            <a:off x="255811" y="1122331"/>
            <a:ext cx="2500724" cy="446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57" tIns="43402" rIns="88357" bIns="43402"/>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eaLnBrk="0" fontAlgn="base" hangingPunct="0">
              <a:spcAft>
                <a:spcPct val="0"/>
              </a:spcAft>
              <a:buClr>
                <a:srgbClr val="000000"/>
              </a:buClr>
              <a:buFontTx/>
              <a:buNone/>
            </a:pPr>
            <a:r>
              <a:rPr lang="en-GB" altLang="zh-CN" sz="2100">
                <a:ea typeface="宋体" charset="-122"/>
              </a:rPr>
              <a:t>Approved Versions</a:t>
            </a:r>
          </a:p>
        </p:txBody>
      </p:sp>
      <p:sp>
        <p:nvSpPr>
          <p:cNvPr id="12293" name="Rectangle 3"/>
          <p:cNvSpPr>
            <a:spLocks noChangeArrowheads="1"/>
          </p:cNvSpPr>
          <p:nvPr/>
        </p:nvSpPr>
        <p:spPr bwMode="auto">
          <a:xfrm>
            <a:off x="255811" y="3577817"/>
            <a:ext cx="2500724" cy="446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57" tIns="43402" rIns="88357" bIns="43402"/>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eaLnBrk="0" fontAlgn="base" hangingPunct="0">
              <a:spcAft>
                <a:spcPct val="0"/>
              </a:spcAft>
              <a:buClr>
                <a:srgbClr val="000000"/>
              </a:buClr>
              <a:buFontTx/>
              <a:buNone/>
            </a:pPr>
            <a:r>
              <a:rPr lang="en-GB" altLang="zh-CN" sz="2100">
                <a:ea typeface="宋体" charset="-122"/>
              </a:rPr>
              <a:t>Draft Version 1.0</a:t>
            </a:r>
          </a:p>
        </p:txBody>
      </p:sp>
      <p:graphicFrame>
        <p:nvGraphicFramePr>
          <p:cNvPr id="40057" name="Group 121"/>
          <p:cNvGraphicFramePr>
            <a:graphicFrameLocks noGrp="1"/>
          </p:cNvGraphicFramePr>
          <p:nvPr/>
        </p:nvGraphicFramePr>
        <p:xfrm>
          <a:off x="553478" y="1717600"/>
          <a:ext cx="7813795" cy="1575752"/>
        </p:xfrm>
        <a:graphic>
          <a:graphicData uri="http://schemas.openxmlformats.org/drawingml/2006/table">
            <a:tbl>
              <a:tblPr/>
              <a:tblGrid>
                <a:gridCol w="967422"/>
                <a:gridCol w="1488342"/>
                <a:gridCol w="5358031"/>
              </a:tblGrid>
              <a:tr h="393938">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69" marB="4456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L="89301" marR="89301" marT="44569" marB="445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L="89301" marR="89301" marT="44569" marB="4456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39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L="89301" marR="89301" marT="44569" marB="4456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L="89301" marR="89301" marT="44569" marB="445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69" marB="4456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9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L="89301" marR="89301" marT="44569" marB="4456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L="89301" marR="89301" marT="44569" marB="445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69" marB="4456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9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L="89301" marR="89301" marT="44569" marB="4456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L="89301" marR="89301" marT="44569" marB="445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69" marB="4456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2645794567"/>
              </p:ext>
            </p:extLst>
          </p:nvPr>
        </p:nvGraphicFramePr>
        <p:xfrm>
          <a:off x="553477" y="4024271"/>
          <a:ext cx="7888212" cy="2359322"/>
        </p:xfrm>
        <a:graphic>
          <a:graphicData uri="http://schemas.openxmlformats.org/drawingml/2006/table">
            <a:tbl>
              <a:tblPr/>
              <a:tblGrid>
                <a:gridCol w="1488342"/>
                <a:gridCol w="6399870"/>
              </a:tblGrid>
              <a:tr h="393984">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L="89301" marR="89301" marT="44592" marB="445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L="89301" marR="89301" marT="44592" marB="445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107978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28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May</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2014</a:t>
                      </a:r>
                    </a:p>
                  </a:txBody>
                  <a:tcPr marL="89301" marR="89301" marT="44592" marB="445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Draft</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000066"/>
                          </a:solidFill>
                          <a:effectLst/>
                          <a:latin typeface="Arial Narrow" pitchFamily="34" charset="0"/>
                          <a:ea typeface="宋体" charset="-122"/>
                        </a:rPr>
                        <a:t>OMA-WID_0305-RESTful Network API for </a:t>
                      </a:r>
                      <a:r>
                        <a:rPr kumimoji="0" lang="en-GB" altLang="zh-CN" sz="2000" b="0" i="0" u="none" strike="noStrike" cap="none" normalizeH="0" baseline="0" dirty="0" err="1" smtClean="0">
                          <a:ln>
                            <a:noFill/>
                          </a:ln>
                          <a:solidFill>
                            <a:srgbClr val="000066"/>
                          </a:solidFill>
                          <a:effectLst/>
                          <a:latin typeface="Arial Narrow" pitchFamily="34" charset="0"/>
                          <a:ea typeface="宋体" charset="-122"/>
                        </a:rPr>
                        <a:t>SmaC</a:t>
                      </a:r>
                      <a:r>
                        <a:rPr kumimoji="0" lang="en-GB" altLang="zh-CN" sz="2000" b="0" i="0" u="none" strike="noStrike" cap="none" normalizeH="0" baseline="0" dirty="0" smtClean="0">
                          <a:ln>
                            <a:noFill/>
                          </a:ln>
                          <a:solidFill>
                            <a:srgbClr val="000066"/>
                          </a:solidFill>
                          <a:effectLst/>
                          <a:latin typeface="Arial Narrow" pitchFamily="34" charset="0"/>
                          <a:ea typeface="宋体" charset="-122"/>
                        </a:rPr>
                        <a:t> Zonal Presence-V1_0-20140528-D</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92" marB="445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15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92" marB="445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92" marB="445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98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92" marB="445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L="89301" marR="89301" marT="44592" marB="445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22746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dirty="0" err="1" smtClean="0">
                <a:ea typeface="宋体" charset="-122"/>
              </a:rPr>
              <a:t>References</a:t>
            </a:r>
            <a:endParaRPr lang="es-ES" altLang="zh-CN" dirty="0" smtClean="0">
              <a:ea typeface="宋体" charset="-122"/>
            </a:endParaRPr>
          </a:p>
        </p:txBody>
      </p:sp>
      <p:sp>
        <p:nvSpPr>
          <p:cNvPr id="9219" name="Rectangle 3"/>
          <p:cNvSpPr>
            <a:spLocks noGrp="1" noChangeArrowheads="1"/>
          </p:cNvSpPr>
          <p:nvPr>
            <p:ph type="body" idx="1"/>
          </p:nvPr>
        </p:nvSpPr>
        <p:spPr/>
        <p:txBody>
          <a:bodyPr/>
          <a:lstStyle/>
          <a:p>
            <a:pPr marL="502231" indent="-502231">
              <a:buFont typeface="+mj-lt"/>
              <a:buAutoNum type="arabicParenR"/>
            </a:pPr>
            <a:r>
              <a:rPr lang="fi-FI" sz="1600" dirty="0"/>
              <a:t>SmaC RD V1.0 </a:t>
            </a:r>
            <a:r>
              <a:rPr lang="fi-FI" sz="1600" dirty="0">
                <a:hlinkClick r:id="rId3"/>
              </a:rPr>
              <a:t>http://member.openmobilealliance.org/ftp/Public_documents/ARCH/Permanent_documents/OMA-RD-SmaC-V1_0-20130121-D.zip</a:t>
            </a:r>
            <a:endParaRPr lang="fi-FI" sz="1600" dirty="0"/>
          </a:p>
          <a:p>
            <a:pPr marL="502231" indent="-502231">
              <a:buFont typeface="+mj-lt"/>
              <a:buAutoNum type="arabicParenR"/>
            </a:pPr>
            <a:r>
              <a:rPr lang="fi-FI" sz="1600" dirty="0">
                <a:hlinkClick r:id="rId4"/>
              </a:rPr>
              <a:t>LS from http://member.openmobilealliance.org/ftp/Public_documents/ARCH/2014/OMA-ARC-2014-0033-ILS_from_Small_Cell_Forum_on_Follow_up_Request.zip</a:t>
            </a:r>
            <a:endParaRPr lang="fi-FI" sz="1600" dirty="0"/>
          </a:p>
          <a:p>
            <a:pPr marL="502231" indent="-502231">
              <a:buFont typeface="+mj-lt"/>
              <a:buAutoNum type="arabicParenR"/>
            </a:pPr>
            <a:r>
              <a:rPr lang="en-US" sz="1600" dirty="0">
                <a:hlinkClick r:id="rId5"/>
              </a:rPr>
              <a:t>http://member.openmobilealliance.org/ftp/Public_documents/ARCH/2014/OMA-ARC-2014-0032-Reply_LS_from_Small_Cell_Forum_on_OMA_LS_997.zip</a:t>
            </a:r>
            <a:endParaRPr lang="en-US" sz="1600" dirty="0"/>
          </a:p>
          <a:p>
            <a:pPr marL="502231" indent="-502231">
              <a:buFont typeface="+mj-lt"/>
              <a:buAutoNum type="arabicParenR"/>
            </a:pPr>
            <a:r>
              <a:rPr lang="en-US" sz="1600" dirty="0"/>
              <a:t>SCF ARCH </a:t>
            </a:r>
            <a:r>
              <a:rPr lang="en-US" sz="1600" dirty="0">
                <a:hlinkClick r:id="rId6"/>
              </a:rPr>
              <a:t>http://www.scf.io/en/documents/067_-_Enterprise_small_cell_network_architectures.php</a:t>
            </a:r>
            <a:endParaRPr lang="en-US" sz="1600" dirty="0"/>
          </a:p>
          <a:p>
            <a:pPr marL="502231" indent="-502231">
              <a:buFont typeface="+mj-lt"/>
              <a:buAutoNum type="arabicParenR"/>
            </a:pPr>
            <a:r>
              <a:rPr lang="en-US" sz="1600" dirty="0"/>
              <a:t>OMA-TS-REST_NetAPI_Presence-V1_0-20130212-C</a:t>
            </a:r>
          </a:p>
          <a:p>
            <a:pPr marL="502231" indent="-502231">
              <a:buFont typeface="+mj-lt"/>
              <a:buAutoNum type="arabicParenR"/>
            </a:pPr>
            <a:r>
              <a:rPr lang="en-US" sz="1600" dirty="0"/>
              <a:t>OMA-TS-REST_NetAPI_TerminalLocation-V1_0-20130924-A</a:t>
            </a:r>
          </a:p>
          <a:p>
            <a:pPr marL="502231" indent="-502231">
              <a:buFont typeface="+mj-lt"/>
              <a:buAutoNum type="arabicParenR"/>
            </a:pPr>
            <a:r>
              <a:rPr lang="en-US" sz="1600" dirty="0"/>
              <a:t>084 Small Cell Zone </a:t>
            </a:r>
            <a:r>
              <a:rPr lang="en-US" sz="1600"/>
              <a:t>Services </a:t>
            </a:r>
            <a:r>
              <a:rPr lang="en-US" sz="1600">
                <a:hlinkClick r:id="rId7"/>
              </a:rPr>
              <a:t>http</a:t>
            </a:r>
            <a:r>
              <a:rPr lang="en-US" sz="1600" dirty="0">
                <a:hlinkClick r:id="rId7"/>
              </a:rPr>
              <a:t>://scf.io/en/documents/084_-_Small_Cell_Zone_services_RESTful_Bindings.php</a:t>
            </a:r>
            <a:r>
              <a:rPr lang="en-US" sz="1600" dirty="0"/>
              <a:t>	</a:t>
            </a:r>
          </a:p>
          <a:p>
            <a:pPr marL="0" indent="0">
              <a:buNone/>
            </a:pPr>
            <a:endParaRPr lang="es-ES" altLang="zh-CN" sz="1600" dirty="0">
              <a:ea typeface="宋体" charset="-122"/>
            </a:endParaRPr>
          </a:p>
        </p:txBody>
      </p:sp>
    </p:spTree>
    <p:extLst>
      <p:ext uri="{BB962C8B-B14F-4D97-AF65-F5344CB8AC3E}">
        <p14:creationId xmlns:p14="http://schemas.microsoft.com/office/powerpoint/2010/main" val="8443494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4003445968"/>
              </p:ext>
            </p:extLst>
          </p:nvPr>
        </p:nvGraphicFramePr>
        <p:xfrm>
          <a:off x="627895" y="2759322"/>
          <a:ext cx="8037045" cy="826663"/>
        </p:xfrm>
        <a:graphic>
          <a:graphicData uri="http://schemas.openxmlformats.org/drawingml/2006/table">
            <a:tbl>
              <a:tblPr/>
              <a:tblGrid>
                <a:gridCol w="2009261"/>
                <a:gridCol w="1786010"/>
                <a:gridCol w="2455764"/>
                <a:gridCol w="1786010"/>
              </a:tblGrid>
              <a:tr h="39249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445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lang="en-GB" altLang="en-US" sz="1400" b="1" dirty="0" err="1" smtClean="0"/>
                        <a:t>RESTful</a:t>
                      </a:r>
                      <a:r>
                        <a:rPr lang="en-GB" altLang="en-US" sz="1400" b="1" dirty="0" smtClean="0"/>
                        <a:t> Network API for </a:t>
                      </a:r>
                      <a:r>
                        <a:rPr lang="en-GB" altLang="en-US" sz="1400" b="1" dirty="0" err="1" smtClean="0"/>
                        <a:t>SmaC</a:t>
                      </a:r>
                      <a:r>
                        <a:rPr lang="en-GB" altLang="en-US" sz="1400" b="1" dirty="0" smtClean="0"/>
                        <a:t> Zonal Presence</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OMA ARC</a:t>
                      </a: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SmaC</a:t>
                      </a: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 Zonal Presence REST API</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442" marR="7442" marT="745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43685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4099" name="Rectangle 1029"/>
          <p:cNvSpPr>
            <a:spLocks noGrp="1" noChangeArrowheads="1"/>
          </p:cNvSpPr>
          <p:nvPr>
            <p:ph type="body" idx="1"/>
          </p:nvPr>
        </p:nvSpPr>
        <p:spPr>
          <a:xfrm>
            <a:off x="285267" y="899105"/>
            <a:ext cx="8573469" cy="4836564"/>
          </a:xfrm>
        </p:spPr>
        <p:txBody>
          <a:bodyPr/>
          <a:lstStyle/>
          <a:p>
            <a:r>
              <a:rPr lang="en-GB" altLang="zh-CN" sz="2000" dirty="0">
                <a:solidFill>
                  <a:srgbClr val="002060"/>
                </a:solidFill>
                <a:ea typeface="宋体" charset="-122"/>
              </a:rPr>
              <a:t>Work Areas: Small cell based API for value added services</a:t>
            </a:r>
          </a:p>
          <a:p>
            <a:r>
              <a:rPr lang="en-GB" altLang="zh-CN" sz="2000" dirty="0">
                <a:solidFill>
                  <a:srgbClr val="002060"/>
                </a:solidFill>
                <a:ea typeface="宋体" charset="-122"/>
              </a:rPr>
              <a:t>Issues this Work Item aims to solve:</a:t>
            </a:r>
          </a:p>
          <a:p>
            <a:pPr lvl="1"/>
            <a:r>
              <a:rPr lang="en-GB" altLang="zh-CN" sz="1800" dirty="0">
                <a:solidFill>
                  <a:srgbClr val="002060"/>
                </a:solidFill>
                <a:ea typeface="宋体" charset="-122"/>
              </a:rPr>
              <a:t>zonal presence </a:t>
            </a:r>
            <a:r>
              <a:rPr lang="en-GB" altLang="zh-CN" sz="1800" baseline="30000" dirty="0">
                <a:solidFill>
                  <a:srgbClr val="002060"/>
                </a:solidFill>
                <a:ea typeface="宋体" charset="-122"/>
              </a:rPr>
              <a:t>1</a:t>
            </a:r>
            <a:r>
              <a:rPr lang="en-GB" altLang="zh-CN" sz="1800" dirty="0">
                <a:solidFill>
                  <a:srgbClr val="002060"/>
                </a:solidFill>
                <a:ea typeface="宋体" charset="-122"/>
              </a:rPr>
              <a:t> in a small cell group</a:t>
            </a:r>
          </a:p>
          <a:p>
            <a:r>
              <a:rPr lang="en-GB" altLang="zh-CN" sz="2000" dirty="0">
                <a:solidFill>
                  <a:srgbClr val="002060"/>
                </a:solidFill>
                <a:ea typeface="宋体" charset="-122"/>
              </a:rPr>
              <a:t>Market benefits: </a:t>
            </a:r>
            <a:r>
              <a:rPr lang="en-US" sz="2000" dirty="0">
                <a:solidFill>
                  <a:srgbClr val="002060"/>
                </a:solidFill>
              </a:rPr>
              <a:t>   Enable service (application) providers  to take advantage of the small cell as a service delivery platform</a:t>
            </a:r>
            <a:endParaRPr lang="en-GB" altLang="zh-CN" sz="2000" dirty="0">
              <a:solidFill>
                <a:srgbClr val="002060"/>
              </a:solidFill>
              <a:ea typeface="宋体" charset="-122"/>
            </a:endParaRPr>
          </a:p>
          <a:p>
            <a:r>
              <a:rPr lang="en-GB" altLang="zh-CN" sz="2000" dirty="0">
                <a:solidFill>
                  <a:srgbClr val="002060"/>
                </a:solidFill>
                <a:ea typeface="宋体" charset="-122"/>
              </a:rPr>
              <a:t>Time to market: 1 year</a:t>
            </a:r>
          </a:p>
          <a:p>
            <a:r>
              <a:rPr lang="en-GB" altLang="zh-CN" sz="2000" dirty="0">
                <a:solidFill>
                  <a:srgbClr val="002060"/>
                </a:solidFill>
                <a:ea typeface="宋体" charset="-122"/>
              </a:rPr>
              <a:t>Expected market acceptance: high (based on SCF interest and formal request)</a:t>
            </a:r>
          </a:p>
          <a:p>
            <a:r>
              <a:rPr lang="en-GB" altLang="zh-CN" sz="2000" dirty="0">
                <a:solidFill>
                  <a:srgbClr val="002060"/>
                </a:solidFill>
                <a:ea typeface="宋体" charset="-122"/>
              </a:rPr>
              <a:t>Complexity: </a:t>
            </a:r>
          </a:p>
          <a:p>
            <a:pPr lvl="1"/>
            <a:r>
              <a:rPr lang="en-GB" altLang="zh-CN" sz="1800" dirty="0">
                <a:solidFill>
                  <a:srgbClr val="002060"/>
                </a:solidFill>
                <a:ea typeface="宋体" charset="-122"/>
              </a:rPr>
              <a:t>Low for implementing existing RD for UMTS</a:t>
            </a:r>
          </a:p>
          <a:p>
            <a:pPr lvl="1"/>
            <a:r>
              <a:rPr lang="en-GB" altLang="zh-CN" sz="1800" dirty="0">
                <a:solidFill>
                  <a:srgbClr val="002060"/>
                </a:solidFill>
                <a:ea typeface="宋体" charset="-122"/>
              </a:rPr>
              <a:t>EPC authorization requirements could be more complex</a:t>
            </a:r>
          </a:p>
          <a:p>
            <a:r>
              <a:rPr lang="en-GB" altLang="zh-CN" sz="2000" dirty="0">
                <a:solidFill>
                  <a:srgbClr val="002060"/>
                </a:solidFill>
                <a:ea typeface="宋体" charset="-122"/>
              </a:rPr>
              <a:t>Uniqueness: </a:t>
            </a:r>
            <a:r>
              <a:rPr lang="en-GB" sz="2000" dirty="0">
                <a:solidFill>
                  <a:srgbClr val="002060"/>
                </a:solidFill>
              </a:rPr>
              <a:t>while the technology to provide location and other services does exist, the new API will provide these services in the context of a cluster of small cells</a:t>
            </a:r>
            <a:endParaRPr lang="en-GB" altLang="zh-CN" sz="2000" dirty="0">
              <a:solidFill>
                <a:srgbClr val="002060"/>
              </a:solidFill>
              <a:ea typeface="宋体" charset="-122"/>
            </a:endParaRPr>
          </a:p>
        </p:txBody>
      </p:sp>
      <p:sp>
        <p:nvSpPr>
          <p:cNvPr id="3" name="TextBox 2"/>
          <p:cNvSpPr txBox="1"/>
          <p:nvPr/>
        </p:nvSpPr>
        <p:spPr>
          <a:xfrm>
            <a:off x="1446482" y="5884486"/>
            <a:ext cx="2740322" cy="311763"/>
          </a:xfrm>
          <a:prstGeom prst="rect">
            <a:avLst/>
          </a:prstGeom>
          <a:noFill/>
        </p:spPr>
        <p:txBody>
          <a:bodyPr wrap="none" lIns="89285" tIns="44644" rIns="89285" bIns="44644" rtlCol="0">
            <a:spAutoFit/>
          </a:bodyPr>
          <a:lstStyle/>
          <a:p>
            <a:pPr eaLnBrk="0" fontAlgn="base" hangingPunct="0">
              <a:lnSpc>
                <a:spcPct val="90000"/>
              </a:lnSpc>
              <a:spcBef>
                <a:spcPct val="0"/>
              </a:spcBef>
              <a:spcAft>
                <a:spcPct val="0"/>
              </a:spcAft>
            </a:pPr>
            <a:r>
              <a:rPr lang="en-US" sz="1600" baseline="30000" dirty="0">
                <a:solidFill>
                  <a:srgbClr val="000000"/>
                </a:solidFill>
                <a:latin typeface="Arial" charset="0"/>
              </a:rPr>
              <a:t>1 </a:t>
            </a:r>
            <a:r>
              <a:rPr lang="en-US" sz="1600" dirty="0">
                <a:solidFill>
                  <a:srgbClr val="000000"/>
                </a:solidFill>
                <a:latin typeface="Arial" charset="0"/>
              </a:rPr>
              <a:t>Clause 6.1.2 in the RD [1]</a:t>
            </a:r>
            <a:r>
              <a:rPr lang="en-US" sz="1600" baseline="30000" dirty="0">
                <a:solidFill>
                  <a:srgbClr val="000000"/>
                </a:solidFill>
                <a:latin typeface="Arial" charset="0"/>
              </a:rPr>
              <a:t> </a:t>
            </a:r>
            <a:r>
              <a:rPr lang="en-US" sz="1600" dirty="0">
                <a:solidFill>
                  <a:srgbClr val="000000"/>
                </a:solidFill>
                <a:latin typeface="Arial" charset="0"/>
              </a:rPr>
              <a:t> </a:t>
            </a:r>
          </a:p>
        </p:txBody>
      </p:sp>
    </p:spTree>
    <p:extLst>
      <p:ext uri="{BB962C8B-B14F-4D97-AF65-F5344CB8AC3E}">
        <p14:creationId xmlns:p14="http://schemas.microsoft.com/office/powerpoint/2010/main" val="631213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 1’st phase</a:t>
            </a:r>
          </a:p>
        </p:txBody>
      </p:sp>
      <p:sp>
        <p:nvSpPr>
          <p:cNvPr id="5123" name="Rectangle 5"/>
          <p:cNvSpPr>
            <a:spLocks noGrp="1" noChangeArrowheads="1"/>
          </p:cNvSpPr>
          <p:nvPr>
            <p:ph type="body" idx="1"/>
          </p:nvPr>
        </p:nvSpPr>
        <p:spPr/>
        <p:txBody>
          <a:bodyPr/>
          <a:lstStyle/>
          <a:p>
            <a:r>
              <a:rPr lang="en-GB" altLang="zh-CN" dirty="0" smtClean="0">
                <a:ea typeface="宋体" charset="-122"/>
              </a:rPr>
              <a:t>The owners of a store chain want to provide their customers with real time information regarding merchandise availability and prices. The owners are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their </a:t>
            </a:r>
            <a:r>
              <a:rPr lang="en-GB" altLang="zh-CN" dirty="0" smtClean="0">
                <a:ea typeface="宋体" charset="-122"/>
              </a:rPr>
              <a:t>stores, regardless of the physical location of these stores.</a:t>
            </a:r>
          </a:p>
          <a:p>
            <a:r>
              <a:rPr lang="en-GB" altLang="zh-CN" dirty="0" smtClean="0">
                <a:ea typeface="宋体" charset="-122"/>
              </a:rPr>
              <a:t>Owner may request and receive:</a:t>
            </a:r>
          </a:p>
          <a:p>
            <a:pPr lvl="1"/>
            <a:r>
              <a:rPr lang="en-GB" altLang="zh-CN" dirty="0" smtClean="0">
                <a:ea typeface="宋体" charset="-122"/>
              </a:rPr>
              <a:t>List of AP in stores and their locations</a:t>
            </a:r>
          </a:p>
          <a:p>
            <a:pPr lvl="1"/>
            <a:r>
              <a:rPr lang="en-GB" altLang="zh-CN" dirty="0" smtClean="0">
                <a:ea typeface="宋体" charset="-122"/>
              </a:rPr>
              <a:t>List / count of users in any of their stores</a:t>
            </a:r>
          </a:p>
          <a:p>
            <a:r>
              <a:rPr lang="en-GB" altLang="zh-CN" dirty="0" smtClean="0">
                <a:ea typeface="宋体" charset="-122"/>
              </a:rPr>
              <a:t>A metropolitan transportation agency tracks commuters habits and defines high traffic zones. </a:t>
            </a:r>
          </a:p>
          <a:p>
            <a:pPr lvl="1"/>
            <a:r>
              <a:rPr lang="en-GB" altLang="zh-CN" dirty="0" smtClean="0">
                <a:ea typeface="宋体" charset="-122"/>
              </a:rPr>
              <a:t>The agency then receives real time information on commuters count in each AP in these zones</a:t>
            </a:r>
          </a:p>
          <a:p>
            <a:pPr lvl="1"/>
            <a:endParaRPr lang="en-GB" altLang="zh-CN" dirty="0" smtClean="0">
              <a:ea typeface="宋体" charset="-122"/>
            </a:endParaRPr>
          </a:p>
        </p:txBody>
      </p:sp>
    </p:spTree>
    <p:extLst>
      <p:ext uri="{BB962C8B-B14F-4D97-AF65-F5344CB8AC3E}">
        <p14:creationId xmlns:p14="http://schemas.microsoft.com/office/powerpoint/2010/main" val="25634837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none</a:t>
            </a:r>
          </a:p>
          <a:p>
            <a:r>
              <a:rPr lang="en-GB" altLang="zh-CN" dirty="0" smtClean="0">
                <a:ea typeface="宋体" charset="-122"/>
              </a:rPr>
              <a:t>Other Work Items affected: none</a:t>
            </a:r>
          </a:p>
          <a:p>
            <a:r>
              <a:rPr lang="en-GB" altLang="zh-CN" dirty="0" smtClean="0">
                <a:ea typeface="宋体" charset="-122"/>
              </a:rPr>
              <a:t>OMA WGs and external organizations affected: </a:t>
            </a:r>
            <a:br>
              <a:rPr lang="en-GB" altLang="zh-CN" dirty="0" smtClean="0">
                <a:ea typeface="宋体" charset="-122"/>
              </a:rPr>
            </a:br>
            <a:r>
              <a:rPr lang="en-GB" altLang="zh-CN" dirty="0" smtClean="0">
                <a:ea typeface="宋体" charset="-122"/>
              </a:rPr>
              <a:t>TBD</a:t>
            </a:r>
          </a:p>
          <a:p>
            <a:r>
              <a:rPr lang="en-GB" altLang="zh-CN" dirty="0" smtClean="0">
                <a:ea typeface="宋体" charset="-122"/>
              </a:rPr>
              <a:t>Impacts on Architecture, Charging/Billing, Security, Privacy, IOT: </a:t>
            </a:r>
            <a:br>
              <a:rPr lang="en-GB" altLang="zh-CN" dirty="0" smtClean="0">
                <a:ea typeface="宋体" charset="-122"/>
              </a:rPr>
            </a:br>
            <a:r>
              <a:rPr lang="en-GB" altLang="zh-CN" dirty="0" smtClean="0">
                <a:ea typeface="宋体" charset="-122"/>
              </a:rPr>
              <a:t>IOT test cases to be developed</a:t>
            </a:r>
          </a:p>
        </p:txBody>
      </p:sp>
    </p:spTree>
    <p:extLst>
      <p:ext uri="{BB962C8B-B14F-4D97-AF65-F5344CB8AC3E}">
        <p14:creationId xmlns:p14="http://schemas.microsoft.com/office/powerpoint/2010/main" val="42595802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宋体" charset="-122"/>
              </a:rPr>
              <a:t>Proposed Timeline</a:t>
            </a:r>
          </a:p>
        </p:txBody>
      </p:sp>
      <p:sp>
        <p:nvSpPr>
          <p:cNvPr id="2" name="Content Placeholder 1"/>
          <p:cNvSpPr>
            <a:spLocks noGrp="1"/>
          </p:cNvSpPr>
          <p:nvPr>
            <p:ph idx="1"/>
          </p:nvPr>
        </p:nvSpPr>
        <p:spPr/>
        <p:txBody>
          <a:bodyPr/>
          <a:lstStyle/>
          <a:p>
            <a:r>
              <a:rPr lang="en-US" dirty="0" smtClean="0"/>
              <a:t>TBD</a:t>
            </a:r>
            <a:endParaRPr lang="en-US" dirty="0"/>
          </a:p>
        </p:txBody>
      </p:sp>
      <p:sp>
        <p:nvSpPr>
          <p:cNvPr id="7172" name="Control 1178"/>
          <p:cNvSpPr>
            <a:spLocks noRot="1" noChangeArrowheads="1" noChangeShapeType="1"/>
          </p:cNvSpPr>
          <p:nvPr/>
        </p:nvSpPr>
        <p:spPr bwMode="auto">
          <a:xfrm>
            <a:off x="0" y="3131365"/>
            <a:ext cx="5860346" cy="2839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85" tIns="44644" rIns="89285" bIns="44644"/>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0"/>
              </a:spcBef>
              <a:spcAft>
                <a:spcPct val="0"/>
              </a:spcAft>
            </a:pPr>
            <a:endParaRPr lang="en-GB" altLang="zh-CN">
              <a:solidFill>
                <a:srgbClr val="000000"/>
              </a:solidFill>
              <a:ea typeface="宋体" charset="-122"/>
            </a:endParaRPr>
          </a:p>
        </p:txBody>
      </p:sp>
    </p:spTree>
    <p:extLst>
      <p:ext uri="{BB962C8B-B14F-4D97-AF65-F5344CB8AC3E}">
        <p14:creationId xmlns:p14="http://schemas.microsoft.com/office/powerpoint/2010/main" val="1345068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rgbClr val="002060"/>
                </a:solidFill>
                <a:ea typeface="宋体" charset="-122"/>
              </a:rPr>
              <a:t>The current </a:t>
            </a:r>
            <a:r>
              <a:rPr lang="en-US" altLang="zh-CN" dirty="0" err="1">
                <a:solidFill>
                  <a:srgbClr val="002060"/>
                </a:solidFill>
                <a:ea typeface="宋体" charset="-122"/>
              </a:rPr>
              <a:t>S</a:t>
            </a:r>
            <a:r>
              <a:rPr lang="en-US" altLang="zh-CN" dirty="0" err="1" smtClean="0">
                <a:solidFill>
                  <a:srgbClr val="002060"/>
                </a:solidFill>
                <a:ea typeface="宋体" charset="-122"/>
              </a:rPr>
              <a:t>maC</a:t>
            </a:r>
            <a:r>
              <a:rPr lang="en-US" altLang="zh-CN" dirty="0" smtClean="0">
                <a:solidFill>
                  <a:srgbClr val="002060"/>
                </a:solidFill>
                <a:ea typeface="宋体" charset="-122"/>
              </a:rPr>
              <a:t> RD will be revised and prioritized as needed</a:t>
            </a:r>
            <a:endParaRPr lang="en-US" altLang="zh-CN" i="1" dirty="0" smtClean="0">
              <a:solidFill>
                <a:srgbClr val="002060"/>
              </a:solidFill>
              <a:ea typeface="宋体" charset="-122"/>
            </a:endParaRPr>
          </a:p>
          <a:p>
            <a:r>
              <a:rPr lang="en-US" altLang="zh-CN" dirty="0" smtClean="0">
                <a:solidFill>
                  <a:srgbClr val="002060"/>
                </a:solidFill>
                <a:ea typeface="宋体" charset="-122"/>
              </a:rPr>
              <a:t>Architecture</a:t>
            </a:r>
          </a:p>
          <a:p>
            <a:pPr lvl="1"/>
            <a:r>
              <a:rPr lang="en-US" altLang="zh-CN" dirty="0" smtClean="0">
                <a:solidFill>
                  <a:srgbClr val="002060"/>
                </a:solidFill>
                <a:ea typeface="宋体" charset="-122"/>
              </a:rPr>
              <a:t>An architecture document will be developed</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rgbClr val="002060"/>
                </a:solidFill>
                <a:ea typeface="宋体" charset="-122"/>
              </a:rPr>
              <a:t>APIs</a:t>
            </a:r>
          </a:p>
          <a:p>
            <a:pPr lvl="1"/>
            <a:r>
              <a:rPr lang="en-US" altLang="zh-CN" dirty="0" err="1" smtClean="0">
                <a:solidFill>
                  <a:srgbClr val="002060"/>
                </a:solidFill>
                <a:ea typeface="宋体" charset="-122"/>
              </a:rPr>
              <a:t>IoP</a:t>
            </a:r>
            <a:r>
              <a:rPr lang="en-US" altLang="zh-CN" i="1" dirty="0" smtClean="0">
                <a:solidFill>
                  <a:srgbClr val="002060"/>
                </a:solidFill>
                <a:ea typeface="宋体" charset="-122"/>
              </a:rPr>
              <a:t> plans</a:t>
            </a:r>
          </a:p>
        </p:txBody>
      </p:sp>
    </p:spTree>
    <p:extLst>
      <p:ext uri="{BB962C8B-B14F-4D97-AF65-F5344CB8AC3E}">
        <p14:creationId xmlns:p14="http://schemas.microsoft.com/office/powerpoint/2010/main" val="261830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 </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p:txBody>
      </p:sp>
    </p:spTree>
    <p:extLst>
      <p:ext uri="{BB962C8B-B14F-4D97-AF65-F5344CB8AC3E}">
        <p14:creationId xmlns:p14="http://schemas.microsoft.com/office/powerpoint/2010/main" val="26259034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04645" y="1047924"/>
            <a:ext cx="5477407" cy="500709"/>
          </a:xfrm>
        </p:spPr>
        <p:txBody>
          <a:bodyPr/>
          <a:lstStyle/>
          <a:p>
            <a:pPr>
              <a:buFontTx/>
              <a:buNone/>
            </a:pPr>
            <a:r>
              <a:rPr lang="en-GB" altLang="zh-CN" sz="210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31960475"/>
              </p:ext>
            </p:extLst>
          </p:nvPr>
        </p:nvGraphicFramePr>
        <p:xfrm>
          <a:off x="479061" y="1568784"/>
          <a:ext cx="7858754" cy="2501994"/>
        </p:xfrm>
        <a:graphic>
          <a:graphicData uri="http://schemas.openxmlformats.org/drawingml/2006/table">
            <a:tbl>
              <a:tblPr/>
              <a:tblGrid>
                <a:gridCol w="4100691"/>
                <a:gridCol w="3758063"/>
              </a:tblGrid>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100" b="0" i="0" u="none" strike="noStrike" cap="none" normalizeH="0" baseline="0" dirty="0" smtClean="0">
                          <a:ln>
                            <a:noFill/>
                          </a:ln>
                          <a:solidFill>
                            <a:srgbClr val="000066"/>
                          </a:solidFill>
                          <a:effectLst/>
                          <a:latin typeface="Arial Narrow" pitchFamily="34" charset="0"/>
                          <a:ea typeface="宋体" charset="-122"/>
                        </a:rPr>
                        <a:t>Company name</a:t>
                      </a: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100" b="0" i="0" u="none" strike="noStrike" cap="none" normalizeH="0" baseline="0" smtClean="0">
                          <a:ln>
                            <a:noFill/>
                          </a:ln>
                          <a:solidFill>
                            <a:srgbClr val="000066"/>
                          </a:solidFill>
                          <a:effectLst/>
                          <a:latin typeface="Arial Narrow" pitchFamily="34" charset="0"/>
                          <a:ea typeface="宋体" charset="-122"/>
                        </a:rPr>
                        <a:t>Membership type</a:t>
                      </a: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1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1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100" b="0" i="0" u="none" strike="noStrike" cap="none" normalizeH="0" baseline="0" dirty="0" smtClean="0">
                          <a:ln>
                            <a:noFill/>
                          </a:ln>
                          <a:solidFill>
                            <a:srgbClr val="800000"/>
                          </a:solidFill>
                          <a:effectLst/>
                          <a:latin typeface="Arial Narrow" pitchFamily="34" charset="0"/>
                          <a:ea typeface="宋体" charset="-122"/>
                        </a:rPr>
                        <a:t>AT&amp;T</a:t>
                      </a: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100" b="0" i="0" u="none" strike="noStrike" cap="none" normalizeH="0" baseline="0" dirty="0" smtClean="0">
                          <a:ln>
                            <a:noFill/>
                          </a:ln>
                          <a:solidFill>
                            <a:srgbClr val="800000"/>
                          </a:solidFill>
                          <a:effectLst/>
                          <a:latin typeface="Arial Narrow" pitchFamily="34" charset="0"/>
                          <a:ea typeface="宋体" charset="-122"/>
                        </a:rPr>
                        <a:t>Sponsor</a:t>
                      </a: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699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100" b="0" i="0" u="none" strike="noStrike" cap="none" normalizeH="0" baseline="0" dirty="0" smtClean="0">
                        <a:ln>
                          <a:noFill/>
                        </a:ln>
                        <a:solidFill>
                          <a:srgbClr val="800000"/>
                        </a:solidFill>
                        <a:effectLst/>
                        <a:latin typeface="Arial Narrow" pitchFamily="34" charset="0"/>
                        <a:ea typeface="宋体" charset="-122"/>
                      </a:endParaRPr>
                    </a:p>
                  </a:txBody>
                  <a:tcPr marL="89301" marR="89301" marT="44633" marB="4463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3267499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1768</Words>
  <Application>Microsoft Office PowerPoint</Application>
  <PresentationFormat>On-screen Show (4:3)</PresentationFormat>
  <Paragraphs>156</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OMA Template</vt:lpstr>
      <vt:lpstr>OMA-WID_0305-SmaC Zonal Presence REST API -V1_0-20140528-D   Work Item Document SmaC Zonal Presence REST API_ V1.0 </vt:lpstr>
      <vt:lpstr>Work Item Title and Registration Name </vt:lpstr>
      <vt:lpstr>Description and Objectives</vt:lpstr>
      <vt:lpstr>Main Use Case(s) – 1’st phase</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OMA-WID_0305-SmaC_Zonal_Presence_REST_API-V1_0-20140528-D   Work Item Document Wpqrs – SMAC_API_Implementation_ V1.0</dc:title>
  <dc:creator>OMA Staff</dc:creator>
  <cp:lastModifiedBy>OMA Staff</cp:lastModifiedBy>
  <cp:revision>7</cp:revision>
  <dcterms:created xsi:type="dcterms:W3CDTF">2014-05-28T20:03:50Z</dcterms:created>
  <dcterms:modified xsi:type="dcterms:W3CDTF">2014-05-31T01:29:21Z</dcterms:modified>
</cp:coreProperties>
</file>