
<file path=[Content_Types].xml><?xml version="1.0" encoding="utf-8"?>
<Types xmlns="http://schemas.openxmlformats.org/package/2006/content-types">
  <Default Extension="png" ContentType="image/png"/>
  <Default Extension="jpeg" ContentType="image/jpeg"/>
  <Default Extension="wmf" ContentType="image/x-wmf"/>
  <Default Extension="xls" ContentType="application/vnd.ms-excel"/>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2" r:id="rId2"/>
  </p:sldMasterIdLst>
  <p:notesMasterIdLst>
    <p:notesMasterId r:id="rId28"/>
  </p:notesMasterIdLst>
  <p:handoutMasterIdLst>
    <p:handoutMasterId r:id="rId29"/>
  </p:handoutMasterIdLst>
  <p:sldIdLst>
    <p:sldId id="371" r:id="rId3"/>
    <p:sldId id="337" r:id="rId4"/>
    <p:sldId id="373" r:id="rId5"/>
    <p:sldId id="374" r:id="rId6"/>
    <p:sldId id="375" r:id="rId7"/>
    <p:sldId id="376" r:id="rId8"/>
    <p:sldId id="377" r:id="rId9"/>
    <p:sldId id="378" r:id="rId10"/>
    <p:sldId id="379" r:id="rId11"/>
    <p:sldId id="380" r:id="rId12"/>
    <p:sldId id="381" r:id="rId13"/>
    <p:sldId id="382" r:id="rId14"/>
    <p:sldId id="383" r:id="rId15"/>
    <p:sldId id="384" r:id="rId16"/>
    <p:sldId id="385" r:id="rId17"/>
    <p:sldId id="386" r:id="rId18"/>
    <p:sldId id="387" r:id="rId19"/>
    <p:sldId id="388" r:id="rId20"/>
    <p:sldId id="389" r:id="rId21"/>
    <p:sldId id="390" r:id="rId22"/>
    <p:sldId id="395" r:id="rId23"/>
    <p:sldId id="391" r:id="rId24"/>
    <p:sldId id="392" r:id="rId25"/>
    <p:sldId id="393" r:id="rId26"/>
    <p:sldId id="394" r:id="rId2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FDB5C3"/>
    <a:srgbClr val="99FFCC"/>
    <a:srgbClr val="FFCCCC"/>
    <a:srgbClr val="FEEDCE"/>
    <a:srgbClr val="330066"/>
    <a:srgbClr val="5438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4745" autoAdjust="0"/>
  </p:normalViewPr>
  <p:slideViewPr>
    <p:cSldViewPr>
      <p:cViewPr varScale="1">
        <p:scale>
          <a:sx n="63" d="100"/>
          <a:sy n="63" d="100"/>
        </p:scale>
        <p:origin x="-1470"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varScale="1">
        <p:scale>
          <a:sx n="67" d="100"/>
          <a:sy n="67" d="100"/>
        </p:scale>
        <p:origin x="-3154" y="-82"/>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469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88481437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Double click on the embedded Excel sheet and enter the dates for the proposed WI schedule in the table in sheet2. The dates need to be set for UK style YYYY-MM-DD. Filling instructions are in the file.</a:t>
            </a:r>
          </a:p>
          <a:p>
            <a:r>
              <a:rPr lang="en-US" altLang="en-US" smtClean="0"/>
              <a:t>The Excel file will calculate durations and creates the graph. Copy/paste the table and graph from Excel into slide.</a:t>
            </a:r>
          </a:p>
          <a:p>
            <a:endParaRPr lang="en-US" altLang="en-US" smtClean="0"/>
          </a:p>
          <a:p>
            <a:pPr>
              <a:spcBef>
                <a:spcPct val="0"/>
              </a:spcBef>
            </a:pPr>
            <a:r>
              <a:rPr lang="en-US" altLang="en-US" smtClean="0"/>
              <a:t>Please note that the 'AD start' date should be aligned with the ‘New reqs deadline’. It is not necessary to provide any milestones beyond Candidate status (e.g. for IOP testing, public review or Approved status).</a:t>
            </a:r>
            <a:endParaRPr lang="en-GB"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153447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87266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1205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3226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en-US" sz="1800" b="1" dirty="0" smtClean="0">
                <a:latin typeface="Arial Narrow" pitchFamily="34" charset="0"/>
              </a:rPr>
              <a:t>OMA-</a:t>
            </a:r>
            <a:r>
              <a:rPr lang="en-US" altLang="en-US" sz="1800" b="1" dirty="0" err="1" smtClean="0">
                <a:latin typeface="Arial Narrow" pitchFamily="34" charset="0"/>
              </a:rPr>
              <a:t>WID_xxxx</a:t>
            </a:r>
            <a:endParaRPr lang="en-US" altLang="en-US" sz="1800" b="1" dirty="0" smtClean="0">
              <a:latin typeface="Arial Narrow" pitchFamily="34" charset="0"/>
            </a:endParaRPr>
          </a:p>
        </p:txBody>
      </p:sp>
    </p:spTree>
    <p:extLst>
      <p:ext uri="{BB962C8B-B14F-4D97-AF65-F5344CB8AC3E}">
        <p14:creationId xmlns:p14="http://schemas.microsoft.com/office/powerpoint/2010/main" val="1559669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48008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5709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53561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30382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270697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735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23913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405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27906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23154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39061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181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7447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92035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21471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08484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677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74404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94589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OMA-WID-0305</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    </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extLst>
      <p:ext uri="{BB962C8B-B14F-4D97-AF65-F5344CB8AC3E}">
        <p14:creationId xmlns:p14="http://schemas.microsoft.com/office/powerpoint/2010/main" val="5326794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eldad.zeira@interdigital.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5.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image" Target="../media/image3.wmf"/><Relationship Id="rId4" Type="http://schemas.openxmlformats.org/officeDocument/2006/relationships/oleObject" Target="../embeddings/Foglio_di_lavoro_di_Microsoft_Excel_97-20031.xls"/></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member.openmobilealliance.org/ftp/Public_documents/ARCH/Permanent_documents/OMA-RD-SmaC-V1_0-20130121-D.zip" TargetMode="External"/><Relationship Id="rId7" Type="http://schemas.openxmlformats.org/officeDocument/2006/relationships/hyperlink" Target="http://scf.io/en/documents/084_-_Small_Cell_Zone_services_RESTful_Bindings.php"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scf.io/en/documents/067_-_Enterprise_small_cell_network_architectures.php" TargetMode="External"/><Relationship Id="rId5" Type="http://schemas.openxmlformats.org/officeDocument/2006/relationships/hyperlink" Target="http://member.openmobilealliance.org/ftp/Public_documents/ARCH/2014/OMA-ARC-2014-0032-Reply_LS_from_Small_Cell_Forum_on_OMA_LS_997.zip" TargetMode="External"/><Relationship Id="rId4" Type="http://schemas.openxmlformats.org/officeDocument/2006/relationships/hyperlink" Target="http://member.openmobilealliance.org/ftp/Public_documents/ARCH/2014/OMA-ARC-2014-0033-ILS_from_Small_Cell_Forum_on_Follow_up_Request.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6353" y="20924"/>
            <a:ext cx="9363075" cy="631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2"/>
            <a:ext cx="8534400" cy="1218186"/>
          </a:xfrm>
          <a:noFill/>
        </p:spPr>
        <p:txBody>
          <a:bodyPr anchor="t"/>
          <a:lstStyle/>
          <a:p>
            <a:r>
              <a:rPr lang="en-US" altLang="en-US" sz="1800" dirty="0"/>
              <a:t>OMA-WID_0305-REST_NetAPI_for_Zonal_Presence_V1_0-20140812-D</a:t>
            </a:r>
            <a:r>
              <a:rPr lang="en-US" altLang="zh-CN" sz="2400" dirty="0">
                <a:ea typeface="宋体" charset="-122"/>
              </a:rPr>
              <a:t/>
            </a:r>
            <a:br>
              <a:rPr lang="en-US" altLang="zh-CN" sz="2400" dirty="0">
                <a:ea typeface="宋体" charset="-122"/>
              </a:rPr>
            </a:br>
            <a:r>
              <a:rPr lang="en-US" altLang="zh-CN" sz="1600" dirty="0">
                <a:ea typeface="宋体" charset="-122"/>
              </a:rPr>
              <a:t/>
            </a:r>
            <a:br>
              <a:rPr lang="en-US" altLang="zh-CN" sz="1600" dirty="0">
                <a:ea typeface="宋体" charset="-122"/>
              </a:rPr>
            </a:br>
            <a:r>
              <a:rPr lang="en-US" altLang="zh-CN" sz="2500" dirty="0" smtClean="0">
                <a:ea typeface="宋体" charset="-122"/>
              </a:rPr>
              <a:t>Work </a:t>
            </a:r>
            <a:r>
              <a:rPr lang="en-US" altLang="zh-CN" sz="2500" dirty="0">
                <a:ea typeface="宋体" charset="-122"/>
              </a:rPr>
              <a:t>Item Document</a:t>
            </a:r>
            <a:br>
              <a:rPr lang="en-US" altLang="zh-CN" sz="2500" dirty="0">
                <a:ea typeface="宋体" charset="-122"/>
              </a:rPr>
            </a:br>
            <a:r>
              <a:rPr lang="en-US" altLang="zh-CN" sz="2500" dirty="0" smtClean="0">
                <a:ea typeface="宋体" charset="-122"/>
              </a:rPr>
              <a:t>WI </a:t>
            </a:r>
            <a:r>
              <a:rPr lang="en-US" altLang="zh-CN" sz="2500" dirty="0">
                <a:ea typeface="宋体" charset="-122"/>
              </a:rPr>
              <a:t>0305 - </a:t>
            </a:r>
            <a:r>
              <a:rPr lang="en-GB" altLang="zh-CN" sz="2500" dirty="0" err="1">
                <a:ea typeface="宋体" charset="-122"/>
              </a:rPr>
              <a:t>RESTful</a:t>
            </a:r>
            <a:r>
              <a:rPr lang="en-GB" altLang="zh-CN" sz="2500" dirty="0">
                <a:ea typeface="宋体" charset="-122"/>
              </a:rPr>
              <a:t> Network API for Zonal Presence</a:t>
            </a:r>
            <a:r>
              <a:rPr lang="en-US" altLang="zh-CN" sz="2700" dirty="0">
                <a:ea typeface="宋体" charset="-122"/>
              </a:rPr>
              <a:t/>
            </a:r>
            <a:br>
              <a:rPr lang="en-US" altLang="zh-CN" sz="2700" dirty="0">
                <a:ea typeface="宋体" charset="-122"/>
              </a:rPr>
            </a:br>
            <a:endParaRPr lang="en-US" altLang="zh-CN" sz="2700" dirty="0">
              <a:ea typeface="宋体" charset="-122"/>
            </a:endParaRPr>
          </a:p>
        </p:txBody>
      </p:sp>
      <p:sp>
        <p:nvSpPr>
          <p:cNvPr id="2052" name="Text Box 57"/>
          <p:cNvSpPr txBox="1">
            <a:spLocks noChangeArrowheads="1"/>
          </p:cNvSpPr>
          <p:nvPr/>
        </p:nvSpPr>
        <p:spPr bwMode="auto">
          <a:xfrm>
            <a:off x="1337292" y="4617673"/>
            <a:ext cx="6781800" cy="639396"/>
          </a:xfrm>
          <a:prstGeom prst="rect">
            <a:avLst/>
          </a:prstGeom>
          <a:solidFill>
            <a:srgbClr val="EAEAEA"/>
          </a:solidFill>
          <a:ln w="6350">
            <a:solidFill>
              <a:schemeClr val="tx1"/>
            </a:solidFill>
            <a:miter lim="800000"/>
            <a:headEnd/>
            <a:tailEnd/>
          </a:ln>
        </p:spPr>
        <p:txBody>
          <a:bodyPr lIns="91428" tIns="45715" rIns="91428" bIns="45715">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USE OF THIS DOCUMENT BY NON-OMA MEMBERS IS SUBJECT TO ALL OF THE TERMS AND CONDITIONS OF THE USE AGREEMENT (located at </a:t>
            </a:r>
            <a:r>
              <a:rPr lang="en-GB" altLang="zh-CN" sz="900" dirty="0">
                <a:solidFill>
                  <a:srgbClr val="000000"/>
                </a:solidFill>
                <a:ea typeface="宋体" charset="-122"/>
                <a:cs typeface="Times New Roman" pitchFamily="18" charset="0"/>
                <a:hlinkClick r:id="rId4"/>
              </a:rPr>
              <a:t>http://www.openmobilealliance.org/UseAgreement.html</a:t>
            </a:r>
            <a:r>
              <a:rPr lang="en-GB" altLang="zh-CN" sz="900" dirty="0">
                <a:solidFill>
                  <a:srgbClr val="000000"/>
                </a:solidFill>
                <a:ea typeface="宋体" charset="-122"/>
                <a:cs typeface="Times New Roman" pitchFamily="18" charset="0"/>
              </a:rPr>
              <a:t>) AND IF YOU HAVE NOT AGREED TO THE TERMS OF THE USE AGREEMENT, YOU DO NOT HAVE THE RIGHT TO USE, COPY OR DISTRIBUTE THIS DOCUMENT.</a:t>
            </a:r>
          </a:p>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50579" y="5453648"/>
            <a:ext cx="8915400" cy="764045"/>
          </a:xfrm>
          <a:prstGeom prst="rect">
            <a:avLst/>
          </a:prstGeom>
          <a:solidFill>
            <a:srgbClr val="FFFF99"/>
          </a:solidFill>
          <a:ln w="6350">
            <a:solidFill>
              <a:schemeClr val="tx1"/>
            </a:solidFill>
            <a:miter lim="800000"/>
            <a:headEnd/>
            <a:tailEnd/>
          </a:ln>
        </p:spPr>
        <p:txBody>
          <a:bodyPr lIns="91428" tIns="45715" rIns="91428" bIns="45715">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35000"/>
              </a:spcBef>
              <a:spcAft>
                <a:spcPct val="0"/>
              </a:spcAft>
            </a:pPr>
            <a:r>
              <a:rPr lang="en-GB" altLang="zh-CN" sz="900" b="1" dirty="0">
                <a:solidFill>
                  <a:srgbClr val="000000"/>
                </a:solidFill>
                <a:ea typeface="宋体" charset="-122"/>
                <a:cs typeface="Times New Roman" pitchFamily="18" charset="0"/>
              </a:rPr>
              <a:t>Intellectual Property Rights</a:t>
            </a:r>
          </a:p>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44" rIns="0" bIns="44444"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r>
              <a:rPr lang="en-US" altLang="zh-CN" sz="1800" b="1">
                <a:solidFill>
                  <a:srgbClr val="800000"/>
                </a:solidFill>
                <a:latin typeface="Tahoma" pitchFamily="34" charset="0"/>
                <a:ea typeface="宋体" charset="-122"/>
              </a:rPr>
              <a:t>X</a:t>
            </a:r>
          </a:p>
        </p:txBody>
      </p:sp>
      <p:sp>
        <p:nvSpPr>
          <p:cNvPr id="2056" name="Text Box 30"/>
          <p:cNvSpPr txBox="1">
            <a:spLocks noChangeArrowheads="1"/>
          </p:cNvSpPr>
          <p:nvPr/>
        </p:nvSpPr>
        <p:spPr bwMode="auto">
          <a:xfrm>
            <a:off x="4398966"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44" rIns="0" bIns="44444"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endParaRPr lang="en-GB" altLang="zh-CN" sz="1800" b="1">
              <a:solidFill>
                <a:srgbClr val="800000"/>
              </a:solidFill>
              <a:latin typeface="Tahoma" pitchFamily="34" charset="0"/>
              <a:ea typeface="宋体" charset="-122"/>
            </a:endParaRPr>
          </a:p>
        </p:txBody>
      </p:sp>
      <p:sp>
        <p:nvSpPr>
          <p:cNvPr id="9"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en-US" b="1" dirty="0">
                <a:latin typeface="Tahoma" pitchFamily="34" charset="0"/>
              </a:rPr>
              <a:t>	Date:	</a:t>
            </a:r>
            <a:r>
              <a:rPr lang="en-US" altLang="en-US" b="1" dirty="0" smtClean="0">
                <a:latin typeface="Tahoma" pitchFamily="34" charset="0"/>
              </a:rPr>
              <a:t>12 </a:t>
            </a:r>
            <a:r>
              <a:rPr lang="en-US" altLang="en-US" b="1" dirty="0" smtClean="0">
                <a:latin typeface="Tahoma" pitchFamily="34" charset="0"/>
              </a:rPr>
              <a:t>Aug. 2014 </a:t>
            </a:r>
            <a:r>
              <a:rPr lang="en-US" altLang="en-US" b="1" dirty="0">
                <a:latin typeface="Tahoma" pitchFamily="34" charset="0"/>
              </a:rPr>
              <a:t>	</a:t>
            </a:r>
          </a:p>
          <a:p>
            <a:pPr>
              <a:lnSpc>
                <a:spcPct val="95000"/>
              </a:lnSpc>
              <a:spcAft>
                <a:spcPct val="35000"/>
              </a:spcAft>
            </a:pPr>
            <a:r>
              <a:rPr lang="en-US" altLang="en-US" b="1" dirty="0">
                <a:latin typeface="Tahoma" pitchFamily="34" charset="0"/>
              </a:rPr>
              <a:t>	Availability:	      Public            OMA Confidential</a:t>
            </a:r>
          </a:p>
          <a:p>
            <a:pPr>
              <a:lnSpc>
                <a:spcPct val="95000"/>
              </a:lnSpc>
              <a:spcAft>
                <a:spcPct val="35000"/>
              </a:spcAft>
            </a:pPr>
            <a:r>
              <a:rPr lang="en-US" altLang="en-US" b="1" dirty="0">
                <a:latin typeface="Tahoma" pitchFamily="34" charset="0"/>
              </a:rPr>
              <a:t>	Contact:	Eldad Zeira, </a:t>
            </a:r>
            <a:r>
              <a:rPr lang="en-US" altLang="en-US" sz="1400" b="1" dirty="0" smtClean="0">
                <a:latin typeface="Tahoma" pitchFamily="34" charset="0"/>
                <a:hlinkClick r:id="rId5"/>
              </a:rPr>
              <a:t>eldad.zeira@interdigital.com</a:t>
            </a:r>
            <a:endParaRPr lang="en-US" altLang="en-US" sz="1400" b="1" dirty="0" smtClean="0">
              <a:latin typeface="Tahoma" pitchFamily="34" charset="0"/>
            </a:endParaRPr>
          </a:p>
          <a:p>
            <a:pPr>
              <a:lnSpc>
                <a:spcPct val="95000"/>
              </a:lnSpc>
              <a:spcAft>
                <a:spcPct val="35000"/>
              </a:spcAft>
            </a:pPr>
            <a:r>
              <a:rPr lang="en-US" altLang="en-US" b="1" dirty="0" smtClean="0">
                <a:latin typeface="Tahoma" pitchFamily="34" charset="0"/>
              </a:rPr>
              <a:t>	Source:	</a:t>
            </a:r>
            <a:r>
              <a:rPr lang="en-US" altLang="en-US" b="1" dirty="0" err="1" smtClean="0">
                <a:latin typeface="Tahoma" pitchFamily="34" charset="0"/>
              </a:rPr>
              <a:t>InterDigital</a:t>
            </a:r>
            <a:r>
              <a:rPr lang="en-US" altLang="en-US" b="1" dirty="0" smtClean="0">
                <a:latin typeface="Tahoma" pitchFamily="34" charset="0"/>
              </a:rPr>
              <a:t>, </a:t>
            </a:r>
            <a:r>
              <a:rPr lang="en-US" altLang="en-US" b="1" dirty="0">
                <a:latin typeface="Tahoma" pitchFamily="34" charset="0"/>
              </a:rPr>
              <a:t>AT&amp;T, China Unicom, Telecom </a:t>
            </a:r>
            <a:r>
              <a:rPr lang="en-US" altLang="en-US" b="1" dirty="0" smtClean="0">
                <a:latin typeface="Tahoma" pitchFamily="34" charset="0"/>
              </a:rPr>
              <a:t>			Italia</a:t>
            </a:r>
            <a:endParaRPr lang="en-US" altLang="en-US" b="1" dirty="0">
              <a:latin typeface="Tahoma" pitchFamily="34" charset="0"/>
            </a:endParaRPr>
          </a:p>
        </p:txBody>
      </p:sp>
    </p:spTree>
    <p:extLst>
      <p:ext uri="{BB962C8B-B14F-4D97-AF65-F5344CB8AC3E}">
        <p14:creationId xmlns:p14="http://schemas.microsoft.com/office/powerpoint/2010/main" val="4392683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a:t>
            </a:r>
            <a:r>
              <a:rPr lang="en-GB" altLang="zh-CN" dirty="0">
                <a:ea typeface="宋体" charset="-122"/>
              </a:rPr>
              <a:t>) </a:t>
            </a:r>
            <a:r>
              <a:rPr lang="en-GB" altLang="zh-CN" sz="1600" dirty="0">
                <a:ea typeface="宋体" charset="-122"/>
              </a:rPr>
              <a:t>– cont’d</a:t>
            </a:r>
            <a:endParaRPr lang="en-GB" altLang="zh-CN" dirty="0" smtClean="0">
              <a:ea typeface="宋体" charset="-122"/>
            </a:endParaRPr>
          </a:p>
        </p:txBody>
      </p:sp>
      <p:sp>
        <p:nvSpPr>
          <p:cNvPr id="6" name="Rectangle 5"/>
          <p:cNvSpPr txBox="1">
            <a:spLocks noChangeArrowheads="1"/>
          </p:cNvSpPr>
          <p:nvPr/>
        </p:nvSpPr>
        <p:spPr bwMode="auto">
          <a:xfrm>
            <a:off x="338138" y="9969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a:t>
            </a:r>
            <a:r>
              <a:rPr lang="en-GB" altLang="en-US" kern="0" dirty="0"/>
              <a:t>Zonal Presence</a:t>
            </a:r>
            <a:endParaRPr lang="en-GB" altLang="en-US" kern="0" dirty="0" smtClean="0"/>
          </a:p>
          <a:p>
            <a:pPr marL="742950" lvl="1" indent="-285750">
              <a:lnSpc>
                <a:spcPct val="100000"/>
              </a:lnSpc>
            </a:pPr>
            <a:r>
              <a:rPr lang="en-GB" altLang="en-US" kern="0" dirty="0" smtClean="0">
                <a:solidFill>
                  <a:schemeClr val="tx1"/>
                </a:solidFill>
              </a:rPr>
              <a:t>The RESTful Network API for </a:t>
            </a:r>
            <a:r>
              <a:rPr lang="en-GB" altLang="en-US" kern="0" dirty="0" smtClean="0"/>
              <a:t>Zonal Presence </a:t>
            </a:r>
            <a:r>
              <a:rPr lang="en-GB" altLang="en-US" kern="0" dirty="0" smtClean="0">
                <a:solidFill>
                  <a:schemeClr val="tx1"/>
                </a:solidFill>
              </a:rPr>
              <a:t>allows a </a:t>
            </a:r>
            <a:r>
              <a:rPr lang="en-GB" altLang="en-US" b="1" i="1" kern="0" dirty="0" smtClean="0">
                <a:solidFill>
                  <a:schemeClr val="tx1"/>
                </a:solidFill>
              </a:rPr>
              <a:t>MNO-authorized</a:t>
            </a:r>
            <a:r>
              <a:rPr lang="en-GB" altLang="en-US" kern="0" dirty="0" smtClean="0">
                <a:solidFill>
                  <a:schemeClr val="tx1"/>
                </a:solidFill>
              </a:rPr>
              <a:t> </a:t>
            </a:r>
            <a:r>
              <a:rPr lang="en-GB" altLang="en-US" b="1" kern="0" dirty="0" smtClean="0">
                <a:solidFill>
                  <a:schemeClr val="tx1"/>
                </a:solidFill>
              </a:rPr>
              <a:t>&amp; </a:t>
            </a:r>
            <a:r>
              <a:rPr lang="en-GB" altLang="en-US" b="1" i="1" kern="0" dirty="0" smtClean="0">
                <a:solidFill>
                  <a:schemeClr val="tx1"/>
                </a:solidFill>
              </a:rPr>
              <a:t>User-authorized</a:t>
            </a:r>
            <a:r>
              <a:rPr lang="en-GB" altLang="en-US" kern="0" dirty="0" smtClean="0">
                <a:solidFill>
                  <a:schemeClr val="tx1"/>
                </a:solidFill>
              </a:rPr>
              <a:t> application to retrieve information pertaining to a specific user in relation with a given zone</a:t>
            </a:r>
          </a:p>
          <a:p>
            <a:pPr marL="971550" lvl="2" indent="-285750">
              <a:lnSpc>
                <a:spcPct val="100000"/>
              </a:lnSpc>
            </a:pPr>
            <a:r>
              <a:rPr lang="en-GB" altLang="en-US" b="1" kern="0" dirty="0" smtClean="0">
                <a:solidFill>
                  <a:schemeClr val="tx1"/>
                </a:solidFill>
              </a:rPr>
              <a:t>Query users: </a:t>
            </a:r>
            <a:r>
              <a:rPr lang="en-GB" altLang="en-US" sz="1800" kern="0" dirty="0">
                <a:solidFill>
                  <a:schemeClr val="tx1"/>
                </a:solidFill>
              </a:rPr>
              <a:t>This operation </a:t>
            </a:r>
            <a:r>
              <a:rPr lang="en-GB" altLang="en-US" sz="1800" kern="0" dirty="0" smtClean="0">
                <a:solidFill>
                  <a:schemeClr val="tx1"/>
                </a:solidFill>
              </a:rPr>
              <a:t>would return list of users camped on an AP/zone. For each present user which the App has been granted a user-authorization (</a:t>
            </a:r>
            <a:r>
              <a:rPr lang="en-GB" altLang="en-US" sz="1800" kern="0" dirty="0" err="1" smtClean="0">
                <a:solidFill>
                  <a:schemeClr val="tx1"/>
                </a:solidFill>
              </a:rPr>
              <a:t>i,.e</a:t>
            </a:r>
            <a:r>
              <a:rPr lang="en-GB" altLang="en-US" sz="1800" kern="0" dirty="0" smtClean="0">
                <a:solidFill>
                  <a:schemeClr val="tx1"/>
                </a:solidFill>
              </a:rPr>
              <a:t> OAuth token), the following information could be provided: (example)</a:t>
            </a:r>
          </a:p>
          <a:p>
            <a:pPr marL="1430337" lvl="4" indent="-285750">
              <a:lnSpc>
                <a:spcPct val="100000"/>
              </a:lnSpc>
            </a:pPr>
            <a:r>
              <a:rPr lang="en-GB" altLang="en-US" kern="0" dirty="0" smtClean="0">
                <a:solidFill>
                  <a:schemeClr val="tx1"/>
                </a:solidFill>
              </a:rPr>
              <a:t>MSISDN</a:t>
            </a:r>
          </a:p>
          <a:p>
            <a:pPr marL="1430337" lvl="4" indent="-285750">
              <a:lnSpc>
                <a:spcPct val="100000"/>
              </a:lnSpc>
            </a:pPr>
            <a:r>
              <a:rPr lang="en-GB" altLang="en-US" kern="0" dirty="0" smtClean="0">
                <a:solidFill>
                  <a:schemeClr val="tx1"/>
                </a:solidFill>
              </a:rPr>
              <a:t>AP-ID</a:t>
            </a:r>
          </a:p>
          <a:p>
            <a:pPr marL="971550" lvl="2" indent="-285750">
              <a:lnSpc>
                <a:spcPct val="100000"/>
              </a:lnSpc>
            </a:pPr>
            <a:r>
              <a:rPr lang="en-GB" altLang="en-US" b="1" kern="0" dirty="0" smtClean="0">
                <a:solidFill>
                  <a:schemeClr val="tx1"/>
                </a:solidFill>
              </a:rPr>
              <a:t>Notification Subscription: </a:t>
            </a:r>
            <a:r>
              <a:rPr lang="en-GB" altLang="en-US" sz="1800" kern="0" dirty="0">
                <a:solidFill>
                  <a:schemeClr val="tx1"/>
                </a:solidFill>
              </a:rPr>
              <a:t>This operation </a:t>
            </a:r>
            <a:r>
              <a:rPr lang="en-GB" altLang="en-US" sz="1800" kern="0" dirty="0" smtClean="0">
                <a:solidFill>
                  <a:schemeClr val="tx1"/>
                </a:solidFill>
              </a:rPr>
              <a:t>allows the App to register and receive dynamic notification when a user enters/leaves a zone or transfers from one AP to another within the zone (asynchronous op)</a:t>
            </a:r>
          </a:p>
        </p:txBody>
      </p:sp>
    </p:spTree>
    <p:extLst>
      <p:ext uri="{BB962C8B-B14F-4D97-AF65-F5344CB8AC3E}">
        <p14:creationId xmlns:p14="http://schemas.microsoft.com/office/powerpoint/2010/main" val="19334357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 – cont’d</a:t>
            </a:r>
          </a:p>
        </p:txBody>
      </p:sp>
      <p:sp>
        <p:nvSpPr>
          <p:cNvPr id="4" name="Rectangle 5"/>
          <p:cNvSpPr txBox="1">
            <a:spLocks noChangeArrowheads="1"/>
          </p:cNvSpPr>
          <p:nvPr/>
        </p:nvSpPr>
        <p:spPr bwMode="auto">
          <a:xfrm>
            <a:off x="261938" y="11493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a:t>
            </a:r>
            <a:r>
              <a:rPr lang="en-US" altLang="en-US" b="1" i="1" kern="0" dirty="0"/>
              <a:t>MNO-authorized</a:t>
            </a:r>
            <a:r>
              <a:rPr lang="en-US" altLang="en-US" kern="0" dirty="0"/>
              <a:t> &amp; </a:t>
            </a:r>
            <a:r>
              <a:rPr lang="en-US" altLang="en-US" b="1" i="1" kern="0" dirty="0"/>
              <a:t>permitted </a:t>
            </a:r>
            <a:r>
              <a:rPr lang="en-US" altLang="en-US" i="1" kern="0" dirty="0" smtClean="0"/>
              <a:t>Zonal Presence </a:t>
            </a:r>
            <a:r>
              <a:rPr lang="en-US" altLang="en-US" kern="0" dirty="0" smtClean="0"/>
              <a:t>operations</a:t>
            </a:r>
          </a:p>
        </p:txBody>
      </p:sp>
      <p:sp>
        <p:nvSpPr>
          <p:cNvPr id="7" name="Line 6"/>
          <p:cNvSpPr>
            <a:spLocks noChangeShapeType="1"/>
          </p:cNvSpPr>
          <p:nvPr/>
        </p:nvSpPr>
        <p:spPr bwMode="auto">
          <a:xfrm flipH="1">
            <a:off x="5976938" y="2522538"/>
            <a:ext cx="36512" cy="38084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8" name="Line 9"/>
          <p:cNvSpPr>
            <a:spLocks noChangeShapeType="1"/>
          </p:cNvSpPr>
          <p:nvPr/>
        </p:nvSpPr>
        <p:spPr bwMode="auto">
          <a:xfrm flipH="1">
            <a:off x="2395538" y="3497262"/>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9" name="Line 12"/>
          <p:cNvSpPr>
            <a:spLocks noChangeShapeType="1"/>
          </p:cNvSpPr>
          <p:nvPr/>
        </p:nvSpPr>
        <p:spPr bwMode="auto">
          <a:xfrm flipH="1">
            <a:off x="2395538" y="2525713"/>
            <a:ext cx="11112" cy="37290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0" name="Text Box 14"/>
          <p:cNvSpPr txBox="1">
            <a:spLocks noChangeArrowheads="1"/>
          </p:cNvSpPr>
          <p:nvPr/>
        </p:nvSpPr>
        <p:spPr bwMode="auto">
          <a:xfrm>
            <a:off x="2500932" y="2783975"/>
            <a:ext cx="34893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b="1" dirty="0">
                <a:ea typeface="굴림" pitchFamily="34" charset="-127"/>
              </a:rPr>
              <a:t>request </a:t>
            </a:r>
            <a:r>
              <a:rPr lang="en-US" altLang="ko-KR" sz="1000" b="1" dirty="0" smtClean="0">
                <a:ea typeface="굴림" pitchFamily="34" charset="-127"/>
              </a:rPr>
              <a:t>users</a:t>
            </a:r>
            <a:endParaRPr lang="en-US" altLang="ko-KR" sz="1000" b="1" dirty="0">
              <a:ea typeface="굴림" pitchFamily="34" charset="-127"/>
            </a:endParaRPr>
          </a:p>
        </p:txBody>
      </p:sp>
      <p:sp>
        <p:nvSpPr>
          <p:cNvPr id="11" name="Line 15"/>
          <p:cNvSpPr>
            <a:spLocks noChangeShapeType="1"/>
          </p:cNvSpPr>
          <p:nvPr/>
        </p:nvSpPr>
        <p:spPr bwMode="auto">
          <a:xfrm flipH="1">
            <a:off x="2420938" y="3063875"/>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2" name="Rectangle 18"/>
          <p:cNvSpPr>
            <a:spLocks noChangeArrowheads="1"/>
          </p:cNvSpPr>
          <p:nvPr/>
        </p:nvSpPr>
        <p:spPr bwMode="auto">
          <a:xfrm>
            <a:off x="1785938" y="2124075"/>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Application</a:t>
            </a:r>
          </a:p>
        </p:txBody>
      </p:sp>
      <p:sp>
        <p:nvSpPr>
          <p:cNvPr id="13" name="Text Box 14"/>
          <p:cNvSpPr txBox="1">
            <a:spLocks noChangeArrowheads="1"/>
          </p:cNvSpPr>
          <p:nvPr/>
        </p:nvSpPr>
        <p:spPr bwMode="auto">
          <a:xfrm>
            <a:off x="2395538" y="3192462"/>
            <a:ext cx="2819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(list of MSISDN present at AP &amp; zone)</a:t>
            </a:r>
            <a:endParaRPr lang="en-US" altLang="ko-KR" sz="1000" i="1" dirty="0">
              <a:ea typeface="굴림" pitchFamily="34" charset="-127"/>
            </a:endParaRPr>
          </a:p>
        </p:txBody>
      </p:sp>
      <p:grpSp>
        <p:nvGrpSpPr>
          <p:cNvPr id="14" name="그룹 13"/>
          <p:cNvGrpSpPr>
            <a:grpSpLocks/>
          </p:cNvGrpSpPr>
          <p:nvPr/>
        </p:nvGrpSpPr>
        <p:grpSpPr bwMode="auto">
          <a:xfrm>
            <a:off x="5976938" y="3116262"/>
            <a:ext cx="285750" cy="357188"/>
            <a:chOff x="6000750" y="3143250"/>
            <a:chExt cx="374650" cy="438150"/>
          </a:xfrm>
        </p:grpSpPr>
        <p:cxnSp>
          <p:nvCxnSpPr>
            <p:cNvPr id="15"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16"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17" name="Text Box 14"/>
          <p:cNvSpPr txBox="1">
            <a:spLocks noChangeArrowheads="1"/>
          </p:cNvSpPr>
          <p:nvPr/>
        </p:nvSpPr>
        <p:spPr bwMode="auto">
          <a:xfrm>
            <a:off x="6357938" y="3116262"/>
            <a:ext cx="2590799" cy="3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smtClean="0">
                <a:ea typeface="굴림" pitchFamily="34" charset="-127"/>
              </a:rPr>
              <a:t>Process request (check that App </a:t>
            </a:r>
          </a:p>
          <a:p>
            <a:r>
              <a:rPr lang="en-US" altLang="ko-KR" sz="1000" i="1" dirty="0" smtClean="0">
                <a:ea typeface="굴림" pitchFamily="34" charset="-127"/>
              </a:rPr>
              <a:t>is authorized  to have visibility over </a:t>
            </a:r>
          </a:p>
          <a:p>
            <a:r>
              <a:rPr lang="en-US" altLang="ko-KR" sz="1000" i="1" dirty="0" smtClean="0">
                <a:ea typeface="굴림" pitchFamily="34" charset="-127"/>
              </a:rPr>
              <a:t>the zone  and the user)</a:t>
            </a:r>
            <a:endParaRPr lang="en-US" altLang="ko-KR" sz="1000" i="1" dirty="0">
              <a:ea typeface="굴림" pitchFamily="34" charset="-127"/>
            </a:endParaRPr>
          </a:p>
        </p:txBody>
      </p:sp>
      <p:sp>
        <p:nvSpPr>
          <p:cNvPr id="18" name="Rectangle 18"/>
          <p:cNvSpPr>
            <a:spLocks noChangeArrowheads="1"/>
          </p:cNvSpPr>
          <p:nvPr/>
        </p:nvSpPr>
        <p:spPr bwMode="auto">
          <a:xfrm>
            <a:off x="5402263" y="2116138"/>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Server</a:t>
            </a:r>
          </a:p>
        </p:txBody>
      </p:sp>
      <p:sp>
        <p:nvSpPr>
          <p:cNvPr id="19" name="Text Box 14"/>
          <p:cNvSpPr txBox="1">
            <a:spLocks noChangeArrowheads="1"/>
          </p:cNvSpPr>
          <p:nvPr/>
        </p:nvSpPr>
        <p:spPr bwMode="auto">
          <a:xfrm>
            <a:off x="2471738" y="3704431"/>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Subscription to notification</a:t>
            </a:r>
            <a:endParaRPr lang="en-US" altLang="ko-KR" sz="1000" b="1" dirty="0">
              <a:ea typeface="굴림" pitchFamily="34" charset="-127"/>
            </a:endParaRPr>
          </a:p>
        </p:txBody>
      </p:sp>
      <p:sp>
        <p:nvSpPr>
          <p:cNvPr id="20" name="Line 15"/>
          <p:cNvSpPr>
            <a:spLocks noChangeShapeType="1"/>
          </p:cNvSpPr>
          <p:nvPr/>
        </p:nvSpPr>
        <p:spPr bwMode="auto">
          <a:xfrm flipH="1">
            <a:off x="2395538" y="4009231"/>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1" name="Line 9"/>
          <p:cNvSpPr>
            <a:spLocks noChangeShapeType="1"/>
          </p:cNvSpPr>
          <p:nvPr/>
        </p:nvSpPr>
        <p:spPr bwMode="auto">
          <a:xfrm flipH="1">
            <a:off x="2395538" y="4390231"/>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2" name="Text Box 14"/>
          <p:cNvSpPr txBox="1">
            <a:spLocks noChangeArrowheads="1"/>
          </p:cNvSpPr>
          <p:nvPr/>
        </p:nvSpPr>
        <p:spPr bwMode="auto">
          <a:xfrm>
            <a:off x="2471738" y="4009231"/>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(confirm subscription is created)</a:t>
            </a:r>
            <a:endParaRPr lang="en-US" altLang="ko-KR" sz="1000" i="1" dirty="0">
              <a:ea typeface="굴림" pitchFamily="34" charset="-127"/>
            </a:endParaRPr>
          </a:p>
        </p:txBody>
      </p:sp>
      <p:grpSp>
        <p:nvGrpSpPr>
          <p:cNvPr id="23" name="그룹 13"/>
          <p:cNvGrpSpPr>
            <a:grpSpLocks/>
          </p:cNvGrpSpPr>
          <p:nvPr/>
        </p:nvGrpSpPr>
        <p:grpSpPr bwMode="auto">
          <a:xfrm>
            <a:off x="5976938" y="4009231"/>
            <a:ext cx="285750" cy="357188"/>
            <a:chOff x="6000750" y="3143250"/>
            <a:chExt cx="374650" cy="438150"/>
          </a:xfrm>
        </p:grpSpPr>
        <p:cxnSp>
          <p:nvCxnSpPr>
            <p:cNvPr id="24"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25"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26" name="Text Box 14"/>
          <p:cNvSpPr txBox="1">
            <a:spLocks noChangeArrowheads="1"/>
          </p:cNvSpPr>
          <p:nvPr/>
        </p:nvSpPr>
        <p:spPr bwMode="auto">
          <a:xfrm>
            <a:off x="6510338" y="4085431"/>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cxnSp>
        <p:nvCxnSpPr>
          <p:cNvPr id="27" name="Straight Arrow Connector 24"/>
          <p:cNvCxnSpPr>
            <a:cxnSpLocks noChangeShapeType="1"/>
          </p:cNvCxnSpPr>
          <p:nvPr/>
        </p:nvCxnSpPr>
        <p:spPr bwMode="auto">
          <a:xfrm flipH="1">
            <a:off x="2376541" y="5111750"/>
            <a:ext cx="3581400" cy="0"/>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8" name="Text Box 14"/>
          <p:cNvSpPr txBox="1">
            <a:spLocks noChangeArrowheads="1"/>
          </p:cNvSpPr>
          <p:nvPr/>
        </p:nvSpPr>
        <p:spPr bwMode="auto">
          <a:xfrm>
            <a:off x="2504694" y="4827566"/>
            <a:ext cx="34290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Notification </a:t>
            </a:r>
            <a:r>
              <a:rPr lang="en-US" altLang="ko-KR" sz="1000" i="1" dirty="0" smtClean="0">
                <a:ea typeface="굴림" pitchFamily="34" charset="-127"/>
              </a:rPr>
              <a:t> (e.g. MSISDN:=123  </a:t>
            </a:r>
            <a:r>
              <a:rPr lang="en-US" altLang="ko-KR" sz="1000" i="1" dirty="0" err="1" smtClean="0">
                <a:ea typeface="굴림" pitchFamily="34" charset="-127"/>
              </a:rPr>
              <a:t>enteried</a:t>
            </a:r>
            <a:r>
              <a:rPr lang="en-US" altLang="ko-KR" sz="1000" i="1" dirty="0" smtClean="0">
                <a:ea typeface="굴림" pitchFamily="34" charset="-127"/>
              </a:rPr>
              <a:t>  </a:t>
            </a:r>
            <a:r>
              <a:rPr lang="en-US" altLang="ko-KR" sz="1000" i="1" dirty="0" err="1" smtClean="0">
                <a:ea typeface="굴림" pitchFamily="34" charset="-127"/>
              </a:rPr>
              <a:t>zoneID</a:t>
            </a:r>
            <a:r>
              <a:rPr lang="en-US" altLang="ko-KR" sz="1000" i="1" dirty="0" smtClean="0">
                <a:ea typeface="굴림" pitchFamily="34" charset="-127"/>
              </a:rPr>
              <a:t>=</a:t>
            </a:r>
            <a:r>
              <a:rPr lang="en-US" altLang="ko-KR" sz="1000" i="1" dirty="0" err="1" smtClean="0">
                <a:ea typeface="굴림" pitchFamily="34" charset="-127"/>
              </a:rPr>
              <a:t>abc</a:t>
            </a:r>
            <a:r>
              <a:rPr lang="en-US" altLang="ko-KR" sz="1000" i="1" dirty="0" smtClean="0">
                <a:ea typeface="굴림" pitchFamily="34" charset="-127"/>
              </a:rPr>
              <a:t> at AP=xyz)</a:t>
            </a:r>
            <a:endParaRPr lang="en-US" altLang="ko-KR" sz="1000" i="1" dirty="0">
              <a:ea typeface="굴림" pitchFamily="34" charset="-127"/>
            </a:endParaRPr>
          </a:p>
        </p:txBody>
      </p:sp>
    </p:spTree>
    <p:extLst>
      <p:ext uri="{BB962C8B-B14F-4D97-AF65-F5344CB8AC3E}">
        <p14:creationId xmlns:p14="http://schemas.microsoft.com/office/powerpoint/2010/main" val="14256927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宋体" charset="-122"/>
              </a:rPr>
              <a:t>Existing specifications affected: </a:t>
            </a:r>
          </a:p>
          <a:p>
            <a:pPr lvl="1"/>
            <a:r>
              <a:rPr lang="en-GB" altLang="zh-CN" dirty="0" smtClean="0">
                <a:ea typeface="宋体" charset="-122"/>
              </a:rPr>
              <a:t>none</a:t>
            </a:r>
          </a:p>
          <a:p>
            <a:r>
              <a:rPr lang="en-GB" altLang="zh-CN" dirty="0" smtClean="0">
                <a:ea typeface="宋体" charset="-122"/>
              </a:rPr>
              <a:t>Other Work Items affected: </a:t>
            </a:r>
          </a:p>
          <a:p>
            <a:pPr lvl="1"/>
            <a:r>
              <a:rPr lang="en-GB" altLang="zh-CN" dirty="0" smtClean="0">
                <a:ea typeface="宋体" charset="-122"/>
              </a:rPr>
              <a:t>none</a:t>
            </a:r>
          </a:p>
          <a:p>
            <a:r>
              <a:rPr lang="en-GB" altLang="zh-CN" dirty="0" smtClean="0">
                <a:ea typeface="宋体" charset="-122"/>
              </a:rPr>
              <a:t>OMA WGs and external organizations affected: </a:t>
            </a:r>
            <a:endParaRPr lang="en-GB" altLang="zh-CN" dirty="0">
              <a:ea typeface="宋体" charset="-122"/>
            </a:endParaRPr>
          </a:p>
          <a:p>
            <a:pPr lvl="1"/>
            <a:r>
              <a:rPr lang="en-GB" altLang="en-US" dirty="0"/>
              <a:t>Internally: OMA ARC</a:t>
            </a:r>
          </a:p>
          <a:p>
            <a:pPr lvl="1"/>
            <a:r>
              <a:rPr lang="en-GB" altLang="en-US" dirty="0"/>
              <a:t>Externally: </a:t>
            </a:r>
            <a:r>
              <a:rPr lang="en-GB" altLang="zh-CN" dirty="0" smtClean="0">
                <a:ea typeface="宋体" charset="-122"/>
              </a:rPr>
              <a:t>SCF</a:t>
            </a:r>
          </a:p>
          <a:p>
            <a:pPr lvl="2"/>
            <a:r>
              <a:rPr lang="en-US" dirty="0"/>
              <a:t>SCF has performed work which </a:t>
            </a:r>
            <a:r>
              <a:rPr lang="en-US" dirty="0" smtClean="0"/>
              <a:t>potentially may </a:t>
            </a:r>
            <a:r>
              <a:rPr lang="en-US" dirty="0"/>
              <a:t>be used as the basis [7</a:t>
            </a:r>
            <a:r>
              <a:rPr lang="en-US" dirty="0" smtClean="0"/>
              <a:t>]. This will be determined as part of the work.</a:t>
            </a:r>
            <a:endParaRPr lang="en-GB" altLang="zh-CN" dirty="0" smtClean="0">
              <a:ea typeface="宋体" charset="-122"/>
            </a:endParaRPr>
          </a:p>
          <a:p>
            <a:r>
              <a:rPr lang="en-GB" altLang="zh-CN" dirty="0" smtClean="0">
                <a:ea typeface="宋体" charset="-122"/>
              </a:rPr>
              <a:t>Impacts on Architecture, Charging/Billing, Security, Privacy, IOT: </a:t>
            </a:r>
          </a:p>
          <a:p>
            <a:pPr lvl="1"/>
            <a:r>
              <a:rPr lang="en-GB" altLang="zh-CN" dirty="0">
                <a:ea typeface="宋体" charset="-122"/>
              </a:rPr>
              <a:t>IOT, Security, Privacy</a:t>
            </a:r>
            <a:endParaRPr lang="en-GB" altLang="zh-CN" dirty="0" smtClean="0">
              <a:ea typeface="宋体" charset="-122"/>
            </a:endParaRPr>
          </a:p>
        </p:txBody>
      </p:sp>
    </p:spTree>
    <p:extLst>
      <p:ext uri="{BB962C8B-B14F-4D97-AF65-F5344CB8AC3E}">
        <p14:creationId xmlns:p14="http://schemas.microsoft.com/office/powerpoint/2010/main" val="17643857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GB" altLang="en-US" smtClean="0"/>
              <a:t>Proposed Timeline</a:t>
            </a:r>
          </a:p>
        </p:txBody>
      </p:sp>
      <p:graphicFrame>
        <p:nvGraphicFramePr>
          <p:cNvPr id="11267" name="Object 1755"/>
          <p:cNvGraphicFramePr>
            <a:graphicFrameLocks noChangeAspect="1"/>
          </p:cNvGraphicFramePr>
          <p:nvPr>
            <p:extLst>
              <p:ext uri="{D42A27DB-BD31-4B8C-83A1-F6EECF244321}">
                <p14:modId xmlns:p14="http://schemas.microsoft.com/office/powerpoint/2010/main" val="31669637"/>
              </p:ext>
            </p:extLst>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3110" name="Foglio di lavoro" showAsIcon="1" r:id="rId4" imgW="914400" imgH="714240" progId="Excel.Sheet.8">
                  <p:embed/>
                </p:oleObj>
              </mc:Choice>
              <mc:Fallback>
                <p:oleObj name="Foglio di lavoro" showAsIcon="1" r:id="rId4" imgW="914400" imgH="714240" progId="Excel.Sheet.8">
                  <p:embed/>
                  <p:pic>
                    <p:nvPicPr>
                      <p:cNvPr id="0" name=""/>
                      <p:cNvPicPr>
                        <a:picLocks noChangeAspect="1" noChangeArrowheads="1"/>
                      </p:cNvPicPr>
                      <p:nvPr/>
                    </p:nvPicPr>
                    <p:blipFill>
                      <a:blip r:embed="rId5"/>
                      <a:srcRect/>
                      <a:stretch>
                        <a:fillRect/>
                      </a:stretch>
                    </p:blipFill>
                    <p:spPr bwMode="auto">
                      <a:xfrm>
                        <a:off x="795338" y="0"/>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348"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en-US"/>
          </a:p>
        </p:txBody>
      </p:sp>
      <p:pic>
        <p:nvPicPr>
          <p:cNvPr id="3108" name="Picture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37" y="1987550"/>
            <a:ext cx="5016260" cy="3158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09" name="Picture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93017" y="2139950"/>
            <a:ext cx="4223283" cy="2865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82756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宋体" charset="-122"/>
              </a:rPr>
              <a:t>Planned deliverables</a:t>
            </a:r>
          </a:p>
        </p:txBody>
      </p:sp>
      <p:sp>
        <p:nvSpPr>
          <p:cNvPr id="8195" name="Rectangle 3"/>
          <p:cNvSpPr>
            <a:spLocks noGrp="1" noChangeArrowheads="1"/>
          </p:cNvSpPr>
          <p:nvPr>
            <p:ph type="body" idx="1"/>
          </p:nvPr>
        </p:nvSpPr>
        <p:spPr/>
        <p:txBody>
          <a:bodyPr/>
          <a:lstStyle/>
          <a:p>
            <a:r>
              <a:rPr lang="en-US" altLang="zh-CN" dirty="0" smtClean="0">
                <a:solidFill>
                  <a:srgbClr val="002060"/>
                </a:solidFill>
                <a:ea typeface="宋体" charset="-122"/>
              </a:rPr>
              <a:t>Requirements</a:t>
            </a:r>
          </a:p>
          <a:p>
            <a:pPr lvl="1"/>
            <a:r>
              <a:rPr lang="en-US" altLang="zh-CN" dirty="0" smtClean="0">
                <a:solidFill>
                  <a:schemeClr val="tx1"/>
                </a:solidFill>
                <a:ea typeface="宋体" charset="-122"/>
              </a:rPr>
              <a:t>A new RD will be developed based on [6.1.2 in 1] to address the scope of this WID. </a:t>
            </a:r>
            <a:endParaRPr lang="en-US" altLang="zh-CN" i="1" dirty="0" smtClean="0">
              <a:solidFill>
                <a:schemeClr val="tx1"/>
              </a:solidFill>
              <a:ea typeface="宋体" charset="-122"/>
            </a:endParaRPr>
          </a:p>
          <a:p>
            <a:r>
              <a:rPr lang="en-US" altLang="zh-CN" dirty="0" smtClean="0">
                <a:solidFill>
                  <a:srgbClr val="002060"/>
                </a:solidFill>
                <a:ea typeface="宋体" charset="-122"/>
              </a:rPr>
              <a:t>Architecture</a:t>
            </a:r>
          </a:p>
          <a:p>
            <a:pPr lvl="1"/>
            <a:r>
              <a:rPr lang="en-US" altLang="en-US" dirty="0" smtClean="0"/>
              <a:t>No need for an Architecture document seen at this point</a:t>
            </a:r>
            <a:endParaRPr lang="en-US" altLang="zh-CN" i="1" dirty="0" smtClean="0">
              <a:solidFill>
                <a:srgbClr val="002060"/>
              </a:solidFill>
              <a:ea typeface="宋体" charset="-122"/>
            </a:endParaRPr>
          </a:p>
          <a:p>
            <a:r>
              <a:rPr lang="en-US" altLang="zh-CN" dirty="0" smtClean="0">
                <a:solidFill>
                  <a:srgbClr val="002060"/>
                </a:solidFill>
                <a:ea typeface="宋体" charset="-122"/>
              </a:rPr>
              <a:t>Development Phase</a:t>
            </a:r>
          </a:p>
          <a:p>
            <a:pPr lvl="1"/>
            <a:r>
              <a:rPr lang="en-US" altLang="zh-CN" dirty="0" smtClean="0">
                <a:solidFill>
                  <a:schemeClr val="tx1"/>
                </a:solidFill>
                <a:ea typeface="宋体" charset="-122"/>
              </a:rPr>
              <a:t>API</a:t>
            </a:r>
          </a:p>
          <a:p>
            <a:pPr lvl="1"/>
            <a:r>
              <a:rPr lang="en-US" altLang="zh-CN" dirty="0" err="1" smtClean="0">
                <a:solidFill>
                  <a:schemeClr val="tx1"/>
                </a:solidFill>
                <a:ea typeface="宋体" charset="-122"/>
              </a:rPr>
              <a:t>IoT</a:t>
            </a:r>
            <a:r>
              <a:rPr lang="en-US" altLang="zh-CN" i="1" dirty="0" smtClean="0">
                <a:solidFill>
                  <a:schemeClr val="tx1"/>
                </a:solidFill>
                <a:ea typeface="宋体" charset="-122"/>
              </a:rPr>
              <a:t> plans</a:t>
            </a:r>
          </a:p>
        </p:txBody>
      </p:sp>
    </p:spTree>
    <p:extLst>
      <p:ext uri="{BB962C8B-B14F-4D97-AF65-F5344CB8AC3E}">
        <p14:creationId xmlns:p14="http://schemas.microsoft.com/office/powerpoint/2010/main" val="3509513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宋体" charset="-122"/>
              </a:rPr>
              <a:t>Planned reviews</a:t>
            </a:r>
          </a:p>
        </p:txBody>
      </p:sp>
      <p:sp>
        <p:nvSpPr>
          <p:cNvPr id="9219" name="Rectangle 3"/>
          <p:cNvSpPr>
            <a:spLocks noGrp="1" noChangeArrowheads="1"/>
          </p:cNvSpPr>
          <p:nvPr>
            <p:ph type="body" idx="1"/>
          </p:nvPr>
        </p:nvSpPr>
        <p:spPr/>
        <p:txBody>
          <a:bodyPr/>
          <a:lstStyle/>
          <a:p>
            <a:r>
              <a:rPr lang="es-ES" altLang="zh-CN" dirty="0" err="1" smtClean="0">
                <a:solidFill>
                  <a:srgbClr val="002060"/>
                </a:solidFill>
                <a:ea typeface="宋体" charset="-122"/>
              </a:rPr>
              <a:t>Requirements</a:t>
            </a:r>
            <a:endParaRPr lang="es-ES" altLang="zh-CN" dirty="0" smtClean="0">
              <a:solidFill>
                <a:srgbClr val="002060"/>
              </a:solidFill>
              <a:ea typeface="宋体" charset="-122"/>
            </a:endParaRPr>
          </a:p>
          <a:p>
            <a:pPr lvl="1"/>
            <a:r>
              <a:rPr lang="es-ES" altLang="en-US" dirty="0"/>
              <a:t>No </a:t>
            </a:r>
            <a:r>
              <a:rPr lang="es-ES" altLang="en-US" dirty="0" err="1" smtClean="0"/>
              <a:t>Review</a:t>
            </a:r>
            <a:endParaRPr lang="es-ES" altLang="zh-CN" i="1" dirty="0" smtClean="0">
              <a:solidFill>
                <a:srgbClr val="002060"/>
              </a:solidFill>
              <a:ea typeface="宋体" charset="-122"/>
            </a:endParaRPr>
          </a:p>
          <a:p>
            <a:r>
              <a:rPr lang="es-ES" altLang="zh-CN" dirty="0" err="1" smtClean="0">
                <a:solidFill>
                  <a:srgbClr val="002060"/>
                </a:solidFill>
                <a:ea typeface="宋体" charset="-122"/>
              </a:rPr>
              <a:t>Architecture</a:t>
            </a:r>
            <a:endParaRPr lang="es-ES" altLang="zh-CN" dirty="0" smtClean="0">
              <a:solidFill>
                <a:srgbClr val="002060"/>
              </a:solidFill>
              <a:ea typeface="宋体" charset="-122"/>
            </a:endParaRPr>
          </a:p>
          <a:p>
            <a:pPr lvl="1"/>
            <a:r>
              <a:rPr lang="es-ES" altLang="en-US" dirty="0"/>
              <a:t>No </a:t>
            </a:r>
            <a:r>
              <a:rPr lang="es-ES" altLang="en-US" dirty="0" err="1" smtClean="0"/>
              <a:t>Review</a:t>
            </a:r>
            <a:endParaRPr lang="es-ES" altLang="zh-CN" i="1" dirty="0" smtClean="0">
              <a:solidFill>
                <a:srgbClr val="002060"/>
              </a:solidFill>
              <a:ea typeface="宋体" charset="-122"/>
            </a:endParaRPr>
          </a:p>
          <a:p>
            <a:r>
              <a:rPr lang="es-ES" altLang="zh-CN" dirty="0" err="1" smtClean="0">
                <a:solidFill>
                  <a:srgbClr val="002060"/>
                </a:solidFill>
                <a:ea typeface="宋体" charset="-122"/>
              </a:rPr>
              <a:t>Release</a:t>
            </a:r>
            <a:endParaRPr lang="es-ES" altLang="zh-CN" dirty="0" smtClean="0">
              <a:solidFill>
                <a:srgbClr val="002060"/>
              </a:solidFill>
              <a:ea typeface="宋体" charset="-122"/>
            </a:endParaRPr>
          </a:p>
          <a:p>
            <a:pPr lvl="1"/>
            <a:r>
              <a:rPr lang="es-ES" altLang="en-US" dirty="0" err="1"/>
              <a:t>Consistency</a:t>
            </a:r>
            <a:r>
              <a:rPr lang="es-ES" altLang="en-US" dirty="0"/>
              <a:t> </a:t>
            </a:r>
            <a:r>
              <a:rPr lang="es-ES" altLang="en-US" dirty="0" err="1" smtClean="0"/>
              <a:t>Review</a:t>
            </a:r>
            <a:endParaRPr lang="es-ES" altLang="en-US" i="1" dirty="0"/>
          </a:p>
        </p:txBody>
      </p:sp>
    </p:spTree>
    <p:extLst>
      <p:ext uri="{BB962C8B-B14F-4D97-AF65-F5344CB8AC3E}">
        <p14:creationId xmlns:p14="http://schemas.microsoft.com/office/powerpoint/2010/main" val="7111676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宋体" charset="-122"/>
              </a:rPr>
              <a:t>Supporting Companies</a:t>
            </a:r>
          </a:p>
        </p:txBody>
      </p:sp>
      <p:sp>
        <p:nvSpPr>
          <p:cNvPr id="10243" name="Rectangle 3"/>
          <p:cNvSpPr>
            <a:spLocks noGrp="1" noChangeArrowheads="1"/>
          </p:cNvSpPr>
          <p:nvPr>
            <p:ph type="body" sz="half" idx="1"/>
          </p:nvPr>
        </p:nvSpPr>
        <p:spPr>
          <a:xfrm>
            <a:off x="414338" y="1073150"/>
            <a:ext cx="7238999" cy="512763"/>
          </a:xfrm>
        </p:spPr>
        <p:txBody>
          <a:bodyPr/>
          <a:lstStyle/>
          <a:p>
            <a:pPr>
              <a:buFontTx/>
              <a:buNone/>
            </a:pPr>
            <a:r>
              <a:rPr lang="en-GB" altLang="zh-CN" sz="2200" dirty="0" smtClean="0">
                <a:ea typeface="宋体" charset="-122"/>
              </a:rPr>
              <a:t>The companies supporting this work item are (in alphabetical order):</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1596330753"/>
              </p:ext>
            </p:extLst>
          </p:nvPr>
        </p:nvGraphicFramePr>
        <p:xfrm>
          <a:off x="566737" y="2216150"/>
          <a:ext cx="8047037" cy="2135190"/>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AT&amp;T</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Sponsor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China Unicom</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InterDigital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Telecom Italia </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6508280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宋体"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957951422"/>
              </p:ext>
            </p:extLst>
          </p:nvPr>
        </p:nvGraphicFramePr>
        <p:xfrm>
          <a:off x="338138" y="1606550"/>
          <a:ext cx="8686800" cy="32051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Requirements document</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Eldad Zeira, InterDigital</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ARC document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Technical Specifications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8302839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宋体"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宋体" charset="-122"/>
            </a:endParaRPr>
          </a:p>
        </p:txBody>
      </p:sp>
      <p:sp>
        <p:nvSpPr>
          <p:cNvPr id="12292" name="Rectangle 3"/>
          <p:cNvSpPr>
            <a:spLocks noChangeArrowheads="1"/>
          </p:cNvSpPr>
          <p:nvPr/>
        </p:nvSpPr>
        <p:spPr bwMode="auto">
          <a:xfrm>
            <a:off x="261938" y="11493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a:ea typeface="宋体" charset="-122"/>
              </a:rPr>
              <a:t>Approved Versions</a:t>
            </a:r>
          </a:p>
        </p:txBody>
      </p:sp>
      <p:sp>
        <p:nvSpPr>
          <p:cNvPr id="12293" name="Rectangle 3"/>
          <p:cNvSpPr>
            <a:spLocks noChangeArrowheads="1"/>
          </p:cNvSpPr>
          <p:nvPr/>
        </p:nvSpPr>
        <p:spPr bwMode="auto">
          <a:xfrm>
            <a:off x="261408" y="28257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dirty="0">
                <a:ea typeface="宋体" charset="-122"/>
              </a:rPr>
              <a:t>Draft Version 1.0</a:t>
            </a:r>
          </a:p>
        </p:txBody>
      </p:sp>
      <p:graphicFrame>
        <p:nvGraphicFramePr>
          <p:cNvPr id="40057" name="Group 121"/>
          <p:cNvGraphicFramePr>
            <a:graphicFrameLocks noGrp="1"/>
          </p:cNvGraphicFramePr>
          <p:nvPr/>
        </p:nvGraphicFramePr>
        <p:xfrm>
          <a:off x="566738" y="1758950"/>
          <a:ext cx="8001000" cy="792168"/>
        </p:xfrm>
        <a:graphic>
          <a:graphicData uri="http://schemas.openxmlformats.org/drawingml/2006/table">
            <a:tbl>
              <a:tblPr/>
              <a:tblGrid>
                <a:gridCol w="990600"/>
                <a:gridCol w="1524000"/>
                <a:gridCol w="5486400"/>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Version</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Date</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Notes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X.Y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dd mmm yyyy</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0062" name="Group 126"/>
          <p:cNvGraphicFramePr>
            <a:graphicFrameLocks noGrp="1"/>
          </p:cNvGraphicFramePr>
          <p:nvPr>
            <p:extLst>
              <p:ext uri="{D42A27DB-BD31-4B8C-83A1-F6EECF244321}">
                <p14:modId xmlns:p14="http://schemas.microsoft.com/office/powerpoint/2010/main" val="1502667497"/>
              </p:ext>
            </p:extLst>
          </p:nvPr>
        </p:nvGraphicFramePr>
        <p:xfrm>
          <a:off x="566737" y="3282950"/>
          <a:ext cx="8077200" cy="2575723"/>
        </p:xfrm>
        <a:graphic>
          <a:graphicData uri="http://schemas.openxmlformats.org/drawingml/2006/table">
            <a:tbl>
              <a:tblPr/>
              <a:tblGrid>
                <a:gridCol w="1524000"/>
                <a:gridCol w="6553200"/>
              </a:tblGrid>
              <a:tr h="39625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Changes</a:t>
                      </a: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70117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s-ES" sz="2000" b="0" i="0" u="none" strike="noStrike" cap="none" normalizeH="0" baseline="0" dirty="0" smtClean="0">
                          <a:ln>
                            <a:noFill/>
                          </a:ln>
                          <a:solidFill>
                            <a:srgbClr val="000066"/>
                          </a:solidFill>
                          <a:effectLst/>
                          <a:latin typeface="Arial Narrow" pitchFamily="34" charset="0"/>
                        </a:rPr>
                        <a:t>31 </a:t>
                      </a:r>
                      <a:r>
                        <a:rPr kumimoji="0" lang="es-ES" sz="2000" b="0" i="0" u="none" strike="noStrike" cap="none" normalizeH="0" baseline="0" dirty="0" err="1" smtClean="0">
                          <a:ln>
                            <a:noFill/>
                          </a:ln>
                          <a:solidFill>
                            <a:srgbClr val="000066"/>
                          </a:solidFill>
                          <a:effectLst/>
                          <a:latin typeface="Arial Narrow" pitchFamily="34" charset="0"/>
                        </a:rPr>
                        <a:t>May</a:t>
                      </a:r>
                      <a:r>
                        <a:rPr kumimoji="0" lang="es-ES" sz="2000" b="0" i="0" u="none" strike="noStrike" cap="none" normalizeH="0" baseline="0" dirty="0" smtClean="0">
                          <a:ln>
                            <a:noFill/>
                          </a:ln>
                          <a:solidFill>
                            <a:srgbClr val="000066"/>
                          </a:solidFill>
                          <a:effectLst/>
                          <a:latin typeface="Arial Narrow" pitchFamily="34" charset="0"/>
                        </a:rPr>
                        <a:t> 2014</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sz="2000" b="0" i="0" u="none" strike="noStrike" cap="none" normalizeH="0" baseline="0" dirty="0" smtClean="0">
                          <a:ln>
                            <a:noFill/>
                          </a:ln>
                          <a:solidFill>
                            <a:srgbClr val="000066"/>
                          </a:solidFill>
                          <a:effectLst/>
                          <a:latin typeface="Arial Narrow" pitchFamily="34" charset="0"/>
                        </a:rPr>
                        <a:t>OMA-WID_0305-SmaC_Zonal_Presence_REST_API-V1_0-20140531-D </a:t>
                      </a:r>
                      <a:endParaRPr kumimoji="0" lang="en-GB" sz="2000" b="0" i="0" u="none" strike="noStrike" cap="none" normalizeH="0" baseline="0" dirty="0" smtClean="0">
                        <a:ln>
                          <a:noFill/>
                        </a:ln>
                        <a:solidFill>
                          <a:srgbClr val="000066"/>
                        </a:solidFill>
                        <a:effectLst/>
                        <a:latin typeface="Arial Narrow" pitchFamily="34" charset="0"/>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117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s-ES" sz="2000" b="0" i="0" u="none" strike="noStrike" cap="none" normalizeH="0" baseline="0" dirty="0" smtClean="0">
                          <a:ln>
                            <a:noFill/>
                          </a:ln>
                          <a:solidFill>
                            <a:srgbClr val="000066"/>
                          </a:solidFill>
                          <a:effectLst/>
                          <a:latin typeface="Arial Narrow" pitchFamily="34" charset="0"/>
                        </a:rPr>
                        <a:t>06 Jun 2014</a:t>
                      </a: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sz="2000" b="0" i="0" u="none" strike="noStrike" cap="none" normalizeH="0" baseline="0" dirty="0" smtClean="0">
                          <a:ln>
                            <a:noFill/>
                          </a:ln>
                          <a:solidFill>
                            <a:srgbClr val="000066"/>
                          </a:solidFill>
                          <a:effectLst/>
                          <a:latin typeface="Arial Narrow" pitchFamily="34" charset="0"/>
                        </a:rPr>
                        <a:t>OMA-WID_0305-REST_NetAPI_for_Zonal_Presence_V1_0-20140604-D</a:t>
                      </a:r>
                      <a:endParaRPr kumimoji="0" lang="en-GB" sz="2000" b="0" i="0" u="none" strike="noStrike" cap="none" normalizeH="0" baseline="0" dirty="0" smtClean="0">
                        <a:ln>
                          <a:noFill/>
                        </a:ln>
                        <a:solidFill>
                          <a:srgbClr val="000066"/>
                        </a:solidFill>
                        <a:effectLst/>
                        <a:latin typeface="Arial Narrow" pitchFamily="34" charset="0"/>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117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s-ES" sz="2000" b="0" i="0" u="none" strike="noStrike" cap="none" normalizeH="0" baseline="0" dirty="0" smtClean="0">
                          <a:ln>
                            <a:noFill/>
                          </a:ln>
                          <a:solidFill>
                            <a:srgbClr val="000066"/>
                          </a:solidFill>
                          <a:effectLst/>
                          <a:latin typeface="Arial Narrow" pitchFamily="34" charset="0"/>
                        </a:rPr>
                        <a:t>12 </a:t>
                      </a:r>
                      <a:r>
                        <a:rPr kumimoji="0" lang="es-ES" sz="2000" b="0" i="0" u="none" strike="noStrike" cap="none" normalizeH="0" baseline="0" dirty="0" err="1" smtClean="0">
                          <a:ln>
                            <a:noFill/>
                          </a:ln>
                          <a:solidFill>
                            <a:srgbClr val="000066"/>
                          </a:solidFill>
                          <a:effectLst/>
                          <a:latin typeface="Arial Narrow" pitchFamily="34" charset="0"/>
                        </a:rPr>
                        <a:t>Aug</a:t>
                      </a:r>
                      <a:r>
                        <a:rPr kumimoji="0" lang="es-ES" sz="2000" b="0" i="0" u="none" strike="noStrike" cap="none" normalizeH="0" baseline="0" dirty="0" smtClean="0">
                          <a:ln>
                            <a:noFill/>
                          </a:ln>
                          <a:solidFill>
                            <a:srgbClr val="000066"/>
                          </a:solidFill>
                          <a:effectLst/>
                          <a:latin typeface="Arial Narrow" pitchFamily="34" charset="0"/>
                        </a:rPr>
                        <a:t> 2014</a:t>
                      </a:r>
                      <a:endParaRPr kumimoji="0" lang="es-ES" sz="2000" b="0" i="0" u="none" strike="noStrike" cap="none" normalizeH="0" baseline="0" dirty="0" smtClean="0">
                        <a:ln>
                          <a:noFill/>
                        </a:ln>
                        <a:solidFill>
                          <a:srgbClr val="000066"/>
                        </a:solidFill>
                        <a:effectLst/>
                        <a:latin typeface="Arial Narrow" pitchFamily="34" charset="0"/>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sz="2000" b="0" i="0" u="none" strike="noStrike" cap="none" normalizeH="0" baseline="0" dirty="0" smtClean="0">
                          <a:ln>
                            <a:noFill/>
                          </a:ln>
                          <a:solidFill>
                            <a:srgbClr val="000066"/>
                          </a:solidFill>
                          <a:effectLst/>
                          <a:latin typeface="Arial Narrow" pitchFamily="34" charset="0"/>
                        </a:rPr>
                        <a:t>OMA-WID_0305-REST_NetAPI_for_Zonal_Presence_V1_0-20140812-D</a:t>
                      </a:r>
                      <a:endParaRPr kumimoji="0" lang="en-GB" sz="2000" b="0" i="0" u="none" strike="noStrike" cap="none" normalizeH="0" baseline="0" dirty="0" smtClean="0">
                        <a:ln>
                          <a:noFill/>
                        </a:ln>
                        <a:solidFill>
                          <a:srgbClr val="000066"/>
                        </a:solidFill>
                        <a:effectLst/>
                        <a:latin typeface="Arial Narrow" pitchFamily="34" charset="0"/>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126885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t>References</a:t>
            </a:r>
            <a:endParaRPr lang="es-ES" altLang="zh-CN" dirty="0" smtClean="0"/>
          </a:p>
        </p:txBody>
      </p:sp>
      <p:sp>
        <p:nvSpPr>
          <p:cNvPr id="9219" name="Rectangle 3"/>
          <p:cNvSpPr>
            <a:spLocks noGrp="1" noChangeArrowheads="1"/>
          </p:cNvSpPr>
          <p:nvPr>
            <p:ph type="body" idx="1"/>
          </p:nvPr>
        </p:nvSpPr>
        <p:spPr/>
        <p:txBody>
          <a:bodyPr/>
          <a:lstStyle/>
          <a:p>
            <a:r>
              <a:rPr lang="fi-FI" sz="2000" dirty="0" smtClean="0"/>
              <a:t>SmaC RD V1.0 </a:t>
            </a:r>
            <a:r>
              <a:rPr lang="fi-FI" sz="2000" dirty="0" smtClean="0">
                <a:hlinkClick r:id="rId3"/>
              </a:rPr>
              <a:t>http://member.openmobilealliance.org/ftp/Public_documents/ARCH/Permanent_documents/OMA-RD-SmaC-V1_0-20130121-D.zip</a:t>
            </a:r>
            <a:endParaRPr lang="fi-FI" sz="2000" dirty="0" smtClean="0"/>
          </a:p>
          <a:p>
            <a:r>
              <a:rPr lang="fi-FI" sz="2000" dirty="0" smtClean="0">
                <a:hlinkClick r:id="rId4"/>
              </a:rPr>
              <a:t>LS from http://member.openmobilealliance.org/ftp/Public_documents/ARCH/2014/OMA-ARC-2014-0033-ILS_from_Small_Cell_Forum_on_Follow_up_Request.zip</a:t>
            </a:r>
            <a:endParaRPr lang="fi-FI" sz="2000" dirty="0" smtClean="0"/>
          </a:p>
          <a:p>
            <a:r>
              <a:rPr lang="en-US" sz="2000" dirty="0" smtClean="0">
                <a:hlinkClick r:id="rId5"/>
              </a:rPr>
              <a:t>http://member.openmobilealliance.org/ftp/Public_documents/ARCH/2014/OMA-ARC-2014-0032-Reply_LS_from_Small_Cell_Forum_on_OMA_LS_997.zip</a:t>
            </a:r>
            <a:endParaRPr lang="en-US" sz="2000" dirty="0" smtClean="0"/>
          </a:p>
          <a:p>
            <a:r>
              <a:rPr lang="en-US" sz="2000" dirty="0" smtClean="0"/>
              <a:t>SCF ARCH </a:t>
            </a:r>
            <a:r>
              <a:rPr lang="en-US" sz="2000" dirty="0" smtClean="0">
                <a:hlinkClick r:id="rId6"/>
              </a:rPr>
              <a:t>http://www.scf.io/en/documents/067_-_Enterprise_small_cell_network_architectures.php</a:t>
            </a:r>
            <a:endParaRPr lang="en-US" sz="2000" dirty="0" smtClean="0"/>
          </a:p>
          <a:p>
            <a:r>
              <a:rPr lang="en-US" sz="2000" dirty="0" smtClean="0"/>
              <a:t>OMA-TS-REST_NetAPI_Presence-V1_0-20130212-C</a:t>
            </a:r>
          </a:p>
          <a:p>
            <a:r>
              <a:rPr lang="en-US" sz="2000" dirty="0" smtClean="0"/>
              <a:t>OMA-TS-REST_NetAPI_TerminalLocation-V1_0-20130924-A</a:t>
            </a:r>
          </a:p>
          <a:p>
            <a:r>
              <a:rPr lang="en-US" sz="2000" dirty="0" smtClean="0"/>
              <a:t>084 Small Cell Zone Services </a:t>
            </a:r>
            <a:r>
              <a:rPr lang="en-US" sz="2000" dirty="0" smtClean="0">
                <a:hlinkClick r:id="rId7"/>
              </a:rPr>
              <a:t>http://scf.io/en/documents/084_-_Small_Cell_Zone_services_RESTful_Bindings.php</a:t>
            </a:r>
            <a:r>
              <a:rPr lang="en-US" sz="2000" dirty="0" smtClean="0"/>
              <a:t>	</a:t>
            </a:r>
          </a:p>
          <a:p>
            <a:endParaRPr lang="es-ES" altLang="zh-CN" sz="2000" dirty="0" smtClean="0"/>
          </a:p>
        </p:txBody>
      </p:sp>
    </p:spTree>
    <p:extLst>
      <p:ext uri="{BB962C8B-B14F-4D97-AF65-F5344CB8AC3E}">
        <p14:creationId xmlns:p14="http://schemas.microsoft.com/office/powerpoint/2010/main" val="33304977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宋体"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866652615"/>
              </p:ext>
            </p:extLst>
          </p:nvPr>
        </p:nvGraphicFramePr>
        <p:xfrm>
          <a:off x="642938" y="2825750"/>
          <a:ext cx="8229600" cy="836613"/>
        </p:xfrm>
        <a:graphic>
          <a:graphicData uri="http://schemas.openxmlformats.org/drawingml/2006/table">
            <a:tbl>
              <a:tblPr/>
              <a:tblGrid>
                <a:gridCol w="2057400"/>
                <a:gridCol w="1828800"/>
                <a:gridCol w="2514600"/>
                <a:gridCol w="1828800"/>
              </a:tblGrid>
              <a:tr h="401942">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671">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lang="en-US" altLang="en-US" sz="1400" b="1" dirty="0" err="1" smtClean="0"/>
                        <a:t>RESTful</a:t>
                      </a:r>
                      <a:r>
                        <a:rPr lang="en-US" altLang="en-US" sz="1400" b="1" dirty="0" smtClean="0"/>
                        <a:t> Network API    </a:t>
                      </a:r>
                      <a:r>
                        <a:rPr lang="en-US" altLang="en-US" sz="1400" b="1" baseline="0" dirty="0" smtClean="0"/>
                        <a:t>     </a:t>
                      </a:r>
                      <a:r>
                        <a:rPr lang="en-US" altLang="en-US" sz="1400" b="1" dirty="0" err="1" smtClean="0"/>
                        <a:t>for_Zonal</a:t>
                      </a:r>
                      <a:r>
                        <a:rPr lang="en-US" altLang="en-US" sz="1400" b="1" dirty="0" smtClean="0"/>
                        <a:t> Presence</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ARC</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rPr>
                        <a:t>REST_ </a:t>
                      </a:r>
                      <a:r>
                        <a:rPr kumimoji="0" lang="en-GB" altLang="zh-CN" sz="1400" b="1" i="0" u="none" strike="noStrike" kern="1200" cap="none" normalizeH="0" baseline="0" dirty="0" err="1" smtClean="0">
                          <a:ln>
                            <a:noFill/>
                          </a:ln>
                          <a:solidFill>
                            <a:srgbClr val="000000"/>
                          </a:solidFill>
                          <a:effectLst/>
                          <a:latin typeface="Calibri" pitchFamily="34" charset="0"/>
                          <a:ea typeface="宋体" charset="-122"/>
                          <a:cs typeface="+mn-cs"/>
                        </a:rPr>
                        <a:t>NetAPI_Zonal</a:t>
                      </a:r>
                      <a:r>
                        <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rPr>
                        <a:t> Presence</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7019585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Backup Material</a:t>
            </a:r>
            <a:endParaRPr lang="en-US" dirty="0"/>
          </a:p>
        </p:txBody>
      </p:sp>
      <p:sp>
        <p:nvSpPr>
          <p:cNvPr id="5" name="Subtitle 4"/>
          <p:cNvSpPr>
            <a:spLocks noGrp="1"/>
          </p:cNvSpPr>
          <p:nvPr>
            <p:ph type="subTitle" idx="1"/>
          </p:nvPr>
        </p:nvSpPr>
        <p:spPr/>
        <p:txBody>
          <a:bodyPr/>
          <a:lstStyle/>
          <a:p>
            <a:r>
              <a:rPr lang="en-US" dirty="0" smtClean="0"/>
              <a:t>Gap Analysis</a:t>
            </a:r>
            <a:endParaRPr lang="en-US" dirty="0"/>
          </a:p>
        </p:txBody>
      </p:sp>
    </p:spTree>
    <p:extLst>
      <p:ext uri="{BB962C8B-B14F-4D97-AF65-F5344CB8AC3E}">
        <p14:creationId xmlns:p14="http://schemas.microsoft.com/office/powerpoint/2010/main" val="2984419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Summary of Changes</a:t>
            </a:r>
            <a:endParaRPr lang="en-US" dirty="0"/>
          </a:p>
        </p:txBody>
      </p:sp>
      <p:sp>
        <p:nvSpPr>
          <p:cNvPr id="3" name="Content Placeholder 2"/>
          <p:cNvSpPr>
            <a:spLocks noGrp="1"/>
          </p:cNvSpPr>
          <p:nvPr>
            <p:ph idx="1"/>
          </p:nvPr>
        </p:nvSpPr>
        <p:spPr/>
        <p:txBody>
          <a:bodyPr/>
          <a:lstStyle/>
          <a:p>
            <a:r>
              <a:rPr lang="en-US" dirty="0" smtClean="0"/>
              <a:t>ARC-058: The list of supporting companies has been updated</a:t>
            </a:r>
          </a:p>
          <a:p>
            <a:r>
              <a:rPr lang="en-US" dirty="0" smtClean="0"/>
              <a:t>ARC-058R1: The scope of WID has been clarified to highlight the fact that all cell types supported by an MNO can form a zone for the purpose of defining zonal presence.</a:t>
            </a:r>
          </a:p>
          <a:p>
            <a:r>
              <a:rPr lang="en-US" dirty="0" smtClean="0"/>
              <a:t>TP-0168 – cleanups and minor editorials</a:t>
            </a:r>
          </a:p>
        </p:txBody>
      </p:sp>
    </p:spTree>
    <p:extLst>
      <p:ext uri="{BB962C8B-B14F-4D97-AF65-F5344CB8AC3E}">
        <p14:creationId xmlns:p14="http://schemas.microsoft.com/office/powerpoint/2010/main" val="33253193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Previous OMA APIs</a:t>
            </a:r>
            <a:endParaRPr lang="en-US" dirty="0"/>
          </a:p>
        </p:txBody>
      </p:sp>
      <p:sp>
        <p:nvSpPr>
          <p:cNvPr id="3" name="Content Placeholder 2"/>
          <p:cNvSpPr>
            <a:spLocks noGrp="1"/>
          </p:cNvSpPr>
          <p:nvPr>
            <p:ph idx="1"/>
          </p:nvPr>
        </p:nvSpPr>
        <p:spPr>
          <a:xfrm>
            <a:off x="261937" y="996950"/>
            <a:ext cx="8778875" cy="5257800"/>
          </a:xfrm>
        </p:spPr>
        <p:txBody>
          <a:bodyPr/>
          <a:lstStyle/>
          <a:p>
            <a:r>
              <a:rPr lang="en-US" dirty="0" smtClean="0"/>
              <a:t>Are similar with respect to location</a:t>
            </a:r>
          </a:p>
          <a:p>
            <a:r>
              <a:rPr lang="en-US" dirty="0" smtClean="0"/>
              <a:t>Terminal location API [6]</a:t>
            </a:r>
          </a:p>
          <a:p>
            <a:pPr lvl="1"/>
            <a:r>
              <a:rPr lang="en-US" sz="2400" dirty="0" smtClean="0"/>
              <a:t>Obtain </a:t>
            </a:r>
            <a:r>
              <a:rPr lang="en-US" sz="2400" dirty="0"/>
              <a:t>the current terminal location</a:t>
            </a:r>
          </a:p>
          <a:p>
            <a:pPr lvl="1"/>
            <a:r>
              <a:rPr lang="en-US" sz="2400" dirty="0" smtClean="0"/>
              <a:t>Obtain </a:t>
            </a:r>
            <a:r>
              <a:rPr lang="en-US" sz="2400" dirty="0"/>
              <a:t>the terminal distance from a given location</a:t>
            </a:r>
          </a:p>
          <a:p>
            <a:pPr lvl="1"/>
            <a:r>
              <a:rPr lang="en-US" sz="2400" dirty="0" smtClean="0"/>
              <a:t>Obtain </a:t>
            </a:r>
            <a:r>
              <a:rPr lang="en-US" sz="2400" dirty="0"/>
              <a:t>the distance between two terminals</a:t>
            </a:r>
          </a:p>
          <a:p>
            <a:pPr lvl="1"/>
            <a:r>
              <a:rPr lang="en-US" sz="2400" dirty="0" smtClean="0"/>
              <a:t>Manage subscriptions</a:t>
            </a:r>
          </a:p>
          <a:p>
            <a:r>
              <a:rPr lang="en-US" dirty="0" smtClean="0"/>
              <a:t>Presence API [5]</a:t>
            </a:r>
          </a:p>
          <a:p>
            <a:pPr lvl="1"/>
            <a:r>
              <a:rPr lang="en-US" sz="2400" dirty="0" smtClean="0"/>
              <a:t>Watcher </a:t>
            </a:r>
            <a:r>
              <a:rPr lang="en-US" sz="2400" dirty="0"/>
              <a:t>retrieves presence information for a single </a:t>
            </a:r>
            <a:r>
              <a:rPr lang="en-US" sz="2400" dirty="0" err="1"/>
              <a:t>Presentity</a:t>
            </a:r>
            <a:r>
              <a:rPr lang="en-US" sz="2400" dirty="0"/>
              <a:t> </a:t>
            </a:r>
          </a:p>
          <a:p>
            <a:pPr marL="230188" lvl="1" indent="0">
              <a:buNone/>
            </a:pPr>
            <a:r>
              <a:rPr lang="en-US" sz="2400" dirty="0"/>
              <a:t>• Watcher retrieves presence information for </a:t>
            </a:r>
            <a:r>
              <a:rPr lang="en-US" sz="2400" dirty="0" err="1"/>
              <a:t>Presentities</a:t>
            </a:r>
            <a:r>
              <a:rPr lang="en-US" sz="2400" dirty="0"/>
              <a:t> in a Presence </a:t>
            </a:r>
            <a:r>
              <a:rPr lang="en-US" sz="2400" dirty="0" smtClean="0"/>
              <a:t>List</a:t>
            </a:r>
          </a:p>
          <a:p>
            <a:pPr marL="230188" lvl="1" indent="0">
              <a:buNone/>
            </a:pPr>
            <a:r>
              <a:rPr lang="en-US" sz="2400" dirty="0" smtClean="0"/>
              <a:t>Returns:</a:t>
            </a:r>
          </a:p>
          <a:p>
            <a:pPr marL="573088" lvl="1" indent="-342900">
              <a:buFont typeface="Arial" panose="020B0604020202020204" pitchFamily="34" charset="0"/>
              <a:buChar char="•"/>
            </a:pPr>
            <a:r>
              <a:rPr lang="en-US" sz="2400" dirty="0" err="1" smtClean="0"/>
              <a:t>PlaceType</a:t>
            </a:r>
            <a:r>
              <a:rPr lang="en-US" sz="2400" dirty="0" smtClean="0"/>
              <a:t> value (RFC4480)</a:t>
            </a:r>
          </a:p>
          <a:p>
            <a:pPr marL="573088" lvl="1" indent="-342900">
              <a:buFont typeface="Arial" panose="020B0604020202020204" pitchFamily="34" charset="0"/>
              <a:buChar char="•"/>
            </a:pPr>
            <a:r>
              <a:rPr lang="en-US" sz="2400" dirty="0" smtClean="0"/>
              <a:t>Location value </a:t>
            </a:r>
            <a:r>
              <a:rPr lang="en-US" sz="2400" dirty="0"/>
              <a:t>(</a:t>
            </a:r>
            <a:r>
              <a:rPr lang="en-US" sz="2400" dirty="0" err="1" smtClean="0"/>
              <a:t>lat</a:t>
            </a:r>
            <a:r>
              <a:rPr lang="en-US" sz="2400" dirty="0" smtClean="0"/>
              <a:t>/</a:t>
            </a:r>
            <a:r>
              <a:rPr lang="en-US" sz="2400" dirty="0" err="1" smtClean="0"/>
              <a:t>lon</a:t>
            </a:r>
            <a:r>
              <a:rPr lang="en-US" sz="2400" dirty="0" smtClean="0"/>
              <a:t> or address) -  (RFC5491, 4119 &amp; 5139)</a:t>
            </a:r>
          </a:p>
          <a:p>
            <a:pPr marL="230188" lvl="1" indent="0">
              <a:buNone/>
            </a:pPr>
            <a:endParaRPr lang="en-US" sz="2400" dirty="0"/>
          </a:p>
          <a:p>
            <a:pPr lvl="1"/>
            <a:endParaRPr lang="en-US" dirty="0"/>
          </a:p>
        </p:txBody>
      </p:sp>
      <p:sp>
        <p:nvSpPr>
          <p:cNvPr id="4" name="TextBox 3"/>
          <p:cNvSpPr txBox="1"/>
          <p:nvPr/>
        </p:nvSpPr>
        <p:spPr>
          <a:xfrm>
            <a:off x="3005137" y="564515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1163214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Zonal Presence vs. Presence API</a:t>
            </a:r>
            <a:endParaRPr lang="en-US" dirty="0"/>
          </a:p>
        </p:txBody>
      </p:sp>
      <p:sp>
        <p:nvSpPr>
          <p:cNvPr id="4" name="Text Placeholder 3"/>
          <p:cNvSpPr>
            <a:spLocks noGrp="1"/>
          </p:cNvSpPr>
          <p:nvPr>
            <p:ph type="body" idx="1"/>
          </p:nvPr>
        </p:nvSpPr>
        <p:spPr>
          <a:xfrm>
            <a:off x="414337" y="1225550"/>
            <a:ext cx="4137025" cy="492125"/>
          </a:xfrm>
        </p:spPr>
        <p:txBody>
          <a:bodyPr/>
          <a:lstStyle/>
          <a:p>
            <a:r>
              <a:rPr lang="en-US" dirty="0" smtClean="0"/>
              <a:t>Zonal Presence </a:t>
            </a:r>
            <a:endParaRPr lang="en-US" dirty="0"/>
          </a:p>
        </p:txBody>
      </p:sp>
      <p:sp>
        <p:nvSpPr>
          <p:cNvPr id="3" name="Content Placeholder 2"/>
          <p:cNvSpPr>
            <a:spLocks noGrp="1"/>
          </p:cNvSpPr>
          <p:nvPr>
            <p:ph sz="half" idx="2"/>
          </p:nvPr>
        </p:nvSpPr>
        <p:spPr>
          <a:xfrm>
            <a:off x="468313" y="1911351"/>
            <a:ext cx="4137025" cy="4362450"/>
          </a:xfrm>
        </p:spPr>
        <p:txBody>
          <a:bodyPr/>
          <a:lstStyle/>
          <a:p>
            <a:r>
              <a:rPr lang="en-US" dirty="0" smtClean="0"/>
              <a:t>Based on attachment point in zone:</a:t>
            </a:r>
          </a:p>
          <a:p>
            <a:pPr lvl="1"/>
            <a:r>
              <a:rPr lang="en-US" dirty="0" smtClean="0"/>
              <a:t>Is the user in the zone?</a:t>
            </a:r>
          </a:p>
          <a:p>
            <a:pPr lvl="1"/>
            <a:r>
              <a:rPr lang="en-US" dirty="0" smtClean="0"/>
              <a:t>At which AP in the zone is the user? </a:t>
            </a:r>
          </a:p>
          <a:p>
            <a:pPr lvl="1"/>
            <a:r>
              <a:rPr lang="en-US" dirty="0" smtClean="0"/>
              <a:t>List / locations of AP in zone</a:t>
            </a:r>
          </a:p>
          <a:p>
            <a:pPr lvl="1"/>
            <a:r>
              <a:rPr lang="en-US" dirty="0" smtClean="0"/>
              <a:t>List </a:t>
            </a:r>
            <a:r>
              <a:rPr lang="en-US" dirty="0"/>
              <a:t>/</a:t>
            </a:r>
            <a:r>
              <a:rPr lang="en-US" dirty="0" smtClean="0"/>
              <a:t> count of users in zone or at AP</a:t>
            </a:r>
          </a:p>
          <a:p>
            <a:r>
              <a:rPr lang="en-US" dirty="0" smtClean="0"/>
              <a:t>Assumes interface to small cell entity which:</a:t>
            </a:r>
          </a:p>
          <a:p>
            <a:pPr lvl="1"/>
            <a:r>
              <a:rPr lang="en-US" dirty="0" smtClean="0"/>
              <a:t>knows zone context </a:t>
            </a:r>
          </a:p>
          <a:p>
            <a:pPr lvl="1"/>
            <a:r>
              <a:rPr lang="en-US" dirty="0" smtClean="0"/>
              <a:t>Always aware of location of UE relative to zone</a:t>
            </a:r>
          </a:p>
        </p:txBody>
      </p:sp>
      <p:sp>
        <p:nvSpPr>
          <p:cNvPr id="5" name="Text Placeholder 4"/>
          <p:cNvSpPr>
            <a:spLocks noGrp="1"/>
          </p:cNvSpPr>
          <p:nvPr>
            <p:ph type="body" sz="quarter" idx="3"/>
          </p:nvPr>
        </p:nvSpPr>
        <p:spPr>
          <a:xfrm>
            <a:off x="4756150" y="1266617"/>
            <a:ext cx="4138613" cy="457518"/>
          </a:xfrm>
        </p:spPr>
        <p:txBody>
          <a:bodyPr/>
          <a:lstStyle/>
          <a:p>
            <a:r>
              <a:rPr lang="en-US" dirty="0" smtClean="0"/>
              <a:t>Existing </a:t>
            </a:r>
            <a:r>
              <a:rPr lang="en-US" dirty="0" err="1" smtClean="0"/>
              <a:t>NetAPI</a:t>
            </a:r>
            <a:r>
              <a:rPr lang="en-US" dirty="0" err="1"/>
              <a:t>s</a:t>
            </a:r>
            <a:endParaRPr lang="en-US" dirty="0"/>
          </a:p>
        </p:txBody>
      </p:sp>
      <p:sp>
        <p:nvSpPr>
          <p:cNvPr id="6" name="Content Placeholder 5"/>
          <p:cNvSpPr>
            <a:spLocks noGrp="1"/>
          </p:cNvSpPr>
          <p:nvPr>
            <p:ph sz="quarter" idx="4"/>
          </p:nvPr>
        </p:nvSpPr>
        <p:spPr>
          <a:xfrm>
            <a:off x="4756150" y="1911349"/>
            <a:ext cx="4138613" cy="4362451"/>
          </a:xfrm>
        </p:spPr>
        <p:txBody>
          <a:bodyPr/>
          <a:lstStyle/>
          <a:p>
            <a:r>
              <a:rPr lang="en-US" dirty="0" smtClean="0"/>
              <a:t>Based on geo-location</a:t>
            </a:r>
          </a:p>
          <a:p>
            <a:pPr lvl="1"/>
            <a:r>
              <a:rPr lang="en-US" dirty="0" smtClean="0"/>
              <a:t>Where in the world is the user?</a:t>
            </a:r>
          </a:p>
          <a:p>
            <a:pPr lvl="1"/>
            <a:r>
              <a:rPr lang="en-US" dirty="0" smtClean="0"/>
              <a:t>Location specified in </a:t>
            </a:r>
            <a:r>
              <a:rPr lang="en-US" dirty="0" err="1" smtClean="0"/>
              <a:t>Lat</a:t>
            </a:r>
            <a:r>
              <a:rPr lang="en-US" dirty="0" smtClean="0"/>
              <a:t>/Lon, address and type of location</a:t>
            </a:r>
          </a:p>
          <a:p>
            <a:r>
              <a:rPr lang="en-US" dirty="0" smtClean="0"/>
              <a:t>Assumes interface to an entity which</a:t>
            </a:r>
            <a:r>
              <a:rPr lang="en-US" dirty="0"/>
              <a:t> i</a:t>
            </a:r>
            <a:r>
              <a:rPr lang="en-US" dirty="0" smtClean="0"/>
              <a:t>s not aware of zones</a:t>
            </a:r>
          </a:p>
        </p:txBody>
      </p:sp>
    </p:spTree>
    <p:extLst>
      <p:ext uri="{BB962C8B-B14F-4D97-AF65-F5344CB8AC3E}">
        <p14:creationId xmlns:p14="http://schemas.microsoft.com/office/powerpoint/2010/main" val="34088574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RD - </a:t>
            </a:r>
            <a:r>
              <a:rPr lang="en-US" dirty="0" err="1" smtClean="0"/>
              <a:t>NetAPI</a:t>
            </a:r>
            <a:r>
              <a:rPr lang="en-US" dirty="0" smtClean="0"/>
              <a:t> Gap analysis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29797710"/>
              </p:ext>
            </p:extLst>
          </p:nvPr>
        </p:nvGraphicFramePr>
        <p:xfrm>
          <a:off x="109537" y="996950"/>
          <a:ext cx="9067800" cy="4729480"/>
        </p:xfrm>
        <a:graphic>
          <a:graphicData uri="http://schemas.openxmlformats.org/drawingml/2006/table">
            <a:tbl>
              <a:tblPr/>
              <a:tblGrid>
                <a:gridCol w="769907"/>
                <a:gridCol w="6240493"/>
                <a:gridCol w="2057400"/>
              </a:tblGrid>
              <a:tr h="69411">
                <a:tc>
                  <a:txBody>
                    <a:bodyPr/>
                    <a:lstStyle/>
                    <a:p>
                      <a:pPr marL="0" marR="0" algn="ctr">
                        <a:spcBef>
                          <a:spcPts val="100"/>
                        </a:spcBef>
                        <a:spcAft>
                          <a:spcPts val="100"/>
                        </a:spcAft>
                      </a:pPr>
                      <a:r>
                        <a:rPr lang="en-GB" sz="1000" b="1" dirty="0">
                          <a:effectLst/>
                          <a:latin typeface="Times New Roman"/>
                          <a:ea typeface="Times New Roman"/>
                        </a:rPr>
                        <a:t>Label</a:t>
                      </a:r>
                      <a:endParaRPr lang="en-US" sz="1000" b="1" dirty="0">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a:spcBef>
                          <a:spcPts val="100"/>
                        </a:spcBef>
                        <a:spcAft>
                          <a:spcPts val="100"/>
                        </a:spcAft>
                      </a:pPr>
                      <a:r>
                        <a:rPr lang="en-GB" sz="1000" b="1">
                          <a:effectLst/>
                          <a:latin typeface="Times New Roman"/>
                          <a:ea typeface="Times New Roman"/>
                        </a:rPr>
                        <a:t>Description</a:t>
                      </a:r>
                      <a:endParaRPr lang="en-US" sz="1000" b="1">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a:spcBef>
                          <a:spcPts val="100"/>
                        </a:spcBef>
                        <a:spcAft>
                          <a:spcPts val="100"/>
                        </a:spcAft>
                      </a:pPr>
                      <a:r>
                        <a:rPr lang="en-US" sz="1100" b="1" dirty="0" smtClean="0">
                          <a:effectLst/>
                          <a:latin typeface="Times New Roman"/>
                          <a:ea typeface="Times New Roman"/>
                        </a:rPr>
                        <a:t>Met</a:t>
                      </a:r>
                      <a:r>
                        <a:rPr lang="en-US" sz="1100" b="1" baseline="0" dirty="0" smtClean="0">
                          <a:effectLst/>
                          <a:latin typeface="Times New Roman"/>
                          <a:ea typeface="Times New Roman"/>
                        </a:rPr>
                        <a:t> with </a:t>
                      </a:r>
                      <a:r>
                        <a:rPr lang="en-US" sz="1100" b="1" baseline="0" dirty="0" err="1" smtClean="0">
                          <a:effectLst/>
                          <a:latin typeface="Times New Roman"/>
                          <a:ea typeface="Times New Roman"/>
                        </a:rPr>
                        <a:t>NetAPI</a:t>
                      </a:r>
                      <a:r>
                        <a:rPr lang="en-US" sz="1100" b="1" baseline="0" dirty="0" smtClean="0">
                          <a:effectLst/>
                          <a:latin typeface="Times New Roman"/>
                          <a:ea typeface="Times New Roman"/>
                        </a:rPr>
                        <a:t>?</a:t>
                      </a:r>
                      <a:endParaRPr lang="en-US" sz="1100" b="1" dirty="0">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925481">
                <a:tc>
                  <a:txBody>
                    <a:bodyPr/>
                    <a:lstStyle/>
                    <a:p>
                      <a:pPr marL="0" marR="0" algn="l">
                        <a:spcBef>
                          <a:spcPts val="100"/>
                        </a:spcBef>
                        <a:spcAft>
                          <a:spcPts val="100"/>
                        </a:spcAft>
                      </a:pPr>
                      <a:r>
                        <a:rPr lang="en-GB" sz="1000" b="0">
                          <a:effectLst/>
                          <a:latin typeface="Times New Roman"/>
                          <a:ea typeface="Times New Roman"/>
                        </a:rPr>
                        <a:t>SmaC-ZP-001</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US" sz="1400" dirty="0" smtClean="0">
                          <a:effectLst/>
                          <a:latin typeface="Times New Roman"/>
                          <a:ea typeface="Times New Roman"/>
                        </a:rPr>
                        <a:t>Expose to authorized applications the following:</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Initiate and terminate subscription to Zonal Presence notifications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Query list of </a:t>
                      </a:r>
                      <a:r>
                        <a:rPr lang="en-GB" sz="1400" dirty="0" smtClean="0">
                          <a:effectLst/>
                          <a:latin typeface="Times New Roman"/>
                          <a:ea typeface="Times New Roman"/>
                        </a:rPr>
                        <a:t>zones, zone status, status </a:t>
                      </a:r>
                      <a:r>
                        <a:rPr lang="en-GB" sz="1400" dirty="0">
                          <a:effectLst/>
                          <a:latin typeface="Times New Roman"/>
                          <a:ea typeface="Times New Roman"/>
                        </a:rPr>
                        <a:t>for access points within a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Query users</a:t>
                      </a:r>
                      <a:endParaRPr lang="en-US" sz="1400" dirty="0">
                        <a:effectLst/>
                        <a:latin typeface="Times New Roman"/>
                        <a:ea typeface="Times New Roman"/>
                      </a:endParaRPr>
                    </a:p>
                    <a:p>
                      <a:pPr marL="0" marR="0">
                        <a:spcBef>
                          <a:spcPts val="100"/>
                        </a:spcBef>
                        <a:spcAft>
                          <a:spcPts val="100"/>
                        </a:spcAft>
                      </a:pPr>
                      <a:r>
                        <a:rPr lang="en-GB" sz="1400" dirty="0" smtClean="0">
                          <a:effectLst/>
                          <a:latin typeface="Times New Roman"/>
                          <a:ea typeface="Times New Roman"/>
                        </a:rPr>
                        <a:t>Zone </a:t>
                      </a:r>
                      <a:r>
                        <a:rPr lang="en-GB" sz="1400" dirty="0">
                          <a:effectLst/>
                          <a:latin typeface="Times New Roman"/>
                          <a:ea typeface="Times New Roman"/>
                        </a:rPr>
                        <a:t>as a collection of access points that may be in one or more sites, and where each site may have one or more access point. Each zone will have a unique "Zone ID" identifier.</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0000"/>
                          </a:solidFill>
                          <a:effectLst/>
                          <a:latin typeface="Times New Roman"/>
                          <a:ea typeface="Times New Roman"/>
                        </a:rPr>
                        <a:t>NO</a:t>
                      </a:r>
                    </a:p>
                    <a:p>
                      <a:pPr marL="0" marR="0" algn="l">
                        <a:spcBef>
                          <a:spcPts val="100"/>
                        </a:spcBef>
                        <a:spcAft>
                          <a:spcPts val="100"/>
                        </a:spcAft>
                      </a:pPr>
                      <a:r>
                        <a:rPr lang="en-US" sz="1200" b="1" dirty="0" smtClean="0">
                          <a:solidFill>
                            <a:srgbClr val="FF0000"/>
                          </a:solidFill>
                          <a:effectLst/>
                          <a:latin typeface="Times New Roman"/>
                          <a:ea typeface="Times New Roman"/>
                        </a:rPr>
                        <a:t>Zone not defined; </a:t>
                      </a:r>
                    </a:p>
                    <a:p>
                      <a:pPr marL="0" marR="0" algn="l">
                        <a:spcBef>
                          <a:spcPts val="100"/>
                        </a:spcBef>
                        <a:spcAft>
                          <a:spcPts val="100"/>
                        </a:spcAft>
                      </a:pPr>
                      <a:r>
                        <a:rPr lang="en-US" sz="1200" b="1" dirty="0" smtClean="0">
                          <a:solidFill>
                            <a:srgbClr val="FF0000"/>
                          </a:solidFill>
                          <a:effectLst/>
                          <a:latin typeface="Times New Roman"/>
                          <a:ea typeface="Times New Roman"/>
                        </a:rPr>
                        <a:t>Even</a:t>
                      </a:r>
                      <a:r>
                        <a:rPr lang="en-US" sz="1200" b="1" baseline="0" dirty="0" smtClean="0">
                          <a:solidFill>
                            <a:srgbClr val="FF0000"/>
                          </a:solidFill>
                          <a:effectLst/>
                          <a:latin typeface="Times New Roman"/>
                          <a:ea typeface="Times New Roman"/>
                        </a:rPr>
                        <a:t> if AP are known to MN, their status within a zone isn’t as zone is unknown</a:t>
                      </a:r>
                    </a:p>
                    <a:p>
                      <a:pPr marL="0" marR="0" algn="l">
                        <a:spcBef>
                          <a:spcPts val="100"/>
                        </a:spcBef>
                        <a:spcAft>
                          <a:spcPts val="100"/>
                        </a:spcAft>
                      </a:pPr>
                      <a:r>
                        <a:rPr lang="en-US" sz="1200" b="1" baseline="0" dirty="0" smtClean="0">
                          <a:solidFill>
                            <a:srgbClr val="FF0000"/>
                          </a:solidFill>
                          <a:effectLst/>
                          <a:latin typeface="Times New Roman"/>
                          <a:ea typeface="Times New Roman"/>
                        </a:rPr>
                        <a:t>No ability to query for users in zone</a:t>
                      </a:r>
                      <a:endParaRPr lang="en-US" sz="1200" b="1" dirty="0">
                        <a:solidFill>
                          <a:srgbClr val="FF0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507">
                <a:tc>
                  <a:txBody>
                    <a:bodyPr/>
                    <a:lstStyle/>
                    <a:p>
                      <a:pPr marL="0" marR="0" algn="l">
                        <a:spcBef>
                          <a:spcPts val="100"/>
                        </a:spcBef>
                        <a:spcAft>
                          <a:spcPts val="100"/>
                        </a:spcAft>
                      </a:pPr>
                      <a:r>
                        <a:rPr lang="en-GB" sz="1000" b="0">
                          <a:effectLst/>
                          <a:latin typeface="Times New Roman"/>
                          <a:ea typeface="Times New Roman"/>
                        </a:rPr>
                        <a:t>SmaC-ZP-002</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smtClean="0">
                          <a:effectLst/>
                          <a:latin typeface="Times New Roman"/>
                          <a:ea typeface="Times New Roman"/>
                        </a:rPr>
                        <a:t>Desirable to be </a:t>
                      </a:r>
                      <a:r>
                        <a:rPr lang="en-GB" sz="1400" dirty="0" err="1" smtClean="0">
                          <a:effectLst/>
                          <a:latin typeface="Times New Roman"/>
                          <a:ea typeface="Times New Roman"/>
                        </a:rPr>
                        <a:t>RESTful</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671">
                <a:tc>
                  <a:txBody>
                    <a:bodyPr/>
                    <a:lstStyle/>
                    <a:p>
                      <a:pPr marL="0" marR="0" algn="l">
                        <a:spcBef>
                          <a:spcPts val="100"/>
                        </a:spcBef>
                        <a:spcAft>
                          <a:spcPts val="100"/>
                        </a:spcAft>
                      </a:pPr>
                      <a:r>
                        <a:rPr lang="en-GB" sz="1000" b="0">
                          <a:effectLst/>
                          <a:latin typeface="Times New Roman"/>
                          <a:ea typeface="Times New Roman"/>
                        </a:rPr>
                        <a:t>SmaC-ZP-003</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mobile identity of the device shall be common with that consumed by other </a:t>
                      </a:r>
                      <a:r>
                        <a:rPr lang="en-GB" sz="1400" dirty="0" err="1">
                          <a:effectLst/>
                          <a:latin typeface="Times New Roman"/>
                          <a:ea typeface="Times New Roman"/>
                        </a:rPr>
                        <a:t>OneAPI</a:t>
                      </a:r>
                      <a:r>
                        <a:rPr lang="en-GB" sz="1400" dirty="0">
                          <a:effectLst/>
                          <a:latin typeface="Times New Roman"/>
                          <a:ea typeface="Times New Roman"/>
                        </a:rPr>
                        <a:t> API's.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051">
                <a:tc>
                  <a:txBody>
                    <a:bodyPr/>
                    <a:lstStyle/>
                    <a:p>
                      <a:pPr marL="0" marR="0" algn="l">
                        <a:spcBef>
                          <a:spcPts val="100"/>
                        </a:spcBef>
                        <a:spcAft>
                          <a:spcPts val="100"/>
                        </a:spcAft>
                      </a:pPr>
                      <a:r>
                        <a:rPr lang="en-GB" sz="1000" b="0" dirty="0">
                          <a:effectLst/>
                          <a:latin typeface="Times New Roman"/>
                          <a:ea typeface="Times New Roman"/>
                        </a:rPr>
                        <a:t>SmaC-ZP-004</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Initiate Subscription to Zonal Presence Notifications operation shall include </a:t>
                      </a:r>
                      <a:endParaRPr lang="en-US" sz="1400" dirty="0">
                        <a:effectLst/>
                        <a:latin typeface="Times New Roman"/>
                        <a:ea typeface="Times New Roman"/>
                      </a:endParaRPr>
                    </a:p>
                    <a:p>
                      <a:pPr marL="0" marR="0" lvl="0" indent="0">
                        <a:spcBef>
                          <a:spcPts val="100"/>
                        </a:spcBef>
                        <a:spcAft>
                          <a:spcPts val="100"/>
                        </a:spcAft>
                        <a:buFont typeface="Symbol"/>
                        <a:buNone/>
                      </a:pPr>
                      <a:r>
                        <a:rPr lang="en-GB" sz="1400" dirty="0" smtClean="0">
                          <a:effectLst/>
                          <a:latin typeface="Times New Roman"/>
                          <a:ea typeface="Times New Roman"/>
                        </a:rPr>
                        <a:t> Zone ID &amp; Notification </a:t>
                      </a:r>
                      <a:r>
                        <a:rPr lang="en-GB" sz="1400" dirty="0">
                          <a:effectLst/>
                          <a:latin typeface="Times New Roman"/>
                          <a:ea typeface="Times New Roman"/>
                        </a:rPr>
                        <a:t>URL - the location where notifications are sent</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0000"/>
                          </a:solidFill>
                          <a:effectLst/>
                          <a:latin typeface="Times New Roman"/>
                          <a:ea typeface="Times New Roman"/>
                        </a:rPr>
                        <a:t>NO</a:t>
                      </a:r>
                    </a:p>
                    <a:p>
                      <a:pPr marL="0" marR="0" algn="l">
                        <a:spcBef>
                          <a:spcPts val="100"/>
                        </a:spcBef>
                        <a:spcAft>
                          <a:spcPts val="100"/>
                        </a:spcAft>
                      </a:pPr>
                      <a:r>
                        <a:rPr lang="en-US" sz="1200" b="1" dirty="0" smtClean="0">
                          <a:solidFill>
                            <a:srgbClr val="FF0000"/>
                          </a:solidFill>
                          <a:effectLst/>
                          <a:latin typeface="Times New Roman"/>
                          <a:ea typeface="Times New Roman"/>
                        </a:rPr>
                        <a:t>Zone and Zone ID not defined </a:t>
                      </a:r>
                      <a:endParaRPr lang="en-US" sz="1200" b="1" dirty="0">
                        <a:solidFill>
                          <a:srgbClr val="FF0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671">
                <a:tc>
                  <a:txBody>
                    <a:bodyPr/>
                    <a:lstStyle/>
                    <a:p>
                      <a:pPr marL="0" marR="0" algn="l">
                        <a:spcBef>
                          <a:spcPts val="100"/>
                        </a:spcBef>
                        <a:spcAft>
                          <a:spcPts val="100"/>
                        </a:spcAft>
                      </a:pPr>
                      <a:r>
                        <a:rPr lang="en-GB" sz="1000" b="0">
                          <a:effectLst/>
                          <a:latin typeface="Times New Roman"/>
                          <a:ea typeface="Times New Roman"/>
                        </a:rPr>
                        <a:t>SmaC-ZP-005</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 response to the Initiate Subscription to Zonal Presence Notifications operation shall confirm the subscription.</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6590">
                <a:tc>
                  <a:txBody>
                    <a:bodyPr/>
                    <a:lstStyle/>
                    <a:p>
                      <a:pPr marL="0" marR="0" algn="l">
                        <a:spcBef>
                          <a:spcPts val="100"/>
                        </a:spcBef>
                        <a:spcAft>
                          <a:spcPts val="100"/>
                        </a:spcAft>
                      </a:pPr>
                      <a:r>
                        <a:rPr lang="en-GB" sz="1000" b="0" dirty="0">
                          <a:effectLst/>
                          <a:latin typeface="Times New Roman"/>
                          <a:ea typeface="Times New Roman"/>
                        </a:rPr>
                        <a:t>SmaC-ZP-006</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 Zonal Presence Notification shall include one or more events of the following type: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Enter - A mobile device entered a zone by camping on to one of its access points. </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Exit - A mobile device handed over to an access point out of a zone from one that was inside the zone</a:t>
                      </a:r>
                      <a:r>
                        <a:rPr lang="en-GB" sz="1400" dirty="0" smtClean="0">
                          <a:effectLst/>
                          <a:latin typeface="Times New Roman"/>
                          <a:ea typeface="Times New Roman"/>
                        </a:rPr>
                        <a:t>.</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Transfer - A mobile device moved between access points within a zone.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C000"/>
                          </a:solidFill>
                          <a:effectLst/>
                          <a:latin typeface="Times New Roman"/>
                          <a:ea typeface="Times New Roman"/>
                        </a:rPr>
                        <a:t>Marginal</a:t>
                      </a:r>
                      <a:r>
                        <a:rPr lang="en-US" sz="1200" b="1" baseline="0" dirty="0" smtClean="0">
                          <a:solidFill>
                            <a:srgbClr val="FFC000"/>
                          </a:solidFill>
                          <a:effectLst/>
                          <a:latin typeface="Times New Roman"/>
                          <a:ea typeface="Times New Roman"/>
                        </a:rPr>
                        <a:t> – geo location can be provided but is difficult to relate to APs in area</a:t>
                      </a:r>
                      <a:endParaRPr lang="en-US" sz="1200" b="1" dirty="0">
                        <a:solidFill>
                          <a:srgbClr val="FFC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228890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RD - </a:t>
            </a:r>
            <a:r>
              <a:rPr lang="en-US" dirty="0" err="1"/>
              <a:t>NetAPI</a:t>
            </a:r>
            <a:r>
              <a:rPr lang="en-US" dirty="0"/>
              <a:t> Gap </a:t>
            </a:r>
            <a:r>
              <a:rPr lang="en-US" dirty="0" smtClean="0"/>
              <a:t>analysis, cont’d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44544006"/>
              </p:ext>
            </p:extLst>
          </p:nvPr>
        </p:nvGraphicFramePr>
        <p:xfrm>
          <a:off x="0" y="1169988"/>
          <a:ext cx="9253537" cy="5237480"/>
        </p:xfrm>
        <a:graphic>
          <a:graphicData uri="http://schemas.openxmlformats.org/drawingml/2006/table">
            <a:tbl>
              <a:tblPr/>
              <a:tblGrid>
                <a:gridCol w="785678"/>
                <a:gridCol w="6105659"/>
                <a:gridCol w="2362200"/>
              </a:tblGrid>
              <a:tr h="396899">
                <a:tc>
                  <a:txBody>
                    <a:bodyPr/>
                    <a:lstStyle/>
                    <a:p>
                      <a:pPr marL="0" marR="0" algn="l">
                        <a:spcBef>
                          <a:spcPts val="100"/>
                        </a:spcBef>
                        <a:spcAft>
                          <a:spcPts val="100"/>
                        </a:spcAft>
                      </a:pPr>
                      <a:r>
                        <a:rPr lang="en-GB" sz="1000" b="0" dirty="0">
                          <a:effectLst/>
                          <a:latin typeface="Times New Roman"/>
                          <a:ea typeface="Times New Roman"/>
                        </a:rPr>
                        <a:t>SmaC-ZP-007</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List of Zones operation shall return a list of zone ID's visible to the authorized user.</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a:spcBef>
                          <a:spcPts val="100"/>
                        </a:spcBef>
                        <a:spcAft>
                          <a:spcPts val="100"/>
                        </a:spcAft>
                      </a:pPr>
                      <a:r>
                        <a:rPr lang="en-US" sz="1200" b="1" kern="1200" baseline="0" dirty="0" smtClean="0">
                          <a:solidFill>
                            <a:srgbClr val="FF0000"/>
                          </a:solidFill>
                          <a:effectLst/>
                          <a:latin typeface="Times New Roman"/>
                          <a:ea typeface="Times New Roman"/>
                          <a:cs typeface="+mn-cs"/>
                        </a:rPr>
                        <a:t>No concept of Zone ID</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4547">
                <a:tc>
                  <a:txBody>
                    <a:bodyPr/>
                    <a:lstStyle/>
                    <a:p>
                      <a:pPr marL="0" marR="0" algn="l">
                        <a:spcBef>
                          <a:spcPts val="100"/>
                        </a:spcBef>
                        <a:spcAft>
                          <a:spcPts val="100"/>
                        </a:spcAft>
                      </a:pPr>
                      <a:r>
                        <a:rPr lang="en-GB" sz="1000" b="0" dirty="0">
                          <a:effectLst/>
                          <a:latin typeface="Times New Roman"/>
                          <a:ea typeface="Times New Roman"/>
                        </a:rPr>
                        <a:t>SmaC-ZP-008</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As a function of a Zone ID, the Query Zone Status operation shall provide a response containing:</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The Zone ID</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users currently in the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access points in the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unserviceable access points.</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 knowledge of APs as a part of a zone</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6045">
                <a:tc>
                  <a:txBody>
                    <a:bodyPr/>
                    <a:lstStyle/>
                    <a:p>
                      <a:pPr marL="0" marR="0" algn="l">
                        <a:spcBef>
                          <a:spcPts val="100"/>
                        </a:spcBef>
                        <a:spcAft>
                          <a:spcPts val="100"/>
                        </a:spcAft>
                      </a:pPr>
                      <a:r>
                        <a:rPr lang="en-GB" sz="1000" b="0">
                          <a:effectLst/>
                          <a:latin typeface="Times New Roman"/>
                          <a:ea typeface="Times New Roman"/>
                        </a:rPr>
                        <a:t>SmaC-ZP-009</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Status for Access Points Within a Zone operation shall provide a means to query the status for all access points as a function of a Zone ID, or a named set of access points for a given Zone ID. </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Each access point in the result shall contain the following parameters: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Location and altitude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Access point type that indicates either </a:t>
                      </a:r>
                      <a:r>
                        <a:rPr lang="en-GB" sz="1400" dirty="0" err="1">
                          <a:effectLst/>
                          <a:latin typeface="Times New Roman"/>
                          <a:ea typeface="Times New Roman"/>
                        </a:rPr>
                        <a:t>femto</a:t>
                      </a:r>
                      <a:r>
                        <a:rPr lang="en-GB" sz="1400" dirty="0">
                          <a:effectLst/>
                          <a:latin typeface="Times New Roman"/>
                          <a:ea typeface="Times New Roman"/>
                        </a:rPr>
                        <a:t>, LTE-</a:t>
                      </a:r>
                      <a:r>
                        <a:rPr lang="en-GB" sz="1400" dirty="0" err="1">
                          <a:effectLst/>
                          <a:latin typeface="Times New Roman"/>
                          <a:ea typeface="Times New Roman"/>
                        </a:rPr>
                        <a:t>femto</a:t>
                      </a:r>
                      <a:r>
                        <a:rPr lang="en-GB" sz="1400" dirty="0">
                          <a:effectLst/>
                          <a:latin typeface="Times New Roman"/>
                          <a:ea typeface="Times New Roman"/>
                        </a:rPr>
                        <a:t>, WiFi or Wimax type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Operational status indicating either serviceable or unserviceable condition</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mobile devices camped on the access point</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 support for AP geo-location </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1472">
                <a:tc>
                  <a:txBody>
                    <a:bodyPr/>
                    <a:lstStyle/>
                    <a:p>
                      <a:pPr marL="0" marR="0" algn="l">
                        <a:spcBef>
                          <a:spcPts val="100"/>
                        </a:spcBef>
                        <a:spcAft>
                          <a:spcPts val="100"/>
                        </a:spcAft>
                      </a:pPr>
                      <a:r>
                        <a:rPr lang="en-GB" sz="1000" b="0">
                          <a:effectLst/>
                          <a:latin typeface="Times New Roman"/>
                          <a:ea typeface="Times New Roman"/>
                        </a:rPr>
                        <a:t>SmaC-ZP-010</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Users operation shall return a list of mobile devices camped onto the access point(s) within a zone. For each user, it shall return the following parameters: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Mobile identity</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Access point ID</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It shall be possible to query for a specific user, list of users on a given access point or all users within a zone.</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AP ID cannot be provided </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038164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Introduction and background </a:t>
            </a:r>
            <a:endParaRPr lang="en-US" dirty="0"/>
          </a:p>
        </p:txBody>
      </p:sp>
      <p:sp>
        <p:nvSpPr>
          <p:cNvPr id="3" name="Content Placeholder 2"/>
          <p:cNvSpPr>
            <a:spLocks noGrp="1"/>
          </p:cNvSpPr>
          <p:nvPr>
            <p:ph idx="1"/>
          </p:nvPr>
        </p:nvSpPr>
        <p:spPr>
          <a:xfrm>
            <a:off x="0" y="996950"/>
            <a:ext cx="9363075" cy="5556250"/>
          </a:xfrm>
        </p:spPr>
        <p:txBody>
          <a:bodyPr/>
          <a:lstStyle/>
          <a:p>
            <a:r>
              <a:rPr lang="en-GB" sz="2000" dirty="0" smtClean="0"/>
              <a:t>Zones are defined in terms of (at least one) Attachment Point (AP)</a:t>
            </a:r>
          </a:p>
          <a:p>
            <a:pPr lvl="1"/>
            <a:r>
              <a:rPr lang="en-GB" sz="1600" dirty="0" smtClean="0"/>
              <a:t>An AP is the logical location of an end device in the NW. An AP could be a cell, a WiFi access point, etc.</a:t>
            </a:r>
          </a:p>
          <a:p>
            <a:r>
              <a:rPr lang="en-GB" sz="2000" dirty="0" smtClean="0"/>
              <a:t>Any cell type in the mobile network could be included in a zone, including small cells as defined by the SCF </a:t>
            </a:r>
          </a:p>
          <a:p>
            <a:pPr lvl="1"/>
            <a:r>
              <a:rPr lang="en-GB" sz="1600" dirty="0" smtClean="0"/>
              <a:t>Small </a:t>
            </a:r>
            <a:r>
              <a:rPr lang="en-GB" sz="1600" dirty="0"/>
              <a:t>Cells are low-power wireless access points that enable Mobile Operators and Service Providers to increase their networks’ capacity and quality in a sustainable way.</a:t>
            </a:r>
          </a:p>
          <a:p>
            <a:r>
              <a:rPr lang="en-GB" sz="2000" dirty="0" smtClean="0"/>
              <a:t>Zones may </a:t>
            </a:r>
            <a:r>
              <a:rPr lang="en-GB" sz="2000" dirty="0"/>
              <a:t>be formed based on location and / or other parameters  (e.g. </a:t>
            </a:r>
            <a:r>
              <a:rPr lang="en-GB" sz="2000" dirty="0" smtClean="0"/>
              <a:t>ownership)</a:t>
            </a:r>
          </a:p>
          <a:p>
            <a:r>
              <a:rPr lang="en-GB" sz="2000" dirty="0" smtClean="0"/>
              <a:t>An AP could belong to multiple zones at the same time</a:t>
            </a:r>
          </a:p>
          <a:p>
            <a:r>
              <a:rPr lang="en-GB" sz="2000" dirty="0" smtClean="0"/>
              <a:t>Examples </a:t>
            </a:r>
            <a:r>
              <a:rPr lang="en-GB" sz="2000" dirty="0"/>
              <a:t>of </a:t>
            </a:r>
            <a:r>
              <a:rPr lang="en-GB" sz="2000" dirty="0" smtClean="0"/>
              <a:t>zones:</a:t>
            </a:r>
          </a:p>
          <a:p>
            <a:pPr lvl="1">
              <a:buClr>
                <a:srgbClr val="000000"/>
              </a:buClr>
            </a:pPr>
            <a:r>
              <a:rPr lang="en-GB" sz="1600" dirty="0"/>
              <a:t>All “Starbucks” cafes in Manhattan</a:t>
            </a:r>
          </a:p>
          <a:p>
            <a:pPr lvl="1">
              <a:buClr>
                <a:srgbClr val="000000"/>
              </a:buClr>
            </a:pPr>
            <a:r>
              <a:rPr lang="en-GB" sz="1600" dirty="0"/>
              <a:t>All “Home Depot” stores in NYC</a:t>
            </a:r>
          </a:p>
          <a:p>
            <a:pPr lvl="1">
              <a:buClr>
                <a:srgbClr val="000000"/>
              </a:buClr>
            </a:pPr>
            <a:r>
              <a:rPr lang="en-GB" sz="1600" dirty="0"/>
              <a:t>The Roosevelt Field </a:t>
            </a:r>
            <a:r>
              <a:rPr lang="en-GB" sz="1600" dirty="0" smtClean="0"/>
              <a:t>Mall</a:t>
            </a:r>
          </a:p>
          <a:p>
            <a:pPr lvl="1">
              <a:buClr>
                <a:srgbClr val="000000"/>
              </a:buClr>
            </a:pPr>
            <a:r>
              <a:rPr lang="en-GB" sz="1600" dirty="0" smtClean="0"/>
              <a:t>Commuter cars equipped with Wi-Fi</a:t>
            </a:r>
          </a:p>
          <a:p>
            <a:pPr lvl="1">
              <a:buClr>
                <a:srgbClr val="000000"/>
              </a:buClr>
            </a:pPr>
            <a:r>
              <a:rPr lang="en-GB" sz="1600" dirty="0" smtClean="0"/>
              <a:t>Macro cells providing coverage in a suburban area </a:t>
            </a:r>
          </a:p>
          <a:p>
            <a:pPr>
              <a:buClr>
                <a:srgbClr val="000000"/>
              </a:buClr>
            </a:pPr>
            <a:r>
              <a:rPr lang="en-GB" sz="2000" dirty="0"/>
              <a:t>Relevant OMA past work: see sect. 6.1.2 in [1]</a:t>
            </a:r>
          </a:p>
        </p:txBody>
      </p:sp>
    </p:spTree>
    <p:extLst>
      <p:ext uri="{BB962C8B-B14F-4D97-AF65-F5344CB8AC3E}">
        <p14:creationId xmlns:p14="http://schemas.microsoft.com/office/powerpoint/2010/main" val="18750128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a:t>
            </a:r>
          </a:p>
        </p:txBody>
      </p:sp>
      <p:sp>
        <p:nvSpPr>
          <p:cNvPr id="5123" name="Rectangle 5"/>
          <p:cNvSpPr>
            <a:spLocks noGrp="1" noChangeArrowheads="1"/>
          </p:cNvSpPr>
          <p:nvPr>
            <p:ph type="body" idx="1"/>
          </p:nvPr>
        </p:nvSpPr>
        <p:spPr/>
        <p:txBody>
          <a:bodyPr/>
          <a:lstStyle/>
          <a:p>
            <a:r>
              <a:rPr lang="en-GB" altLang="zh-CN" dirty="0" smtClean="0">
                <a:ea typeface="宋体" charset="-122"/>
              </a:rPr>
              <a:t>The owner of a store chain want to provide customers with real time information regarding merchandise availability and prices. The owner’s App (MNO-authorized &amp; user-authorized) is notified when </a:t>
            </a:r>
            <a:r>
              <a:rPr lang="en-GB" altLang="zh-CN" dirty="0">
                <a:ea typeface="宋体" charset="-122"/>
              </a:rPr>
              <a:t>a </a:t>
            </a:r>
            <a:r>
              <a:rPr lang="en-GB" altLang="zh-CN" dirty="0" smtClean="0">
                <a:ea typeface="宋体" charset="-122"/>
              </a:rPr>
              <a:t>participating customer </a:t>
            </a:r>
            <a:r>
              <a:rPr lang="en-GB" altLang="zh-CN" dirty="0">
                <a:ea typeface="宋体" charset="-122"/>
              </a:rPr>
              <a:t>is </a:t>
            </a:r>
            <a:r>
              <a:rPr lang="en-GB" altLang="zh-CN" dirty="0" smtClean="0">
                <a:ea typeface="宋体" charset="-122"/>
              </a:rPr>
              <a:t>at </a:t>
            </a:r>
            <a:r>
              <a:rPr lang="en-GB" altLang="zh-CN" dirty="0">
                <a:ea typeface="宋体" charset="-122"/>
              </a:rPr>
              <a:t>any of </a:t>
            </a:r>
            <a:r>
              <a:rPr lang="en-GB" altLang="zh-CN" dirty="0" smtClean="0">
                <a:ea typeface="宋体" charset="-122"/>
              </a:rPr>
              <a:t>stores belonging to owner’s zone, regardless of the physical location of the stores.</a:t>
            </a:r>
          </a:p>
          <a:p>
            <a:pPr lvl="2"/>
            <a:r>
              <a:rPr lang="en-GB" altLang="zh-CN" dirty="0" smtClean="0">
                <a:ea typeface="宋体" charset="-122"/>
              </a:rPr>
              <a:t>Store owner’s App may request and receive:</a:t>
            </a:r>
          </a:p>
          <a:p>
            <a:pPr lvl="3"/>
            <a:r>
              <a:rPr lang="en-GB" altLang="zh-CN" dirty="0" smtClean="0">
                <a:ea typeface="宋体" charset="-122"/>
              </a:rPr>
              <a:t>List of APs in stores and their locations</a:t>
            </a:r>
          </a:p>
          <a:p>
            <a:pPr lvl="3"/>
            <a:r>
              <a:rPr lang="en-GB" altLang="zh-CN" dirty="0" smtClean="0">
                <a:ea typeface="宋体" charset="-122"/>
              </a:rPr>
              <a:t>List / count of users in any of their stores</a:t>
            </a:r>
          </a:p>
          <a:p>
            <a:r>
              <a:rPr lang="en-GB" altLang="zh-CN" dirty="0" smtClean="0">
                <a:ea typeface="宋体" charset="-122"/>
              </a:rPr>
              <a:t>A metropolitan transportation agency tracks commuters habits and defines high traffic zones. </a:t>
            </a:r>
          </a:p>
          <a:p>
            <a:pPr lvl="1"/>
            <a:r>
              <a:rPr lang="en-GB" altLang="zh-CN" dirty="0" smtClean="0">
                <a:ea typeface="宋体" charset="-122"/>
              </a:rPr>
              <a:t>The agency’s App (MNO-authorized) then receives real time information on commuters count in each AP in these zones</a:t>
            </a:r>
          </a:p>
          <a:p>
            <a:pPr lvl="1"/>
            <a:endParaRPr lang="en-GB" altLang="zh-CN" dirty="0" smtClean="0">
              <a:ea typeface="宋体" charset="-122"/>
            </a:endParaRPr>
          </a:p>
        </p:txBody>
      </p:sp>
    </p:spTree>
    <p:extLst>
      <p:ext uri="{BB962C8B-B14F-4D97-AF65-F5344CB8AC3E}">
        <p14:creationId xmlns:p14="http://schemas.microsoft.com/office/powerpoint/2010/main" val="13757121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Underlying Assumptions</a:t>
            </a:r>
            <a:endParaRPr lang="en-US" dirty="0"/>
          </a:p>
        </p:txBody>
      </p:sp>
      <p:sp>
        <p:nvSpPr>
          <p:cNvPr id="3" name="Content Placeholder 2"/>
          <p:cNvSpPr>
            <a:spLocks noGrp="1"/>
          </p:cNvSpPr>
          <p:nvPr>
            <p:ph idx="1"/>
          </p:nvPr>
        </p:nvSpPr>
        <p:spPr/>
        <p:txBody>
          <a:bodyPr/>
          <a:lstStyle/>
          <a:p>
            <a:r>
              <a:rPr lang="en-US" dirty="0" smtClean="0"/>
              <a:t>The enabler (server) for the API may reside in the mobile (operator’s) network</a:t>
            </a:r>
          </a:p>
          <a:p>
            <a:pPr lvl="1"/>
            <a:r>
              <a:rPr lang="en-US" dirty="0" smtClean="0"/>
              <a:t>In which case a zone may be defined by APs deployed be or accessible to the operator’s NW</a:t>
            </a:r>
          </a:p>
          <a:p>
            <a:r>
              <a:rPr lang="en-US" dirty="0" smtClean="0"/>
              <a:t>The enabler may also reside in other networks such as those defined by the SCF.</a:t>
            </a:r>
          </a:p>
          <a:p>
            <a:r>
              <a:rPr lang="en-US" dirty="0" smtClean="0"/>
              <a:t>The enabler is assumed to have all required information regarding attachment points and users. </a:t>
            </a:r>
            <a:endParaRPr lang="en-US" dirty="0"/>
          </a:p>
          <a:p>
            <a:pPr lvl="1"/>
            <a:r>
              <a:rPr lang="en-US" dirty="0" smtClean="0"/>
              <a:t>How is that information obtained by the enabler is out of scope of this WI.</a:t>
            </a:r>
          </a:p>
          <a:p>
            <a:r>
              <a:rPr lang="en-US" dirty="0" smtClean="0"/>
              <a:t>A zonal user location is defined in terms of attachment points. The attachment point of a mobile is always known to the MN.</a:t>
            </a:r>
          </a:p>
          <a:p>
            <a:pPr lvl="1"/>
            <a:r>
              <a:rPr lang="en-US" dirty="0" smtClean="0"/>
              <a:t>This WID does not imply any new location related requirements on the MN.</a:t>
            </a:r>
          </a:p>
        </p:txBody>
      </p:sp>
    </p:spTree>
    <p:extLst>
      <p:ext uri="{BB962C8B-B14F-4D97-AF65-F5344CB8AC3E}">
        <p14:creationId xmlns:p14="http://schemas.microsoft.com/office/powerpoint/2010/main" val="1865804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dirty="0" smtClean="0">
                <a:ea typeface="宋体" charset="-122"/>
              </a:rPr>
              <a:t>Description and Objectives </a:t>
            </a:r>
            <a:r>
              <a:rPr lang="en-US" altLang="en-US" sz="1600" dirty="0">
                <a:solidFill>
                  <a:srgbClr val="000000"/>
                </a:solidFill>
              </a:rPr>
              <a:t>I/II</a:t>
            </a:r>
            <a:endParaRPr lang="en-GB" altLang="zh-CN" dirty="0" smtClean="0">
              <a:ea typeface="宋体" charset="-122"/>
            </a:endParaRPr>
          </a:p>
        </p:txBody>
      </p:sp>
      <p:sp>
        <p:nvSpPr>
          <p:cNvPr id="4099" name="Rectangle 1029"/>
          <p:cNvSpPr>
            <a:spLocks noGrp="1" noChangeArrowheads="1"/>
          </p:cNvSpPr>
          <p:nvPr>
            <p:ph type="body" idx="1"/>
          </p:nvPr>
        </p:nvSpPr>
        <p:spPr>
          <a:xfrm>
            <a:off x="292100" y="920750"/>
            <a:ext cx="8778875" cy="4953000"/>
          </a:xfrm>
        </p:spPr>
        <p:txBody>
          <a:bodyPr/>
          <a:lstStyle/>
          <a:p>
            <a:r>
              <a:rPr lang="en-GB" altLang="zh-CN" dirty="0" smtClean="0">
                <a:solidFill>
                  <a:srgbClr val="002060"/>
                </a:solidFill>
                <a:ea typeface="宋体" charset="-122"/>
              </a:rPr>
              <a:t>Work Areas: </a:t>
            </a:r>
          </a:p>
          <a:p>
            <a:pPr lvl="1"/>
            <a:r>
              <a:rPr lang="en-US" altLang="en-US" dirty="0">
                <a:solidFill>
                  <a:schemeClr val="tx1"/>
                </a:solidFill>
              </a:rPr>
              <a:t>This work aims to define </a:t>
            </a:r>
            <a:r>
              <a:rPr lang="en-US" altLang="en-US" dirty="0" smtClean="0">
                <a:solidFill>
                  <a:schemeClr val="tx1"/>
                </a:solidFill>
              </a:rPr>
              <a:t>a network API exposing </a:t>
            </a:r>
            <a:r>
              <a:rPr lang="en-GB" altLang="zh-CN" dirty="0" smtClean="0">
                <a:solidFill>
                  <a:schemeClr val="tx1"/>
                </a:solidFill>
                <a:ea typeface="宋体" charset="-122"/>
              </a:rPr>
              <a:t>Zone presence capabilities to application developers</a:t>
            </a:r>
          </a:p>
          <a:p>
            <a:r>
              <a:rPr lang="en-GB" altLang="zh-CN" dirty="0" smtClean="0">
                <a:solidFill>
                  <a:srgbClr val="002060"/>
                </a:solidFill>
                <a:ea typeface="宋体" charset="-122"/>
              </a:rPr>
              <a:t>Issues this Work Item aims to solve:</a:t>
            </a:r>
          </a:p>
          <a:p>
            <a:pPr lvl="1"/>
            <a:r>
              <a:rPr lang="en-GB" altLang="zh-CN" dirty="0" smtClean="0">
                <a:solidFill>
                  <a:schemeClr val="tx1"/>
                </a:solidFill>
                <a:ea typeface="宋体" charset="-122"/>
              </a:rPr>
              <a:t>The work item will enable an operator to provide users logical location in terms of zones defined by its customers</a:t>
            </a:r>
          </a:p>
          <a:p>
            <a:r>
              <a:rPr lang="en-GB" altLang="zh-CN" dirty="0" smtClean="0">
                <a:solidFill>
                  <a:srgbClr val="002060"/>
                </a:solidFill>
                <a:ea typeface="宋体" charset="-122"/>
              </a:rPr>
              <a:t>Market benefits:</a:t>
            </a:r>
          </a:p>
          <a:p>
            <a:pPr lvl="1"/>
            <a:r>
              <a:rPr lang="en-US" dirty="0" smtClean="0">
                <a:solidFill>
                  <a:schemeClr val="tx1"/>
                </a:solidFill>
              </a:rPr>
              <a:t>Enable service providers (e.g. Starbucks) and application developers to </a:t>
            </a:r>
            <a:r>
              <a:rPr lang="en-US" dirty="0">
                <a:solidFill>
                  <a:schemeClr val="tx1"/>
                </a:solidFill>
              </a:rPr>
              <a:t>enhance </a:t>
            </a:r>
            <a:r>
              <a:rPr lang="en-US" dirty="0" smtClean="0">
                <a:solidFill>
                  <a:schemeClr val="tx1"/>
                </a:solidFill>
              </a:rPr>
              <a:t>services by taking </a:t>
            </a:r>
            <a:r>
              <a:rPr lang="en-US" dirty="0">
                <a:solidFill>
                  <a:schemeClr val="tx1"/>
                </a:solidFill>
              </a:rPr>
              <a:t>advantage of the </a:t>
            </a:r>
            <a:r>
              <a:rPr lang="en-US" dirty="0" smtClean="0">
                <a:solidFill>
                  <a:schemeClr val="tx1"/>
                </a:solidFill>
              </a:rPr>
              <a:t>zonal presence information</a:t>
            </a:r>
            <a:endParaRPr lang="en-GB" altLang="zh-CN" dirty="0" smtClean="0">
              <a:solidFill>
                <a:schemeClr val="tx1"/>
              </a:solidFill>
              <a:ea typeface="宋体" charset="-122"/>
            </a:endParaRPr>
          </a:p>
          <a:p>
            <a:r>
              <a:rPr lang="en-GB" altLang="zh-CN" dirty="0" smtClean="0">
                <a:solidFill>
                  <a:srgbClr val="002060"/>
                </a:solidFill>
                <a:ea typeface="宋体" charset="-122"/>
              </a:rPr>
              <a:t>Time to market: </a:t>
            </a:r>
          </a:p>
          <a:p>
            <a:pPr lvl="1"/>
            <a:r>
              <a:rPr lang="en-GB" altLang="zh-CN" dirty="0" smtClean="0">
                <a:solidFill>
                  <a:schemeClr val="tx1"/>
                </a:solidFill>
                <a:ea typeface="宋体" charset="-122"/>
              </a:rPr>
              <a:t>1 year (availability of API)</a:t>
            </a:r>
          </a:p>
        </p:txBody>
      </p:sp>
    </p:spTree>
    <p:extLst>
      <p:ext uri="{BB962C8B-B14F-4D97-AF65-F5344CB8AC3E}">
        <p14:creationId xmlns:p14="http://schemas.microsoft.com/office/powerpoint/2010/main" val="16222857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dirty="0" smtClean="0">
                <a:ea typeface="宋体" charset="-122"/>
              </a:rPr>
              <a:t>Description and Objectives </a:t>
            </a:r>
            <a:r>
              <a:rPr lang="en-US" altLang="en-US" sz="1600" dirty="0" smtClean="0">
                <a:solidFill>
                  <a:srgbClr val="000000"/>
                </a:solidFill>
              </a:rPr>
              <a:t>II/II</a:t>
            </a:r>
            <a:endParaRPr lang="en-GB" altLang="zh-CN" dirty="0" smtClean="0">
              <a:ea typeface="宋体" charset="-122"/>
            </a:endParaRPr>
          </a:p>
        </p:txBody>
      </p:sp>
      <p:sp>
        <p:nvSpPr>
          <p:cNvPr id="4099" name="Rectangle 1029"/>
          <p:cNvSpPr>
            <a:spLocks noGrp="1" noChangeArrowheads="1"/>
          </p:cNvSpPr>
          <p:nvPr>
            <p:ph idx="1"/>
          </p:nvPr>
        </p:nvSpPr>
        <p:spPr/>
        <p:txBody>
          <a:bodyPr/>
          <a:lstStyle/>
          <a:p>
            <a:r>
              <a:rPr lang="en-GB" altLang="zh-CN" dirty="0" smtClean="0">
                <a:solidFill>
                  <a:srgbClr val="002060"/>
                </a:solidFill>
                <a:ea typeface="宋体" charset="-122"/>
              </a:rPr>
              <a:t>Expected market acceptance</a:t>
            </a:r>
            <a:r>
              <a:rPr lang="en-GB" altLang="zh-CN" dirty="0" smtClean="0">
                <a:solidFill>
                  <a:schemeClr val="tx1"/>
                </a:solidFill>
                <a:ea typeface="宋体" charset="-122"/>
              </a:rPr>
              <a:t>: </a:t>
            </a:r>
          </a:p>
          <a:p>
            <a:pPr lvl="1"/>
            <a:r>
              <a:rPr lang="en-GB" altLang="zh-CN" dirty="0" smtClean="0">
                <a:solidFill>
                  <a:schemeClr val="tx1"/>
                </a:solidFill>
                <a:ea typeface="宋体" charset="-122"/>
              </a:rPr>
              <a:t>High (based on SCF interest and formal request [2] and support by some operators in OMA)</a:t>
            </a:r>
          </a:p>
          <a:p>
            <a:r>
              <a:rPr lang="en-GB" altLang="zh-CN" dirty="0" smtClean="0">
                <a:solidFill>
                  <a:srgbClr val="002060"/>
                </a:solidFill>
                <a:ea typeface="宋体" charset="-122"/>
              </a:rPr>
              <a:t>Complexity</a:t>
            </a:r>
            <a:r>
              <a:rPr lang="en-GB" altLang="zh-CN" dirty="0" smtClean="0">
                <a:solidFill>
                  <a:schemeClr val="tx1"/>
                </a:solidFill>
                <a:ea typeface="宋体" charset="-122"/>
              </a:rPr>
              <a:t>: </a:t>
            </a:r>
          </a:p>
          <a:p>
            <a:pPr lvl="1"/>
            <a:r>
              <a:rPr lang="en-GB" altLang="zh-CN" dirty="0" smtClean="0">
                <a:solidFill>
                  <a:schemeClr val="tx1"/>
                </a:solidFill>
                <a:ea typeface="宋体" charset="-122"/>
              </a:rPr>
              <a:t>Low </a:t>
            </a:r>
          </a:p>
          <a:p>
            <a:r>
              <a:rPr lang="en-GB" altLang="zh-CN" dirty="0" smtClean="0">
                <a:solidFill>
                  <a:srgbClr val="002060"/>
                </a:solidFill>
                <a:ea typeface="宋体" charset="-122"/>
              </a:rPr>
              <a:t>Uniqueness</a:t>
            </a:r>
            <a:r>
              <a:rPr lang="en-GB" altLang="zh-CN" dirty="0" smtClean="0">
                <a:solidFill>
                  <a:schemeClr val="tx1"/>
                </a:solidFill>
                <a:ea typeface="宋体" charset="-122"/>
              </a:rPr>
              <a:t>:</a:t>
            </a:r>
          </a:p>
          <a:p>
            <a:pPr lvl="1"/>
            <a:r>
              <a:rPr lang="en-GB" altLang="zh-CN" dirty="0" smtClean="0">
                <a:solidFill>
                  <a:schemeClr val="tx1"/>
                </a:solidFill>
                <a:ea typeface="宋体" charset="-122"/>
              </a:rPr>
              <a:t>Gap analysis (see backup slides) shows that OMA REST APIs (Terminal location and Presence) do not support the Zonal Presence requirements as defined in this WID in that they do not recognize the concept of a zone </a:t>
            </a:r>
          </a:p>
          <a:p>
            <a:pPr lvl="1"/>
            <a:r>
              <a:rPr lang="en-GB" dirty="0" smtClean="0">
                <a:solidFill>
                  <a:schemeClr val="tx1"/>
                </a:solidFill>
              </a:rPr>
              <a:t>Accessing the zonal presence information will require both Operator’s authorization and user permission</a:t>
            </a:r>
            <a:endParaRPr lang="en-GB" altLang="zh-CN" dirty="0" smtClean="0">
              <a:solidFill>
                <a:schemeClr val="tx1"/>
              </a:solidFill>
              <a:ea typeface="宋体" charset="-122"/>
            </a:endParaRPr>
          </a:p>
        </p:txBody>
      </p:sp>
    </p:spTree>
    <p:extLst>
      <p:ext uri="{BB962C8B-B14F-4D97-AF65-F5344CB8AC3E}">
        <p14:creationId xmlns:p14="http://schemas.microsoft.com/office/powerpoint/2010/main" val="26128792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a:t>
            </a:r>
          </a:p>
        </p:txBody>
      </p:sp>
      <p:sp>
        <p:nvSpPr>
          <p:cNvPr id="6" name="Rectangle 5"/>
          <p:cNvSpPr txBox="1">
            <a:spLocks noChangeArrowheads="1"/>
          </p:cNvSpPr>
          <p:nvPr/>
        </p:nvSpPr>
        <p:spPr bwMode="auto">
          <a:xfrm>
            <a:off x="338138" y="9969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Zonal Presence</a:t>
            </a:r>
          </a:p>
          <a:p>
            <a:pPr marL="742950" lvl="1" indent="-285750">
              <a:lnSpc>
                <a:spcPct val="100000"/>
              </a:lnSpc>
            </a:pPr>
            <a:r>
              <a:rPr lang="en-GB" altLang="en-US" kern="0" dirty="0" smtClean="0">
                <a:solidFill>
                  <a:schemeClr val="tx1"/>
                </a:solidFill>
              </a:rPr>
              <a:t>The RESTful Network API for </a:t>
            </a:r>
            <a:r>
              <a:rPr lang="en-GB" altLang="en-US" kern="0" dirty="0"/>
              <a:t>Zonal Presence </a:t>
            </a:r>
            <a:r>
              <a:rPr lang="en-GB" altLang="en-US" kern="0" dirty="0" smtClean="0">
                <a:solidFill>
                  <a:schemeClr val="tx1"/>
                </a:solidFill>
              </a:rPr>
              <a:t>allows a </a:t>
            </a:r>
            <a:r>
              <a:rPr lang="en-GB" altLang="en-US" b="1" i="1" kern="0" dirty="0" smtClean="0">
                <a:solidFill>
                  <a:schemeClr val="tx1"/>
                </a:solidFill>
              </a:rPr>
              <a:t>MNO-authorized</a:t>
            </a:r>
            <a:r>
              <a:rPr lang="en-GB" altLang="en-US" kern="0" dirty="0" smtClean="0">
                <a:solidFill>
                  <a:schemeClr val="tx1"/>
                </a:solidFill>
              </a:rPr>
              <a:t> application to retrieve information not pertaining to a specific user:</a:t>
            </a:r>
          </a:p>
          <a:p>
            <a:pPr marL="971550" lvl="2" indent="-285750">
              <a:lnSpc>
                <a:spcPct val="100000"/>
              </a:lnSpc>
            </a:pPr>
            <a:r>
              <a:rPr lang="en-GB" altLang="en-US" b="1" kern="0" dirty="0" smtClean="0">
                <a:solidFill>
                  <a:schemeClr val="tx1"/>
                </a:solidFill>
              </a:rPr>
              <a:t>Query </a:t>
            </a:r>
            <a:r>
              <a:rPr lang="en-GB" altLang="en-US" b="1" kern="0" dirty="0">
                <a:solidFill>
                  <a:schemeClr val="tx1"/>
                </a:solidFill>
              </a:rPr>
              <a:t>list of </a:t>
            </a:r>
            <a:r>
              <a:rPr lang="en-GB" altLang="en-US" b="1" kern="0" dirty="0" smtClean="0">
                <a:solidFill>
                  <a:schemeClr val="tx1"/>
                </a:solidFill>
              </a:rPr>
              <a:t>zones:</a:t>
            </a:r>
            <a:r>
              <a:rPr lang="en-GB" altLang="en-US" kern="0" dirty="0" smtClean="0">
                <a:solidFill>
                  <a:schemeClr val="tx1"/>
                </a:solidFill>
              </a:rPr>
              <a:t> </a:t>
            </a:r>
            <a:r>
              <a:rPr lang="en-GB" altLang="en-US" sz="1800" kern="0" dirty="0" smtClean="0">
                <a:solidFill>
                  <a:schemeClr val="tx1"/>
                </a:solidFill>
              </a:rPr>
              <a:t>This operation would return to the App a list of zones the MNO has authorized the App to have visibility to (e.g. an App from Starbucks is authorized the MNO to have only visibility over Starbucks zones in the network)</a:t>
            </a:r>
          </a:p>
          <a:p>
            <a:pPr marL="971550" lvl="2" indent="-285750">
              <a:lnSpc>
                <a:spcPct val="100000"/>
              </a:lnSpc>
            </a:pPr>
            <a:r>
              <a:rPr lang="en-GB" altLang="en-US" b="1" kern="0" dirty="0" smtClean="0">
                <a:solidFill>
                  <a:schemeClr val="tx1"/>
                </a:solidFill>
              </a:rPr>
              <a:t>Query zone status: </a:t>
            </a:r>
            <a:r>
              <a:rPr lang="en-GB" altLang="en-US" sz="1800" kern="0" dirty="0">
                <a:solidFill>
                  <a:schemeClr val="tx1"/>
                </a:solidFill>
              </a:rPr>
              <a:t>This operation would return </a:t>
            </a:r>
            <a:r>
              <a:rPr lang="en-GB" altLang="en-US" sz="1800" kern="0" dirty="0" smtClean="0">
                <a:solidFill>
                  <a:schemeClr val="tx1"/>
                </a:solidFill>
              </a:rPr>
              <a:t>info such as: </a:t>
            </a:r>
            <a:r>
              <a:rPr lang="en-US" altLang="en-US" sz="1800" kern="0" dirty="0" smtClean="0">
                <a:solidFill>
                  <a:schemeClr val="tx1"/>
                </a:solidFill>
              </a:rPr>
              <a:t># of AP in </a:t>
            </a:r>
            <a:r>
              <a:rPr lang="en-US" altLang="en-US" sz="1800" kern="0" dirty="0">
                <a:solidFill>
                  <a:schemeClr val="tx1"/>
                </a:solidFill>
              </a:rPr>
              <a:t>the </a:t>
            </a:r>
            <a:r>
              <a:rPr lang="en-US" altLang="en-US" sz="1800" kern="0" dirty="0" smtClean="0">
                <a:solidFill>
                  <a:schemeClr val="tx1"/>
                </a:solidFill>
              </a:rPr>
              <a:t>zone, # of unserviceable AP and # of users </a:t>
            </a:r>
            <a:r>
              <a:rPr lang="en-US" altLang="en-US" sz="1800" kern="0" dirty="0">
                <a:solidFill>
                  <a:schemeClr val="tx1"/>
                </a:solidFill>
              </a:rPr>
              <a:t>currently in the </a:t>
            </a:r>
            <a:r>
              <a:rPr lang="en-US" altLang="en-US" sz="1800" kern="0" dirty="0" smtClean="0">
                <a:solidFill>
                  <a:schemeClr val="tx1"/>
                </a:solidFill>
              </a:rPr>
              <a:t>zone</a:t>
            </a:r>
            <a:endParaRPr lang="en-GB" altLang="en-US" sz="1800" b="1" kern="0" dirty="0" smtClean="0">
              <a:solidFill>
                <a:schemeClr val="tx1"/>
              </a:solidFill>
            </a:endParaRPr>
          </a:p>
          <a:p>
            <a:pPr marL="971550" lvl="2" indent="-285750">
              <a:lnSpc>
                <a:spcPct val="100000"/>
              </a:lnSpc>
            </a:pPr>
            <a:r>
              <a:rPr lang="en-US" altLang="en-US" b="1" kern="0" dirty="0" smtClean="0">
                <a:solidFill>
                  <a:schemeClr val="tx1"/>
                </a:solidFill>
              </a:rPr>
              <a:t>Query </a:t>
            </a:r>
            <a:r>
              <a:rPr lang="en-US" altLang="en-US" b="1" kern="0" dirty="0">
                <a:solidFill>
                  <a:schemeClr val="tx1"/>
                </a:solidFill>
              </a:rPr>
              <a:t>status </a:t>
            </a:r>
            <a:r>
              <a:rPr lang="en-US" altLang="en-US" b="1" kern="0" dirty="0" smtClean="0">
                <a:solidFill>
                  <a:schemeClr val="tx1"/>
                </a:solidFill>
              </a:rPr>
              <a:t>of Access Points </a:t>
            </a:r>
            <a:r>
              <a:rPr lang="en-US" altLang="en-US" b="1" kern="0" dirty="0">
                <a:solidFill>
                  <a:schemeClr val="tx1"/>
                </a:solidFill>
              </a:rPr>
              <a:t>within a </a:t>
            </a:r>
            <a:r>
              <a:rPr lang="en-US" altLang="en-US" b="1" kern="0" dirty="0" smtClean="0">
                <a:solidFill>
                  <a:schemeClr val="tx1"/>
                </a:solidFill>
              </a:rPr>
              <a:t>zone: </a:t>
            </a:r>
            <a:r>
              <a:rPr lang="en-GB" altLang="en-US" sz="1800" kern="0" dirty="0">
                <a:solidFill>
                  <a:schemeClr val="tx1"/>
                </a:solidFill>
              </a:rPr>
              <a:t>This operation would return </a:t>
            </a:r>
            <a:r>
              <a:rPr lang="en-GB" altLang="en-US" sz="1800" kern="0" dirty="0" smtClean="0">
                <a:solidFill>
                  <a:schemeClr val="tx1"/>
                </a:solidFill>
              </a:rPr>
              <a:t>for each AP in the zone info </a:t>
            </a:r>
            <a:r>
              <a:rPr lang="en-GB" altLang="en-US" sz="1800" kern="0" dirty="0">
                <a:solidFill>
                  <a:schemeClr val="tx1"/>
                </a:solidFill>
              </a:rPr>
              <a:t>such </a:t>
            </a:r>
            <a:r>
              <a:rPr lang="en-GB" altLang="en-US" sz="1800" kern="0" dirty="0" smtClean="0">
                <a:solidFill>
                  <a:schemeClr val="tx1"/>
                </a:solidFill>
              </a:rPr>
              <a:t>as: </a:t>
            </a:r>
            <a:r>
              <a:rPr lang="en-GB" altLang="en-US" sz="1800" kern="0" dirty="0" err="1" smtClean="0">
                <a:solidFill>
                  <a:schemeClr val="tx1"/>
                </a:solidFill>
              </a:rPr>
              <a:t>Lat</a:t>
            </a:r>
            <a:r>
              <a:rPr lang="en-GB" altLang="en-US" sz="1800" kern="0" dirty="0" smtClean="0">
                <a:solidFill>
                  <a:schemeClr val="tx1"/>
                </a:solidFill>
              </a:rPr>
              <a:t>/Long, AP type (LTE-macro, LTE-</a:t>
            </a:r>
            <a:r>
              <a:rPr lang="en-GB" altLang="en-US" sz="1800" kern="0" dirty="0" err="1" smtClean="0">
                <a:solidFill>
                  <a:schemeClr val="tx1"/>
                </a:solidFill>
              </a:rPr>
              <a:t>femto</a:t>
            </a:r>
            <a:r>
              <a:rPr lang="en-GB" altLang="en-US" sz="1800" kern="0" dirty="0">
                <a:solidFill>
                  <a:schemeClr val="tx1"/>
                </a:solidFill>
              </a:rPr>
              <a:t>, WiFi or </a:t>
            </a:r>
            <a:r>
              <a:rPr lang="en-GB" altLang="en-US" sz="1800" kern="0" dirty="0" smtClean="0">
                <a:solidFill>
                  <a:schemeClr val="tx1"/>
                </a:solidFill>
              </a:rPr>
              <a:t>Wimax), o</a:t>
            </a:r>
            <a:r>
              <a:rPr lang="en-US" altLang="en-US" sz="1800" kern="0" dirty="0" smtClean="0">
                <a:solidFill>
                  <a:schemeClr val="tx1"/>
                </a:solidFill>
              </a:rPr>
              <a:t>operational status (serviceable/unserviceable ) and </a:t>
            </a:r>
            <a:r>
              <a:rPr lang="en-GB" altLang="en-US" sz="1800" dirty="0"/>
              <a:t>n</a:t>
            </a:r>
            <a:r>
              <a:rPr lang="en-GB" sz="1800" dirty="0" smtClean="0"/>
              <a:t>umber </a:t>
            </a:r>
            <a:r>
              <a:rPr lang="en-GB" sz="1800" dirty="0"/>
              <a:t>of </a:t>
            </a:r>
            <a:r>
              <a:rPr lang="en-GB" sz="1800" dirty="0" smtClean="0"/>
              <a:t>users on </a:t>
            </a:r>
            <a:r>
              <a:rPr lang="en-GB" sz="1800" dirty="0"/>
              <a:t>the </a:t>
            </a:r>
            <a:r>
              <a:rPr lang="en-GB" sz="1800" dirty="0" smtClean="0"/>
              <a:t>AP</a:t>
            </a:r>
            <a:endParaRPr lang="en-US" altLang="en-US" sz="1800" b="1" kern="0" dirty="0" smtClean="0">
              <a:solidFill>
                <a:schemeClr val="tx1"/>
              </a:solidFill>
            </a:endParaRPr>
          </a:p>
          <a:p>
            <a:pPr marL="971550" lvl="2" indent="-285750">
              <a:lnSpc>
                <a:spcPct val="100000"/>
              </a:lnSpc>
            </a:pPr>
            <a:r>
              <a:rPr lang="en-GB" altLang="en-US" b="1" kern="0" dirty="0" smtClean="0">
                <a:solidFill>
                  <a:schemeClr val="tx1"/>
                </a:solidFill>
              </a:rPr>
              <a:t>Query users: </a:t>
            </a:r>
            <a:r>
              <a:rPr lang="en-GB" altLang="en-US" sz="1800" kern="0" dirty="0">
                <a:solidFill>
                  <a:schemeClr val="tx1"/>
                </a:solidFill>
              </a:rPr>
              <a:t>This operation </a:t>
            </a:r>
            <a:r>
              <a:rPr lang="en-GB" altLang="en-US" sz="1800" kern="0" dirty="0" smtClean="0">
                <a:solidFill>
                  <a:schemeClr val="tx1"/>
                </a:solidFill>
              </a:rPr>
              <a:t>would return number of users camped on an AP or zone in an </a:t>
            </a:r>
            <a:r>
              <a:rPr lang="en-GB" altLang="en-US" sz="1800" b="1" kern="0" dirty="0" smtClean="0">
                <a:solidFill>
                  <a:schemeClr val="tx1"/>
                </a:solidFill>
              </a:rPr>
              <a:t>anonymous</a:t>
            </a:r>
            <a:r>
              <a:rPr lang="en-GB" altLang="en-US" sz="1800" kern="0" dirty="0" smtClean="0">
                <a:solidFill>
                  <a:schemeClr val="tx1"/>
                </a:solidFill>
              </a:rPr>
              <a:t> (no MSISDN) way</a:t>
            </a:r>
            <a:endParaRPr lang="en-GB" altLang="en-US" sz="1800" b="1" kern="0" dirty="0" smtClean="0">
              <a:solidFill>
                <a:schemeClr val="tx1"/>
              </a:solidFill>
            </a:endParaRPr>
          </a:p>
          <a:p>
            <a:pPr marL="742950" lvl="1" indent="-285750">
              <a:lnSpc>
                <a:spcPct val="100000"/>
              </a:lnSpc>
            </a:pPr>
            <a:endParaRPr lang="en-GB" altLang="en-US" kern="0" dirty="0" smtClean="0">
              <a:solidFill>
                <a:schemeClr val="tx1"/>
              </a:solidFill>
            </a:endParaRPr>
          </a:p>
        </p:txBody>
      </p:sp>
    </p:spTree>
    <p:extLst>
      <p:ext uri="{BB962C8B-B14F-4D97-AF65-F5344CB8AC3E}">
        <p14:creationId xmlns:p14="http://schemas.microsoft.com/office/powerpoint/2010/main" val="40269051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a:t>
            </a:r>
            <a:r>
              <a:rPr lang="en-GB" altLang="zh-CN" dirty="0">
                <a:ea typeface="宋体" charset="-122"/>
              </a:rPr>
              <a:t>) </a:t>
            </a:r>
            <a:r>
              <a:rPr lang="en-GB" altLang="zh-CN" sz="1600" dirty="0">
                <a:ea typeface="宋体" charset="-122"/>
              </a:rPr>
              <a:t>– cont’d</a:t>
            </a:r>
            <a:endParaRPr lang="en-GB" altLang="zh-CN" dirty="0" smtClean="0">
              <a:ea typeface="宋体" charset="-122"/>
            </a:endParaRPr>
          </a:p>
        </p:txBody>
      </p:sp>
      <p:sp>
        <p:nvSpPr>
          <p:cNvPr id="4" name="Rectangle 5"/>
          <p:cNvSpPr txBox="1">
            <a:spLocks noChangeArrowheads="1"/>
          </p:cNvSpPr>
          <p:nvPr/>
        </p:nvSpPr>
        <p:spPr bwMode="auto">
          <a:xfrm>
            <a:off x="261938" y="11493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a:t>
            </a:r>
            <a:r>
              <a:rPr lang="en-US" altLang="en-US" kern="0" dirty="0"/>
              <a:t>MNO-authorized </a:t>
            </a:r>
            <a:r>
              <a:rPr lang="en-GB" altLang="en-US" kern="0" dirty="0" smtClean="0"/>
              <a:t>Zonal Presence </a:t>
            </a:r>
            <a:r>
              <a:rPr lang="en-US" altLang="en-US" kern="0" dirty="0" smtClean="0"/>
              <a:t>operations</a:t>
            </a:r>
          </a:p>
        </p:txBody>
      </p:sp>
      <p:sp>
        <p:nvSpPr>
          <p:cNvPr id="7" name="Line 6"/>
          <p:cNvSpPr>
            <a:spLocks noChangeShapeType="1"/>
          </p:cNvSpPr>
          <p:nvPr/>
        </p:nvSpPr>
        <p:spPr bwMode="auto">
          <a:xfrm flipH="1">
            <a:off x="5976938" y="2522538"/>
            <a:ext cx="36512" cy="38084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8" name="Line 9"/>
          <p:cNvSpPr>
            <a:spLocks noChangeShapeType="1"/>
          </p:cNvSpPr>
          <p:nvPr/>
        </p:nvSpPr>
        <p:spPr bwMode="auto">
          <a:xfrm flipH="1">
            <a:off x="2395538" y="3497262"/>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9" name="Line 12"/>
          <p:cNvSpPr>
            <a:spLocks noChangeShapeType="1"/>
          </p:cNvSpPr>
          <p:nvPr/>
        </p:nvSpPr>
        <p:spPr bwMode="auto">
          <a:xfrm flipH="1">
            <a:off x="2395538" y="2525713"/>
            <a:ext cx="11112" cy="37290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0" name="Text Box 14"/>
          <p:cNvSpPr txBox="1">
            <a:spLocks noChangeArrowheads="1"/>
          </p:cNvSpPr>
          <p:nvPr/>
        </p:nvSpPr>
        <p:spPr bwMode="auto">
          <a:xfrm>
            <a:off x="2500932" y="2783975"/>
            <a:ext cx="34893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b="1" dirty="0">
                <a:ea typeface="굴림" pitchFamily="34" charset="-127"/>
              </a:rPr>
              <a:t>request </a:t>
            </a:r>
            <a:r>
              <a:rPr lang="en-US" altLang="ko-KR" sz="1000" b="1" dirty="0" smtClean="0">
                <a:ea typeface="굴림" pitchFamily="34" charset="-127"/>
              </a:rPr>
              <a:t>for list of zones</a:t>
            </a:r>
            <a:endParaRPr lang="en-US" altLang="ko-KR" sz="1000" b="1" dirty="0">
              <a:ea typeface="굴림" pitchFamily="34" charset="-127"/>
            </a:endParaRPr>
          </a:p>
        </p:txBody>
      </p:sp>
      <p:sp>
        <p:nvSpPr>
          <p:cNvPr id="11" name="Line 15"/>
          <p:cNvSpPr>
            <a:spLocks noChangeShapeType="1"/>
          </p:cNvSpPr>
          <p:nvPr/>
        </p:nvSpPr>
        <p:spPr bwMode="auto">
          <a:xfrm flipH="1">
            <a:off x="2420938" y="3063875"/>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2" name="Rectangle 18"/>
          <p:cNvSpPr>
            <a:spLocks noChangeArrowheads="1"/>
          </p:cNvSpPr>
          <p:nvPr/>
        </p:nvSpPr>
        <p:spPr bwMode="auto">
          <a:xfrm>
            <a:off x="1785938" y="2124075"/>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Application</a:t>
            </a:r>
          </a:p>
        </p:txBody>
      </p:sp>
      <p:sp>
        <p:nvSpPr>
          <p:cNvPr id="13" name="Text Box 14"/>
          <p:cNvSpPr txBox="1">
            <a:spLocks noChangeArrowheads="1"/>
          </p:cNvSpPr>
          <p:nvPr/>
        </p:nvSpPr>
        <p:spPr bwMode="auto">
          <a:xfrm>
            <a:off x="2395538" y="3192462"/>
            <a:ext cx="2819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(list of </a:t>
            </a:r>
            <a:r>
              <a:rPr lang="en-US" altLang="ko-KR" sz="1000" i="1" dirty="0" err="1" smtClean="0">
                <a:ea typeface="굴림" pitchFamily="34" charset="-127"/>
              </a:rPr>
              <a:t>zondID</a:t>
            </a:r>
            <a:r>
              <a:rPr lang="en-US" altLang="ko-KR" sz="1000" i="1" dirty="0" smtClean="0">
                <a:ea typeface="굴림" pitchFamily="34" charset="-127"/>
              </a:rPr>
              <a:t>)</a:t>
            </a:r>
            <a:endParaRPr lang="en-US" altLang="ko-KR" sz="1000" i="1" dirty="0">
              <a:ea typeface="굴림" pitchFamily="34" charset="-127"/>
            </a:endParaRPr>
          </a:p>
        </p:txBody>
      </p:sp>
      <p:grpSp>
        <p:nvGrpSpPr>
          <p:cNvPr id="14" name="그룹 13"/>
          <p:cNvGrpSpPr>
            <a:grpSpLocks/>
          </p:cNvGrpSpPr>
          <p:nvPr/>
        </p:nvGrpSpPr>
        <p:grpSpPr bwMode="auto">
          <a:xfrm>
            <a:off x="5976938" y="3116262"/>
            <a:ext cx="285750" cy="357188"/>
            <a:chOff x="6000750" y="3143250"/>
            <a:chExt cx="374650" cy="438150"/>
          </a:xfrm>
        </p:grpSpPr>
        <p:cxnSp>
          <p:nvCxnSpPr>
            <p:cNvPr id="15"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16"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17" name="Text Box 14"/>
          <p:cNvSpPr txBox="1">
            <a:spLocks noChangeArrowheads="1"/>
          </p:cNvSpPr>
          <p:nvPr/>
        </p:nvSpPr>
        <p:spPr bwMode="auto">
          <a:xfrm>
            <a:off x="6357938" y="3116262"/>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a:t>
            </a:r>
            <a:r>
              <a:rPr lang="en-US" altLang="ko-KR" sz="1000" i="1" dirty="0" smtClean="0">
                <a:ea typeface="굴림" pitchFamily="34" charset="-127"/>
              </a:rPr>
              <a:t>request (check  which zones</a:t>
            </a:r>
          </a:p>
          <a:p>
            <a:r>
              <a:rPr lang="en-US" altLang="ko-KR" sz="1000" i="1" dirty="0" smtClean="0">
                <a:ea typeface="굴림" pitchFamily="34" charset="-127"/>
              </a:rPr>
              <a:t>the App is authorized  to have visibility over)</a:t>
            </a:r>
            <a:endParaRPr lang="en-US" altLang="ko-KR" sz="1000" i="1" dirty="0">
              <a:ea typeface="굴림" pitchFamily="34" charset="-127"/>
            </a:endParaRPr>
          </a:p>
        </p:txBody>
      </p:sp>
      <p:sp>
        <p:nvSpPr>
          <p:cNvPr id="18" name="Rectangle 18"/>
          <p:cNvSpPr>
            <a:spLocks noChangeArrowheads="1"/>
          </p:cNvSpPr>
          <p:nvPr/>
        </p:nvSpPr>
        <p:spPr bwMode="auto">
          <a:xfrm>
            <a:off x="5402263" y="2116138"/>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Server</a:t>
            </a:r>
          </a:p>
        </p:txBody>
      </p:sp>
      <p:sp>
        <p:nvSpPr>
          <p:cNvPr id="19" name="Text Box 14"/>
          <p:cNvSpPr txBox="1">
            <a:spLocks noChangeArrowheads="1"/>
          </p:cNvSpPr>
          <p:nvPr/>
        </p:nvSpPr>
        <p:spPr bwMode="auto">
          <a:xfrm>
            <a:off x="2471738" y="3704431"/>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zone </a:t>
            </a:r>
            <a:r>
              <a:rPr lang="en-US" altLang="ko-KR" sz="1000" b="1" dirty="0">
                <a:ea typeface="굴림" pitchFamily="34" charset="-127"/>
              </a:rPr>
              <a:t>status</a:t>
            </a:r>
          </a:p>
        </p:txBody>
      </p:sp>
      <p:sp>
        <p:nvSpPr>
          <p:cNvPr id="20" name="Line 15"/>
          <p:cNvSpPr>
            <a:spLocks noChangeShapeType="1"/>
          </p:cNvSpPr>
          <p:nvPr/>
        </p:nvSpPr>
        <p:spPr bwMode="auto">
          <a:xfrm flipH="1">
            <a:off x="2395538" y="4009231"/>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1" name="Line 9"/>
          <p:cNvSpPr>
            <a:spLocks noChangeShapeType="1"/>
          </p:cNvSpPr>
          <p:nvPr/>
        </p:nvSpPr>
        <p:spPr bwMode="auto">
          <a:xfrm flipH="1">
            <a:off x="2395538" y="4390231"/>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2" name="Text Box 14"/>
          <p:cNvSpPr txBox="1">
            <a:spLocks noChangeArrowheads="1"/>
          </p:cNvSpPr>
          <p:nvPr/>
        </p:nvSpPr>
        <p:spPr bwMode="auto">
          <a:xfrm>
            <a:off x="2471738" y="4009231"/>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(list of APs, operation status &amp; # of users in AP/zone)</a:t>
            </a:r>
            <a:endParaRPr lang="en-US" altLang="ko-KR" sz="1000" i="1" dirty="0">
              <a:ea typeface="굴림" pitchFamily="34" charset="-127"/>
            </a:endParaRPr>
          </a:p>
        </p:txBody>
      </p:sp>
      <p:grpSp>
        <p:nvGrpSpPr>
          <p:cNvPr id="23" name="그룹 13"/>
          <p:cNvGrpSpPr>
            <a:grpSpLocks/>
          </p:cNvGrpSpPr>
          <p:nvPr/>
        </p:nvGrpSpPr>
        <p:grpSpPr bwMode="auto">
          <a:xfrm>
            <a:off x="5976938" y="4009231"/>
            <a:ext cx="285750" cy="357188"/>
            <a:chOff x="6000750" y="3143250"/>
            <a:chExt cx="374650" cy="438150"/>
          </a:xfrm>
        </p:grpSpPr>
        <p:cxnSp>
          <p:nvCxnSpPr>
            <p:cNvPr id="24"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25"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26" name="Text Box 14"/>
          <p:cNvSpPr txBox="1">
            <a:spLocks noChangeArrowheads="1"/>
          </p:cNvSpPr>
          <p:nvPr/>
        </p:nvSpPr>
        <p:spPr bwMode="auto">
          <a:xfrm>
            <a:off x="6510338" y="4085431"/>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sp>
        <p:nvSpPr>
          <p:cNvPr id="52" name="Text Box 14"/>
          <p:cNvSpPr txBox="1">
            <a:spLocks noChangeArrowheads="1"/>
          </p:cNvSpPr>
          <p:nvPr/>
        </p:nvSpPr>
        <p:spPr bwMode="auto">
          <a:xfrm>
            <a:off x="2500932" y="4525264"/>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AP status</a:t>
            </a:r>
            <a:endParaRPr lang="en-US" altLang="ko-KR" sz="1000" b="1" dirty="0">
              <a:ea typeface="굴림" pitchFamily="34" charset="-127"/>
            </a:endParaRPr>
          </a:p>
        </p:txBody>
      </p:sp>
      <p:sp>
        <p:nvSpPr>
          <p:cNvPr id="53" name="Line 15"/>
          <p:cNvSpPr>
            <a:spLocks noChangeShapeType="1"/>
          </p:cNvSpPr>
          <p:nvPr/>
        </p:nvSpPr>
        <p:spPr bwMode="auto">
          <a:xfrm flipH="1">
            <a:off x="2424732" y="4830064"/>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54" name="Line 9"/>
          <p:cNvSpPr>
            <a:spLocks noChangeShapeType="1"/>
          </p:cNvSpPr>
          <p:nvPr/>
        </p:nvSpPr>
        <p:spPr bwMode="auto">
          <a:xfrm flipH="1">
            <a:off x="2424732" y="5211064"/>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55" name="Text Box 14"/>
          <p:cNvSpPr txBox="1">
            <a:spLocks noChangeArrowheads="1"/>
          </p:cNvSpPr>
          <p:nvPr/>
        </p:nvSpPr>
        <p:spPr bwMode="auto">
          <a:xfrm>
            <a:off x="2500932" y="4830064"/>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err="1">
                <a:ea typeface="굴림" pitchFamily="34" charset="-127"/>
              </a:rPr>
              <a:t>Lat</a:t>
            </a:r>
            <a:r>
              <a:rPr lang="en-US" altLang="ko-KR" sz="1000" i="1" dirty="0">
                <a:ea typeface="굴림" pitchFamily="34" charset="-127"/>
              </a:rPr>
              <a:t>/Long, AP type </a:t>
            </a:r>
            <a:r>
              <a:rPr lang="en-US" altLang="ko-KR" sz="1000" i="1" dirty="0" smtClean="0">
                <a:ea typeface="굴림" pitchFamily="34" charset="-127"/>
              </a:rPr>
              <a:t>, operation status per AP)</a:t>
            </a:r>
            <a:endParaRPr lang="en-US" altLang="ko-KR" sz="1000" i="1" dirty="0">
              <a:ea typeface="굴림" pitchFamily="34" charset="-127"/>
            </a:endParaRPr>
          </a:p>
        </p:txBody>
      </p:sp>
      <p:grpSp>
        <p:nvGrpSpPr>
          <p:cNvPr id="56" name="그룹 13"/>
          <p:cNvGrpSpPr>
            <a:grpSpLocks/>
          </p:cNvGrpSpPr>
          <p:nvPr/>
        </p:nvGrpSpPr>
        <p:grpSpPr bwMode="auto">
          <a:xfrm>
            <a:off x="6006132" y="4830064"/>
            <a:ext cx="285750" cy="357188"/>
            <a:chOff x="6000750" y="3143250"/>
            <a:chExt cx="374650" cy="438150"/>
          </a:xfrm>
        </p:grpSpPr>
        <p:cxnSp>
          <p:nvCxnSpPr>
            <p:cNvPr id="57"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58"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59" name="Text Box 14"/>
          <p:cNvSpPr txBox="1">
            <a:spLocks noChangeArrowheads="1"/>
          </p:cNvSpPr>
          <p:nvPr/>
        </p:nvSpPr>
        <p:spPr bwMode="auto">
          <a:xfrm>
            <a:off x="6611482" y="4892062"/>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sp>
        <p:nvSpPr>
          <p:cNvPr id="68" name="Text Box 14"/>
          <p:cNvSpPr txBox="1">
            <a:spLocks noChangeArrowheads="1"/>
          </p:cNvSpPr>
          <p:nvPr/>
        </p:nvSpPr>
        <p:spPr bwMode="auto">
          <a:xfrm>
            <a:off x="2449795" y="5434303"/>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users (anonymous info)</a:t>
            </a:r>
            <a:endParaRPr lang="en-US" altLang="ko-KR" sz="1000" b="1" dirty="0">
              <a:ea typeface="굴림" pitchFamily="34" charset="-127"/>
            </a:endParaRPr>
          </a:p>
        </p:txBody>
      </p:sp>
      <p:sp>
        <p:nvSpPr>
          <p:cNvPr id="69" name="Line 15"/>
          <p:cNvSpPr>
            <a:spLocks noChangeShapeType="1"/>
          </p:cNvSpPr>
          <p:nvPr/>
        </p:nvSpPr>
        <p:spPr bwMode="auto">
          <a:xfrm flipH="1">
            <a:off x="2373595" y="5739103"/>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70" name="Line 9"/>
          <p:cNvSpPr>
            <a:spLocks noChangeShapeType="1"/>
          </p:cNvSpPr>
          <p:nvPr/>
        </p:nvSpPr>
        <p:spPr bwMode="auto">
          <a:xfrm flipH="1">
            <a:off x="2373595" y="6120103"/>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71" name="Text Box 14"/>
          <p:cNvSpPr txBox="1">
            <a:spLocks noChangeArrowheads="1"/>
          </p:cNvSpPr>
          <p:nvPr/>
        </p:nvSpPr>
        <p:spPr bwMode="auto">
          <a:xfrm>
            <a:off x="2449795" y="5739103"/>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a:t>
            </a:r>
            <a:r>
              <a:rPr lang="en-US" altLang="ko-KR" sz="1000" i="1" dirty="0">
                <a:ea typeface="굴림" pitchFamily="34" charset="-127"/>
              </a:rPr>
              <a:t># of users </a:t>
            </a:r>
            <a:r>
              <a:rPr lang="en-US" altLang="ko-KR" sz="1000" i="1" dirty="0" smtClean="0">
                <a:ea typeface="굴림" pitchFamily="34" charset="-127"/>
              </a:rPr>
              <a:t>present in AP or zone without MSISDN)</a:t>
            </a:r>
            <a:endParaRPr lang="en-US" altLang="ko-KR" sz="1000" i="1" dirty="0">
              <a:ea typeface="굴림" pitchFamily="34" charset="-127"/>
            </a:endParaRPr>
          </a:p>
        </p:txBody>
      </p:sp>
      <p:grpSp>
        <p:nvGrpSpPr>
          <p:cNvPr id="72" name="그룹 13"/>
          <p:cNvGrpSpPr>
            <a:grpSpLocks/>
          </p:cNvGrpSpPr>
          <p:nvPr/>
        </p:nvGrpSpPr>
        <p:grpSpPr bwMode="auto">
          <a:xfrm>
            <a:off x="5954995" y="5739103"/>
            <a:ext cx="285750" cy="357188"/>
            <a:chOff x="6000750" y="3143250"/>
            <a:chExt cx="374650" cy="438150"/>
          </a:xfrm>
        </p:grpSpPr>
        <p:cxnSp>
          <p:nvCxnSpPr>
            <p:cNvPr id="73"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74"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75" name="Text Box 14"/>
          <p:cNvSpPr txBox="1">
            <a:spLocks noChangeArrowheads="1"/>
          </p:cNvSpPr>
          <p:nvPr/>
        </p:nvSpPr>
        <p:spPr bwMode="auto">
          <a:xfrm>
            <a:off x="6560345" y="5801101"/>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spTree>
    <p:extLst>
      <p:ext uri="{BB962C8B-B14F-4D97-AF65-F5344CB8AC3E}">
        <p14:creationId xmlns:p14="http://schemas.microsoft.com/office/powerpoint/2010/main" val="19472432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10692</TotalTime>
  <Pages>15</Pages>
  <Words>4105</Words>
  <Application>Microsoft Office PowerPoint</Application>
  <PresentationFormat>Custom</PresentationFormat>
  <Paragraphs>357</Paragraphs>
  <Slides>25</Slides>
  <Notes>17</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25</vt:i4>
      </vt:variant>
    </vt:vector>
  </HeadingPairs>
  <TitlesOfParts>
    <vt:vector size="28" baseType="lpstr">
      <vt:lpstr>OMA Template</vt:lpstr>
      <vt:lpstr>1_OMA Template</vt:lpstr>
      <vt:lpstr>Foglio di lavoro di Microsoft Excel 97-2003</vt:lpstr>
      <vt:lpstr>OMA-WID_0305-REST_NetAPI_for_Zonal_Presence_V1_0-20140812-D  Work Item Document WI 0305 - RESTful Network API for Zonal Presence </vt:lpstr>
      <vt:lpstr>Work Item Title and Registration Name </vt:lpstr>
      <vt:lpstr>Introduction and background </vt:lpstr>
      <vt:lpstr>Main Use Cases</vt:lpstr>
      <vt:lpstr>Underlying Assumptions</vt:lpstr>
      <vt:lpstr>Description and Objectives I/II</vt:lpstr>
      <vt:lpstr>Description and Objectives II/II</vt:lpstr>
      <vt:lpstr>Main Use Cases (operations)</vt:lpstr>
      <vt:lpstr>Main Use Cases (operations) – cont’d</vt:lpstr>
      <vt:lpstr>Main Use Cases (operations) – cont’d</vt:lpstr>
      <vt:lpstr>Main Use Cases (operations) – cont’d</vt:lpstr>
      <vt:lpstr>Impacts, Relationships and Dependencies</vt:lpstr>
      <vt:lpstr>Proposed Timeline</vt:lpstr>
      <vt:lpstr>Planned deliverables</vt:lpstr>
      <vt:lpstr>Planned reviews</vt:lpstr>
      <vt:lpstr>Supporting Companies</vt:lpstr>
      <vt:lpstr>Proposed Resources</vt:lpstr>
      <vt:lpstr>Document History</vt:lpstr>
      <vt:lpstr>References</vt:lpstr>
      <vt:lpstr>Backup Material</vt:lpstr>
      <vt:lpstr>Summary of Changes</vt:lpstr>
      <vt:lpstr>Previous OMA APIs</vt:lpstr>
      <vt:lpstr>Zonal Presence vs. Presence API</vt:lpstr>
      <vt:lpstr>RD - NetAPI Gap analysis</vt:lpstr>
      <vt:lpstr>RD - NetAPI Gap analysis, cont’d</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Telecom Italia S.p.A.</cp:lastModifiedBy>
  <cp:revision>483</cp:revision>
  <cp:lastPrinted>1999-04-27T06:51:51Z</cp:lastPrinted>
  <dcterms:created xsi:type="dcterms:W3CDTF">2002-03-19T14:05:12Z</dcterms:created>
  <dcterms:modified xsi:type="dcterms:W3CDTF">2014-08-12T14:57:27Z</dcterms:modified>
</cp:coreProperties>
</file>