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xls" ContentType="application/vnd.ms-excel"/>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1"/>
  </p:notesMasterIdLst>
  <p:handoutMasterIdLst>
    <p:handoutMasterId r:id="rId22"/>
  </p:handoutMasterIdLst>
  <p:sldIdLst>
    <p:sldId id="293" r:id="rId2"/>
    <p:sldId id="370" r:id="rId3"/>
    <p:sldId id="335" r:id="rId4"/>
    <p:sldId id="337" r:id="rId5"/>
    <p:sldId id="363" r:id="rId6"/>
    <p:sldId id="339" r:id="rId7"/>
    <p:sldId id="352" r:id="rId8"/>
    <p:sldId id="364" r:id="rId9"/>
    <p:sldId id="365" r:id="rId10"/>
    <p:sldId id="366" r:id="rId11"/>
    <p:sldId id="367" r:id="rId12"/>
    <p:sldId id="368" r:id="rId13"/>
    <p:sldId id="340" r:id="rId14"/>
    <p:sldId id="341" r:id="rId15"/>
    <p:sldId id="343" r:id="rId16"/>
    <p:sldId id="344" r:id="rId17"/>
    <p:sldId id="342" r:id="rId18"/>
    <p:sldId id="371" r:id="rId19"/>
    <p:sldId id="338" r:id="rId2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1900" kern="1200">
        <a:solidFill>
          <a:schemeClr val="tx1"/>
        </a:solidFill>
        <a:latin typeface="Arial" pitchFamily="34" charset="0"/>
        <a:ea typeface="+mn-ea"/>
        <a:cs typeface="+mn-cs"/>
      </a:defRPr>
    </a:lvl1pPr>
    <a:lvl2pPr marL="455613" indent="1588" algn="l" rtl="0" eaLnBrk="0" fontAlgn="base" hangingPunct="0">
      <a:lnSpc>
        <a:spcPct val="90000"/>
      </a:lnSpc>
      <a:spcBef>
        <a:spcPct val="0"/>
      </a:spcBef>
      <a:spcAft>
        <a:spcPct val="0"/>
      </a:spcAft>
      <a:defRPr sz="1900" kern="1200">
        <a:solidFill>
          <a:schemeClr val="tx1"/>
        </a:solidFill>
        <a:latin typeface="Arial" pitchFamily="34" charset="0"/>
        <a:ea typeface="+mn-ea"/>
        <a:cs typeface="+mn-cs"/>
      </a:defRPr>
    </a:lvl2pPr>
    <a:lvl3pPr marL="912813" indent="1588" algn="l" rtl="0" eaLnBrk="0" fontAlgn="base" hangingPunct="0">
      <a:lnSpc>
        <a:spcPct val="90000"/>
      </a:lnSpc>
      <a:spcBef>
        <a:spcPct val="0"/>
      </a:spcBef>
      <a:spcAft>
        <a:spcPct val="0"/>
      </a:spcAft>
      <a:defRPr sz="1900" kern="1200">
        <a:solidFill>
          <a:schemeClr val="tx1"/>
        </a:solidFill>
        <a:latin typeface="Arial" pitchFamily="34" charset="0"/>
        <a:ea typeface="+mn-ea"/>
        <a:cs typeface="+mn-cs"/>
      </a:defRPr>
    </a:lvl3pPr>
    <a:lvl4pPr marL="1370013" indent="1588" algn="l" rtl="0" eaLnBrk="0" fontAlgn="base" hangingPunct="0">
      <a:lnSpc>
        <a:spcPct val="90000"/>
      </a:lnSpc>
      <a:spcBef>
        <a:spcPct val="0"/>
      </a:spcBef>
      <a:spcAft>
        <a:spcPct val="0"/>
      </a:spcAft>
      <a:defRPr sz="1900" kern="1200">
        <a:solidFill>
          <a:schemeClr val="tx1"/>
        </a:solidFill>
        <a:latin typeface="Arial" pitchFamily="34" charset="0"/>
        <a:ea typeface="+mn-ea"/>
        <a:cs typeface="+mn-cs"/>
      </a:defRPr>
    </a:lvl4pPr>
    <a:lvl5pPr marL="1827213" indent="1588" algn="l" rtl="0" eaLnBrk="0" fontAlgn="base" hangingPunct="0">
      <a:lnSpc>
        <a:spcPct val="90000"/>
      </a:lnSpc>
      <a:spcBef>
        <a:spcPct val="0"/>
      </a:spcBef>
      <a:spcAft>
        <a:spcPct val="0"/>
      </a:spcAft>
      <a:defRPr sz="1900" kern="1200">
        <a:solidFill>
          <a:schemeClr val="tx1"/>
        </a:solidFill>
        <a:latin typeface="Arial" pitchFamily="34" charset="0"/>
        <a:ea typeface="+mn-ea"/>
        <a:cs typeface="+mn-cs"/>
      </a:defRPr>
    </a:lvl5pPr>
    <a:lvl6pPr marL="2286000" algn="l" defTabSz="914400" rtl="0" eaLnBrk="1" latinLnBrk="0" hangingPunct="1">
      <a:defRPr sz="1900" kern="1200">
        <a:solidFill>
          <a:schemeClr val="tx1"/>
        </a:solidFill>
        <a:latin typeface="Arial" pitchFamily="34" charset="0"/>
        <a:ea typeface="+mn-ea"/>
        <a:cs typeface="+mn-cs"/>
      </a:defRPr>
    </a:lvl6pPr>
    <a:lvl7pPr marL="2743200" algn="l" defTabSz="914400" rtl="0" eaLnBrk="1" latinLnBrk="0" hangingPunct="1">
      <a:defRPr sz="1900" kern="1200">
        <a:solidFill>
          <a:schemeClr val="tx1"/>
        </a:solidFill>
        <a:latin typeface="Arial" pitchFamily="34" charset="0"/>
        <a:ea typeface="+mn-ea"/>
        <a:cs typeface="+mn-cs"/>
      </a:defRPr>
    </a:lvl7pPr>
    <a:lvl8pPr marL="3200400" algn="l" defTabSz="914400" rtl="0" eaLnBrk="1" latinLnBrk="0" hangingPunct="1">
      <a:defRPr sz="1900" kern="1200">
        <a:solidFill>
          <a:schemeClr val="tx1"/>
        </a:solidFill>
        <a:latin typeface="Arial" pitchFamily="34" charset="0"/>
        <a:ea typeface="+mn-ea"/>
        <a:cs typeface="+mn-cs"/>
      </a:defRPr>
    </a:lvl8pPr>
    <a:lvl9pPr marL="3657600" algn="l" defTabSz="914400" rtl="0" eaLnBrk="1" latinLnBrk="0" hangingPunct="1">
      <a:defRPr sz="19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603" autoAdjust="0"/>
    <p:restoredTop sz="82024" autoAdjust="0"/>
  </p:normalViewPr>
  <p:slideViewPr>
    <p:cSldViewPr>
      <p:cViewPr>
        <p:scale>
          <a:sx n="118" d="100"/>
          <a:sy n="118" d="100"/>
        </p:scale>
        <p:origin x="-2142"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13037"/>
    </p:cViewPr>
  </p:sorterViewPr>
  <p:notesViewPr>
    <p:cSldViewPr>
      <p:cViewPr varScale="1">
        <p:scale>
          <a:sx n="66" d="100"/>
          <a:sy n="66" d="100"/>
        </p:scale>
        <p:origin x="-3187"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28797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 name="Espace réservé de l'image des diapositives 1"/>
          <p:cNvSpPr>
            <a:spLocks noGrp="1" noRot="1" noChangeAspect="1"/>
          </p:cNvSpPr>
          <p:nvPr>
            <p:ph type="sldImg" idx="2"/>
          </p:nvPr>
        </p:nvSpPr>
        <p:spPr>
          <a:xfrm>
            <a:off x="1135063" y="688975"/>
            <a:ext cx="4587875" cy="34417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2415668397"/>
      </p:ext>
    </p:extLst>
  </p:cSld>
  <p:clrMap bg1="lt1" tx1="dk1" bg2="lt2" tx2="dk2" accent1="accent1" accent2="accent2" accent3="accent3" accent4="accent4" accent5="accent5" accent6="accent6" hlink="hlink" folHlink="folHlink"/>
  <p:notesStyle>
    <a:lvl1pPr algn="l" defTabSz="760413"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5613" algn="l" defTabSz="760413"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2813" algn="l" defTabSz="760413"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0013" algn="l" defTabSz="760413"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7213" algn="l" defTabSz="760413"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5279" algn="l" defTabSz="914112" rtl="0" eaLnBrk="1" latinLnBrk="0" hangingPunct="1">
      <a:defRPr sz="1100" kern="1200">
        <a:solidFill>
          <a:schemeClr val="tx1"/>
        </a:solidFill>
        <a:latin typeface="+mn-lt"/>
        <a:ea typeface="+mn-ea"/>
        <a:cs typeface="+mn-cs"/>
      </a:defRPr>
    </a:lvl6pPr>
    <a:lvl7pPr marL="2742336" algn="l" defTabSz="914112" rtl="0" eaLnBrk="1" latinLnBrk="0" hangingPunct="1">
      <a:defRPr sz="1100" kern="1200">
        <a:solidFill>
          <a:schemeClr val="tx1"/>
        </a:solidFill>
        <a:latin typeface="+mn-lt"/>
        <a:ea typeface="+mn-ea"/>
        <a:cs typeface="+mn-cs"/>
      </a:defRPr>
    </a:lvl7pPr>
    <a:lvl8pPr marL="3199392" algn="l" defTabSz="914112" rtl="0" eaLnBrk="1" latinLnBrk="0" hangingPunct="1">
      <a:defRPr sz="1100" kern="1200">
        <a:solidFill>
          <a:schemeClr val="tx1"/>
        </a:solidFill>
        <a:latin typeface="+mn-lt"/>
        <a:ea typeface="+mn-ea"/>
        <a:cs typeface="+mn-cs"/>
      </a:defRPr>
    </a:lvl8pPr>
    <a:lvl9pPr marL="3656447" algn="l" defTabSz="91411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284288" y="796925"/>
            <a:ext cx="4289425" cy="3217863"/>
          </a:xfrm>
          <a:prstGeom prst="rect">
            <a:avLst/>
          </a:prstGeom>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ltLang="en-US" dirty="0"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284288" y="796925"/>
            <a:ext cx="4289425" cy="3217863"/>
          </a:xfrm>
          <a:prstGeom prst="rect">
            <a:avLst/>
          </a:prstGeom>
          <a:ln/>
        </p:spPr>
      </p:sp>
      <p:sp>
        <p:nvSpPr>
          <p:cNvPr id="3379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lt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284288" y="796925"/>
            <a:ext cx="4289425" cy="3217863"/>
          </a:xfrm>
          <a:prstGeom prst="rect">
            <a:avLst/>
          </a:prstGeom>
          <a:ln/>
        </p:spPr>
      </p:sp>
      <p:sp>
        <p:nvSpPr>
          <p:cNvPr id="3481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284288" y="796925"/>
            <a:ext cx="4289425" cy="3217863"/>
          </a:xfrm>
          <a:prstGeom prst="rect">
            <a:avLst/>
          </a:prstGeom>
          <a:ln/>
        </p:spPr>
      </p:sp>
      <p:sp>
        <p:nvSpPr>
          <p:cNvPr id="3584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284288" y="796925"/>
            <a:ext cx="4289425" cy="3217863"/>
          </a:xfrm>
          <a:prstGeom prst="rect">
            <a:avLst/>
          </a:prstGeom>
          <a:ln/>
        </p:spPr>
      </p:sp>
      <p:sp>
        <p:nvSpPr>
          <p:cNvPr id="3686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284288" y="796925"/>
            <a:ext cx="4289425" cy="3217863"/>
          </a:xfrm>
          <a:prstGeom prst="rect">
            <a:avLst/>
          </a:prstGeom>
          <a:ln/>
        </p:spPr>
      </p:sp>
      <p:sp>
        <p:nvSpPr>
          <p:cNvPr id="3789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35063" y="688975"/>
            <a:ext cx="4589462" cy="3441700"/>
          </a:xfrm>
          <a:prstGeom prst="rect">
            <a:avLst/>
          </a:prstGeom>
          <a:ln/>
        </p:spPr>
      </p:sp>
      <p:sp>
        <p:nvSpPr>
          <p:cNvPr id="31747" name="Rectangle 3"/>
          <p:cNvSpPr>
            <a:spLocks noGrp="1" noChangeArrowheads="1"/>
          </p:cNvSpPr>
          <p:nvPr>
            <p:ph type="body" idx="1"/>
          </p:nvPr>
        </p:nvSpPr>
        <p:spPr>
          <a:xfrm>
            <a:off x="915988" y="4362450"/>
            <a:ext cx="5026025" cy="41290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284288" y="796925"/>
            <a:ext cx="4289425" cy="3217863"/>
          </a:xfrm>
          <a:prstGeom prst="rect">
            <a:avLst/>
          </a:prstGeom>
          <a:ln/>
        </p:spPr>
      </p:sp>
      <p:sp>
        <p:nvSpPr>
          <p:cNvPr id="286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lt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284288" y="796925"/>
            <a:ext cx="4289425" cy="3217863"/>
          </a:xfrm>
          <a:prstGeom prst="rect">
            <a:avLst/>
          </a:prstGeom>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b-NO" altLang="en-US" dirty="0" smtClean="0">
                <a:latin typeface="Arial" pitchFamily="34" charset="0"/>
              </a:rPr>
              <a:t>HSS: </a:t>
            </a:r>
            <a:r>
              <a:rPr lang="en-US" dirty="0" smtClean="0"/>
              <a:t>Home Subscriber Server</a:t>
            </a:r>
          </a:p>
          <a:p>
            <a:r>
              <a:rPr lang="en-US" altLang="en-US" dirty="0" smtClean="0">
                <a:latin typeface="Arial" pitchFamily="34" charset="0"/>
              </a:rPr>
              <a:t>HLR: </a:t>
            </a:r>
            <a:r>
              <a:rPr lang="en-US" dirty="0" smtClean="0"/>
              <a:t>Home Location Register</a:t>
            </a:r>
          </a:p>
          <a:p>
            <a:r>
              <a:rPr lang="en-US" altLang="en-US" dirty="0" smtClean="0">
                <a:latin typeface="Arial" pitchFamily="34" charset="0"/>
              </a:rPr>
              <a:t>SIP: Session Initiation Protocol</a:t>
            </a:r>
          </a:p>
          <a:p>
            <a:r>
              <a:rPr lang="en-US" altLang="en-US" dirty="0" smtClean="0">
                <a:latin typeface="Arial" pitchFamily="34" charset="0"/>
              </a:rPr>
              <a:t>ISUP: ISDN User Part</a:t>
            </a:r>
          </a:p>
          <a:p>
            <a:r>
              <a:rPr lang="en-US" dirty="0" smtClean="0"/>
              <a:t>ISDN: Integrated Services Digital Network</a:t>
            </a:r>
          </a:p>
          <a:p>
            <a:r>
              <a:rPr lang="en-US" altLang="en-US" dirty="0" smtClean="0">
                <a:latin typeface="Arial" pitchFamily="34" charset="0"/>
              </a:rPr>
              <a:t>OMA: Open Mobile Alliance</a:t>
            </a:r>
          </a:p>
          <a:p>
            <a:r>
              <a:rPr lang="en-US" altLang="en-US" dirty="0" smtClean="0">
                <a:latin typeface="Arial" pitchFamily="34" charset="0"/>
              </a:rPr>
              <a:t>GSMA: GSM Association</a:t>
            </a:r>
            <a:endParaRPr lang="nb-NO" altLang="en-US"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1284288" y="796925"/>
            <a:ext cx="4289425" cy="3217863"/>
          </a:xfrm>
          <a:prstGeom prst="rect">
            <a:avLst/>
          </a:prstGeom>
          <a:ln/>
        </p:spPr>
      </p:sp>
      <p:sp>
        <p:nvSpPr>
          <p:cNvPr id="3072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u="none" dirty="0" smtClean="0">
                <a:solidFill>
                  <a:schemeClr val="bg2"/>
                </a:solidFill>
                <a:latin typeface="Helvetica 55 Roman" panose="020B0604020202020204" pitchFamily="34" charset="0"/>
              </a:rPr>
              <a:t>SCEF: Service Capability Exposure Function</a:t>
            </a:r>
            <a:endParaRPr lang="en-US" altLang="en-US" u="none" dirty="0" smtClean="0">
              <a:latin typeface="Helvetica 55 Roman" panose="020B0604020202020204" pitchFamily="34" charset="0"/>
            </a:endParaRPr>
          </a:p>
          <a:p>
            <a:r>
              <a:rPr lang="en-US" altLang="en-US" dirty="0" smtClean="0">
                <a:latin typeface="Helvetica 55 Roman" panose="020B0604020202020204" pitchFamily="34" charset="0"/>
              </a:rPr>
              <a:t>3GPP: </a:t>
            </a:r>
            <a:r>
              <a:rPr lang="en-US" dirty="0" smtClean="0"/>
              <a:t>3rd Generation Partnership Project</a:t>
            </a:r>
            <a:endParaRPr lang="en-US" altLang="en-US" dirty="0" smtClean="0">
              <a:latin typeface="Helvetica 55 Roman" panose="020B0604020202020204" pitchFamily="34" charset="0"/>
            </a:endParaRPr>
          </a:p>
          <a:p>
            <a:pPr marL="0" marR="0" indent="0" algn="l" defTabSz="760413" rtl="0" eaLnBrk="0" fontAlgn="base" latinLnBrk="0" hangingPunct="0">
              <a:lnSpc>
                <a:spcPct val="90000"/>
              </a:lnSpc>
              <a:spcBef>
                <a:spcPct val="40000"/>
              </a:spcBef>
              <a:spcAft>
                <a:spcPct val="0"/>
              </a:spcAft>
              <a:buClrTx/>
              <a:buSzTx/>
              <a:buFontTx/>
              <a:buNone/>
              <a:tabLst/>
              <a:defRPr/>
            </a:pPr>
            <a:r>
              <a:rPr lang="en-US" altLang="en-US" dirty="0" smtClean="0">
                <a:latin typeface="Helvetica 55 Roman" panose="020B0604020202020204" pitchFamily="34" charset="0"/>
              </a:rPr>
              <a:t>IOT: Internet</a:t>
            </a:r>
            <a:r>
              <a:rPr lang="en-US" altLang="en-US" baseline="0" dirty="0" smtClean="0">
                <a:latin typeface="Helvetica 55 Roman" panose="020B0604020202020204" pitchFamily="34" charset="0"/>
              </a:rPr>
              <a:t> Of Things</a:t>
            </a:r>
            <a:endParaRPr lang="en-US" altLang="en-US" dirty="0" smtClean="0">
              <a:latin typeface="Helvetica 55 Roman" panose="020B0604020202020204" pitchFamily="34" charset="0"/>
            </a:endParaRPr>
          </a:p>
          <a:p>
            <a:pPr marL="0" marR="0" indent="0" algn="l" defTabSz="760413" rtl="0" eaLnBrk="0" fontAlgn="base" latinLnBrk="0" hangingPunct="0">
              <a:lnSpc>
                <a:spcPct val="90000"/>
              </a:lnSpc>
              <a:spcBef>
                <a:spcPct val="40000"/>
              </a:spcBef>
              <a:spcAft>
                <a:spcPct val="0"/>
              </a:spcAft>
              <a:buClrTx/>
              <a:buSzTx/>
              <a:buFontTx/>
              <a:buNone/>
              <a:tabLst/>
              <a:defRPr/>
            </a:pPr>
            <a:r>
              <a:rPr lang="en-US" altLang="en-US" dirty="0" smtClean="0">
                <a:latin typeface="Helvetica 55 Roman" panose="020B0604020202020204" pitchFamily="34" charset="0"/>
              </a:rPr>
              <a:t>PCC: </a:t>
            </a:r>
            <a:r>
              <a:rPr lang="en-US" dirty="0" smtClean="0"/>
              <a:t>Policy and Charging Control</a:t>
            </a:r>
            <a:endParaRPr lang="en-US" altLang="en-US" dirty="0" smtClean="0">
              <a:latin typeface="Helvetica 55 Roman"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284288" y="796925"/>
            <a:ext cx="4289425" cy="3217863"/>
          </a:xfrm>
          <a:prstGeom prst="rect">
            <a:avLst/>
          </a:prstGeom>
          <a:ln/>
        </p:spPr>
      </p:sp>
      <p:sp>
        <p:nvSpPr>
          <p:cNvPr id="3277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ltLang="en-US"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smtClean="0"/>
              <a:t>TAS: Telephony Application</a:t>
            </a:r>
            <a:r>
              <a:rPr lang="en-US" baseline="0" dirty="0" smtClean="0"/>
              <a:t> Server</a:t>
            </a:r>
            <a:endParaRPr lang="en-US" dirty="0"/>
          </a:p>
        </p:txBody>
      </p:sp>
    </p:spTree>
    <p:extLst>
      <p:ext uri="{BB962C8B-B14F-4D97-AF65-F5344CB8AC3E}">
        <p14:creationId xmlns:p14="http://schemas.microsoft.com/office/powerpoint/2010/main" val="1630659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28279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35063" y="688975"/>
            <a:ext cx="4589462" cy="3441700"/>
          </a:xfrm>
          <a:prstGeom prst="rect">
            <a:avLst/>
          </a:prstGeom>
          <a:ln/>
        </p:spPr>
      </p:sp>
      <p:sp>
        <p:nvSpPr>
          <p:cNvPr id="31747" name="Rectangle 3"/>
          <p:cNvSpPr>
            <a:spLocks noGrp="1" noChangeArrowheads="1"/>
          </p:cNvSpPr>
          <p:nvPr>
            <p:ph type="body" idx="1"/>
          </p:nvPr>
        </p:nvSpPr>
        <p:spPr>
          <a:xfrm>
            <a:off x="915988" y="4362450"/>
            <a:ext cx="5026025" cy="41290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smtClean="0">
                <a:latin typeface="Arial" pitchFamily="34" charset="0"/>
              </a:rPr>
              <a:t>OIR: Origin Identity Restriction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8" y="2181224"/>
            <a:ext cx="7959725" cy="1506539"/>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6"/>
            <a:ext cx="6553200" cy="1795463"/>
          </a:xfrm>
        </p:spPr>
        <p:txBody>
          <a:bodyPr/>
          <a:lstStyle>
            <a:lvl1pPr marL="0" indent="0" algn="ctr">
              <a:buNone/>
              <a:defRPr/>
            </a:lvl1pPr>
            <a:lvl2pPr marL="457056" indent="0" algn="ctr">
              <a:buNone/>
              <a:defRPr/>
            </a:lvl2pPr>
            <a:lvl3pPr marL="914112" indent="0" algn="ctr">
              <a:buNone/>
              <a:defRPr/>
            </a:lvl3pPr>
            <a:lvl4pPr marL="1371167" indent="0" algn="ctr">
              <a:buNone/>
              <a:defRPr/>
            </a:lvl4pPr>
            <a:lvl5pPr marL="1828223" indent="0" algn="ctr">
              <a:buNone/>
              <a:defRPr/>
            </a:lvl5pPr>
            <a:lvl6pPr marL="2285279" indent="0" algn="ctr">
              <a:buNone/>
              <a:defRPr/>
            </a:lvl6pPr>
            <a:lvl7pPr marL="2742336" indent="0" algn="ctr">
              <a:buNone/>
              <a:defRPr/>
            </a:lvl7pPr>
            <a:lvl8pPr marL="3199392" indent="0" algn="ctr">
              <a:buNone/>
              <a:defRPr/>
            </a:lvl8pPr>
            <a:lvl9pPr marL="3656447"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159311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40706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3"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43238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5"/>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90"/>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41" y="1169990"/>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01239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50625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5"/>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1900"/>
            </a:lvl1pPr>
            <a:lvl2pPr marL="457056" indent="0">
              <a:buNone/>
              <a:defRPr sz="1800"/>
            </a:lvl2pPr>
            <a:lvl3pPr marL="914112" indent="0">
              <a:buNone/>
              <a:defRPr sz="1600"/>
            </a:lvl3pPr>
            <a:lvl4pPr marL="1371167" indent="0">
              <a:buNone/>
              <a:defRPr sz="1400"/>
            </a:lvl4pPr>
            <a:lvl5pPr marL="1828223" indent="0">
              <a:buNone/>
              <a:defRPr sz="1400"/>
            </a:lvl5pPr>
            <a:lvl6pPr marL="2285279" indent="0">
              <a:buNone/>
              <a:defRPr sz="1400"/>
            </a:lvl6pPr>
            <a:lvl7pPr marL="2742336" indent="0">
              <a:buNone/>
              <a:defRPr sz="1400"/>
            </a:lvl7pPr>
            <a:lvl8pPr marL="3199392" indent="0">
              <a:buNone/>
              <a:defRPr sz="1400"/>
            </a:lvl8pPr>
            <a:lvl9pPr marL="3656447" indent="0">
              <a:buNone/>
              <a:defRPr sz="1400"/>
            </a:lvl9pPr>
          </a:lstStyle>
          <a:p>
            <a:pPr lvl="0"/>
            <a:r>
              <a:rPr lang="en-US" smtClean="0"/>
              <a:t>Click to edit Master text styles</a:t>
            </a:r>
          </a:p>
        </p:txBody>
      </p:sp>
    </p:spTree>
    <p:extLst>
      <p:ext uri="{BB962C8B-B14F-4D97-AF65-F5344CB8AC3E}">
        <p14:creationId xmlns:p14="http://schemas.microsoft.com/office/powerpoint/2010/main" val="3539805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90"/>
            <a:ext cx="4313238" cy="5383212"/>
          </a:xfrm>
        </p:spPr>
        <p:txBody>
          <a:bodyPr/>
          <a:lstStyle>
            <a:lvl1pPr>
              <a:defRPr sz="2800"/>
            </a:lvl1pPr>
            <a:lvl2pPr>
              <a:defRPr sz="2400"/>
            </a:lvl2pPr>
            <a:lvl3pPr>
              <a:defRPr sz="19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41" y="1169990"/>
            <a:ext cx="4313237" cy="5383212"/>
          </a:xfrm>
        </p:spPr>
        <p:txBody>
          <a:bodyPr/>
          <a:lstStyle>
            <a:lvl1pPr>
              <a:defRPr sz="2800"/>
            </a:lvl1pPr>
            <a:lvl2pPr>
              <a:defRPr sz="2400"/>
            </a:lvl2pPr>
            <a:lvl3pPr>
              <a:defRPr sz="19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61675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6" y="1571625"/>
            <a:ext cx="4137025" cy="655638"/>
          </a:xfrm>
        </p:spPr>
        <p:txBody>
          <a:bodyPr anchor="b"/>
          <a:lstStyle>
            <a:lvl1pPr marL="0" indent="0">
              <a:buNone/>
              <a:defRPr sz="2400" b="1"/>
            </a:lvl1pPr>
            <a:lvl2pPr marL="457056" indent="0">
              <a:buNone/>
              <a:defRPr sz="1900" b="1"/>
            </a:lvl2pPr>
            <a:lvl3pPr marL="914112" indent="0">
              <a:buNone/>
              <a:defRPr sz="1800" b="1"/>
            </a:lvl3pPr>
            <a:lvl4pPr marL="1371167" indent="0">
              <a:buNone/>
              <a:defRPr sz="1600" b="1"/>
            </a:lvl4pPr>
            <a:lvl5pPr marL="1828223" indent="0">
              <a:buNone/>
              <a:defRPr sz="1600" b="1"/>
            </a:lvl5pPr>
            <a:lvl6pPr marL="2285279" indent="0">
              <a:buNone/>
              <a:defRPr sz="1600" b="1"/>
            </a:lvl6pPr>
            <a:lvl7pPr marL="2742336" indent="0">
              <a:buNone/>
              <a:defRPr sz="1600" b="1"/>
            </a:lvl7pPr>
            <a:lvl8pPr marL="3199392" indent="0">
              <a:buNone/>
              <a:defRPr sz="1600" b="1"/>
            </a:lvl8pPr>
            <a:lvl9pPr marL="365644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6" y="2227263"/>
            <a:ext cx="4137025" cy="4046537"/>
          </a:xfrm>
        </p:spPr>
        <p:txBody>
          <a:bodyPr/>
          <a:lstStyle>
            <a:lvl1pPr>
              <a:defRPr sz="24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3" y="1571625"/>
            <a:ext cx="4138613" cy="655638"/>
          </a:xfrm>
        </p:spPr>
        <p:txBody>
          <a:bodyPr anchor="b"/>
          <a:lstStyle>
            <a:lvl1pPr marL="0" indent="0">
              <a:buNone/>
              <a:defRPr sz="2400" b="1"/>
            </a:lvl1pPr>
            <a:lvl2pPr marL="457056" indent="0">
              <a:buNone/>
              <a:defRPr sz="1900" b="1"/>
            </a:lvl2pPr>
            <a:lvl3pPr marL="914112" indent="0">
              <a:buNone/>
              <a:defRPr sz="1800" b="1"/>
            </a:lvl3pPr>
            <a:lvl4pPr marL="1371167" indent="0">
              <a:buNone/>
              <a:defRPr sz="1600" b="1"/>
            </a:lvl4pPr>
            <a:lvl5pPr marL="1828223" indent="0">
              <a:buNone/>
              <a:defRPr sz="1600" b="1"/>
            </a:lvl5pPr>
            <a:lvl6pPr marL="2285279" indent="0">
              <a:buNone/>
              <a:defRPr sz="1600" b="1"/>
            </a:lvl6pPr>
            <a:lvl7pPr marL="2742336" indent="0">
              <a:buNone/>
              <a:defRPr sz="1600" b="1"/>
            </a:lvl7pPr>
            <a:lvl8pPr marL="3199392" indent="0">
              <a:buNone/>
              <a:defRPr sz="1600" b="1"/>
            </a:lvl8pPr>
            <a:lvl9pPr marL="365644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3" y="2227263"/>
            <a:ext cx="4138613" cy="4046537"/>
          </a:xfrm>
        </p:spPr>
        <p:txBody>
          <a:bodyPr/>
          <a:lstStyle>
            <a:lvl1pPr>
              <a:defRPr sz="24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784280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854695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8734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4"/>
            <a:ext cx="3079750" cy="1190625"/>
          </a:xfrm>
        </p:spPr>
        <p:txBody>
          <a:bodyPr anchor="b"/>
          <a:lstStyle>
            <a:lvl1pPr algn="l">
              <a:defRPr sz="19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6"/>
            <a:ext cx="3079750" cy="4803774"/>
          </a:xfrm>
        </p:spPr>
        <p:txBody>
          <a:bodyPr/>
          <a:lstStyle>
            <a:lvl1pPr marL="0" indent="0">
              <a:buNone/>
              <a:defRPr sz="1400"/>
            </a:lvl1pPr>
            <a:lvl2pPr marL="457056" indent="0">
              <a:buNone/>
              <a:defRPr sz="1100"/>
            </a:lvl2pPr>
            <a:lvl3pPr marL="914112" indent="0">
              <a:buNone/>
              <a:defRPr sz="1000"/>
            </a:lvl3pPr>
            <a:lvl4pPr marL="1371167" indent="0">
              <a:buNone/>
              <a:defRPr sz="900"/>
            </a:lvl4pPr>
            <a:lvl5pPr marL="1828223" indent="0">
              <a:buNone/>
              <a:defRPr sz="900"/>
            </a:lvl5pPr>
            <a:lvl6pPr marL="2285279" indent="0">
              <a:buNone/>
              <a:defRPr sz="900"/>
            </a:lvl6pPr>
            <a:lvl7pPr marL="2742336" indent="0">
              <a:buNone/>
              <a:defRPr sz="900"/>
            </a:lvl7pPr>
            <a:lvl8pPr marL="3199392" indent="0">
              <a:buNone/>
              <a:defRPr sz="900"/>
            </a:lvl8pPr>
            <a:lvl9pPr marL="3656447" indent="0">
              <a:buNone/>
              <a:defRPr sz="900"/>
            </a:lvl9pPr>
          </a:lstStyle>
          <a:p>
            <a:pPr lvl="0"/>
            <a:r>
              <a:rPr lang="en-US" smtClean="0"/>
              <a:t>Click to edit Master text styles</a:t>
            </a:r>
          </a:p>
        </p:txBody>
      </p:sp>
    </p:spTree>
    <p:extLst>
      <p:ext uri="{BB962C8B-B14F-4D97-AF65-F5344CB8AC3E}">
        <p14:creationId xmlns:p14="http://schemas.microsoft.com/office/powerpoint/2010/main" val="714128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3" y="4916488"/>
            <a:ext cx="5618163" cy="579437"/>
          </a:xfrm>
        </p:spPr>
        <p:txBody>
          <a:bodyPr anchor="b"/>
          <a:lstStyle>
            <a:lvl1pPr algn="l">
              <a:defRPr sz="1900" b="1"/>
            </a:lvl1pPr>
          </a:lstStyle>
          <a:p>
            <a:r>
              <a:rPr lang="en-US" smtClean="0"/>
              <a:t>Click to edit Master title style</a:t>
            </a:r>
            <a:endParaRPr lang="en-GB"/>
          </a:p>
        </p:txBody>
      </p:sp>
      <p:sp>
        <p:nvSpPr>
          <p:cNvPr id="3" name="Picture Placeholder 2"/>
          <p:cNvSpPr>
            <a:spLocks noGrp="1"/>
          </p:cNvSpPr>
          <p:nvPr>
            <p:ph type="pic" idx="1"/>
          </p:nvPr>
        </p:nvSpPr>
        <p:spPr>
          <a:xfrm>
            <a:off x="1835153" y="627064"/>
            <a:ext cx="5618163" cy="4214812"/>
          </a:xfrm>
        </p:spPr>
        <p:txBody>
          <a:bodyPr/>
          <a:lstStyle>
            <a:lvl1pPr marL="0" indent="0">
              <a:buNone/>
              <a:defRPr sz="3200"/>
            </a:lvl1pPr>
            <a:lvl2pPr marL="457056" indent="0">
              <a:buNone/>
              <a:defRPr sz="2800"/>
            </a:lvl2pPr>
            <a:lvl3pPr marL="914112" indent="0">
              <a:buNone/>
              <a:defRPr sz="2400"/>
            </a:lvl3pPr>
            <a:lvl4pPr marL="1371167" indent="0">
              <a:buNone/>
              <a:defRPr sz="1900"/>
            </a:lvl4pPr>
            <a:lvl5pPr marL="1828223" indent="0">
              <a:buNone/>
              <a:defRPr sz="1900"/>
            </a:lvl5pPr>
            <a:lvl6pPr marL="2285279" indent="0">
              <a:buNone/>
              <a:defRPr sz="1900"/>
            </a:lvl6pPr>
            <a:lvl7pPr marL="2742336" indent="0">
              <a:buNone/>
              <a:defRPr sz="1900"/>
            </a:lvl7pPr>
            <a:lvl8pPr marL="3199392" indent="0">
              <a:buNone/>
              <a:defRPr sz="1900"/>
            </a:lvl8pPr>
            <a:lvl9pPr marL="3656447" indent="0">
              <a:buNone/>
              <a:defRPr sz="1900"/>
            </a:lvl9pPr>
          </a:lstStyle>
          <a:p>
            <a:pPr lvl="0"/>
            <a:endParaRPr lang="en-GB" noProof="0" smtClean="0"/>
          </a:p>
        </p:txBody>
      </p:sp>
      <p:sp>
        <p:nvSpPr>
          <p:cNvPr id="4" name="Text Placeholder 3"/>
          <p:cNvSpPr>
            <a:spLocks noGrp="1"/>
          </p:cNvSpPr>
          <p:nvPr>
            <p:ph type="body" sz="half" idx="2"/>
          </p:nvPr>
        </p:nvSpPr>
        <p:spPr>
          <a:xfrm>
            <a:off x="1835153" y="5495928"/>
            <a:ext cx="5618163" cy="825501"/>
          </a:xfrm>
        </p:spPr>
        <p:txBody>
          <a:bodyPr/>
          <a:lstStyle>
            <a:lvl1pPr marL="0" indent="0">
              <a:buNone/>
              <a:defRPr sz="1400"/>
            </a:lvl1pPr>
            <a:lvl2pPr marL="457056" indent="0">
              <a:buNone/>
              <a:defRPr sz="1100"/>
            </a:lvl2pPr>
            <a:lvl3pPr marL="914112" indent="0">
              <a:buNone/>
              <a:defRPr sz="1000"/>
            </a:lvl3pPr>
            <a:lvl4pPr marL="1371167" indent="0">
              <a:buNone/>
              <a:defRPr sz="900"/>
            </a:lvl4pPr>
            <a:lvl5pPr marL="1828223" indent="0">
              <a:buNone/>
              <a:defRPr sz="900"/>
            </a:lvl5pPr>
            <a:lvl6pPr marL="2285279" indent="0">
              <a:buNone/>
              <a:defRPr sz="900"/>
            </a:lvl6pPr>
            <a:lvl7pPr marL="2742336" indent="0">
              <a:buNone/>
              <a:defRPr sz="900"/>
            </a:lvl7pPr>
            <a:lvl8pPr marL="3199392" indent="0">
              <a:buNone/>
              <a:defRPr sz="900"/>
            </a:lvl8pPr>
            <a:lvl9pPr marL="3656447" indent="0">
              <a:buNone/>
              <a:defRPr sz="900"/>
            </a:lvl9pPr>
          </a:lstStyle>
          <a:p>
            <a:pPr lvl="0"/>
            <a:r>
              <a:rPr lang="en-US" smtClean="0"/>
              <a:t>Click to edit Master text styles</a:t>
            </a:r>
          </a:p>
        </p:txBody>
      </p:sp>
    </p:spTree>
    <p:extLst>
      <p:ext uri="{BB962C8B-B14F-4D97-AF65-F5344CB8AC3E}">
        <p14:creationId xmlns:p14="http://schemas.microsoft.com/office/powerpoint/2010/main" val="4099273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en-US" smtClean="0"/>
          </a:p>
        </p:txBody>
      </p:sp>
      <p:sp>
        <p:nvSpPr>
          <p:cNvPr id="1028"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lIns="91413" tIns="45706" rIns="91413" bIns="45706"/>
          <a:lstStyle/>
          <a:p>
            <a:endParaRPr lang="en-US"/>
          </a:p>
        </p:txBody>
      </p:sp>
      <p:sp>
        <p:nvSpPr>
          <p:cNvPr id="1029" name="Rectangle 14"/>
          <p:cNvSpPr>
            <a:spLocks noChangeArrowheads="1"/>
          </p:cNvSpPr>
          <p:nvPr/>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1413" tIns="45706" rIns="91413" bIns="45706"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en-US" smtClean="0"/>
          </a:p>
        </p:txBody>
      </p:sp>
      <p:sp>
        <p:nvSpPr>
          <p:cNvPr id="186385" name="Rectangle 17"/>
          <p:cNvSpPr>
            <a:spLocks noChangeArrowheads="1"/>
          </p:cNvSpPr>
          <p:nvPr/>
        </p:nvSpPr>
        <p:spPr bwMode="auto">
          <a:xfrm>
            <a:off x="0" y="6629400"/>
            <a:ext cx="4800600" cy="352425"/>
          </a:xfrm>
          <a:prstGeom prst="rect">
            <a:avLst/>
          </a:prstGeom>
          <a:noFill/>
          <a:ln w="12700">
            <a:noFill/>
            <a:miter lim="800000"/>
            <a:headEnd/>
            <a:tailEnd/>
          </a:ln>
          <a:effectLst/>
        </p:spPr>
        <p:txBody>
          <a:bodyPr lIns="90460" tIns="44436" rIns="90460" bIns="44436">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en-US" sz="1000" b="1" dirty="0" smtClean="0">
                <a:cs typeface="Times New Roman" pitchFamily="18" charset="0"/>
              </a:rPr>
              <a:t>© 2018 Open Mobile Alliance.  All Rights Reserved.</a:t>
            </a:r>
            <a:endParaRPr lang="en-US" altLang="en-US" sz="1000" b="1" dirty="0" smtClean="0"/>
          </a:p>
          <a:p>
            <a:pPr>
              <a:defRPr/>
            </a:pPr>
            <a:r>
              <a:rPr lang="en-US" altLang="en-US" sz="900" b="1" dirty="0" smtClean="0">
                <a:latin typeface="Arial Narrow" pitchFamily="34" charset="0"/>
                <a:cs typeface="Times New Roman" pitchFamily="18" charset="0"/>
              </a:rPr>
              <a:t>Used with the permission of the Open Mobile Alliance. under the terms as stated in this document.</a:t>
            </a:r>
            <a:endParaRPr lang="en-US" altLang="en-US" sz="900" b="1" dirty="0" smtClean="0">
              <a:solidFill>
                <a:srgbClr val="999999"/>
              </a:solidFill>
              <a:latin typeface="Arial Narrow" pitchFamily="34" charset="0"/>
            </a:endParaRPr>
          </a:p>
        </p:txBody>
      </p:sp>
      <p:sp>
        <p:nvSpPr>
          <p:cNvPr id="186386" name="Rectangle 18"/>
          <p:cNvSpPr>
            <a:spLocks noChangeArrowheads="1"/>
          </p:cNvSpPr>
          <p:nvPr/>
        </p:nvSpPr>
        <p:spPr bwMode="auto">
          <a:xfrm>
            <a:off x="4724400" y="6629400"/>
            <a:ext cx="3352800" cy="339039"/>
          </a:xfrm>
          <a:prstGeom prst="rect">
            <a:avLst/>
          </a:prstGeom>
          <a:noFill/>
          <a:ln w="12700">
            <a:noFill/>
            <a:miter lim="800000"/>
            <a:headEnd/>
            <a:tailEnd/>
          </a:ln>
          <a:effectLst/>
        </p:spPr>
        <p:txBody>
          <a:bodyPr lIns="90460" tIns="44436" rIns="90460" bIns="44436">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en-US" sz="1800" dirty="0" smtClean="0"/>
              <a:t>OMA-WID-0334</a:t>
            </a:r>
            <a:r>
              <a:rPr lang="en-US" altLang="en-US" sz="1800" b="1" dirty="0" smtClean="0">
                <a:latin typeface="Arial Narrow" pitchFamily="34" charset="0"/>
              </a:rPr>
              <a:t> </a:t>
            </a:r>
          </a:p>
        </p:txBody>
      </p:sp>
      <p:sp>
        <p:nvSpPr>
          <p:cNvPr id="1032" name="Rectangle 19"/>
          <p:cNvSpPr>
            <a:spLocks noChangeArrowheads="1"/>
          </p:cNvSpPr>
          <p:nvPr/>
        </p:nvSpPr>
        <p:spPr bwMode="auto">
          <a:xfrm>
            <a:off x="7653338" y="6629400"/>
            <a:ext cx="170973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60" tIns="44436" rIns="90460" bIns="44436">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en-US" sz="1800" b="1" smtClean="0">
                <a:latin typeface="Arial Narrow" pitchFamily="34" charset="0"/>
              </a:rPr>
              <a:t>Slide #</a:t>
            </a:r>
            <a:fld id="{CCBECD31-585A-4F65-8C2F-7785B2D0F59A}" type="slidenum">
              <a:rPr lang="en-US" altLang="en-US" sz="1800" b="1" smtClean="0">
                <a:latin typeface="Arial Narrow" pitchFamily="34" charset="0"/>
              </a:rPr>
              <a:pPr algn="r">
                <a:defRPr/>
              </a:pPr>
              <a:t>‹#›</a:t>
            </a:fld>
            <a:r>
              <a:rPr lang="en-US" altLang="en-US" sz="1800" b="1" smtClean="0">
                <a:latin typeface="Arial Narrow" pitchFamily="34" charset="0"/>
              </a:rPr>
              <a:t/>
            </a:r>
            <a:br>
              <a:rPr lang="en-US" altLang="en-US" sz="1800" b="1" smtClean="0">
                <a:latin typeface="Arial Narrow" pitchFamily="34" charset="0"/>
              </a:rPr>
            </a:br>
            <a:r>
              <a:rPr lang="en-US" altLang="en-US" sz="500" smtClean="0">
                <a:solidFill>
                  <a:srgbClr val="999999"/>
                </a:solidFill>
              </a:rPr>
              <a:t>[OMA-Template-WIDpresentation-20100101-I]</a:t>
            </a:r>
            <a:endParaRPr lang="en-US" altLang="en-US" sz="1800" b="1" smtClean="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60" tIns="44436" rIns="90460" bIns="44436" numCol="1" anchor="ctr" anchorCtr="0" compatLnSpc="1">
            <a:prstTxWarp prst="textNoShape">
              <a:avLst/>
            </a:prstTxWarp>
          </a:bodyPr>
          <a:lstStyle/>
          <a:p>
            <a:pPr lvl="0"/>
            <a:endParaRPr lang="fr-FR" altLang="en-US" dirty="0"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60" tIns="44436" rIns="90460" bIns="44436"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iming>
    <p:tnLst>
      <p:par>
        <p:cTn id="1" dur="indefinite" restart="never" nodeType="tmRoot"/>
      </p:par>
    </p:tnLst>
  </p:timing>
  <p:txStyles>
    <p:titleStyle>
      <a:lvl1pPr algn="ctr" defTabSz="760413"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0413" rtl="0" eaLnBrk="0" fontAlgn="base" hangingPunct="0">
        <a:lnSpc>
          <a:spcPct val="90000"/>
        </a:lnSpc>
        <a:spcBef>
          <a:spcPct val="0"/>
        </a:spcBef>
        <a:spcAft>
          <a:spcPct val="0"/>
        </a:spcAft>
        <a:defRPr sz="3200" b="1">
          <a:solidFill>
            <a:schemeClr val="tx1"/>
          </a:solidFill>
          <a:latin typeface="Tahoma" pitchFamily="34" charset="0"/>
        </a:defRPr>
      </a:lvl2pPr>
      <a:lvl3pPr algn="ctr" defTabSz="760413" rtl="0" eaLnBrk="0" fontAlgn="base" hangingPunct="0">
        <a:lnSpc>
          <a:spcPct val="90000"/>
        </a:lnSpc>
        <a:spcBef>
          <a:spcPct val="0"/>
        </a:spcBef>
        <a:spcAft>
          <a:spcPct val="0"/>
        </a:spcAft>
        <a:defRPr sz="3200" b="1">
          <a:solidFill>
            <a:schemeClr val="tx1"/>
          </a:solidFill>
          <a:latin typeface="Tahoma" pitchFamily="34" charset="0"/>
        </a:defRPr>
      </a:lvl3pPr>
      <a:lvl4pPr algn="ctr" defTabSz="760413" rtl="0" eaLnBrk="0" fontAlgn="base" hangingPunct="0">
        <a:lnSpc>
          <a:spcPct val="90000"/>
        </a:lnSpc>
        <a:spcBef>
          <a:spcPct val="0"/>
        </a:spcBef>
        <a:spcAft>
          <a:spcPct val="0"/>
        </a:spcAft>
        <a:defRPr sz="3200" b="1">
          <a:solidFill>
            <a:schemeClr val="tx1"/>
          </a:solidFill>
          <a:latin typeface="Tahoma" pitchFamily="34" charset="0"/>
        </a:defRPr>
      </a:lvl4pPr>
      <a:lvl5pPr algn="ctr" defTabSz="760413" rtl="0" eaLnBrk="0" fontAlgn="base" hangingPunct="0">
        <a:lnSpc>
          <a:spcPct val="90000"/>
        </a:lnSpc>
        <a:spcBef>
          <a:spcPct val="0"/>
        </a:spcBef>
        <a:spcAft>
          <a:spcPct val="0"/>
        </a:spcAft>
        <a:defRPr sz="3200" b="1">
          <a:solidFill>
            <a:schemeClr val="tx1"/>
          </a:solidFill>
          <a:latin typeface="Tahoma" pitchFamily="34" charset="0"/>
        </a:defRPr>
      </a:lvl5pPr>
      <a:lvl6pPr marL="457056" algn="ctr" defTabSz="761760" rtl="0" eaLnBrk="0" fontAlgn="base" hangingPunct="0">
        <a:lnSpc>
          <a:spcPct val="90000"/>
        </a:lnSpc>
        <a:spcBef>
          <a:spcPct val="0"/>
        </a:spcBef>
        <a:spcAft>
          <a:spcPct val="0"/>
        </a:spcAft>
        <a:defRPr sz="3200" b="1">
          <a:solidFill>
            <a:schemeClr val="tx1"/>
          </a:solidFill>
          <a:latin typeface="Tahoma" pitchFamily="34" charset="0"/>
        </a:defRPr>
      </a:lvl6pPr>
      <a:lvl7pPr marL="914112" algn="ctr" defTabSz="761760" rtl="0" eaLnBrk="0" fontAlgn="base" hangingPunct="0">
        <a:lnSpc>
          <a:spcPct val="90000"/>
        </a:lnSpc>
        <a:spcBef>
          <a:spcPct val="0"/>
        </a:spcBef>
        <a:spcAft>
          <a:spcPct val="0"/>
        </a:spcAft>
        <a:defRPr sz="3200" b="1">
          <a:solidFill>
            <a:schemeClr val="tx1"/>
          </a:solidFill>
          <a:latin typeface="Tahoma" pitchFamily="34" charset="0"/>
        </a:defRPr>
      </a:lvl7pPr>
      <a:lvl8pPr marL="1371167" algn="ctr" defTabSz="761760" rtl="0" eaLnBrk="0" fontAlgn="base" hangingPunct="0">
        <a:lnSpc>
          <a:spcPct val="90000"/>
        </a:lnSpc>
        <a:spcBef>
          <a:spcPct val="0"/>
        </a:spcBef>
        <a:spcAft>
          <a:spcPct val="0"/>
        </a:spcAft>
        <a:defRPr sz="3200" b="1">
          <a:solidFill>
            <a:schemeClr val="tx1"/>
          </a:solidFill>
          <a:latin typeface="Tahoma" pitchFamily="34" charset="0"/>
        </a:defRPr>
      </a:lvl8pPr>
      <a:lvl9pPr marL="1828223" algn="ctr" defTabSz="76176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1582738"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9725" indent="-114300" algn="l" defTabSz="1582738" rtl="0" eaLnBrk="0" fontAlgn="base" hangingPunct="0">
        <a:spcBef>
          <a:spcPct val="25000"/>
        </a:spcBef>
        <a:spcAft>
          <a:spcPct val="0"/>
        </a:spcAft>
        <a:buClr>
          <a:schemeClr val="tx1"/>
        </a:buClr>
        <a:buSzPct val="80000"/>
        <a:buChar char="•"/>
        <a:defRPr sz="2200">
          <a:solidFill>
            <a:srgbClr val="480024"/>
          </a:solidFill>
          <a:latin typeface="+mn-lt"/>
        </a:defRPr>
      </a:lvl2pPr>
      <a:lvl3pPr marL="568325" indent="-112713" algn="l" defTabSz="1582738" rtl="0" eaLnBrk="0" fontAlgn="base" hangingPunct="0">
        <a:spcBef>
          <a:spcPct val="25000"/>
        </a:spcBef>
        <a:spcAft>
          <a:spcPct val="0"/>
        </a:spcAft>
        <a:buClr>
          <a:schemeClr val="tx1"/>
        </a:buClr>
        <a:buSzPct val="80000"/>
        <a:buChar char="•"/>
        <a:defRPr sz="1900">
          <a:solidFill>
            <a:srgbClr val="0B2200"/>
          </a:solidFill>
          <a:latin typeface="+mn-lt"/>
        </a:defRPr>
      </a:lvl3pPr>
      <a:lvl4pPr marL="793750" indent="-109538" algn="l" defTabSz="1582738" rtl="0" eaLnBrk="0" fontAlgn="base" hangingPunct="0">
        <a:spcBef>
          <a:spcPct val="20000"/>
        </a:spcBef>
        <a:spcAft>
          <a:spcPct val="0"/>
        </a:spcAft>
        <a:buClr>
          <a:schemeClr val="tx1"/>
        </a:buClr>
        <a:buSzPct val="80000"/>
        <a:buChar char="•"/>
        <a:defRPr>
          <a:solidFill>
            <a:srgbClr val="543800"/>
          </a:solidFill>
          <a:latin typeface="+mn-lt"/>
        </a:defRPr>
      </a:lvl4pPr>
      <a:lvl5pPr marL="1027113" indent="-117475" algn="l" defTabSz="1582738" rtl="0" eaLnBrk="0" fontAlgn="base" hangingPunct="0">
        <a:spcBef>
          <a:spcPct val="20000"/>
        </a:spcBef>
        <a:spcAft>
          <a:spcPct val="0"/>
        </a:spcAft>
        <a:buClr>
          <a:schemeClr val="tx1"/>
        </a:buClr>
        <a:buSzPct val="80000"/>
        <a:buChar char="•"/>
        <a:defRPr sz="1600">
          <a:solidFill>
            <a:srgbClr val="330066"/>
          </a:solidFill>
          <a:latin typeface="+mn-lt"/>
        </a:defRPr>
      </a:lvl5pPr>
      <a:lvl6pPr marL="1485432" indent="-119025" algn="l" defTabSz="1583826" rtl="0" eaLnBrk="0" fontAlgn="base" hangingPunct="0">
        <a:spcBef>
          <a:spcPct val="20000"/>
        </a:spcBef>
        <a:spcAft>
          <a:spcPct val="0"/>
        </a:spcAft>
        <a:buClr>
          <a:schemeClr val="tx1"/>
        </a:buClr>
        <a:buSzPct val="80000"/>
        <a:buChar char="•"/>
        <a:defRPr sz="1600">
          <a:solidFill>
            <a:srgbClr val="330066"/>
          </a:solidFill>
          <a:latin typeface="+mn-lt"/>
        </a:defRPr>
      </a:lvl6pPr>
      <a:lvl7pPr marL="1942488" indent="-119025" algn="l" defTabSz="1583826" rtl="0" eaLnBrk="0" fontAlgn="base" hangingPunct="0">
        <a:spcBef>
          <a:spcPct val="20000"/>
        </a:spcBef>
        <a:spcAft>
          <a:spcPct val="0"/>
        </a:spcAft>
        <a:buClr>
          <a:schemeClr val="tx1"/>
        </a:buClr>
        <a:buSzPct val="80000"/>
        <a:buChar char="•"/>
        <a:defRPr sz="1600">
          <a:solidFill>
            <a:srgbClr val="330066"/>
          </a:solidFill>
          <a:latin typeface="+mn-lt"/>
        </a:defRPr>
      </a:lvl7pPr>
      <a:lvl8pPr marL="2399544" indent="-119025" algn="l" defTabSz="1583826" rtl="0" eaLnBrk="0" fontAlgn="base" hangingPunct="0">
        <a:spcBef>
          <a:spcPct val="20000"/>
        </a:spcBef>
        <a:spcAft>
          <a:spcPct val="0"/>
        </a:spcAft>
        <a:buClr>
          <a:schemeClr val="tx1"/>
        </a:buClr>
        <a:buSzPct val="80000"/>
        <a:buChar char="•"/>
        <a:defRPr sz="1600">
          <a:solidFill>
            <a:srgbClr val="330066"/>
          </a:solidFill>
          <a:latin typeface="+mn-lt"/>
        </a:defRPr>
      </a:lvl8pPr>
      <a:lvl9pPr marL="2856599" indent="-119025" algn="l" defTabSz="1583826"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112" rtl="0" eaLnBrk="1" latinLnBrk="0" hangingPunct="1">
        <a:defRPr sz="1800" kern="1200">
          <a:solidFill>
            <a:schemeClr val="tx1"/>
          </a:solidFill>
          <a:latin typeface="+mn-lt"/>
          <a:ea typeface="+mn-ea"/>
          <a:cs typeface="+mn-cs"/>
        </a:defRPr>
      </a:lvl1pPr>
      <a:lvl2pPr marL="457056" algn="l" defTabSz="914112" rtl="0" eaLnBrk="1" latinLnBrk="0" hangingPunct="1">
        <a:defRPr sz="1800" kern="1200">
          <a:solidFill>
            <a:schemeClr val="tx1"/>
          </a:solidFill>
          <a:latin typeface="+mn-lt"/>
          <a:ea typeface="+mn-ea"/>
          <a:cs typeface="+mn-cs"/>
        </a:defRPr>
      </a:lvl2pPr>
      <a:lvl3pPr marL="914112" algn="l" defTabSz="914112" rtl="0" eaLnBrk="1" latinLnBrk="0" hangingPunct="1">
        <a:defRPr sz="1800" kern="1200">
          <a:solidFill>
            <a:schemeClr val="tx1"/>
          </a:solidFill>
          <a:latin typeface="+mn-lt"/>
          <a:ea typeface="+mn-ea"/>
          <a:cs typeface="+mn-cs"/>
        </a:defRPr>
      </a:lvl3pPr>
      <a:lvl4pPr marL="1371167" algn="l" defTabSz="914112" rtl="0" eaLnBrk="1" latinLnBrk="0" hangingPunct="1">
        <a:defRPr sz="1800" kern="1200">
          <a:solidFill>
            <a:schemeClr val="tx1"/>
          </a:solidFill>
          <a:latin typeface="+mn-lt"/>
          <a:ea typeface="+mn-ea"/>
          <a:cs typeface="+mn-cs"/>
        </a:defRPr>
      </a:lvl4pPr>
      <a:lvl5pPr marL="1828223" algn="l" defTabSz="914112" rtl="0" eaLnBrk="1" latinLnBrk="0" hangingPunct="1">
        <a:defRPr sz="1800" kern="1200">
          <a:solidFill>
            <a:schemeClr val="tx1"/>
          </a:solidFill>
          <a:latin typeface="+mn-lt"/>
          <a:ea typeface="+mn-ea"/>
          <a:cs typeface="+mn-cs"/>
        </a:defRPr>
      </a:lvl5pPr>
      <a:lvl6pPr marL="2285279" algn="l" defTabSz="914112" rtl="0" eaLnBrk="1" latinLnBrk="0" hangingPunct="1">
        <a:defRPr sz="1800" kern="1200">
          <a:solidFill>
            <a:schemeClr val="tx1"/>
          </a:solidFill>
          <a:latin typeface="+mn-lt"/>
          <a:ea typeface="+mn-ea"/>
          <a:cs typeface="+mn-cs"/>
        </a:defRPr>
      </a:lvl6pPr>
      <a:lvl7pPr marL="2742336" algn="l" defTabSz="914112" rtl="0" eaLnBrk="1" latinLnBrk="0" hangingPunct="1">
        <a:defRPr sz="1800" kern="1200">
          <a:solidFill>
            <a:schemeClr val="tx1"/>
          </a:solidFill>
          <a:latin typeface="+mn-lt"/>
          <a:ea typeface="+mn-ea"/>
          <a:cs typeface="+mn-cs"/>
        </a:defRPr>
      </a:lvl7pPr>
      <a:lvl8pPr marL="3199392" algn="l" defTabSz="914112" rtl="0" eaLnBrk="1" latinLnBrk="0" hangingPunct="1">
        <a:defRPr sz="1800" kern="1200">
          <a:solidFill>
            <a:schemeClr val="tx1"/>
          </a:solidFill>
          <a:latin typeface="+mn-lt"/>
          <a:ea typeface="+mn-ea"/>
          <a:cs typeface="+mn-cs"/>
        </a:defRPr>
      </a:lvl8pPr>
      <a:lvl9pPr marL="3656447" algn="l" defTabSz="9141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mohammed.dadas@orange.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12.xml"/><Relationship Id="rId7" Type="http://schemas.openxmlformats.org/officeDocument/2006/relationships/image" Target="../media/image15.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4.w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27"/>
          <p:cNvSpPr>
            <a:spLocks noChangeArrowheads="1"/>
          </p:cNvSpPr>
          <p:nvPr/>
        </p:nvSpPr>
        <p:spPr bwMode="auto">
          <a:xfrm>
            <a:off x="642938" y="2216150"/>
            <a:ext cx="8501062"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60" tIns="44436" rIns="90460" bIns="44436"/>
          <a:lstStyle>
            <a:lvl1pPr defTabSz="762000">
              <a:tabLst>
                <a:tab pos="1827213" algn="r"/>
                <a:tab pos="1939925" algn="l"/>
              </a:tabLst>
              <a:defRPr sz="1900">
                <a:solidFill>
                  <a:schemeClr val="tx1"/>
                </a:solidFill>
                <a:latin typeface="Arial" pitchFamily="34" charset="0"/>
              </a:defRPr>
            </a:lvl1pPr>
            <a:lvl2pPr marL="742950" indent="-285750" defTabSz="762000">
              <a:tabLst>
                <a:tab pos="1827213" algn="r"/>
                <a:tab pos="1939925" algn="l"/>
              </a:tabLst>
              <a:defRPr sz="1900">
                <a:solidFill>
                  <a:schemeClr val="tx1"/>
                </a:solidFill>
                <a:latin typeface="Arial" pitchFamily="34" charset="0"/>
              </a:defRPr>
            </a:lvl2pPr>
            <a:lvl3pPr marL="1143000" indent="-228600" defTabSz="762000">
              <a:tabLst>
                <a:tab pos="1827213" algn="r"/>
                <a:tab pos="1939925" algn="l"/>
              </a:tabLst>
              <a:defRPr sz="1900">
                <a:solidFill>
                  <a:schemeClr val="tx1"/>
                </a:solidFill>
                <a:latin typeface="Arial" pitchFamily="34" charset="0"/>
              </a:defRPr>
            </a:lvl3pPr>
            <a:lvl4pPr marL="1600200" indent="-228600" defTabSz="762000">
              <a:tabLst>
                <a:tab pos="1827213" algn="r"/>
                <a:tab pos="1939925" algn="l"/>
              </a:tabLst>
              <a:defRPr sz="1900">
                <a:solidFill>
                  <a:schemeClr val="tx1"/>
                </a:solidFill>
                <a:latin typeface="Arial" pitchFamily="34" charset="0"/>
              </a:defRPr>
            </a:lvl4pPr>
            <a:lvl5pPr marL="2057400" indent="-228600" defTabSz="762000">
              <a:tabLst>
                <a:tab pos="1827213" algn="r"/>
                <a:tab pos="1939925" algn="l"/>
              </a:tabLst>
              <a:defRPr sz="1900">
                <a:solidFill>
                  <a:schemeClr val="tx1"/>
                </a:solidFill>
                <a:latin typeface="Arial"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1900">
                <a:solidFill>
                  <a:schemeClr val="tx1"/>
                </a:solidFill>
                <a:latin typeface="Arial"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1900">
                <a:solidFill>
                  <a:schemeClr val="tx1"/>
                </a:solidFill>
                <a:latin typeface="Arial"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1900">
                <a:solidFill>
                  <a:schemeClr val="tx1"/>
                </a:solidFill>
                <a:latin typeface="Arial"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1900">
                <a:solidFill>
                  <a:schemeClr val="tx1"/>
                </a:solidFill>
                <a:latin typeface="Arial" pitchFamily="34" charset="0"/>
              </a:defRPr>
            </a:lvl9pPr>
          </a:lstStyle>
          <a:p>
            <a:pPr>
              <a:lnSpc>
                <a:spcPct val="95000"/>
              </a:lnSpc>
              <a:spcAft>
                <a:spcPct val="35000"/>
              </a:spcAft>
            </a:pPr>
            <a:r>
              <a:rPr lang="en-US" altLang="en-US" sz="2000" b="1" dirty="0">
                <a:latin typeface="Tahoma" pitchFamily="34" charset="0"/>
              </a:rPr>
              <a:t>	</a:t>
            </a:r>
            <a:r>
              <a:rPr lang="en-US" altLang="en-US" sz="2000" b="1" dirty="0" smtClean="0">
                <a:latin typeface="Tahoma" pitchFamily="34" charset="0"/>
              </a:rPr>
              <a:t>     Submitted </a:t>
            </a:r>
            <a:r>
              <a:rPr lang="en-US" altLang="en-US" sz="2000" b="1" dirty="0">
                <a:latin typeface="Tahoma" pitchFamily="34" charset="0"/>
              </a:rPr>
              <a:t>To:	ARC </a:t>
            </a:r>
            <a:r>
              <a:rPr lang="en-US" altLang="en-US" sz="2000" b="1" dirty="0" smtClean="0">
                <a:latin typeface="Tahoma" pitchFamily="34" charset="0"/>
              </a:rPr>
              <a:t>WG</a:t>
            </a:r>
          </a:p>
          <a:p>
            <a:pPr>
              <a:lnSpc>
                <a:spcPct val="95000"/>
              </a:lnSpc>
              <a:spcAft>
                <a:spcPct val="35000"/>
              </a:spcAft>
            </a:pPr>
            <a:r>
              <a:rPr lang="en-US" altLang="en-US" sz="2000" b="1" dirty="0">
                <a:latin typeface="Tahoma" pitchFamily="34" charset="0"/>
              </a:rPr>
              <a:t> </a:t>
            </a:r>
            <a:r>
              <a:rPr lang="en-US" altLang="en-US" sz="2000" b="1" dirty="0" smtClean="0">
                <a:latin typeface="Tahoma" pitchFamily="34" charset="0"/>
              </a:rPr>
              <a:t>    Date:	</a:t>
            </a:r>
            <a:r>
              <a:rPr lang="en-US" altLang="en-US" sz="2000" b="1" dirty="0" smtClean="0">
                <a:latin typeface="Tahoma" pitchFamily="34" charset="0"/>
              </a:rPr>
              <a:t> 14 May </a:t>
            </a:r>
            <a:r>
              <a:rPr lang="en-US" altLang="en-US" sz="2000" b="1" dirty="0" smtClean="0">
                <a:latin typeface="Tahoma" pitchFamily="34" charset="0"/>
              </a:rPr>
              <a:t>2018 	</a:t>
            </a:r>
          </a:p>
          <a:p>
            <a:pPr>
              <a:lnSpc>
                <a:spcPct val="95000"/>
              </a:lnSpc>
              <a:spcAft>
                <a:spcPct val="35000"/>
              </a:spcAft>
            </a:pPr>
            <a:r>
              <a:rPr lang="en-US" altLang="en-US" sz="2000" b="1" dirty="0">
                <a:latin typeface="Tahoma" pitchFamily="34" charset="0"/>
              </a:rPr>
              <a:t>	Availability:	      Public            OMA Confidential</a:t>
            </a:r>
          </a:p>
          <a:p>
            <a:pPr>
              <a:lnSpc>
                <a:spcPct val="95000"/>
              </a:lnSpc>
              <a:spcAft>
                <a:spcPct val="35000"/>
              </a:spcAft>
            </a:pPr>
            <a:r>
              <a:rPr lang="en-US" altLang="en-US" sz="2000" b="1" dirty="0">
                <a:latin typeface="Tahoma" pitchFamily="34" charset="0"/>
              </a:rPr>
              <a:t> </a:t>
            </a:r>
            <a:r>
              <a:rPr lang="en-US" altLang="en-US" sz="2000" b="1" dirty="0" smtClean="0">
                <a:latin typeface="Tahoma" pitchFamily="34" charset="0"/>
              </a:rPr>
              <a:t>    Contact</a:t>
            </a:r>
            <a:r>
              <a:rPr lang="en-US" altLang="en-US" sz="2000" b="1" dirty="0">
                <a:latin typeface="Tahoma" pitchFamily="34" charset="0"/>
              </a:rPr>
              <a:t>:	 </a:t>
            </a:r>
            <a:r>
              <a:rPr lang="en-US" altLang="en-US" sz="2000" b="1" dirty="0"/>
              <a:t>Mohammed </a:t>
            </a:r>
            <a:r>
              <a:rPr lang="en-US" altLang="en-US" sz="2000" b="1" dirty="0" err="1" smtClean="0"/>
              <a:t>Dadas</a:t>
            </a:r>
            <a:r>
              <a:rPr lang="en-US" altLang="en-US" sz="2000" b="1" dirty="0" smtClean="0"/>
              <a:t>, </a:t>
            </a:r>
            <a:r>
              <a:rPr lang="en-US" altLang="en-US" sz="2000" b="1" dirty="0" smtClean="0">
                <a:hlinkClick r:id="rId4"/>
              </a:rPr>
              <a:t>mohammed.dadas@orange.com</a:t>
            </a:r>
            <a:r>
              <a:rPr lang="en-US" altLang="en-US" sz="2000" b="1" dirty="0" smtClean="0"/>
              <a:t> </a:t>
            </a:r>
          </a:p>
          <a:p>
            <a:pPr>
              <a:lnSpc>
                <a:spcPct val="95000"/>
              </a:lnSpc>
              <a:spcAft>
                <a:spcPct val="35000"/>
              </a:spcAft>
            </a:pPr>
            <a:r>
              <a:rPr lang="en-US" altLang="en-US" sz="2000" b="1" dirty="0">
                <a:latin typeface="Tahoma" pitchFamily="34" charset="0"/>
              </a:rPr>
              <a:t> </a:t>
            </a:r>
            <a:r>
              <a:rPr lang="en-US" altLang="en-US" sz="2000" b="1" dirty="0" smtClean="0">
                <a:latin typeface="Tahoma" pitchFamily="34" charset="0"/>
              </a:rPr>
              <a:t>    Source</a:t>
            </a:r>
            <a:r>
              <a:rPr lang="en-US" altLang="en-US" sz="2000" b="1" dirty="0">
                <a:latin typeface="Tahoma" pitchFamily="34" charset="0"/>
              </a:rPr>
              <a:t>:	</a:t>
            </a:r>
            <a:r>
              <a:rPr lang="en-US" altLang="en-US" sz="2000" b="1" dirty="0" smtClean="0">
                <a:latin typeface="Tahoma" pitchFamily="34" charset="0"/>
              </a:rPr>
              <a:t>Orange</a:t>
            </a:r>
            <a:endParaRPr lang="en-US" altLang="en-US" sz="2000" dirty="0"/>
          </a:p>
        </p:txBody>
      </p:sp>
      <p:sp>
        <p:nvSpPr>
          <p:cNvPr id="8196" name="Rectangle 26"/>
          <p:cNvSpPr>
            <a:spLocks noGrp="1" noChangeArrowheads="1"/>
          </p:cNvSpPr>
          <p:nvPr>
            <p:ph type="ctrTitle"/>
          </p:nvPr>
        </p:nvSpPr>
        <p:spPr>
          <a:xfrm>
            <a:off x="719138" y="334962"/>
            <a:ext cx="7996237" cy="1652588"/>
          </a:xfrm>
          <a:noFill/>
        </p:spPr>
        <p:txBody>
          <a:bodyPr anchor="t"/>
          <a:lstStyle/>
          <a:p>
            <a:r>
              <a:rPr lang="en-US" altLang="en-US" sz="2400" dirty="0"/>
              <a:t>OMA-WID-0334-Enhanced Call Notification </a:t>
            </a:r>
            <a:r>
              <a:rPr lang="en-US" altLang="en-US" sz="2400" dirty="0" smtClean="0"/>
              <a:t>NetAPI_V1_02018014-A</a:t>
            </a:r>
            <a:r>
              <a:rPr lang="en-US" altLang="en-US" sz="2400" dirty="0" smtClean="0"/>
              <a:t/>
            </a:r>
            <a:br>
              <a:rPr lang="en-US" altLang="en-US" sz="2400" dirty="0" smtClean="0"/>
            </a:br>
            <a:r>
              <a:rPr lang="en-US" altLang="en-US" sz="1900" dirty="0" smtClean="0"/>
              <a:t/>
            </a:r>
            <a:br>
              <a:rPr lang="en-US" altLang="en-US" sz="1900" dirty="0" smtClean="0"/>
            </a:br>
            <a:r>
              <a:rPr lang="en-GB" altLang="en-US" sz="2400" dirty="0"/>
              <a:t> Work Item </a:t>
            </a:r>
            <a:r>
              <a:rPr lang="en-GB" altLang="en-US" sz="2400" dirty="0" smtClean="0"/>
              <a:t>Document</a:t>
            </a:r>
            <a:r>
              <a:rPr lang="en-GB" altLang="en-US" sz="2400" dirty="0"/>
              <a:t/>
            </a:r>
            <a:br>
              <a:rPr lang="en-GB" altLang="en-US" sz="2400" dirty="0"/>
            </a:br>
            <a:r>
              <a:rPr lang="en-GB" altLang="en-US" sz="2400" dirty="0"/>
              <a:t>WI </a:t>
            </a:r>
            <a:r>
              <a:rPr lang="en-GB" altLang="en-US" sz="2400" dirty="0" smtClean="0"/>
              <a:t>0334 </a:t>
            </a:r>
            <a:r>
              <a:rPr lang="en-GB" altLang="en-US" sz="2400" dirty="0"/>
              <a:t>- Enhanced Call Notification </a:t>
            </a:r>
            <a:r>
              <a:rPr lang="en-GB" altLang="en-US" sz="2400" dirty="0" smtClean="0"/>
              <a:t>NetAPI_V1_0</a:t>
            </a:r>
            <a:r>
              <a:rPr lang="en-US" altLang="en-US" sz="1900" dirty="0" smtClean="0"/>
              <a:t/>
            </a:r>
            <a:br>
              <a:rPr lang="en-US" altLang="en-US" sz="1900" dirty="0" smtClean="0"/>
            </a:br>
            <a:endParaRPr lang="en-US" altLang="en-US" sz="3600" dirty="0" smtClean="0"/>
          </a:p>
        </p:txBody>
      </p:sp>
      <p:sp>
        <p:nvSpPr>
          <p:cNvPr id="8197" name="Text Box 29"/>
          <p:cNvSpPr txBox="1">
            <a:spLocks noChangeArrowheads="1"/>
          </p:cNvSpPr>
          <p:nvPr/>
        </p:nvSpPr>
        <p:spPr bwMode="auto">
          <a:xfrm>
            <a:off x="2776537" y="30099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36" rIns="0" bIns="44436" anchor="ctr"/>
          <a:lstStyle>
            <a:lvl1pPr defTabSz="762000">
              <a:defRPr sz="1900">
                <a:solidFill>
                  <a:schemeClr val="tx1"/>
                </a:solidFill>
                <a:latin typeface="Arial" pitchFamily="34" charset="0"/>
              </a:defRPr>
            </a:lvl1pPr>
            <a:lvl2pPr marL="742950" indent="-285750" defTabSz="762000">
              <a:defRPr sz="1900">
                <a:solidFill>
                  <a:schemeClr val="tx1"/>
                </a:solidFill>
                <a:latin typeface="Arial" pitchFamily="34" charset="0"/>
              </a:defRPr>
            </a:lvl2pPr>
            <a:lvl3pPr marL="1143000" indent="-228600" defTabSz="762000">
              <a:defRPr sz="1900">
                <a:solidFill>
                  <a:schemeClr val="tx1"/>
                </a:solidFill>
                <a:latin typeface="Arial" pitchFamily="34" charset="0"/>
              </a:defRPr>
            </a:lvl3pPr>
            <a:lvl4pPr marL="1600200" indent="-228600" defTabSz="762000">
              <a:defRPr sz="1900">
                <a:solidFill>
                  <a:schemeClr val="tx1"/>
                </a:solidFill>
                <a:latin typeface="Arial" pitchFamily="34" charset="0"/>
              </a:defRPr>
            </a:lvl4pPr>
            <a:lvl5pPr marL="2057400" indent="-228600" defTabSz="762000">
              <a:defRPr sz="1900">
                <a:solidFill>
                  <a:schemeClr val="tx1"/>
                </a:solidFill>
                <a:latin typeface="Arial" pitchFamily="34" charset="0"/>
              </a:defRPr>
            </a:lvl5pPr>
            <a:lvl6pPr marL="2514600" indent="-228600" defTabSz="762000"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762000"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762000"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762000" eaLnBrk="0" fontAlgn="base" hangingPunct="0">
              <a:lnSpc>
                <a:spcPct val="90000"/>
              </a:lnSpc>
              <a:spcBef>
                <a:spcPct val="0"/>
              </a:spcBef>
              <a:spcAft>
                <a:spcPct val="0"/>
              </a:spcAft>
              <a:defRPr sz="1900">
                <a:solidFill>
                  <a:schemeClr val="tx1"/>
                </a:solidFill>
                <a:latin typeface="Arial" pitchFamily="34" charset="0"/>
              </a:defRPr>
            </a:lvl9pPr>
          </a:lstStyle>
          <a:p>
            <a:pPr algn="ctr">
              <a:spcBef>
                <a:spcPct val="50000"/>
              </a:spcBef>
            </a:pPr>
            <a:endParaRPr lang="en-US" altLang="en-US" sz="1800" b="1" dirty="0">
              <a:solidFill>
                <a:srgbClr val="800000"/>
              </a:solidFill>
              <a:latin typeface="Tahoma" pitchFamily="34" charset="0"/>
            </a:endParaRPr>
          </a:p>
        </p:txBody>
      </p:sp>
      <p:sp>
        <p:nvSpPr>
          <p:cNvPr id="8198" name="Text Box 30"/>
          <p:cNvSpPr txBox="1">
            <a:spLocks noChangeArrowheads="1"/>
          </p:cNvSpPr>
          <p:nvPr/>
        </p:nvSpPr>
        <p:spPr bwMode="auto">
          <a:xfrm>
            <a:off x="4468812" y="300990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36" rIns="0" bIns="44436" anchor="ctr"/>
          <a:lstStyle>
            <a:lvl1pPr defTabSz="762000">
              <a:defRPr sz="1900">
                <a:solidFill>
                  <a:schemeClr val="tx1"/>
                </a:solidFill>
                <a:latin typeface="Arial" pitchFamily="34" charset="0"/>
              </a:defRPr>
            </a:lvl1pPr>
            <a:lvl2pPr marL="742950" indent="-285750" defTabSz="762000">
              <a:defRPr sz="1900">
                <a:solidFill>
                  <a:schemeClr val="tx1"/>
                </a:solidFill>
                <a:latin typeface="Arial" pitchFamily="34" charset="0"/>
              </a:defRPr>
            </a:lvl2pPr>
            <a:lvl3pPr marL="1143000" indent="-228600" defTabSz="762000">
              <a:defRPr sz="1900">
                <a:solidFill>
                  <a:schemeClr val="tx1"/>
                </a:solidFill>
                <a:latin typeface="Arial" pitchFamily="34" charset="0"/>
              </a:defRPr>
            </a:lvl3pPr>
            <a:lvl4pPr marL="1600200" indent="-228600" defTabSz="762000">
              <a:defRPr sz="1900">
                <a:solidFill>
                  <a:schemeClr val="tx1"/>
                </a:solidFill>
                <a:latin typeface="Arial" pitchFamily="34" charset="0"/>
              </a:defRPr>
            </a:lvl4pPr>
            <a:lvl5pPr marL="2057400" indent="-228600" defTabSz="762000">
              <a:defRPr sz="1900">
                <a:solidFill>
                  <a:schemeClr val="tx1"/>
                </a:solidFill>
                <a:latin typeface="Arial" pitchFamily="34" charset="0"/>
              </a:defRPr>
            </a:lvl5pPr>
            <a:lvl6pPr marL="2514600" indent="-228600" defTabSz="762000"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762000"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762000"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762000" eaLnBrk="0" fontAlgn="base" hangingPunct="0">
              <a:lnSpc>
                <a:spcPct val="90000"/>
              </a:lnSpc>
              <a:spcBef>
                <a:spcPct val="0"/>
              </a:spcBef>
              <a:spcAft>
                <a:spcPct val="0"/>
              </a:spcAft>
              <a:defRPr sz="1900">
                <a:solidFill>
                  <a:schemeClr val="tx1"/>
                </a:solidFill>
                <a:latin typeface="Arial" pitchFamily="34" charset="0"/>
              </a:defRPr>
            </a:lvl9pPr>
          </a:lstStyle>
          <a:p>
            <a:pPr algn="ctr">
              <a:spcBef>
                <a:spcPct val="50000"/>
              </a:spcBef>
            </a:pPr>
            <a:r>
              <a:rPr lang="en-US" altLang="en-US" sz="1800" b="1" dirty="0" smtClean="0">
                <a:solidFill>
                  <a:srgbClr val="800000"/>
                </a:solidFill>
                <a:latin typeface="Tahoma" pitchFamily="34" charset="0"/>
              </a:rPr>
              <a:t>X</a:t>
            </a:r>
            <a:endParaRPr lang="en-US" altLang="en-US" sz="1800" b="1" dirty="0">
              <a:solidFill>
                <a:srgbClr val="800000"/>
              </a:solidFill>
              <a:latin typeface="Tahoma" pitchFamily="34" charset="0"/>
            </a:endParaRPr>
          </a:p>
        </p:txBody>
      </p:sp>
      <p:sp>
        <p:nvSpPr>
          <p:cNvPr id="8199" name="Text Box 57"/>
          <p:cNvSpPr txBox="1">
            <a:spLocks noChangeArrowheads="1"/>
          </p:cNvSpPr>
          <p:nvPr/>
        </p:nvSpPr>
        <p:spPr bwMode="auto">
          <a:xfrm>
            <a:off x="1295400" y="5003800"/>
            <a:ext cx="6781800" cy="639763"/>
          </a:xfrm>
          <a:prstGeom prst="rect">
            <a:avLst/>
          </a:prstGeom>
          <a:solidFill>
            <a:srgbClr val="EAEAEA"/>
          </a:solidFill>
          <a:ln w="6350">
            <a:solidFill>
              <a:schemeClr val="tx1"/>
            </a:solidFill>
            <a:miter lim="800000"/>
            <a:headEnd/>
            <a:tailEnd/>
          </a:ln>
        </p:spPr>
        <p:txBody>
          <a:bodyPr lIns="91413" tIns="45706" rIns="91413" bIns="45706">
            <a:spAutoFit/>
          </a:bodyPr>
          <a:lstStyle>
            <a:lvl1pPr defTabSz="762000">
              <a:defRPr sz="1900">
                <a:solidFill>
                  <a:schemeClr val="tx1"/>
                </a:solidFill>
                <a:latin typeface="Arial" pitchFamily="34" charset="0"/>
              </a:defRPr>
            </a:lvl1pPr>
            <a:lvl2pPr marL="742950" indent="-285750" defTabSz="762000">
              <a:defRPr sz="1900">
                <a:solidFill>
                  <a:schemeClr val="tx1"/>
                </a:solidFill>
                <a:latin typeface="Arial" pitchFamily="34" charset="0"/>
              </a:defRPr>
            </a:lvl2pPr>
            <a:lvl3pPr marL="1143000" indent="-228600" defTabSz="762000">
              <a:defRPr sz="1900">
                <a:solidFill>
                  <a:schemeClr val="tx1"/>
                </a:solidFill>
                <a:latin typeface="Arial" pitchFamily="34" charset="0"/>
              </a:defRPr>
            </a:lvl3pPr>
            <a:lvl4pPr marL="1600200" indent="-228600" defTabSz="762000">
              <a:defRPr sz="1900">
                <a:solidFill>
                  <a:schemeClr val="tx1"/>
                </a:solidFill>
                <a:latin typeface="Arial" pitchFamily="34" charset="0"/>
              </a:defRPr>
            </a:lvl4pPr>
            <a:lvl5pPr marL="2057400" indent="-228600" defTabSz="762000">
              <a:defRPr sz="1900">
                <a:solidFill>
                  <a:schemeClr val="tx1"/>
                </a:solidFill>
                <a:latin typeface="Arial" pitchFamily="34" charset="0"/>
              </a:defRPr>
            </a:lvl5pPr>
            <a:lvl6pPr marL="2514600" indent="-228600" defTabSz="762000"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762000"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762000"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762000" eaLnBrk="0" fontAlgn="base" hangingPunct="0">
              <a:lnSpc>
                <a:spcPct val="90000"/>
              </a:lnSpc>
              <a:spcBef>
                <a:spcPct val="0"/>
              </a:spcBef>
              <a:spcAft>
                <a:spcPct val="0"/>
              </a:spcAft>
              <a:defRPr sz="1900">
                <a:solidFill>
                  <a:schemeClr val="tx1"/>
                </a:solidFill>
                <a:latin typeface="Arial" pitchFamily="34" charset="0"/>
              </a:defRPr>
            </a:lvl9pPr>
          </a:lstStyle>
          <a:p>
            <a:pPr>
              <a:spcBef>
                <a:spcPct val="35000"/>
              </a:spcBef>
            </a:pPr>
            <a:r>
              <a:rPr lang="en-GB" altLang="en-US" sz="900">
                <a:cs typeface="Times New Roman" pitchFamily="18" charset="0"/>
              </a:rPr>
              <a:t>USE OF THIS DOCUMENT BY NON-OMA MEMBERS IS SUBJECT TO ALL OF THE TERMS AND CONDITIONS OF THE USE AGREEMENT (located at </a:t>
            </a:r>
            <a:r>
              <a:rPr lang="en-GB" altLang="en-US" sz="900">
                <a:cs typeface="Times New Roman" pitchFamily="18" charset="0"/>
                <a:hlinkClick r:id="rId5"/>
              </a:rPr>
              <a:t>http://www.openmobilealliance.org/UseAgreement.html</a:t>
            </a:r>
            <a:r>
              <a:rPr lang="en-GB" altLang="en-US" sz="900">
                <a:cs typeface="Times New Roman" pitchFamily="18" charset="0"/>
              </a:rPr>
              <a:t>) AND IF YOU HAVE NOT AGREED TO THE TERMS OF THE USE AGREEMENT, YOU DO NOT HAVE THE RIGHT TO USE, COPY OR DISTRIBUTE THIS DOCUMENT.</a:t>
            </a:r>
          </a:p>
          <a:p>
            <a:pPr>
              <a:spcBef>
                <a:spcPct val="35000"/>
              </a:spcBef>
            </a:pPr>
            <a:r>
              <a:rPr lang="en-GB" altLang="en-US" sz="900">
                <a:cs typeface="Times New Roman" pitchFamily="18" charset="0"/>
              </a:rPr>
              <a:t>THIS DOCUMENT IS PROVIDED ON AN "AS IS" "AS AVAILABLE" AND "WITH ALL FAULTS" BASIS.</a:t>
            </a:r>
            <a:endParaRPr lang="en-GB" altLang="en-US" sz="900"/>
          </a:p>
        </p:txBody>
      </p:sp>
      <p:sp>
        <p:nvSpPr>
          <p:cNvPr id="8200" name="Text Box 59"/>
          <p:cNvSpPr txBox="1">
            <a:spLocks noChangeArrowheads="1"/>
          </p:cNvSpPr>
          <p:nvPr/>
        </p:nvSpPr>
        <p:spPr bwMode="auto">
          <a:xfrm>
            <a:off x="228600" y="5715000"/>
            <a:ext cx="8915400" cy="763588"/>
          </a:xfrm>
          <a:prstGeom prst="rect">
            <a:avLst/>
          </a:prstGeom>
          <a:solidFill>
            <a:srgbClr val="FFFF99"/>
          </a:solidFill>
          <a:ln w="6350">
            <a:solidFill>
              <a:schemeClr val="tx1"/>
            </a:solidFill>
            <a:miter lim="800000"/>
            <a:headEnd/>
            <a:tailEnd/>
          </a:ln>
        </p:spPr>
        <p:txBody>
          <a:bodyPr lIns="91413" tIns="45706" rIns="91413" bIns="45706">
            <a:spAutoFit/>
          </a:bodyPr>
          <a:lstStyle>
            <a:lvl1pPr defTabSz="762000">
              <a:defRPr sz="1900">
                <a:solidFill>
                  <a:schemeClr val="tx1"/>
                </a:solidFill>
                <a:latin typeface="Arial" pitchFamily="34" charset="0"/>
              </a:defRPr>
            </a:lvl1pPr>
            <a:lvl2pPr marL="742950" indent="-285750" defTabSz="762000">
              <a:defRPr sz="1900">
                <a:solidFill>
                  <a:schemeClr val="tx1"/>
                </a:solidFill>
                <a:latin typeface="Arial" pitchFamily="34" charset="0"/>
              </a:defRPr>
            </a:lvl2pPr>
            <a:lvl3pPr marL="1143000" indent="-228600" defTabSz="762000">
              <a:defRPr sz="1900">
                <a:solidFill>
                  <a:schemeClr val="tx1"/>
                </a:solidFill>
                <a:latin typeface="Arial" pitchFamily="34" charset="0"/>
              </a:defRPr>
            </a:lvl3pPr>
            <a:lvl4pPr marL="1600200" indent="-228600" defTabSz="762000">
              <a:defRPr sz="1900">
                <a:solidFill>
                  <a:schemeClr val="tx1"/>
                </a:solidFill>
                <a:latin typeface="Arial" pitchFamily="34" charset="0"/>
              </a:defRPr>
            </a:lvl4pPr>
            <a:lvl5pPr marL="2057400" indent="-228600" defTabSz="762000">
              <a:defRPr sz="1900">
                <a:solidFill>
                  <a:schemeClr val="tx1"/>
                </a:solidFill>
                <a:latin typeface="Arial" pitchFamily="34" charset="0"/>
              </a:defRPr>
            </a:lvl5pPr>
            <a:lvl6pPr marL="2514600" indent="-228600" defTabSz="762000"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762000"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762000"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762000" eaLnBrk="0" fontAlgn="base" hangingPunct="0">
              <a:lnSpc>
                <a:spcPct val="90000"/>
              </a:lnSpc>
              <a:spcBef>
                <a:spcPct val="0"/>
              </a:spcBef>
              <a:spcAft>
                <a:spcPct val="0"/>
              </a:spcAft>
              <a:defRPr sz="1900">
                <a:solidFill>
                  <a:schemeClr val="tx1"/>
                </a:solidFill>
                <a:latin typeface="Arial" pitchFamily="34" charset="0"/>
              </a:defRPr>
            </a:lvl9pPr>
          </a:lstStyle>
          <a:p>
            <a:pPr algn="ctr">
              <a:spcBef>
                <a:spcPct val="35000"/>
              </a:spcBef>
            </a:pPr>
            <a:r>
              <a:rPr lang="en-GB" altLang="en-US" sz="900" b="1">
                <a:cs typeface="Times New Roman" pitchFamily="18" charset="0"/>
              </a:rPr>
              <a:t>Intellectual Property Rights</a:t>
            </a:r>
          </a:p>
          <a:p>
            <a:pPr>
              <a:spcBef>
                <a:spcPct val="35000"/>
              </a:spcBef>
            </a:pPr>
            <a:r>
              <a:rPr lang="en-GB" alt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re 2"/>
          <p:cNvSpPr>
            <a:spLocks noGrp="1"/>
          </p:cNvSpPr>
          <p:nvPr>
            <p:ph type="title"/>
          </p:nvPr>
        </p:nvSpPr>
        <p:spPr/>
        <p:txBody>
          <a:bodyPr/>
          <a:lstStyle/>
          <a:p>
            <a:r>
              <a:rPr lang="en-GB" altLang="en-US" dirty="0" smtClean="0"/>
              <a:t>UC#2: </a:t>
            </a:r>
            <a:r>
              <a:rPr lang="en-US" altLang="en-US" dirty="0"/>
              <a:t>multiple numbers in one device</a:t>
            </a:r>
            <a:endParaRPr lang="en-US" altLang="en-US" dirty="0" smtClean="0"/>
          </a:p>
        </p:txBody>
      </p:sp>
      <p:sp>
        <p:nvSpPr>
          <p:cNvPr id="6" name="Espace réservé du contenu 5"/>
          <p:cNvSpPr>
            <a:spLocks noGrp="1"/>
          </p:cNvSpPr>
          <p:nvPr>
            <p:ph idx="1"/>
          </p:nvPr>
        </p:nvSpPr>
        <p:spPr>
          <a:xfrm>
            <a:off x="292100" y="1093788"/>
            <a:ext cx="4389437" cy="5237162"/>
          </a:xfrm>
        </p:spPr>
        <p:txBody>
          <a:bodyPr>
            <a:normAutofit fontScale="77500" lnSpcReduction="20000"/>
          </a:bodyPr>
          <a:lstStyle/>
          <a:p>
            <a:pPr algn="just" eaLnBrk="1" hangingPunct="1">
              <a:lnSpc>
                <a:spcPct val="100000"/>
              </a:lnSpc>
              <a:spcBef>
                <a:spcPts val="688"/>
              </a:spcBef>
              <a:spcAft>
                <a:spcPts val="688"/>
              </a:spcAft>
            </a:pPr>
            <a:r>
              <a:rPr lang="en-US" altLang="en-US" sz="1900" dirty="0" smtClean="0">
                <a:solidFill>
                  <a:srgbClr val="000000"/>
                </a:solidFill>
                <a:latin typeface="Helvetica 55 Roman" pitchFamily="34" charset="0"/>
                <a:ea typeface="MS PGothic" pitchFamily="34" charset="-128"/>
              </a:rPr>
              <a:t>The user A wants to call B using virtual number V</a:t>
            </a:r>
            <a:r>
              <a:rPr lang="en-US" altLang="en-US" sz="1900" baseline="-25000" dirty="0" smtClean="0">
                <a:solidFill>
                  <a:srgbClr val="000000"/>
                </a:solidFill>
                <a:latin typeface="Helvetica 55 Roman" pitchFamily="34" charset="0"/>
                <a:ea typeface="MS PGothic" pitchFamily="34" charset="-128"/>
              </a:rPr>
              <a:t>A</a:t>
            </a:r>
            <a:r>
              <a:rPr lang="en-US" altLang="en-US" sz="1900" dirty="0" smtClean="0">
                <a:solidFill>
                  <a:srgbClr val="000000"/>
                </a:solidFill>
                <a:latin typeface="Helvetica 55 Roman" pitchFamily="34" charset="0"/>
                <a:ea typeface="MS PGothic" pitchFamily="34" charset="-128"/>
              </a:rPr>
              <a:t> instead of his native line L</a:t>
            </a:r>
            <a:r>
              <a:rPr lang="en-US" altLang="en-US" sz="1900" baseline="-25000" dirty="0" smtClean="0">
                <a:solidFill>
                  <a:srgbClr val="000000"/>
                </a:solidFill>
                <a:latin typeface="Helvetica 55 Roman" pitchFamily="34" charset="0"/>
                <a:ea typeface="MS PGothic" pitchFamily="34" charset="-128"/>
              </a:rPr>
              <a:t>A</a:t>
            </a:r>
          </a:p>
          <a:p>
            <a:pPr algn="just" eaLnBrk="1" hangingPunct="1">
              <a:lnSpc>
                <a:spcPct val="100000"/>
              </a:lnSpc>
              <a:spcBef>
                <a:spcPts val="688"/>
              </a:spcBef>
              <a:spcAft>
                <a:spcPts val="688"/>
              </a:spcAft>
            </a:pPr>
            <a:r>
              <a:rPr lang="en-US" altLang="en-US" sz="1900" dirty="0" smtClean="0">
                <a:solidFill>
                  <a:srgbClr val="000000"/>
                </a:solidFill>
                <a:latin typeface="Helvetica 55 Roman" pitchFamily="34" charset="0"/>
                <a:ea typeface="MS PGothic" pitchFamily="34" charset="-128"/>
              </a:rPr>
              <a:t>The app in Device A notifies the Service Logic that the user wants to call B from V</a:t>
            </a:r>
            <a:r>
              <a:rPr lang="en-US" altLang="en-US" sz="1900" baseline="-25000" dirty="0" smtClean="0">
                <a:solidFill>
                  <a:srgbClr val="000000"/>
                </a:solidFill>
                <a:latin typeface="Helvetica 55 Roman" pitchFamily="34" charset="0"/>
                <a:ea typeface="MS PGothic" pitchFamily="34" charset="-128"/>
              </a:rPr>
              <a:t>A</a:t>
            </a:r>
            <a:r>
              <a:rPr lang="en-US" altLang="en-US" sz="1900" dirty="0" smtClean="0">
                <a:solidFill>
                  <a:srgbClr val="000000"/>
                </a:solidFill>
                <a:latin typeface="Helvetica 55 Roman" pitchFamily="34" charset="0"/>
                <a:ea typeface="MS PGothic" pitchFamily="34" charset="-128"/>
              </a:rPr>
              <a:t> number</a:t>
            </a:r>
          </a:p>
          <a:p>
            <a:pPr algn="just" eaLnBrk="1" hangingPunct="1">
              <a:lnSpc>
                <a:spcPct val="100000"/>
              </a:lnSpc>
              <a:spcBef>
                <a:spcPts val="688"/>
              </a:spcBef>
              <a:spcAft>
                <a:spcPts val="688"/>
              </a:spcAft>
            </a:pPr>
            <a:r>
              <a:rPr lang="en-US" altLang="en-US" sz="1900" dirty="0" smtClean="0">
                <a:solidFill>
                  <a:srgbClr val="000000"/>
                </a:solidFill>
                <a:latin typeface="Helvetica 55 Roman" pitchFamily="34" charset="0"/>
                <a:ea typeface="MS PGothic" pitchFamily="34" charset="-128"/>
              </a:rPr>
              <a:t>The Service Logic retains the call details that the user wants to place (basically numbers of B and V</a:t>
            </a:r>
            <a:r>
              <a:rPr lang="en-US" altLang="en-US" sz="1900" baseline="-25000" dirty="0" smtClean="0">
                <a:solidFill>
                  <a:srgbClr val="000000"/>
                </a:solidFill>
                <a:latin typeface="Helvetica 55 Roman" pitchFamily="34" charset="0"/>
                <a:ea typeface="MS PGothic" pitchFamily="34" charset="-128"/>
              </a:rPr>
              <a:t>A</a:t>
            </a:r>
            <a:r>
              <a:rPr lang="en-US" altLang="en-US" sz="1900" dirty="0" smtClean="0">
                <a:solidFill>
                  <a:srgbClr val="000000"/>
                </a:solidFill>
                <a:latin typeface="Helvetica 55 Roman" pitchFamily="34" charset="0"/>
                <a:ea typeface="MS PGothic" pitchFamily="34" charset="-128"/>
              </a:rPr>
              <a:t>, location, …) </a:t>
            </a:r>
          </a:p>
          <a:p>
            <a:pPr algn="just" eaLnBrk="1" hangingPunct="1">
              <a:lnSpc>
                <a:spcPct val="100000"/>
              </a:lnSpc>
              <a:spcBef>
                <a:spcPts val="688"/>
              </a:spcBef>
              <a:spcAft>
                <a:spcPts val="688"/>
              </a:spcAft>
            </a:pPr>
            <a:r>
              <a:rPr lang="en-US" altLang="en-US" sz="1900" dirty="0" smtClean="0">
                <a:solidFill>
                  <a:srgbClr val="000000"/>
                </a:solidFill>
                <a:latin typeface="Helvetica 55 Roman" pitchFamily="34" charset="0"/>
                <a:ea typeface="MS PGothic" pitchFamily="34" charset="-128"/>
              </a:rPr>
              <a:t>The call is routed towards the Service Gateway thanks to appropriate settings in user A’s profile</a:t>
            </a:r>
          </a:p>
          <a:p>
            <a:pPr algn="just" eaLnBrk="1" hangingPunct="1">
              <a:lnSpc>
                <a:spcPct val="100000"/>
              </a:lnSpc>
              <a:spcBef>
                <a:spcPts val="688"/>
              </a:spcBef>
              <a:spcAft>
                <a:spcPts val="688"/>
              </a:spcAft>
            </a:pPr>
            <a:r>
              <a:rPr lang="en-US" altLang="en-US" sz="1900" dirty="0" smtClean="0">
                <a:solidFill>
                  <a:srgbClr val="000000"/>
                </a:solidFill>
                <a:latin typeface="Helvetica 55 Roman" pitchFamily="34" charset="0"/>
                <a:ea typeface="MS PGothic" pitchFamily="34" charset="-128"/>
              </a:rPr>
              <a:t>The Service gateway notifies the Service Logic through the "call notification" network API that an outgoing call has been placed from L</a:t>
            </a:r>
            <a:r>
              <a:rPr lang="en-US" altLang="en-US" sz="1900" baseline="-25000" dirty="0" smtClean="0">
                <a:solidFill>
                  <a:srgbClr val="000000"/>
                </a:solidFill>
                <a:latin typeface="Helvetica 55 Roman" pitchFamily="34" charset="0"/>
                <a:ea typeface="MS PGothic" pitchFamily="34" charset="-128"/>
              </a:rPr>
              <a:t>A</a:t>
            </a:r>
            <a:r>
              <a:rPr lang="en-US" altLang="en-US" sz="1900" dirty="0" smtClean="0">
                <a:solidFill>
                  <a:srgbClr val="000000"/>
                </a:solidFill>
                <a:latin typeface="Helvetica 55 Roman" pitchFamily="34" charset="0"/>
                <a:ea typeface="MS PGothic" pitchFamily="34" charset="-128"/>
              </a:rPr>
              <a:t>, addressed to B</a:t>
            </a:r>
          </a:p>
          <a:p>
            <a:pPr algn="just" eaLnBrk="1" hangingPunct="1">
              <a:lnSpc>
                <a:spcPct val="100000"/>
              </a:lnSpc>
              <a:spcBef>
                <a:spcPts val="688"/>
              </a:spcBef>
              <a:spcAft>
                <a:spcPts val="688"/>
              </a:spcAft>
            </a:pPr>
            <a:r>
              <a:rPr lang="en-US" altLang="en-US" sz="1900" dirty="0" smtClean="0">
                <a:solidFill>
                  <a:srgbClr val="000000"/>
                </a:solidFill>
                <a:latin typeface="Helvetica 55 Roman" pitchFamily="34" charset="0"/>
                <a:ea typeface="MS PGothic" pitchFamily="34" charset="-128"/>
              </a:rPr>
              <a:t>The Service Logic commands to continue the call establishment to B and sets the parameter “useIdentity” to V</a:t>
            </a:r>
            <a:r>
              <a:rPr lang="en-US" altLang="en-US" sz="1900" baseline="-25000" dirty="0" smtClean="0">
                <a:solidFill>
                  <a:srgbClr val="000000"/>
                </a:solidFill>
                <a:latin typeface="Helvetica 55 Roman" pitchFamily="34" charset="0"/>
                <a:ea typeface="MS PGothic" pitchFamily="34" charset="-128"/>
              </a:rPr>
              <a:t>A</a:t>
            </a:r>
            <a:r>
              <a:rPr lang="en-US" altLang="en-US" sz="1900" dirty="0" smtClean="0">
                <a:solidFill>
                  <a:srgbClr val="000000"/>
                </a:solidFill>
                <a:latin typeface="Helvetica 55 Roman" pitchFamily="34" charset="0"/>
                <a:ea typeface="MS PGothic" pitchFamily="34" charset="-128"/>
              </a:rPr>
              <a:t> in order to force the change of displayed calling line ID towards the distant user</a:t>
            </a:r>
          </a:p>
          <a:p>
            <a:pPr lvl="3" algn="just" eaLnBrk="1" hangingPunct="1">
              <a:lnSpc>
                <a:spcPct val="110000"/>
              </a:lnSpc>
              <a:spcBef>
                <a:spcPts val="688"/>
              </a:spcBef>
              <a:spcAft>
                <a:spcPts val="688"/>
              </a:spcAft>
            </a:pPr>
            <a:r>
              <a:rPr lang="en-US" altLang="en-US" b="1" dirty="0" smtClean="0">
                <a:solidFill>
                  <a:srgbClr val="0B2200"/>
                </a:solidFill>
                <a:latin typeface="Helvetica 55 Roman" panose="020B0604020202020204" pitchFamily="34" charset="0"/>
              </a:rPr>
              <a:t>Note</a:t>
            </a:r>
            <a:r>
              <a:rPr lang="en-US" altLang="en-US" b="1" dirty="0">
                <a:solidFill>
                  <a:srgbClr val="0B2200"/>
                </a:solidFill>
                <a:latin typeface="Helvetica 55 Roman" panose="020B0604020202020204" pitchFamily="34" charset="0"/>
              </a:rPr>
              <a:t>: </a:t>
            </a:r>
            <a:r>
              <a:rPr lang="en-US" altLang="en-US" dirty="0">
                <a:solidFill>
                  <a:srgbClr val="0B2200"/>
                </a:solidFill>
                <a:latin typeface="Helvetica 55 Roman" panose="020B0604020202020204" pitchFamily="34" charset="0"/>
              </a:rPr>
              <a:t>The parameter “</a:t>
            </a:r>
            <a:r>
              <a:rPr lang="en-US" altLang="en-US" u="sng" dirty="0">
                <a:solidFill>
                  <a:schemeClr val="bg2"/>
                </a:solidFill>
                <a:latin typeface="Helvetica 55 Roman" panose="020B0604020202020204" pitchFamily="34" charset="0"/>
              </a:rPr>
              <a:t>useIdentity</a:t>
            </a:r>
            <a:r>
              <a:rPr lang="en-US" altLang="en-US" dirty="0">
                <a:solidFill>
                  <a:srgbClr val="0B2200"/>
                </a:solidFill>
                <a:latin typeface="Helvetica 55 Roman" panose="020B0604020202020204" pitchFamily="34" charset="0"/>
              </a:rPr>
              <a:t>” isn’t part of OMA Call Notification standardized API</a:t>
            </a:r>
          </a:p>
        </p:txBody>
      </p:sp>
      <p:sp>
        <p:nvSpPr>
          <p:cNvPr id="4" name="Rectangle 3"/>
          <p:cNvSpPr/>
          <p:nvPr/>
        </p:nvSpPr>
        <p:spPr>
          <a:xfrm>
            <a:off x="5735575" y="5949950"/>
            <a:ext cx="3568605" cy="424732"/>
          </a:xfrm>
          <a:prstGeom prst="rect">
            <a:avLst/>
          </a:prstGeom>
        </p:spPr>
        <p:txBody>
          <a:bodyPr wrap="none">
            <a:spAutoFit/>
          </a:bodyPr>
          <a:lstStyle/>
          <a:p>
            <a:pPr algn="ctr"/>
            <a:r>
              <a:rPr lang="en-US" altLang="en-US" sz="1200" b="1" dirty="0">
                <a:solidFill>
                  <a:srgbClr val="000000"/>
                </a:solidFill>
              </a:rPr>
              <a:t>Call flow example: Outgoing voice call placed </a:t>
            </a:r>
            <a:endParaRPr lang="en-US" altLang="en-US" sz="1200" b="1" dirty="0" smtClean="0">
              <a:solidFill>
                <a:srgbClr val="000000"/>
              </a:solidFill>
            </a:endParaRPr>
          </a:p>
          <a:p>
            <a:pPr algn="ctr"/>
            <a:r>
              <a:rPr lang="en-US" altLang="en-US" sz="1200" b="1" dirty="0" smtClean="0">
                <a:solidFill>
                  <a:srgbClr val="000000"/>
                </a:solidFill>
              </a:rPr>
              <a:t>using </a:t>
            </a:r>
            <a:r>
              <a:rPr lang="en-US" altLang="en-US" sz="1200" b="1" dirty="0">
                <a:solidFill>
                  <a:srgbClr val="000000"/>
                </a:solidFill>
              </a:rPr>
              <a:t>V</a:t>
            </a:r>
            <a:r>
              <a:rPr lang="en-US" altLang="en-US" sz="1200" b="1" baseline="-25000" dirty="0">
                <a:solidFill>
                  <a:srgbClr val="000000"/>
                </a:solidFill>
              </a:rPr>
              <a:t>A</a:t>
            </a:r>
            <a:r>
              <a:rPr lang="en-US" altLang="en-US" sz="1200" b="1" dirty="0">
                <a:solidFill>
                  <a:srgbClr val="000000"/>
                </a:solidFill>
              </a:rPr>
              <a:t> (L</a:t>
            </a:r>
            <a:r>
              <a:rPr lang="en-US" altLang="en-US" sz="1200" b="1" baseline="-25000" dirty="0">
                <a:solidFill>
                  <a:srgbClr val="000000"/>
                </a:solidFill>
              </a:rPr>
              <a:t>A</a:t>
            </a:r>
            <a:r>
              <a:rPr lang="en-US" altLang="en-US" sz="1200" b="1" dirty="0">
                <a:solidFill>
                  <a:srgbClr val="000000"/>
                </a:solidFill>
              </a:rPr>
              <a:t> belongs to </a:t>
            </a:r>
            <a:r>
              <a:rPr lang="en-US" altLang="en-US" sz="1200" b="1" dirty="0" smtClean="0">
                <a:solidFill>
                  <a:srgbClr val="000000"/>
                </a:solidFill>
              </a:rPr>
              <a:t>Origin Operator)</a:t>
            </a:r>
            <a:endParaRPr lang="en-US" sz="1200" b="1" dirty="0">
              <a:solidFill>
                <a:srgbClr val="000000"/>
              </a:solidFill>
            </a:endParaRPr>
          </a:p>
        </p:txBody>
      </p:sp>
      <p:pic>
        <p:nvPicPr>
          <p:cNvPr id="6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7737" y="1980779"/>
            <a:ext cx="1331912" cy="177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4" name="Connecteur droit 83"/>
          <p:cNvCxnSpPr/>
          <p:nvPr/>
        </p:nvCxnSpPr>
        <p:spPr>
          <a:xfrm>
            <a:off x="5783262" y="2965029"/>
            <a:ext cx="3289300" cy="0"/>
          </a:xfrm>
          <a:prstGeom prst="line">
            <a:avLst/>
          </a:prstGeom>
          <a:noFill/>
          <a:ln w="19050" cap="flat" cmpd="sng" algn="ctr">
            <a:solidFill>
              <a:srgbClr val="FF6600"/>
            </a:solidFill>
            <a:prstDash val="sysDash"/>
            <a:miter lim="800000"/>
          </a:ln>
          <a:effectLst/>
        </p:spPr>
      </p:cxnSp>
      <p:sp>
        <p:nvSpPr>
          <p:cNvPr id="85" name="Nuage 84"/>
          <p:cNvSpPr/>
          <p:nvPr/>
        </p:nvSpPr>
        <p:spPr>
          <a:xfrm>
            <a:off x="6275387" y="3514304"/>
            <a:ext cx="2506662" cy="1146175"/>
          </a:xfrm>
          <a:prstGeom prst="cloud">
            <a:avLst/>
          </a:prstGeom>
          <a:solidFill>
            <a:srgbClr val="4BB4FA">
              <a:alpha val="69804"/>
            </a:srgbClr>
          </a:solidFill>
          <a:ln w="12700" cap="flat" cmpd="sng" algn="ctr">
            <a:solidFill>
              <a:srgbClr val="FFFFFF"/>
            </a:solidFill>
            <a:prstDash val="solid"/>
            <a:miter lim="800000"/>
          </a:ln>
          <a:effectLst/>
        </p:spPr>
        <p:txBody>
          <a:bodyPr lIns="0" tIns="0" rIns="0" bIns="0" anchor="b"/>
          <a:lstStyle/>
          <a:p>
            <a:pPr marL="0" marR="0" lvl="0" indent="0" algn="ctr" defTabSz="817081"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FFFFFF"/>
                </a:solidFill>
                <a:effectLst/>
                <a:uLnTx/>
                <a:uFillTx/>
                <a:latin typeface="Helvetica 55 Roman" panose="020B0604020202020204" pitchFamily="34" charset="0"/>
                <a:ea typeface="+mn-ea"/>
                <a:cs typeface="+mn-cs"/>
              </a:rPr>
              <a:t>IMS domain</a:t>
            </a:r>
          </a:p>
        </p:txBody>
      </p:sp>
      <p:sp>
        <p:nvSpPr>
          <p:cNvPr id="86" name="ZoneTexte 6"/>
          <p:cNvSpPr txBox="1">
            <a:spLocks noChangeArrowheads="1"/>
          </p:cNvSpPr>
          <p:nvPr/>
        </p:nvSpPr>
        <p:spPr bwMode="auto">
          <a:xfrm>
            <a:off x="8391524" y="4922417"/>
            <a:ext cx="38576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ctr" eaLnBrk="1" hangingPunct="1">
              <a:lnSpc>
                <a:spcPct val="100000"/>
              </a:lnSpc>
            </a:pPr>
            <a:r>
              <a:rPr lang="en-US" altLang="en-US" sz="1300">
                <a:solidFill>
                  <a:srgbClr val="000000"/>
                </a:solidFill>
                <a:latin typeface="Helvetica 55 Roman" pitchFamily="34" charset="0"/>
                <a:ea typeface="MS PGothic" pitchFamily="34" charset="-128"/>
              </a:rPr>
              <a:t>B</a:t>
            </a:r>
            <a:endParaRPr lang="fr-FR" altLang="en-US" sz="1300">
              <a:solidFill>
                <a:srgbClr val="000000"/>
              </a:solidFill>
              <a:latin typeface="Helvetica 55 Roman" pitchFamily="34" charset="0"/>
              <a:ea typeface="MS PGothic" pitchFamily="34" charset="-128"/>
            </a:endParaRPr>
          </a:p>
        </p:txBody>
      </p:sp>
      <p:sp>
        <p:nvSpPr>
          <p:cNvPr id="87" name="ZoneTexte 7"/>
          <p:cNvSpPr txBox="1">
            <a:spLocks noChangeArrowheads="1"/>
          </p:cNvSpPr>
          <p:nvPr/>
        </p:nvSpPr>
        <p:spPr bwMode="auto">
          <a:xfrm>
            <a:off x="5278437" y="3620667"/>
            <a:ext cx="2905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ctr" eaLnBrk="1" hangingPunct="1">
              <a:lnSpc>
                <a:spcPct val="100000"/>
              </a:lnSpc>
            </a:pPr>
            <a:r>
              <a:rPr lang="en-US" altLang="en-US" sz="1300">
                <a:solidFill>
                  <a:srgbClr val="000000"/>
                </a:solidFill>
                <a:latin typeface="Helvetica 55 Roman" pitchFamily="34" charset="0"/>
                <a:ea typeface="MS PGothic" pitchFamily="34" charset="-128"/>
              </a:rPr>
              <a:t>A</a:t>
            </a:r>
            <a:endParaRPr lang="fr-FR" altLang="en-US" sz="1300">
              <a:solidFill>
                <a:srgbClr val="000000"/>
              </a:solidFill>
              <a:latin typeface="Helvetica 55 Roman" pitchFamily="34" charset="0"/>
              <a:ea typeface="MS PGothic" pitchFamily="34" charset="-128"/>
            </a:endParaRPr>
          </a:p>
        </p:txBody>
      </p:sp>
      <p:grpSp>
        <p:nvGrpSpPr>
          <p:cNvPr id="88" name="Groupe 8"/>
          <p:cNvGrpSpPr>
            <a:grpSpLocks/>
          </p:cNvGrpSpPr>
          <p:nvPr/>
        </p:nvGrpSpPr>
        <p:grpSpPr bwMode="auto">
          <a:xfrm>
            <a:off x="6161087" y="1352129"/>
            <a:ext cx="2697162" cy="739775"/>
            <a:chOff x="720379" y="1549997"/>
            <a:chExt cx="2634191" cy="541512"/>
          </a:xfrm>
        </p:grpSpPr>
        <p:sp>
          <p:nvSpPr>
            <p:cNvPr id="89" name="Rectangle à coins arrondis 37"/>
            <p:cNvSpPr/>
            <p:nvPr/>
          </p:nvSpPr>
          <p:spPr>
            <a:xfrm>
              <a:off x="720379" y="1709197"/>
              <a:ext cx="2634191" cy="382312"/>
            </a:xfrm>
            <a:prstGeom prst="roundRect">
              <a:avLst/>
            </a:prstGeom>
            <a:solidFill>
              <a:srgbClr val="FF6600">
                <a:lumMod val="40000"/>
                <a:lumOff val="60000"/>
                <a:alpha val="50196"/>
              </a:srgbClr>
            </a:solidFill>
            <a:ln w="12700" cap="flat" cmpd="sng" algn="ctr">
              <a:solidFill>
                <a:srgbClr val="FF6600"/>
              </a:solidFill>
              <a:prstDash val="solid"/>
              <a:miter lim="800000"/>
            </a:ln>
            <a:effectLst/>
          </p:spPr>
          <p:txBody>
            <a:bodyPr anchor="ctr"/>
            <a:lstStyle/>
            <a:p>
              <a:pPr marL="0" marR="0" lvl="0" indent="0" algn="ctr" defTabSz="817081" eaLnBrk="1" fontAlgn="auto" latinLnBrk="0" hangingPunct="1">
                <a:lnSpc>
                  <a:spcPct val="100000"/>
                </a:lnSpc>
                <a:spcBef>
                  <a:spcPts val="0"/>
                </a:spcBef>
                <a:spcAft>
                  <a:spcPts val="0"/>
                </a:spcAft>
                <a:buClrTx/>
                <a:buSzTx/>
                <a:buFontTx/>
                <a:buNone/>
                <a:tabLst/>
                <a:defRPr/>
              </a:pPr>
              <a:endParaRPr kumimoji="0" lang="fr-FR" sz="1100" b="0" i="0" u="none" strike="noStrike" kern="0" cap="none" spc="0" normalizeH="0" baseline="0" noProof="0">
                <a:ln>
                  <a:noFill/>
                </a:ln>
                <a:solidFill>
                  <a:srgbClr val="000000"/>
                </a:solidFill>
                <a:effectLst/>
                <a:uLnTx/>
                <a:uFillTx/>
                <a:latin typeface="Helvetica 55 Roman" panose="020B0604020202020204" pitchFamily="34" charset="0"/>
                <a:ea typeface="+mn-ea"/>
                <a:cs typeface="+mn-cs"/>
              </a:endParaRPr>
            </a:p>
          </p:txBody>
        </p:sp>
        <p:sp>
          <p:nvSpPr>
            <p:cNvPr id="90" name="Double flèche verticale 111"/>
            <p:cNvSpPr/>
            <p:nvPr/>
          </p:nvSpPr>
          <p:spPr>
            <a:xfrm rot="16200000">
              <a:off x="1977052" y="1633511"/>
              <a:ext cx="130149" cy="451177"/>
            </a:xfrm>
            <a:prstGeom prst="upDownArrow">
              <a:avLst/>
            </a:prstGeom>
            <a:solidFill>
              <a:srgbClr val="FF6600">
                <a:alpha val="80000"/>
              </a:srgbClr>
            </a:solidFill>
            <a:ln w="12700" cap="flat" cmpd="sng" algn="ctr">
              <a:solidFill>
                <a:srgbClr val="FF6600">
                  <a:shade val="50000"/>
                </a:srgbClr>
              </a:solidFill>
              <a:prstDash val="solid"/>
              <a:miter lim="800000"/>
            </a:ln>
            <a:effectLst/>
          </p:spPr>
          <p:txBody>
            <a:bodyPr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55 Roman" panose="020B0604020202020204" pitchFamily="34" charset="0"/>
                <a:ea typeface="+mn-ea"/>
                <a:cs typeface="+mn-cs"/>
              </a:endParaRPr>
            </a:p>
          </p:txBody>
        </p:sp>
        <p:pic>
          <p:nvPicPr>
            <p:cNvPr id="91" name="Image 1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0578" y="1549997"/>
              <a:ext cx="357065" cy="51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Espace réservé du contenu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1635646"/>
              <a:ext cx="298259" cy="40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ZoneTexte 116"/>
            <p:cNvSpPr txBox="1">
              <a:spLocks noChangeArrowheads="1"/>
            </p:cNvSpPr>
            <p:nvPr/>
          </p:nvSpPr>
          <p:spPr bwMode="auto">
            <a:xfrm>
              <a:off x="720379" y="1708815"/>
              <a:ext cx="822488" cy="3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GB"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Service Logic</a:t>
              </a:r>
            </a:p>
          </p:txBody>
        </p:sp>
        <p:sp>
          <p:nvSpPr>
            <p:cNvPr id="94" name="ZoneTexte 117"/>
            <p:cNvSpPr txBox="1">
              <a:spLocks noChangeArrowheads="1"/>
            </p:cNvSpPr>
            <p:nvPr/>
          </p:nvSpPr>
          <p:spPr bwMode="auto">
            <a:xfrm>
              <a:off x="2555776" y="1708815"/>
              <a:ext cx="798794" cy="3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GB"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service database</a:t>
              </a:r>
            </a:p>
          </p:txBody>
        </p:sp>
      </p:grpSp>
      <p:grpSp>
        <p:nvGrpSpPr>
          <p:cNvPr id="95" name="Groupe 15"/>
          <p:cNvGrpSpPr>
            <a:grpSpLocks/>
          </p:cNvGrpSpPr>
          <p:nvPr/>
        </p:nvGrpSpPr>
        <p:grpSpPr bwMode="auto">
          <a:xfrm>
            <a:off x="7004049" y="3147592"/>
            <a:ext cx="1611313" cy="652462"/>
            <a:chOff x="1701900" y="3180030"/>
            <a:chExt cx="1573956" cy="477160"/>
          </a:xfrm>
        </p:grpSpPr>
        <p:sp>
          <p:nvSpPr>
            <p:cNvPr id="96" name="Rectangle à coins arrondis 95"/>
            <p:cNvSpPr/>
            <p:nvPr/>
          </p:nvSpPr>
          <p:spPr>
            <a:xfrm>
              <a:off x="1701900" y="3305415"/>
              <a:ext cx="1573956" cy="351775"/>
            </a:xfrm>
            <a:prstGeom prst="roundRect">
              <a:avLst/>
            </a:prstGeom>
            <a:solidFill>
              <a:srgbClr val="FFFF00">
                <a:alpha val="80000"/>
              </a:srgbClr>
            </a:solidFill>
            <a:ln w="12700" cap="flat" cmpd="sng" algn="ctr">
              <a:solidFill>
                <a:srgbClr val="FF6600"/>
              </a:solidFill>
              <a:prstDash val="solid"/>
              <a:miter lim="800000"/>
            </a:ln>
            <a:effectLst/>
          </p:spPr>
          <p:txBody>
            <a:bodyPr anchor="ctr"/>
            <a:lstStyle/>
            <a:p>
              <a:pPr marL="0" marR="0" lvl="0" indent="0" algn="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Service Gateway</a:t>
              </a:r>
            </a:p>
            <a:p>
              <a:pPr marL="0" marR="0" lvl="0" indent="0" algn="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(e.g. TAS)</a:t>
              </a:r>
            </a:p>
          </p:txBody>
        </p:sp>
        <p:pic>
          <p:nvPicPr>
            <p:cNvPr id="97" name="Image 1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26628" y="3180030"/>
              <a:ext cx="309263" cy="41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98" name="Connecteur droit avec flèche 97"/>
          <p:cNvCxnSpPr>
            <a:stCxn id="97" idx="2"/>
          </p:cNvCxnSpPr>
          <p:nvPr/>
        </p:nvCxnSpPr>
        <p:spPr>
          <a:xfrm>
            <a:off x="7289799" y="3720679"/>
            <a:ext cx="1177925" cy="823913"/>
          </a:xfrm>
          <a:prstGeom prst="straightConnector1">
            <a:avLst/>
          </a:prstGeom>
          <a:noFill/>
          <a:ln w="19050" cap="flat" cmpd="sng" algn="ctr">
            <a:solidFill>
              <a:srgbClr val="000000"/>
            </a:solidFill>
            <a:prstDash val="sysDot"/>
            <a:miter lim="800000"/>
            <a:headEnd type="none" w="med" len="med"/>
            <a:tailEnd type="arrow" w="med" len="med"/>
          </a:ln>
          <a:effectLst/>
        </p:spPr>
      </p:cxnSp>
      <p:sp>
        <p:nvSpPr>
          <p:cNvPr id="99" name="Double flèche verticale 16"/>
          <p:cNvSpPr/>
          <p:nvPr/>
        </p:nvSpPr>
        <p:spPr>
          <a:xfrm>
            <a:off x="7200899" y="2115717"/>
            <a:ext cx="239713" cy="1074737"/>
          </a:xfrm>
          <a:prstGeom prst="upDownArrow">
            <a:avLst>
              <a:gd name="adj1" fmla="val 35348"/>
              <a:gd name="adj2" fmla="val 46337"/>
            </a:avLst>
          </a:prstGeom>
          <a:solidFill>
            <a:srgbClr val="FF6600">
              <a:alpha val="80000"/>
            </a:srgbClr>
          </a:solidFill>
          <a:ln w="12700" cap="flat" cmpd="sng" algn="ctr">
            <a:solidFill>
              <a:srgbClr val="FF6600">
                <a:shade val="50000"/>
              </a:srgbClr>
            </a:solidFill>
            <a:prstDash val="solid"/>
            <a:miter lim="800000"/>
          </a:ln>
          <a:effectLst/>
        </p:spPr>
        <p:txBody>
          <a:bodyPr lIns="104818" tIns="52409" rIns="104818" bIns="52409"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75"/>
              <a:ea typeface="+mn-ea"/>
              <a:cs typeface="+mn-cs"/>
            </a:endParaRPr>
          </a:p>
        </p:txBody>
      </p:sp>
      <p:cxnSp>
        <p:nvCxnSpPr>
          <p:cNvPr id="100" name="Connecteur droit avec flèche 99"/>
          <p:cNvCxnSpPr/>
          <p:nvPr/>
        </p:nvCxnSpPr>
        <p:spPr>
          <a:xfrm>
            <a:off x="5573712" y="3433342"/>
            <a:ext cx="1557337" cy="168275"/>
          </a:xfrm>
          <a:prstGeom prst="straightConnector1">
            <a:avLst/>
          </a:prstGeom>
          <a:noFill/>
          <a:ln w="19050" cap="flat" cmpd="sng" algn="ctr">
            <a:solidFill>
              <a:srgbClr val="3333FF"/>
            </a:solidFill>
            <a:prstDash val="sysDot"/>
            <a:miter lim="800000"/>
            <a:headEnd type="none" w="med" len="med"/>
            <a:tailEnd type="arrow" w="med" len="med"/>
          </a:ln>
          <a:effectLst/>
        </p:spPr>
      </p:cxnSp>
      <p:grpSp>
        <p:nvGrpSpPr>
          <p:cNvPr id="101" name="Groupe 100"/>
          <p:cNvGrpSpPr>
            <a:grpSpLocks/>
          </p:cNvGrpSpPr>
          <p:nvPr/>
        </p:nvGrpSpPr>
        <p:grpSpPr bwMode="auto">
          <a:xfrm>
            <a:off x="5829299" y="2115717"/>
            <a:ext cx="1365250" cy="1023937"/>
            <a:chOff x="779886" y="2198741"/>
            <a:chExt cx="1334929" cy="750152"/>
          </a:xfrm>
        </p:grpSpPr>
        <p:sp>
          <p:nvSpPr>
            <p:cNvPr id="102" name="Rectangle 27"/>
            <p:cNvSpPr>
              <a:spLocks noChangeArrowheads="1"/>
            </p:cNvSpPr>
            <p:nvPr/>
          </p:nvSpPr>
          <p:spPr bwMode="auto">
            <a:xfrm>
              <a:off x="779886" y="2420012"/>
              <a:ext cx="1334929" cy="315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t>NotifyCallDirection</a:t>
              </a:r>
              <a:b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b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t>(L</a:t>
              </a:r>
              <a:r>
                <a:rPr kumimoji="0" lang="fr-FR" altLang="en-US" sz="1100" b="0" i="0" u="none" strike="noStrike" kern="0" cap="none" spc="0" normalizeH="0" baseline="-25000" noProof="0">
                  <a:ln>
                    <a:noFill/>
                  </a:ln>
                  <a:solidFill>
                    <a:srgbClr val="3333FF"/>
                  </a:solidFill>
                  <a:effectLst/>
                  <a:uLnTx/>
                  <a:uFillTx/>
                  <a:latin typeface="Helvetica 55 Roman" pitchFamily="34" charset="0"/>
                  <a:ea typeface="MS PGothic" pitchFamily="34" charset="-128"/>
                  <a:cs typeface="Arial" pitchFamily="34" charset="0"/>
                </a:rPr>
                <a:t>A</a:t>
              </a: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sym typeface="Wingdings" pitchFamily="2" charset="2"/>
                </a:rPr>
                <a:t>B)</a:t>
              </a: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t> </a:t>
              </a:r>
              <a:endParaRPr kumimoji="0" lang="fr-FR"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cs typeface="Arial" pitchFamily="34" charset="0"/>
              </a:endParaRPr>
            </a:p>
          </p:txBody>
        </p:sp>
        <p:cxnSp>
          <p:nvCxnSpPr>
            <p:cNvPr id="103" name="Connecteur droit avec flèche 102"/>
            <p:cNvCxnSpPr/>
            <p:nvPr/>
          </p:nvCxnSpPr>
          <p:spPr>
            <a:xfrm>
              <a:off x="2077561" y="2198741"/>
              <a:ext cx="0" cy="750152"/>
            </a:xfrm>
            <a:prstGeom prst="straightConnector1">
              <a:avLst/>
            </a:prstGeom>
            <a:noFill/>
            <a:ln w="19050" cap="flat" cmpd="sng" algn="ctr">
              <a:solidFill>
                <a:srgbClr val="3333FF"/>
              </a:solidFill>
              <a:prstDash val="solid"/>
              <a:miter lim="800000"/>
              <a:headEnd type="arrow" w="med" len="med"/>
              <a:tailEnd type="none" w="med" len="med"/>
            </a:ln>
            <a:effectLst/>
          </p:spPr>
        </p:cxnSp>
      </p:grpSp>
      <p:grpSp>
        <p:nvGrpSpPr>
          <p:cNvPr id="104" name="Groupe 103"/>
          <p:cNvGrpSpPr>
            <a:grpSpLocks/>
          </p:cNvGrpSpPr>
          <p:nvPr/>
        </p:nvGrpSpPr>
        <p:grpSpPr bwMode="auto">
          <a:xfrm>
            <a:off x="7499349" y="2152229"/>
            <a:ext cx="1733550" cy="1003300"/>
            <a:chOff x="2178075" y="2211710"/>
            <a:chExt cx="1693324" cy="734738"/>
          </a:xfrm>
        </p:grpSpPr>
        <p:sp>
          <p:nvSpPr>
            <p:cNvPr id="105" name="ZoneTexte 30"/>
            <p:cNvSpPr txBox="1">
              <a:spLocks noChangeArrowheads="1"/>
            </p:cNvSpPr>
            <p:nvPr/>
          </p:nvSpPr>
          <p:spPr bwMode="auto">
            <a:xfrm>
              <a:off x="2189795" y="2446912"/>
              <a:ext cx="1681604" cy="31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defTabSz="815975" eaLnBrk="1" fontAlgn="auto" latinLnBrk="0" hangingPunct="1">
                <a:lnSpc>
                  <a:spcPct val="100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rPr>
                <a:t>Continue (useIdentity (V</a:t>
              </a:r>
              <a:r>
                <a:rPr kumimoji="0" lang="en-US" altLang="en-US" sz="1100" b="0" i="0" u="none" strike="noStrike" kern="0" cap="none" spc="0" normalizeH="0" baseline="-25000" noProof="0" dirty="0">
                  <a:ln>
                    <a:noFill/>
                  </a:ln>
                  <a:solidFill>
                    <a:srgbClr val="000000"/>
                  </a:solidFill>
                  <a:effectLst/>
                  <a:uLnTx/>
                  <a:uFillTx/>
                  <a:latin typeface="Helvetica 55 Roman" pitchFamily="34" charset="0"/>
                  <a:ea typeface="MS PGothic" pitchFamily="34" charset="-128"/>
                </a:rPr>
                <a:t>A</a:t>
              </a:r>
              <a:r>
                <a:rPr kumimoji="0" lang="en-US"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rPr>
                <a:t>)) </a:t>
              </a:r>
              <a:endParaRPr kumimoji="0" lang="fr-FR"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endParaRPr>
            </a:p>
          </p:txBody>
        </p:sp>
        <p:cxnSp>
          <p:nvCxnSpPr>
            <p:cNvPr id="106" name="Connecteur droit avec flèche 105"/>
            <p:cNvCxnSpPr/>
            <p:nvPr/>
          </p:nvCxnSpPr>
          <p:spPr>
            <a:xfrm flipV="1">
              <a:off x="2178075" y="2211710"/>
              <a:ext cx="0" cy="734738"/>
            </a:xfrm>
            <a:prstGeom prst="straightConnector1">
              <a:avLst/>
            </a:prstGeom>
            <a:noFill/>
            <a:ln w="19050" cap="flat" cmpd="sng" algn="ctr">
              <a:solidFill>
                <a:srgbClr val="000000"/>
              </a:solidFill>
              <a:prstDash val="solid"/>
              <a:miter lim="800000"/>
              <a:headEnd type="arrow" w="med" len="med"/>
              <a:tailEnd type="none" w="med" len="med"/>
            </a:ln>
            <a:effectLst/>
          </p:spPr>
        </p:cxnSp>
      </p:grpSp>
      <p:sp>
        <p:nvSpPr>
          <p:cNvPr id="107" name="Double flèche verticale 111"/>
          <p:cNvSpPr/>
          <p:nvPr/>
        </p:nvSpPr>
        <p:spPr>
          <a:xfrm rot="14792062">
            <a:off x="5762624" y="1668042"/>
            <a:ext cx="233363" cy="534987"/>
          </a:xfrm>
          <a:prstGeom prst="upDownArrow">
            <a:avLst/>
          </a:prstGeom>
          <a:solidFill>
            <a:srgbClr val="FF6600">
              <a:alpha val="80000"/>
            </a:srgbClr>
          </a:solidFill>
          <a:ln w="12700" cap="flat" cmpd="sng" algn="ctr">
            <a:solidFill>
              <a:srgbClr val="FF6600">
                <a:shade val="50000"/>
              </a:srgbClr>
            </a:solidFill>
            <a:prstDash val="solid"/>
            <a:miter lim="800000"/>
          </a:ln>
          <a:effectLst/>
        </p:spPr>
        <p:txBody>
          <a:bodyPr lIns="104818" tIns="52409" rIns="104818" bIns="52409"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55 Roman" panose="020B0604020202020204" pitchFamily="34" charset="0"/>
              <a:ea typeface="+mn-ea"/>
              <a:cs typeface="+mn-cs"/>
            </a:endParaRPr>
          </a:p>
        </p:txBody>
      </p:sp>
      <p:pic>
        <p:nvPicPr>
          <p:cNvPr id="108" name="Image 4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99462" y="4468392"/>
            <a:ext cx="430212"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9" name="Groupe 108"/>
          <p:cNvGrpSpPr>
            <a:grpSpLocks/>
          </p:cNvGrpSpPr>
          <p:nvPr/>
        </p:nvGrpSpPr>
        <p:grpSpPr bwMode="auto">
          <a:xfrm>
            <a:off x="5006974" y="1293392"/>
            <a:ext cx="1111250" cy="600075"/>
            <a:chOff x="313170" y="1779662"/>
            <a:chExt cx="1084796" cy="439606"/>
          </a:xfrm>
        </p:grpSpPr>
        <p:cxnSp>
          <p:nvCxnSpPr>
            <p:cNvPr id="110" name="Connecteur droit avec flèche 109"/>
            <p:cNvCxnSpPr/>
            <p:nvPr/>
          </p:nvCxnSpPr>
          <p:spPr>
            <a:xfrm flipH="1">
              <a:off x="911358" y="2005280"/>
              <a:ext cx="486608" cy="209336"/>
            </a:xfrm>
            <a:prstGeom prst="straightConnector1">
              <a:avLst/>
            </a:prstGeom>
            <a:noFill/>
            <a:ln w="19050" cap="flat" cmpd="sng" algn="ctr">
              <a:solidFill>
                <a:srgbClr val="000000"/>
              </a:solidFill>
              <a:prstDash val="solid"/>
              <a:miter lim="800000"/>
              <a:headEnd type="arrow" w="med" len="med"/>
              <a:tailEnd type="none" w="med" len="med"/>
            </a:ln>
            <a:effectLst/>
          </p:spPr>
        </p:cxnSp>
        <p:sp>
          <p:nvSpPr>
            <p:cNvPr id="111" name="ZoneTexte 48"/>
            <p:cNvSpPr txBox="1">
              <a:spLocks noChangeArrowheads="1"/>
            </p:cNvSpPr>
            <p:nvPr/>
          </p:nvSpPr>
          <p:spPr bwMode="auto">
            <a:xfrm>
              <a:off x="313170" y="1779662"/>
              <a:ext cx="989524" cy="43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US"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Outgoing call from V</a:t>
              </a:r>
              <a:r>
                <a:rPr kumimoji="0" lang="en-US" altLang="en-US" sz="1100" b="0" i="0" u="none" strike="noStrike" kern="0" cap="none" spc="0" normalizeH="0" baseline="-25000" noProof="0">
                  <a:ln>
                    <a:noFill/>
                  </a:ln>
                  <a:solidFill>
                    <a:srgbClr val="000000"/>
                  </a:solidFill>
                  <a:effectLst/>
                  <a:uLnTx/>
                  <a:uFillTx/>
                  <a:latin typeface="Helvetica 55 Roman" pitchFamily="34" charset="0"/>
                  <a:ea typeface="MS PGothic" pitchFamily="34" charset="-128"/>
                </a:rPr>
                <a:t>A </a:t>
              </a:r>
              <a:r>
                <a:rPr kumimoji="0" lang="en-US"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to B</a:t>
              </a:r>
              <a:endParaRPr kumimoji="0" lang="fr-FR"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endParaRPr>
            </a:p>
          </p:txBody>
        </p:sp>
      </p:grpSp>
      <p:sp>
        <p:nvSpPr>
          <p:cNvPr id="112" name="Bulle ronde 111"/>
          <p:cNvSpPr/>
          <p:nvPr/>
        </p:nvSpPr>
        <p:spPr>
          <a:xfrm>
            <a:off x="6710362" y="4849392"/>
            <a:ext cx="1231900" cy="1001712"/>
          </a:xfrm>
          <a:prstGeom prst="wedgeEllipseCallout">
            <a:avLst>
              <a:gd name="adj1" fmla="val 89284"/>
              <a:gd name="adj2" fmla="val -60212"/>
            </a:avLst>
          </a:prstGeom>
          <a:noFill/>
          <a:ln w="12700" cap="flat" cmpd="sng" algn="ctr">
            <a:solidFill>
              <a:srgbClr val="FF6600">
                <a:shade val="50000"/>
              </a:srgbClr>
            </a:solidFill>
            <a:prstDash val="sysDash"/>
            <a:miter lim="800000"/>
          </a:ln>
          <a:effectLst/>
        </p:spPr>
        <p:txBody>
          <a:bodyPr lIns="104818" tIns="52409" rIns="104818" bIns="52409" anchor="ctr"/>
          <a:lstStyle/>
          <a:p>
            <a:pPr marL="0" marR="0" lvl="0" indent="0" algn="ct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ＭＳ Ｐゴシック" pitchFamily="34" charset="-128"/>
                <a:cs typeface="+mn-cs"/>
              </a:rPr>
              <a:t>Call is presented to B using </a:t>
            </a: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V</a:t>
            </a:r>
            <a:r>
              <a:rPr kumimoji="0" lang="en-US" sz="1100" b="0" i="0" u="none" strike="noStrike" kern="0" cap="none" spc="0" normalizeH="0" baseline="-25000" noProof="0" dirty="0">
                <a:ln>
                  <a:noFill/>
                </a:ln>
                <a:solidFill>
                  <a:srgbClr val="000000"/>
                </a:solidFill>
                <a:effectLst/>
                <a:uLnTx/>
                <a:uFillTx/>
                <a:latin typeface="Helvetica 55 Roman" panose="020B0604020202020204" pitchFamily="34" charset="0"/>
                <a:ea typeface="+mn-ea"/>
                <a:cs typeface="+mn-cs"/>
              </a:rPr>
              <a:t>A</a:t>
            </a: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ＭＳ Ｐゴシック" pitchFamily="34" charset="-128"/>
                <a:cs typeface="+mn-cs"/>
              </a:rPr>
              <a:t> Identity</a:t>
            </a:r>
            <a:endParaRPr kumimoji="0" lang="fr-FR" sz="1100" b="0" i="0" u="none" strike="noStrike" kern="0" cap="none" spc="0" normalizeH="0" baseline="0" noProof="0" dirty="0">
              <a:ln>
                <a:noFill/>
              </a:ln>
              <a:solidFill>
                <a:srgbClr val="000000"/>
              </a:solidFill>
              <a:effectLst/>
              <a:uLnTx/>
              <a:uFillTx/>
              <a:latin typeface="Helvetica 55 Roman" panose="020B0604020202020204" pitchFamily="34" charset="0"/>
              <a:ea typeface="ＭＳ Ｐゴシック" pitchFamily="34" charset="-128"/>
              <a:cs typeface="+mn-cs"/>
            </a:endParaRPr>
          </a:p>
        </p:txBody>
      </p:sp>
      <p:sp>
        <p:nvSpPr>
          <p:cNvPr id="113" name="Rectangle 112"/>
          <p:cNvSpPr>
            <a:spLocks noChangeArrowheads="1"/>
          </p:cNvSpPr>
          <p:nvPr/>
        </p:nvSpPr>
        <p:spPr bwMode="auto">
          <a:xfrm>
            <a:off x="5999162" y="3155529"/>
            <a:ext cx="6588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r" eaLnBrk="1" hangingPunct="1">
              <a:lnSpc>
                <a:spcPct val="100000"/>
              </a:lnSpc>
            </a:pPr>
            <a:r>
              <a:rPr lang="fr-FR" altLang="en-US" sz="1100">
                <a:solidFill>
                  <a:srgbClr val="3333FF"/>
                </a:solidFill>
                <a:latin typeface="Helvetica 55 Roman" pitchFamily="34" charset="0"/>
                <a:ea typeface="MS PGothic" pitchFamily="34" charset="-128"/>
                <a:cs typeface="Arial" pitchFamily="34" charset="0"/>
              </a:rPr>
              <a:t>(L</a:t>
            </a:r>
            <a:r>
              <a:rPr lang="fr-FR" altLang="en-US" sz="1100" baseline="-25000">
                <a:solidFill>
                  <a:srgbClr val="3333FF"/>
                </a:solidFill>
                <a:latin typeface="Helvetica 55 Roman" pitchFamily="34" charset="0"/>
                <a:ea typeface="MS PGothic" pitchFamily="34" charset="-128"/>
                <a:cs typeface="Arial" pitchFamily="34" charset="0"/>
              </a:rPr>
              <a:t>A</a:t>
            </a:r>
            <a:r>
              <a:rPr lang="fr-FR" altLang="en-US" sz="1100">
                <a:solidFill>
                  <a:srgbClr val="3333FF"/>
                </a:solidFill>
                <a:latin typeface="Helvetica 55 Roman" pitchFamily="34" charset="0"/>
                <a:ea typeface="MS PGothic" pitchFamily="34" charset="-128"/>
                <a:cs typeface="Arial" pitchFamily="34" charset="0"/>
                <a:sym typeface="Wingdings" pitchFamily="2" charset="2"/>
              </a:rPr>
              <a:t>B)</a:t>
            </a:r>
            <a:endParaRPr lang="fr-FR" altLang="en-US" sz="1100">
              <a:solidFill>
                <a:srgbClr val="000000"/>
              </a:solidFill>
              <a:latin typeface="Helvetica 55 Roman" pitchFamily="34" charset="0"/>
              <a:ea typeface="MS PGothic" pitchFamily="34" charset="-128"/>
              <a:cs typeface="Arial" pitchFamily="34" charset="0"/>
            </a:endParaRPr>
          </a:p>
        </p:txBody>
      </p:sp>
      <p:sp>
        <p:nvSpPr>
          <p:cNvPr id="114" name="Rectangle 113"/>
          <p:cNvSpPr>
            <a:spLocks noChangeArrowheads="1"/>
          </p:cNvSpPr>
          <p:nvPr/>
        </p:nvSpPr>
        <p:spPr bwMode="auto">
          <a:xfrm>
            <a:off x="7912099" y="3919117"/>
            <a:ext cx="6667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r" eaLnBrk="1" hangingPunct="1">
              <a:lnSpc>
                <a:spcPct val="100000"/>
              </a:lnSpc>
            </a:pPr>
            <a:r>
              <a:rPr lang="fr-FR" altLang="en-US" sz="1100">
                <a:solidFill>
                  <a:srgbClr val="000000"/>
                </a:solidFill>
                <a:latin typeface="Helvetica 55 Roman" pitchFamily="34" charset="0"/>
                <a:ea typeface="MS PGothic" pitchFamily="34" charset="-128"/>
                <a:cs typeface="Arial" pitchFamily="34" charset="0"/>
              </a:rPr>
              <a:t>(V</a:t>
            </a:r>
            <a:r>
              <a:rPr lang="fr-FR" altLang="en-US" sz="1100" baseline="-25000">
                <a:solidFill>
                  <a:srgbClr val="000000"/>
                </a:solidFill>
                <a:latin typeface="Helvetica 55 Roman" pitchFamily="34" charset="0"/>
                <a:ea typeface="MS PGothic" pitchFamily="34" charset="-128"/>
                <a:cs typeface="Arial" pitchFamily="34" charset="0"/>
              </a:rPr>
              <a:t>A</a:t>
            </a:r>
            <a:r>
              <a:rPr lang="fr-FR" altLang="en-US" sz="1100">
                <a:solidFill>
                  <a:srgbClr val="000000"/>
                </a:solidFill>
                <a:latin typeface="Helvetica 55 Roman" pitchFamily="34" charset="0"/>
                <a:ea typeface="MS PGothic" pitchFamily="34" charset="-128"/>
                <a:cs typeface="Arial" pitchFamily="34" charset="0"/>
                <a:sym typeface="Wingdings" pitchFamily="2" charset="2"/>
              </a:rPr>
              <a:t>B)</a:t>
            </a:r>
            <a:endParaRPr lang="fr-FR" altLang="en-US" sz="1100">
              <a:solidFill>
                <a:srgbClr val="000000"/>
              </a:solidFill>
              <a:latin typeface="Helvetica 55 Roman" pitchFamily="34" charset="0"/>
              <a:ea typeface="MS PGothic" pitchFamily="34" charset="-128"/>
              <a:cs typeface="Arial" pitchFamily="34" charset="0"/>
            </a:endParaRPr>
          </a:p>
        </p:txBody>
      </p:sp>
    </p:spTree>
    <p:extLst>
      <p:ext uri="{BB962C8B-B14F-4D97-AF65-F5344CB8AC3E}">
        <p14:creationId xmlns:p14="http://schemas.microsoft.com/office/powerpoint/2010/main" val="4154037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left)">
                                      <p:cBhvr>
                                        <p:cTn id="7" dur="500"/>
                                        <p:tgtEl>
                                          <p:spTgt spid="10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left)">
                                      <p:cBhvr>
                                        <p:cTn id="12" dur="500"/>
                                        <p:tgtEl>
                                          <p:spTgt spid="10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Effect transition="in" filter="wipe(left)">
                                      <p:cBhvr>
                                        <p:cTn id="15" dur="500"/>
                                        <p:tgtEl>
                                          <p:spTgt spid="1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wipe(down)">
                                      <p:cBhvr>
                                        <p:cTn id="20" dur="500"/>
                                        <p:tgtEl>
                                          <p:spTgt spid="10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wipe(up)">
                                      <p:cBhvr>
                                        <p:cTn id="25" dur="500"/>
                                        <p:tgtEl>
                                          <p:spTgt spid="10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98"/>
                                        </p:tgtEl>
                                        <p:attrNameLst>
                                          <p:attrName>style.visibility</p:attrName>
                                        </p:attrNameLst>
                                      </p:cBhvr>
                                      <p:to>
                                        <p:strVal val="visible"/>
                                      </p:to>
                                    </p:set>
                                    <p:animEffect transition="in" filter="wipe(left)">
                                      <p:cBhvr>
                                        <p:cTn id="30" dur="500"/>
                                        <p:tgtEl>
                                          <p:spTgt spid="9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wipe(left)">
                                      <p:cBhvr>
                                        <p:cTn id="33" dur="500"/>
                                        <p:tgtEl>
                                          <p:spTgt spid="114"/>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p:bldP spid="1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re 2"/>
          <p:cNvSpPr>
            <a:spLocks noGrp="1"/>
          </p:cNvSpPr>
          <p:nvPr>
            <p:ph type="title"/>
          </p:nvPr>
        </p:nvSpPr>
        <p:spPr/>
        <p:txBody>
          <a:bodyPr/>
          <a:lstStyle/>
          <a:p>
            <a:r>
              <a:rPr lang="en-GB" altLang="en-US" smtClean="0"/>
              <a:t>UC#2: </a:t>
            </a:r>
            <a:r>
              <a:rPr lang="en-US" altLang="en-US" smtClean="0"/>
              <a:t>multiple numbers in one device</a:t>
            </a:r>
            <a:endParaRPr lang="en-US" altLang="en-US" dirty="0" smtClean="0"/>
          </a:p>
        </p:txBody>
      </p:sp>
      <p:sp>
        <p:nvSpPr>
          <p:cNvPr id="6" name="Espace réservé du contenu 5"/>
          <p:cNvSpPr>
            <a:spLocks noGrp="1"/>
          </p:cNvSpPr>
          <p:nvPr>
            <p:ph idx="1"/>
          </p:nvPr>
        </p:nvSpPr>
        <p:spPr>
          <a:xfrm>
            <a:off x="292100" y="996950"/>
            <a:ext cx="4160837" cy="5383212"/>
          </a:xfrm>
        </p:spPr>
        <p:txBody>
          <a:bodyPr>
            <a:noAutofit/>
          </a:bodyPr>
          <a:lstStyle/>
          <a:p>
            <a:pPr algn="just" eaLnBrk="1" hangingPunct="1">
              <a:lnSpc>
                <a:spcPct val="100000"/>
              </a:lnSpc>
              <a:spcBef>
                <a:spcPts val="688"/>
              </a:spcBef>
              <a:spcAft>
                <a:spcPts val="688"/>
              </a:spcAft>
            </a:pPr>
            <a:r>
              <a:rPr lang="en-US" altLang="en-US" sz="1400" dirty="0" smtClean="0">
                <a:solidFill>
                  <a:srgbClr val="000000"/>
                </a:solidFill>
                <a:latin typeface="Helvetica 55 Roman" pitchFamily="34" charset="0"/>
              </a:rPr>
              <a:t>The user A wants to call B using virtual number V</a:t>
            </a:r>
            <a:r>
              <a:rPr lang="en-US" altLang="en-US" sz="1400" baseline="-25000" dirty="0" smtClean="0">
                <a:solidFill>
                  <a:srgbClr val="000000"/>
                </a:solidFill>
                <a:latin typeface="Helvetica 55 Roman" pitchFamily="34" charset="0"/>
              </a:rPr>
              <a:t>A</a:t>
            </a:r>
            <a:r>
              <a:rPr lang="en-US" altLang="en-US" sz="1400" dirty="0" smtClean="0">
                <a:solidFill>
                  <a:srgbClr val="000000"/>
                </a:solidFill>
                <a:latin typeface="Helvetica 55 Roman" pitchFamily="34" charset="0"/>
              </a:rPr>
              <a:t> instead of his native line L</a:t>
            </a:r>
            <a:r>
              <a:rPr lang="en-US" altLang="en-US" sz="1400" baseline="-25000" dirty="0" smtClean="0">
                <a:solidFill>
                  <a:srgbClr val="000000"/>
                </a:solidFill>
                <a:latin typeface="Helvetica 55 Roman" pitchFamily="34" charset="0"/>
              </a:rPr>
              <a:t>A</a:t>
            </a:r>
          </a:p>
          <a:p>
            <a:pPr algn="just" eaLnBrk="1" hangingPunct="1">
              <a:lnSpc>
                <a:spcPct val="100000"/>
              </a:lnSpc>
              <a:spcBef>
                <a:spcPts val="688"/>
              </a:spcBef>
              <a:spcAft>
                <a:spcPts val="688"/>
              </a:spcAft>
            </a:pPr>
            <a:r>
              <a:rPr lang="en-US" altLang="en-US" sz="1400" dirty="0" smtClean="0">
                <a:solidFill>
                  <a:srgbClr val="000000"/>
                </a:solidFill>
                <a:latin typeface="Helvetica 55 Roman" pitchFamily="34" charset="0"/>
              </a:rPr>
              <a:t>The app in Device A notifies the Service Logic that the user wants to call B from V</a:t>
            </a:r>
            <a:r>
              <a:rPr lang="en-US" altLang="en-US" sz="1400" baseline="-25000" dirty="0" smtClean="0">
                <a:solidFill>
                  <a:srgbClr val="000000"/>
                </a:solidFill>
                <a:latin typeface="Helvetica 55 Roman" pitchFamily="34" charset="0"/>
              </a:rPr>
              <a:t>A</a:t>
            </a:r>
            <a:r>
              <a:rPr lang="en-US" altLang="en-US" sz="1400" dirty="0" smtClean="0">
                <a:solidFill>
                  <a:srgbClr val="000000"/>
                </a:solidFill>
                <a:latin typeface="Helvetica 55 Roman" pitchFamily="34" charset="0"/>
              </a:rPr>
              <a:t> number</a:t>
            </a:r>
          </a:p>
          <a:p>
            <a:pPr algn="just" eaLnBrk="1" hangingPunct="1">
              <a:lnSpc>
                <a:spcPct val="100000"/>
              </a:lnSpc>
              <a:spcBef>
                <a:spcPts val="688"/>
              </a:spcBef>
              <a:spcAft>
                <a:spcPts val="688"/>
              </a:spcAft>
            </a:pPr>
            <a:r>
              <a:rPr lang="en-US" altLang="en-US" sz="1400" dirty="0" smtClean="0">
                <a:solidFill>
                  <a:srgbClr val="000000"/>
                </a:solidFill>
                <a:latin typeface="Helvetica 55 Roman" pitchFamily="34" charset="0"/>
              </a:rPr>
              <a:t>The Service Logic retains the call details that the user wants to place (basically numbers of B and V</a:t>
            </a:r>
            <a:r>
              <a:rPr lang="en-US" altLang="en-US" sz="1400" baseline="-25000" dirty="0" smtClean="0">
                <a:solidFill>
                  <a:srgbClr val="000000"/>
                </a:solidFill>
                <a:latin typeface="Helvetica 55 Roman" pitchFamily="34" charset="0"/>
              </a:rPr>
              <a:t>A</a:t>
            </a:r>
            <a:r>
              <a:rPr lang="en-US" altLang="en-US" sz="1400" dirty="0" smtClean="0">
                <a:solidFill>
                  <a:srgbClr val="000000"/>
                </a:solidFill>
                <a:latin typeface="Helvetica 55 Roman" pitchFamily="34" charset="0"/>
              </a:rPr>
              <a:t>, location, …) and sends back a Routing Number (RN) to the application</a:t>
            </a:r>
          </a:p>
          <a:p>
            <a:pPr algn="just" eaLnBrk="1" hangingPunct="1">
              <a:lnSpc>
                <a:spcPct val="100000"/>
              </a:lnSpc>
              <a:spcBef>
                <a:spcPts val="688"/>
              </a:spcBef>
              <a:spcAft>
                <a:spcPts val="688"/>
              </a:spcAft>
            </a:pPr>
            <a:r>
              <a:rPr lang="en-US" altLang="en-US" sz="1400" dirty="0" smtClean="0">
                <a:solidFill>
                  <a:srgbClr val="000000"/>
                </a:solidFill>
                <a:latin typeface="Helvetica 55 Roman" pitchFamily="34" charset="0"/>
              </a:rPr>
              <a:t>The call is routed towards the Service Gateway thanks to the Routing Number</a:t>
            </a:r>
          </a:p>
          <a:p>
            <a:pPr algn="just" eaLnBrk="1" hangingPunct="1">
              <a:lnSpc>
                <a:spcPct val="100000"/>
              </a:lnSpc>
              <a:spcBef>
                <a:spcPts val="688"/>
              </a:spcBef>
              <a:spcAft>
                <a:spcPts val="688"/>
              </a:spcAft>
            </a:pPr>
            <a:r>
              <a:rPr lang="en-US" altLang="en-US" sz="1400" dirty="0" smtClean="0">
                <a:solidFill>
                  <a:srgbClr val="000000"/>
                </a:solidFill>
                <a:latin typeface="Helvetica 55 Roman" pitchFamily="34" charset="0"/>
              </a:rPr>
              <a:t>The Service gateway notifies the Service Logic through the "call notification" network API that an outgoing call has been placed from L</a:t>
            </a:r>
            <a:r>
              <a:rPr lang="en-US" altLang="en-US" sz="1400" baseline="-25000" dirty="0" smtClean="0">
                <a:solidFill>
                  <a:srgbClr val="000000"/>
                </a:solidFill>
                <a:latin typeface="Helvetica 55 Roman" pitchFamily="34" charset="0"/>
              </a:rPr>
              <a:t>A</a:t>
            </a:r>
            <a:r>
              <a:rPr lang="en-US" altLang="en-US" sz="1400" dirty="0" smtClean="0">
                <a:solidFill>
                  <a:srgbClr val="000000"/>
                </a:solidFill>
                <a:latin typeface="Helvetica 55 Roman" pitchFamily="34" charset="0"/>
              </a:rPr>
              <a:t>, addressed to RN</a:t>
            </a:r>
          </a:p>
          <a:p>
            <a:pPr algn="just" eaLnBrk="1" hangingPunct="1">
              <a:lnSpc>
                <a:spcPct val="100000"/>
              </a:lnSpc>
              <a:spcBef>
                <a:spcPts val="688"/>
              </a:spcBef>
              <a:spcAft>
                <a:spcPts val="688"/>
              </a:spcAft>
            </a:pPr>
            <a:r>
              <a:rPr lang="en-US" altLang="en-US" sz="1400" dirty="0" smtClean="0">
                <a:solidFill>
                  <a:srgbClr val="000000"/>
                </a:solidFill>
                <a:latin typeface="Helvetica 55 Roman" pitchFamily="34" charset="0"/>
              </a:rPr>
              <a:t>The Service Logic changes the destination address to B and sets the parameter “useIdentity” to V</a:t>
            </a:r>
            <a:r>
              <a:rPr lang="en-US" altLang="en-US" sz="1400" baseline="-25000" dirty="0" smtClean="0">
                <a:solidFill>
                  <a:srgbClr val="000000"/>
                </a:solidFill>
                <a:latin typeface="Helvetica 55 Roman" pitchFamily="34" charset="0"/>
              </a:rPr>
              <a:t>A</a:t>
            </a:r>
            <a:r>
              <a:rPr lang="en-US" altLang="en-US" sz="1400" dirty="0" smtClean="0">
                <a:solidFill>
                  <a:srgbClr val="000000"/>
                </a:solidFill>
                <a:latin typeface="Helvetica 55 Roman" pitchFamily="34" charset="0"/>
              </a:rPr>
              <a:t> in order to force the change of displayed calling line ID towards the distant user</a:t>
            </a:r>
          </a:p>
          <a:p>
            <a:pPr marL="793750" lvl="3" indent="-109538" algn="just" defTabSz="1582738" eaLnBrk="1" hangingPunct="1">
              <a:lnSpc>
                <a:spcPct val="110000"/>
              </a:lnSpc>
              <a:spcBef>
                <a:spcPts val="688"/>
              </a:spcBef>
              <a:spcAft>
                <a:spcPts val="688"/>
              </a:spcAft>
              <a:buSzPct val="80000"/>
              <a:buChar char="•"/>
            </a:pPr>
            <a:r>
              <a:rPr lang="en-US" altLang="en-US" sz="1200" b="1" dirty="0" smtClean="0">
                <a:solidFill>
                  <a:srgbClr val="0B2200"/>
                </a:solidFill>
                <a:latin typeface="Helvetica 55 Roman" panose="020B0604020202020204" pitchFamily="34" charset="0"/>
              </a:rPr>
              <a:t>Note: </a:t>
            </a:r>
            <a:r>
              <a:rPr lang="en-US" altLang="en-US" sz="1200" dirty="0" smtClean="0">
                <a:solidFill>
                  <a:srgbClr val="0B2200"/>
                </a:solidFill>
                <a:latin typeface="Helvetica 55 Roman" panose="020B0604020202020204" pitchFamily="34" charset="0"/>
              </a:rPr>
              <a:t>The parameter “</a:t>
            </a:r>
            <a:r>
              <a:rPr lang="en-US" altLang="en-US" sz="1200" u="sng" dirty="0" smtClean="0">
                <a:solidFill>
                  <a:schemeClr val="accent5">
                    <a:lumMod val="75000"/>
                  </a:schemeClr>
                </a:solidFill>
                <a:latin typeface="Helvetica 55 Roman" panose="020B0604020202020204" pitchFamily="34" charset="0"/>
              </a:rPr>
              <a:t>useIdentity</a:t>
            </a:r>
            <a:r>
              <a:rPr lang="en-US" altLang="en-US" sz="1200" dirty="0" smtClean="0">
                <a:solidFill>
                  <a:srgbClr val="0B2200"/>
                </a:solidFill>
                <a:latin typeface="Helvetica 55 Roman" panose="020B0604020202020204" pitchFamily="34" charset="0"/>
              </a:rPr>
              <a:t>” isn’t part of OMA Call Notification standardized API</a:t>
            </a:r>
            <a:endParaRPr lang="en-US" altLang="en-US" sz="1200" dirty="0">
              <a:solidFill>
                <a:srgbClr val="0B2200"/>
              </a:solidFill>
              <a:latin typeface="Helvetica 55 Roman" panose="020B0604020202020204" pitchFamily="34" charset="0"/>
            </a:endParaRPr>
          </a:p>
        </p:txBody>
      </p:sp>
      <p:sp>
        <p:nvSpPr>
          <p:cNvPr id="4" name="Rectangle 3"/>
          <p:cNvSpPr/>
          <p:nvPr/>
        </p:nvSpPr>
        <p:spPr>
          <a:xfrm>
            <a:off x="5735574" y="5949950"/>
            <a:ext cx="3568606" cy="424732"/>
          </a:xfrm>
          <a:prstGeom prst="rect">
            <a:avLst/>
          </a:prstGeom>
        </p:spPr>
        <p:txBody>
          <a:bodyPr wrap="none">
            <a:spAutoFit/>
          </a:bodyPr>
          <a:lstStyle/>
          <a:p>
            <a:pPr algn="ctr"/>
            <a:r>
              <a:rPr lang="en-US" altLang="en-US" sz="1200" b="1" dirty="0">
                <a:solidFill>
                  <a:srgbClr val="000000"/>
                </a:solidFill>
              </a:rPr>
              <a:t>Call flow example: Outgoing voice call placed </a:t>
            </a:r>
            <a:endParaRPr lang="en-US" altLang="en-US" sz="1200" b="1" dirty="0" smtClean="0">
              <a:solidFill>
                <a:srgbClr val="000000"/>
              </a:solidFill>
            </a:endParaRPr>
          </a:p>
          <a:p>
            <a:pPr algn="ctr"/>
            <a:r>
              <a:rPr lang="en-US" altLang="en-US" sz="1200" b="1" dirty="0" smtClean="0">
                <a:solidFill>
                  <a:srgbClr val="000000"/>
                </a:solidFill>
              </a:rPr>
              <a:t>using </a:t>
            </a:r>
            <a:r>
              <a:rPr lang="en-US" altLang="en-US" sz="1200" b="1" dirty="0">
                <a:solidFill>
                  <a:srgbClr val="000000"/>
                </a:solidFill>
              </a:rPr>
              <a:t>VA (with routing number)</a:t>
            </a:r>
            <a:endParaRPr lang="en-US" sz="1200" b="1" dirty="0">
              <a:solidFill>
                <a:srgbClr val="000000"/>
              </a:solidFill>
            </a:endParaRPr>
          </a:p>
        </p:txBody>
      </p:sp>
      <p:pic>
        <p:nvPicPr>
          <p:cNvPr id="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4877" y="2003425"/>
            <a:ext cx="1331912" cy="177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ZoneTexte 42"/>
          <p:cNvSpPr txBox="1">
            <a:spLocks noChangeArrowheads="1"/>
          </p:cNvSpPr>
          <p:nvPr/>
        </p:nvSpPr>
        <p:spPr bwMode="auto">
          <a:xfrm>
            <a:off x="5225577" y="3643313"/>
            <a:ext cx="2905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ctr" eaLnBrk="1" hangingPunct="1">
              <a:lnSpc>
                <a:spcPct val="100000"/>
              </a:lnSpc>
            </a:pPr>
            <a:r>
              <a:rPr lang="en-US" altLang="en-US" sz="1300">
                <a:solidFill>
                  <a:srgbClr val="000000"/>
                </a:solidFill>
                <a:latin typeface="Helvetica 55 Roman" pitchFamily="34" charset="0"/>
                <a:ea typeface="MS PGothic" pitchFamily="34" charset="-128"/>
              </a:rPr>
              <a:t>A</a:t>
            </a:r>
            <a:endParaRPr lang="fr-FR" altLang="en-US" sz="1300">
              <a:solidFill>
                <a:srgbClr val="000000"/>
              </a:solidFill>
              <a:latin typeface="Helvetica 55 Roman" pitchFamily="34" charset="0"/>
              <a:ea typeface="MS PGothic" pitchFamily="34" charset="-128"/>
            </a:endParaRPr>
          </a:p>
        </p:txBody>
      </p:sp>
      <p:cxnSp>
        <p:nvCxnSpPr>
          <p:cNvPr id="41" name="Connecteur droit 40"/>
          <p:cNvCxnSpPr/>
          <p:nvPr/>
        </p:nvCxnSpPr>
        <p:spPr>
          <a:xfrm>
            <a:off x="5730402" y="2987675"/>
            <a:ext cx="3289300" cy="0"/>
          </a:xfrm>
          <a:prstGeom prst="line">
            <a:avLst/>
          </a:prstGeom>
          <a:noFill/>
          <a:ln w="19050" cap="flat" cmpd="sng" algn="ctr">
            <a:solidFill>
              <a:srgbClr val="FF6600"/>
            </a:solidFill>
            <a:prstDash val="sysDash"/>
            <a:miter lim="800000"/>
          </a:ln>
          <a:effectLst/>
        </p:spPr>
      </p:cxnSp>
      <p:sp>
        <p:nvSpPr>
          <p:cNvPr id="42" name="Nuage 41"/>
          <p:cNvSpPr/>
          <p:nvPr/>
        </p:nvSpPr>
        <p:spPr>
          <a:xfrm>
            <a:off x="6222527" y="3536950"/>
            <a:ext cx="2506662" cy="1146175"/>
          </a:xfrm>
          <a:prstGeom prst="cloud">
            <a:avLst/>
          </a:prstGeom>
          <a:solidFill>
            <a:srgbClr val="4BB4FA">
              <a:alpha val="69804"/>
            </a:srgbClr>
          </a:solidFill>
          <a:ln w="12700" cap="flat" cmpd="sng" algn="ctr">
            <a:solidFill>
              <a:srgbClr val="FFFFFF"/>
            </a:solidFill>
            <a:prstDash val="solid"/>
            <a:miter lim="800000"/>
          </a:ln>
          <a:effectLst/>
        </p:spPr>
        <p:txBody>
          <a:bodyPr lIns="0" tIns="0" rIns="0" bIns="0" anchor="b"/>
          <a:lstStyle/>
          <a:p>
            <a:pPr marL="0" marR="0" lvl="0" indent="0" algn="ctr" defTabSz="817081"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FFFFFF"/>
                </a:solidFill>
                <a:effectLst/>
                <a:uLnTx/>
                <a:uFillTx/>
                <a:latin typeface="Helvetica 55 Roman" panose="020B0604020202020204" pitchFamily="34" charset="0"/>
                <a:ea typeface="+mn-ea"/>
                <a:cs typeface="+mn-cs"/>
              </a:rPr>
              <a:t>IMS domain</a:t>
            </a:r>
          </a:p>
        </p:txBody>
      </p:sp>
      <p:sp>
        <p:nvSpPr>
          <p:cNvPr id="43" name="ZoneTexte 6"/>
          <p:cNvSpPr txBox="1">
            <a:spLocks noChangeArrowheads="1"/>
          </p:cNvSpPr>
          <p:nvPr/>
        </p:nvSpPr>
        <p:spPr bwMode="auto">
          <a:xfrm>
            <a:off x="8338664" y="4945063"/>
            <a:ext cx="38576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ctr" eaLnBrk="1" hangingPunct="1">
              <a:lnSpc>
                <a:spcPct val="100000"/>
              </a:lnSpc>
            </a:pPr>
            <a:r>
              <a:rPr lang="en-US" altLang="en-US" sz="1300">
                <a:solidFill>
                  <a:srgbClr val="000000"/>
                </a:solidFill>
                <a:latin typeface="Helvetica 55 Roman" pitchFamily="34" charset="0"/>
                <a:ea typeface="MS PGothic" pitchFamily="34" charset="-128"/>
              </a:rPr>
              <a:t>B</a:t>
            </a:r>
            <a:endParaRPr lang="fr-FR" altLang="en-US" sz="1300">
              <a:solidFill>
                <a:srgbClr val="000000"/>
              </a:solidFill>
              <a:latin typeface="Helvetica 55 Roman" pitchFamily="34" charset="0"/>
              <a:ea typeface="MS PGothic" pitchFamily="34" charset="-128"/>
            </a:endParaRPr>
          </a:p>
        </p:txBody>
      </p:sp>
      <p:grpSp>
        <p:nvGrpSpPr>
          <p:cNvPr id="44" name="Groupe 8"/>
          <p:cNvGrpSpPr>
            <a:grpSpLocks/>
          </p:cNvGrpSpPr>
          <p:nvPr/>
        </p:nvGrpSpPr>
        <p:grpSpPr bwMode="auto">
          <a:xfrm>
            <a:off x="6108227" y="1374775"/>
            <a:ext cx="2697162" cy="739775"/>
            <a:chOff x="720379" y="1549997"/>
            <a:chExt cx="2634191" cy="541512"/>
          </a:xfrm>
        </p:grpSpPr>
        <p:sp>
          <p:nvSpPr>
            <p:cNvPr id="45" name="Rectangle à coins arrondis 37"/>
            <p:cNvSpPr/>
            <p:nvPr/>
          </p:nvSpPr>
          <p:spPr>
            <a:xfrm>
              <a:off x="720379" y="1709197"/>
              <a:ext cx="2634191" cy="382312"/>
            </a:xfrm>
            <a:prstGeom prst="roundRect">
              <a:avLst/>
            </a:prstGeom>
            <a:solidFill>
              <a:srgbClr val="FF6600">
                <a:lumMod val="40000"/>
                <a:lumOff val="60000"/>
                <a:alpha val="50196"/>
              </a:srgbClr>
            </a:solidFill>
            <a:ln w="12700" cap="flat" cmpd="sng" algn="ctr">
              <a:solidFill>
                <a:srgbClr val="FF6600"/>
              </a:solidFill>
              <a:prstDash val="solid"/>
              <a:miter lim="800000"/>
            </a:ln>
            <a:effectLst/>
          </p:spPr>
          <p:txBody>
            <a:bodyPr anchor="ctr"/>
            <a:lstStyle/>
            <a:p>
              <a:pPr marL="0" marR="0" lvl="0" indent="0" algn="ctr" defTabSz="817081" eaLnBrk="1" fontAlgn="auto" latinLnBrk="0" hangingPunct="1">
                <a:lnSpc>
                  <a:spcPct val="100000"/>
                </a:lnSpc>
                <a:spcBef>
                  <a:spcPts val="0"/>
                </a:spcBef>
                <a:spcAft>
                  <a:spcPts val="0"/>
                </a:spcAft>
                <a:buClrTx/>
                <a:buSzTx/>
                <a:buFontTx/>
                <a:buNone/>
                <a:tabLst/>
                <a:defRPr/>
              </a:pPr>
              <a:endParaRPr kumimoji="0" lang="fr-FR" sz="1100" b="0" i="0" u="none" strike="noStrike" kern="0" cap="none" spc="0" normalizeH="0" baseline="0" noProof="0">
                <a:ln>
                  <a:noFill/>
                </a:ln>
                <a:solidFill>
                  <a:srgbClr val="000000"/>
                </a:solidFill>
                <a:effectLst/>
                <a:uLnTx/>
                <a:uFillTx/>
                <a:latin typeface="Helvetica 55 Roman" panose="020B0604020202020204" pitchFamily="34" charset="0"/>
                <a:ea typeface="+mn-ea"/>
                <a:cs typeface="+mn-cs"/>
              </a:endParaRPr>
            </a:p>
          </p:txBody>
        </p:sp>
        <p:sp>
          <p:nvSpPr>
            <p:cNvPr id="46" name="Double flèche verticale 111"/>
            <p:cNvSpPr/>
            <p:nvPr/>
          </p:nvSpPr>
          <p:spPr>
            <a:xfrm rot="16200000">
              <a:off x="1977052" y="1633511"/>
              <a:ext cx="130149" cy="451177"/>
            </a:xfrm>
            <a:prstGeom prst="upDownArrow">
              <a:avLst/>
            </a:prstGeom>
            <a:solidFill>
              <a:srgbClr val="FF6600">
                <a:alpha val="80000"/>
              </a:srgbClr>
            </a:solidFill>
            <a:ln w="12700" cap="flat" cmpd="sng" algn="ctr">
              <a:solidFill>
                <a:srgbClr val="FF6600">
                  <a:shade val="50000"/>
                </a:srgbClr>
              </a:solidFill>
              <a:prstDash val="solid"/>
              <a:miter lim="800000"/>
            </a:ln>
            <a:effectLst/>
          </p:spPr>
          <p:txBody>
            <a:bodyPr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55 Roman" panose="020B0604020202020204" pitchFamily="34" charset="0"/>
                <a:ea typeface="+mn-ea"/>
                <a:cs typeface="+mn-cs"/>
              </a:endParaRPr>
            </a:p>
          </p:txBody>
        </p:sp>
        <p:pic>
          <p:nvPicPr>
            <p:cNvPr id="47" name="Image 1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40578" y="1549997"/>
              <a:ext cx="357065" cy="51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Espace réservé du contenu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39752" y="1635646"/>
              <a:ext cx="298259" cy="40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ZoneTexte 116"/>
            <p:cNvSpPr txBox="1">
              <a:spLocks noChangeArrowheads="1"/>
            </p:cNvSpPr>
            <p:nvPr/>
          </p:nvSpPr>
          <p:spPr bwMode="auto">
            <a:xfrm>
              <a:off x="720379" y="1708815"/>
              <a:ext cx="822488" cy="3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GB"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Service Logic</a:t>
              </a:r>
            </a:p>
          </p:txBody>
        </p:sp>
        <p:sp>
          <p:nvSpPr>
            <p:cNvPr id="50" name="ZoneTexte 117"/>
            <p:cNvSpPr txBox="1">
              <a:spLocks noChangeArrowheads="1"/>
            </p:cNvSpPr>
            <p:nvPr/>
          </p:nvSpPr>
          <p:spPr bwMode="auto">
            <a:xfrm>
              <a:off x="2555776" y="1708815"/>
              <a:ext cx="798794" cy="3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GB"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service database</a:t>
              </a:r>
            </a:p>
          </p:txBody>
        </p:sp>
      </p:grpSp>
      <p:grpSp>
        <p:nvGrpSpPr>
          <p:cNvPr id="51" name="Groupe 15"/>
          <p:cNvGrpSpPr>
            <a:grpSpLocks/>
          </p:cNvGrpSpPr>
          <p:nvPr/>
        </p:nvGrpSpPr>
        <p:grpSpPr bwMode="auto">
          <a:xfrm>
            <a:off x="6951189" y="3170238"/>
            <a:ext cx="1611313" cy="652462"/>
            <a:chOff x="1701900" y="3180030"/>
            <a:chExt cx="1573956" cy="477160"/>
          </a:xfrm>
        </p:grpSpPr>
        <p:sp>
          <p:nvSpPr>
            <p:cNvPr id="52" name="Rectangle à coins arrondis 51"/>
            <p:cNvSpPr/>
            <p:nvPr/>
          </p:nvSpPr>
          <p:spPr>
            <a:xfrm>
              <a:off x="1701900" y="3305415"/>
              <a:ext cx="1573956" cy="351775"/>
            </a:xfrm>
            <a:prstGeom prst="roundRect">
              <a:avLst/>
            </a:prstGeom>
            <a:solidFill>
              <a:srgbClr val="FFFF00">
                <a:alpha val="80000"/>
              </a:srgbClr>
            </a:solidFill>
            <a:ln w="12700" cap="flat" cmpd="sng" algn="ctr">
              <a:solidFill>
                <a:srgbClr val="FF6600"/>
              </a:solidFill>
              <a:prstDash val="solid"/>
              <a:miter lim="800000"/>
            </a:ln>
            <a:effectLst/>
          </p:spPr>
          <p:txBody>
            <a:bodyPr anchor="ctr"/>
            <a:lstStyle/>
            <a:p>
              <a:pPr marL="0" marR="0" lvl="0" indent="0" algn="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Service Gateway</a:t>
              </a:r>
            </a:p>
            <a:p>
              <a:pPr marL="0" marR="0" lvl="0" indent="0" algn="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(e.g. TAS)</a:t>
              </a:r>
            </a:p>
          </p:txBody>
        </p:sp>
        <p:pic>
          <p:nvPicPr>
            <p:cNvPr id="53" name="Image 1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26628" y="3180030"/>
              <a:ext cx="309263" cy="41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54" name="Connecteur droit avec flèche 53"/>
          <p:cNvCxnSpPr>
            <a:stCxn id="53" idx="2"/>
          </p:cNvCxnSpPr>
          <p:nvPr/>
        </p:nvCxnSpPr>
        <p:spPr>
          <a:xfrm>
            <a:off x="7236939" y="3743325"/>
            <a:ext cx="1177925" cy="823913"/>
          </a:xfrm>
          <a:prstGeom prst="straightConnector1">
            <a:avLst/>
          </a:prstGeom>
          <a:noFill/>
          <a:ln w="19050" cap="flat" cmpd="sng" algn="ctr">
            <a:solidFill>
              <a:srgbClr val="000000"/>
            </a:solidFill>
            <a:prstDash val="sysDot"/>
            <a:miter lim="800000"/>
            <a:headEnd type="none" w="med" len="med"/>
            <a:tailEnd type="arrow" w="med" len="med"/>
          </a:ln>
          <a:effectLst/>
        </p:spPr>
      </p:cxnSp>
      <p:sp>
        <p:nvSpPr>
          <p:cNvPr id="55" name="Double flèche verticale 16"/>
          <p:cNvSpPr/>
          <p:nvPr/>
        </p:nvSpPr>
        <p:spPr>
          <a:xfrm>
            <a:off x="7148039" y="2138363"/>
            <a:ext cx="239713" cy="1074737"/>
          </a:xfrm>
          <a:prstGeom prst="upDownArrow">
            <a:avLst>
              <a:gd name="adj1" fmla="val 35348"/>
              <a:gd name="adj2" fmla="val 46337"/>
            </a:avLst>
          </a:prstGeom>
          <a:solidFill>
            <a:srgbClr val="FF6600">
              <a:alpha val="80000"/>
            </a:srgbClr>
          </a:solidFill>
          <a:ln w="12700" cap="flat" cmpd="sng" algn="ctr">
            <a:solidFill>
              <a:srgbClr val="FF6600">
                <a:shade val="50000"/>
              </a:srgbClr>
            </a:solidFill>
            <a:prstDash val="solid"/>
            <a:miter lim="800000"/>
          </a:ln>
          <a:effectLst/>
        </p:spPr>
        <p:txBody>
          <a:bodyPr lIns="104818" tIns="52409" rIns="104818" bIns="52409"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75"/>
              <a:ea typeface="+mn-ea"/>
              <a:cs typeface="+mn-cs"/>
            </a:endParaRPr>
          </a:p>
        </p:txBody>
      </p:sp>
      <p:cxnSp>
        <p:nvCxnSpPr>
          <p:cNvPr id="56" name="Connecteur droit avec flèche 55"/>
          <p:cNvCxnSpPr/>
          <p:nvPr/>
        </p:nvCxnSpPr>
        <p:spPr>
          <a:xfrm>
            <a:off x="5520852" y="3455988"/>
            <a:ext cx="1557337" cy="168275"/>
          </a:xfrm>
          <a:prstGeom prst="straightConnector1">
            <a:avLst/>
          </a:prstGeom>
          <a:noFill/>
          <a:ln w="19050" cap="flat" cmpd="sng" algn="ctr">
            <a:solidFill>
              <a:srgbClr val="3333FF"/>
            </a:solidFill>
            <a:prstDash val="sysDot"/>
            <a:miter lim="800000"/>
            <a:headEnd type="none" w="med" len="med"/>
            <a:tailEnd type="arrow" w="med" len="med"/>
          </a:ln>
          <a:effectLst/>
        </p:spPr>
      </p:cxnSp>
      <p:grpSp>
        <p:nvGrpSpPr>
          <p:cNvPr id="57" name="Groupe 56"/>
          <p:cNvGrpSpPr>
            <a:grpSpLocks/>
          </p:cNvGrpSpPr>
          <p:nvPr/>
        </p:nvGrpSpPr>
        <p:grpSpPr bwMode="auto">
          <a:xfrm>
            <a:off x="5776439" y="2138363"/>
            <a:ext cx="1365250" cy="1023937"/>
            <a:chOff x="779886" y="2198741"/>
            <a:chExt cx="1334929" cy="750152"/>
          </a:xfrm>
        </p:grpSpPr>
        <p:sp>
          <p:nvSpPr>
            <p:cNvPr id="58" name="Rectangle 27"/>
            <p:cNvSpPr>
              <a:spLocks noChangeArrowheads="1"/>
            </p:cNvSpPr>
            <p:nvPr/>
          </p:nvSpPr>
          <p:spPr bwMode="auto">
            <a:xfrm>
              <a:off x="779886" y="2420012"/>
              <a:ext cx="1334929" cy="315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t>NotifyCallDirection</a:t>
              </a:r>
              <a:b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b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t>(L</a:t>
              </a:r>
              <a:r>
                <a:rPr kumimoji="0" lang="fr-FR" altLang="en-US" sz="1100" b="0" i="0" u="none" strike="noStrike" kern="0" cap="none" spc="0" normalizeH="0" baseline="-25000" noProof="0">
                  <a:ln>
                    <a:noFill/>
                  </a:ln>
                  <a:solidFill>
                    <a:srgbClr val="3333FF"/>
                  </a:solidFill>
                  <a:effectLst/>
                  <a:uLnTx/>
                  <a:uFillTx/>
                  <a:latin typeface="Helvetica 55 Roman" pitchFamily="34" charset="0"/>
                  <a:ea typeface="MS PGothic" pitchFamily="34" charset="-128"/>
                  <a:cs typeface="Arial" pitchFamily="34" charset="0"/>
                </a:rPr>
                <a:t>A</a:t>
              </a: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sym typeface="Wingdings" pitchFamily="2" charset="2"/>
                </a:rPr>
                <a:t>RN)</a:t>
              </a: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t> </a:t>
              </a:r>
              <a:endParaRPr kumimoji="0" lang="fr-FR"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cs typeface="Arial" pitchFamily="34" charset="0"/>
              </a:endParaRPr>
            </a:p>
          </p:txBody>
        </p:sp>
        <p:cxnSp>
          <p:nvCxnSpPr>
            <p:cNvPr id="59" name="Connecteur droit avec flèche 58"/>
            <p:cNvCxnSpPr/>
            <p:nvPr/>
          </p:nvCxnSpPr>
          <p:spPr>
            <a:xfrm>
              <a:off x="2077561" y="2198741"/>
              <a:ext cx="0" cy="750152"/>
            </a:xfrm>
            <a:prstGeom prst="straightConnector1">
              <a:avLst/>
            </a:prstGeom>
            <a:noFill/>
            <a:ln w="19050" cap="flat" cmpd="sng" algn="ctr">
              <a:solidFill>
                <a:srgbClr val="3333FF"/>
              </a:solidFill>
              <a:prstDash val="solid"/>
              <a:miter lim="800000"/>
              <a:headEnd type="arrow" w="med" len="med"/>
              <a:tailEnd type="none" w="med" len="med"/>
            </a:ln>
            <a:effectLst/>
          </p:spPr>
        </p:cxnSp>
      </p:grpSp>
      <p:grpSp>
        <p:nvGrpSpPr>
          <p:cNvPr id="60" name="Groupe 59"/>
          <p:cNvGrpSpPr>
            <a:grpSpLocks/>
          </p:cNvGrpSpPr>
          <p:nvPr/>
        </p:nvGrpSpPr>
        <p:grpSpPr bwMode="auto">
          <a:xfrm>
            <a:off x="7446489" y="2174875"/>
            <a:ext cx="1733550" cy="1003300"/>
            <a:chOff x="2178075" y="2211710"/>
            <a:chExt cx="1693324" cy="734738"/>
          </a:xfrm>
        </p:grpSpPr>
        <p:sp>
          <p:nvSpPr>
            <p:cNvPr id="61" name="ZoneTexte 30"/>
            <p:cNvSpPr txBox="1">
              <a:spLocks noChangeArrowheads="1"/>
            </p:cNvSpPr>
            <p:nvPr/>
          </p:nvSpPr>
          <p:spPr bwMode="auto">
            <a:xfrm>
              <a:off x="2189795" y="2446912"/>
              <a:ext cx="1681604" cy="31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defTabSz="815975" eaLnBrk="1" fontAlgn="auto" latinLnBrk="0" hangingPunct="1">
                <a:lnSpc>
                  <a:spcPct val="100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rPr>
                <a:t>Route (B</a:t>
              </a:r>
              <a:r>
                <a:rPr kumimoji="0" lang="en-US" altLang="en-US" sz="1100" b="0" i="0" u="none" strike="noStrike" kern="0" cap="none" spc="0" normalizeH="0" baseline="-25000" noProof="0" dirty="0">
                  <a:ln>
                    <a:noFill/>
                  </a:ln>
                  <a:solidFill>
                    <a:srgbClr val="000000"/>
                  </a:solidFill>
                  <a:effectLst/>
                  <a:uLnTx/>
                  <a:uFillTx/>
                  <a:latin typeface="Helvetica 55 Roman" pitchFamily="34" charset="0"/>
                  <a:ea typeface="MS PGothic" pitchFamily="34" charset="-128"/>
                </a:rPr>
                <a:t>, </a:t>
              </a:r>
              <a:r>
                <a:rPr kumimoji="0" lang="en-US"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rPr>
                <a:t>useIdentity (V</a:t>
              </a:r>
              <a:r>
                <a:rPr kumimoji="0" lang="en-US" altLang="en-US" sz="1100" b="0" i="0" u="none" strike="noStrike" kern="0" cap="none" spc="0" normalizeH="0" baseline="-25000" noProof="0" dirty="0">
                  <a:ln>
                    <a:noFill/>
                  </a:ln>
                  <a:solidFill>
                    <a:srgbClr val="000000"/>
                  </a:solidFill>
                  <a:effectLst/>
                  <a:uLnTx/>
                  <a:uFillTx/>
                  <a:latin typeface="Helvetica 55 Roman" pitchFamily="34" charset="0"/>
                  <a:ea typeface="MS PGothic" pitchFamily="34" charset="-128"/>
                </a:rPr>
                <a:t>A</a:t>
              </a:r>
              <a:r>
                <a:rPr kumimoji="0" lang="en-US"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rPr>
                <a:t>)) </a:t>
              </a:r>
              <a:endParaRPr kumimoji="0" lang="fr-FR"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endParaRPr>
            </a:p>
          </p:txBody>
        </p:sp>
        <p:cxnSp>
          <p:nvCxnSpPr>
            <p:cNvPr id="62" name="Connecteur droit avec flèche 61"/>
            <p:cNvCxnSpPr/>
            <p:nvPr/>
          </p:nvCxnSpPr>
          <p:spPr>
            <a:xfrm flipV="1">
              <a:off x="2178075" y="2211710"/>
              <a:ext cx="0" cy="734738"/>
            </a:xfrm>
            <a:prstGeom prst="straightConnector1">
              <a:avLst/>
            </a:prstGeom>
            <a:noFill/>
            <a:ln w="19050" cap="flat" cmpd="sng" algn="ctr">
              <a:solidFill>
                <a:srgbClr val="000000"/>
              </a:solidFill>
              <a:prstDash val="solid"/>
              <a:miter lim="800000"/>
              <a:headEnd type="arrow" w="med" len="med"/>
              <a:tailEnd type="none" w="med" len="med"/>
            </a:ln>
            <a:effectLst/>
          </p:spPr>
        </p:cxnSp>
      </p:grpSp>
      <p:sp>
        <p:nvSpPr>
          <p:cNvPr id="63" name="Double flèche verticale 111"/>
          <p:cNvSpPr/>
          <p:nvPr/>
        </p:nvSpPr>
        <p:spPr>
          <a:xfrm rot="14792062">
            <a:off x="5709764" y="1690688"/>
            <a:ext cx="233363" cy="534987"/>
          </a:xfrm>
          <a:prstGeom prst="upDownArrow">
            <a:avLst/>
          </a:prstGeom>
          <a:solidFill>
            <a:srgbClr val="FF6600">
              <a:alpha val="80000"/>
            </a:srgbClr>
          </a:solidFill>
          <a:ln w="12700" cap="flat" cmpd="sng" algn="ctr">
            <a:solidFill>
              <a:srgbClr val="FF6600">
                <a:shade val="50000"/>
              </a:srgbClr>
            </a:solidFill>
            <a:prstDash val="solid"/>
            <a:miter lim="800000"/>
          </a:ln>
          <a:effectLst/>
        </p:spPr>
        <p:txBody>
          <a:bodyPr lIns="104818" tIns="52409" rIns="104818" bIns="52409"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55 Roman" panose="020B0604020202020204" pitchFamily="34" charset="0"/>
              <a:ea typeface="+mn-ea"/>
              <a:cs typeface="+mn-cs"/>
            </a:endParaRPr>
          </a:p>
        </p:txBody>
      </p:sp>
      <p:grpSp>
        <p:nvGrpSpPr>
          <p:cNvPr id="64" name="Groupe 63"/>
          <p:cNvGrpSpPr>
            <a:grpSpLocks/>
          </p:cNvGrpSpPr>
          <p:nvPr/>
        </p:nvGrpSpPr>
        <p:grpSpPr bwMode="auto">
          <a:xfrm>
            <a:off x="5651027" y="2003425"/>
            <a:ext cx="714375" cy="355600"/>
            <a:chOff x="993711" y="2283718"/>
            <a:chExt cx="697969" cy="259143"/>
          </a:xfrm>
        </p:grpSpPr>
        <p:cxnSp>
          <p:nvCxnSpPr>
            <p:cNvPr id="65" name="Connecteur droit avec flèche 64"/>
            <p:cNvCxnSpPr/>
            <p:nvPr/>
          </p:nvCxnSpPr>
          <p:spPr>
            <a:xfrm flipH="1">
              <a:off x="993711" y="2283718"/>
              <a:ext cx="420332" cy="190887"/>
            </a:xfrm>
            <a:prstGeom prst="straightConnector1">
              <a:avLst/>
            </a:prstGeom>
            <a:noFill/>
            <a:ln w="19050" cap="flat" cmpd="sng" algn="ctr">
              <a:solidFill>
                <a:srgbClr val="000000"/>
              </a:solidFill>
              <a:prstDash val="solid"/>
              <a:miter lim="800000"/>
              <a:headEnd type="none" w="med" len="med"/>
              <a:tailEnd type="arrow" w="med" len="med"/>
            </a:ln>
            <a:effectLst/>
          </p:spPr>
        </p:cxnSp>
        <p:sp>
          <p:nvSpPr>
            <p:cNvPr id="66" name="ZoneTexte 37"/>
            <p:cNvSpPr txBox="1">
              <a:spLocks noChangeArrowheads="1"/>
            </p:cNvSpPr>
            <p:nvPr/>
          </p:nvSpPr>
          <p:spPr bwMode="auto">
            <a:xfrm>
              <a:off x="1015822" y="2351812"/>
              <a:ext cx="675858" cy="191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US"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 use RN</a:t>
              </a:r>
              <a:endParaRPr kumimoji="0" lang="fr-FR"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endParaRPr>
            </a:p>
          </p:txBody>
        </p:sp>
      </p:grpSp>
      <p:pic>
        <p:nvPicPr>
          <p:cNvPr id="67" name="Image 4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346602" y="4491038"/>
            <a:ext cx="430212"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 name="Groupe 67"/>
          <p:cNvGrpSpPr>
            <a:grpSpLocks/>
          </p:cNvGrpSpPr>
          <p:nvPr/>
        </p:nvGrpSpPr>
        <p:grpSpPr bwMode="auto">
          <a:xfrm>
            <a:off x="4954114" y="1316038"/>
            <a:ext cx="1111250" cy="600075"/>
            <a:chOff x="313170" y="1779662"/>
            <a:chExt cx="1084796" cy="439606"/>
          </a:xfrm>
        </p:grpSpPr>
        <p:cxnSp>
          <p:nvCxnSpPr>
            <p:cNvPr id="70" name="Connecteur droit avec flèche 69"/>
            <p:cNvCxnSpPr/>
            <p:nvPr/>
          </p:nvCxnSpPr>
          <p:spPr>
            <a:xfrm flipH="1">
              <a:off x="911358" y="2005280"/>
              <a:ext cx="486608" cy="209336"/>
            </a:xfrm>
            <a:prstGeom prst="straightConnector1">
              <a:avLst/>
            </a:prstGeom>
            <a:noFill/>
            <a:ln w="19050" cap="flat" cmpd="sng" algn="ctr">
              <a:solidFill>
                <a:srgbClr val="000000"/>
              </a:solidFill>
              <a:prstDash val="solid"/>
              <a:miter lim="800000"/>
              <a:headEnd type="arrow" w="med" len="med"/>
              <a:tailEnd type="none" w="med" len="med"/>
            </a:ln>
            <a:effectLst/>
          </p:spPr>
        </p:cxnSp>
        <p:sp>
          <p:nvSpPr>
            <p:cNvPr id="71" name="ZoneTexte 48"/>
            <p:cNvSpPr txBox="1">
              <a:spLocks noChangeArrowheads="1"/>
            </p:cNvSpPr>
            <p:nvPr/>
          </p:nvSpPr>
          <p:spPr bwMode="auto">
            <a:xfrm>
              <a:off x="313170" y="1779662"/>
              <a:ext cx="989524" cy="43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US"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Outgoing call from V</a:t>
              </a:r>
              <a:r>
                <a:rPr kumimoji="0" lang="en-US" altLang="en-US" sz="1100" b="0" i="0" u="none" strike="noStrike" kern="0" cap="none" spc="0" normalizeH="0" baseline="-25000" noProof="0">
                  <a:ln>
                    <a:noFill/>
                  </a:ln>
                  <a:solidFill>
                    <a:srgbClr val="000000"/>
                  </a:solidFill>
                  <a:effectLst/>
                  <a:uLnTx/>
                  <a:uFillTx/>
                  <a:latin typeface="Helvetica 55 Roman" pitchFamily="34" charset="0"/>
                  <a:ea typeface="MS PGothic" pitchFamily="34" charset="-128"/>
                </a:rPr>
                <a:t>A </a:t>
              </a:r>
              <a:r>
                <a:rPr kumimoji="0" lang="en-US"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to B</a:t>
              </a:r>
              <a:endParaRPr kumimoji="0" lang="fr-FR"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endParaRPr>
            </a:p>
          </p:txBody>
        </p:sp>
      </p:grpSp>
      <p:sp>
        <p:nvSpPr>
          <p:cNvPr id="72" name="Bulle ronde 71"/>
          <p:cNvSpPr/>
          <p:nvPr/>
        </p:nvSpPr>
        <p:spPr>
          <a:xfrm>
            <a:off x="6657502" y="4872038"/>
            <a:ext cx="1231900" cy="1001712"/>
          </a:xfrm>
          <a:prstGeom prst="wedgeEllipseCallout">
            <a:avLst>
              <a:gd name="adj1" fmla="val 89284"/>
              <a:gd name="adj2" fmla="val -60212"/>
            </a:avLst>
          </a:prstGeom>
          <a:noFill/>
          <a:ln w="12700" cap="flat" cmpd="sng" algn="ctr">
            <a:solidFill>
              <a:srgbClr val="FF6600">
                <a:shade val="50000"/>
              </a:srgbClr>
            </a:solidFill>
            <a:prstDash val="sysDash"/>
            <a:miter lim="800000"/>
          </a:ln>
          <a:effectLst/>
        </p:spPr>
        <p:txBody>
          <a:bodyPr lIns="104818" tIns="52409" rIns="104818" bIns="52409" anchor="ctr"/>
          <a:lstStyle/>
          <a:p>
            <a:pPr marL="0" marR="0" lvl="0" indent="0" algn="ct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ＭＳ Ｐゴシック" pitchFamily="34" charset="-128"/>
                <a:cs typeface="+mn-cs"/>
              </a:rPr>
              <a:t>Call is presented to B using </a:t>
            </a: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V</a:t>
            </a:r>
            <a:r>
              <a:rPr kumimoji="0" lang="en-US" sz="1100" b="0" i="0" u="none" strike="noStrike" kern="0" cap="none" spc="0" normalizeH="0" baseline="-25000" noProof="0" dirty="0">
                <a:ln>
                  <a:noFill/>
                </a:ln>
                <a:solidFill>
                  <a:srgbClr val="000000"/>
                </a:solidFill>
                <a:effectLst/>
                <a:uLnTx/>
                <a:uFillTx/>
                <a:latin typeface="Helvetica 55 Roman" panose="020B0604020202020204" pitchFamily="34" charset="0"/>
                <a:ea typeface="+mn-ea"/>
                <a:cs typeface="+mn-cs"/>
              </a:rPr>
              <a:t>A</a:t>
            </a: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ＭＳ Ｐゴシック" pitchFamily="34" charset="-128"/>
                <a:cs typeface="+mn-cs"/>
              </a:rPr>
              <a:t> Identity</a:t>
            </a:r>
            <a:endParaRPr kumimoji="0" lang="fr-FR" sz="1100" b="0" i="0" u="none" strike="noStrike" kern="0" cap="none" spc="0" normalizeH="0" baseline="0" noProof="0" dirty="0">
              <a:ln>
                <a:noFill/>
              </a:ln>
              <a:solidFill>
                <a:srgbClr val="000000"/>
              </a:solidFill>
              <a:effectLst/>
              <a:uLnTx/>
              <a:uFillTx/>
              <a:latin typeface="Helvetica 55 Roman" panose="020B0604020202020204" pitchFamily="34" charset="0"/>
              <a:ea typeface="ＭＳ Ｐゴシック" pitchFamily="34" charset="-128"/>
              <a:cs typeface="+mn-cs"/>
            </a:endParaRPr>
          </a:p>
        </p:txBody>
      </p:sp>
      <p:sp>
        <p:nvSpPr>
          <p:cNvPr id="73" name="Rectangle 72"/>
          <p:cNvSpPr>
            <a:spLocks noChangeArrowheads="1"/>
          </p:cNvSpPr>
          <p:nvPr/>
        </p:nvSpPr>
        <p:spPr bwMode="auto">
          <a:xfrm>
            <a:off x="5843114" y="3178175"/>
            <a:ext cx="762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r" eaLnBrk="1" hangingPunct="1">
              <a:lnSpc>
                <a:spcPct val="100000"/>
              </a:lnSpc>
            </a:pPr>
            <a:r>
              <a:rPr lang="fr-FR" altLang="en-US" sz="1100">
                <a:solidFill>
                  <a:srgbClr val="3333FF"/>
                </a:solidFill>
                <a:latin typeface="Helvetica 55 Roman" pitchFamily="34" charset="0"/>
                <a:ea typeface="MS PGothic" pitchFamily="34" charset="-128"/>
                <a:cs typeface="Arial" pitchFamily="34" charset="0"/>
              </a:rPr>
              <a:t>(L</a:t>
            </a:r>
            <a:r>
              <a:rPr lang="fr-FR" altLang="en-US" sz="1100" baseline="-25000">
                <a:solidFill>
                  <a:srgbClr val="3333FF"/>
                </a:solidFill>
                <a:latin typeface="Helvetica 55 Roman" pitchFamily="34" charset="0"/>
                <a:ea typeface="MS PGothic" pitchFamily="34" charset="-128"/>
                <a:cs typeface="Arial" pitchFamily="34" charset="0"/>
              </a:rPr>
              <a:t>A</a:t>
            </a:r>
            <a:r>
              <a:rPr lang="fr-FR" altLang="en-US" sz="1100">
                <a:solidFill>
                  <a:srgbClr val="3333FF"/>
                </a:solidFill>
                <a:latin typeface="Helvetica 55 Roman" pitchFamily="34" charset="0"/>
                <a:ea typeface="MS PGothic" pitchFamily="34" charset="-128"/>
                <a:cs typeface="Arial" pitchFamily="34" charset="0"/>
                <a:sym typeface="Wingdings" pitchFamily="2" charset="2"/>
              </a:rPr>
              <a:t>RN)</a:t>
            </a:r>
            <a:endParaRPr lang="fr-FR" altLang="en-US" sz="1100">
              <a:solidFill>
                <a:srgbClr val="000000"/>
              </a:solidFill>
              <a:latin typeface="Helvetica 55 Roman" pitchFamily="34" charset="0"/>
              <a:ea typeface="MS PGothic" pitchFamily="34" charset="-128"/>
              <a:cs typeface="Arial" pitchFamily="34" charset="0"/>
            </a:endParaRPr>
          </a:p>
        </p:txBody>
      </p:sp>
      <p:sp>
        <p:nvSpPr>
          <p:cNvPr id="74" name="Rectangle 73"/>
          <p:cNvSpPr>
            <a:spLocks noChangeArrowheads="1"/>
          </p:cNvSpPr>
          <p:nvPr/>
        </p:nvSpPr>
        <p:spPr bwMode="auto">
          <a:xfrm>
            <a:off x="7859239" y="3941763"/>
            <a:ext cx="6667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r" eaLnBrk="1" hangingPunct="1">
              <a:lnSpc>
                <a:spcPct val="100000"/>
              </a:lnSpc>
            </a:pPr>
            <a:r>
              <a:rPr lang="fr-FR" altLang="en-US" sz="1100">
                <a:solidFill>
                  <a:srgbClr val="000000"/>
                </a:solidFill>
                <a:latin typeface="Helvetica 55 Roman" pitchFamily="34" charset="0"/>
                <a:ea typeface="MS PGothic" pitchFamily="34" charset="-128"/>
                <a:cs typeface="Arial" pitchFamily="34" charset="0"/>
              </a:rPr>
              <a:t>(V</a:t>
            </a:r>
            <a:r>
              <a:rPr lang="fr-FR" altLang="en-US" sz="1100" baseline="-25000">
                <a:solidFill>
                  <a:srgbClr val="000000"/>
                </a:solidFill>
                <a:latin typeface="Helvetica 55 Roman" pitchFamily="34" charset="0"/>
                <a:ea typeface="MS PGothic" pitchFamily="34" charset="-128"/>
                <a:cs typeface="Arial" pitchFamily="34" charset="0"/>
              </a:rPr>
              <a:t>A</a:t>
            </a:r>
            <a:r>
              <a:rPr lang="fr-FR" altLang="en-US" sz="1100">
                <a:solidFill>
                  <a:srgbClr val="000000"/>
                </a:solidFill>
                <a:latin typeface="Helvetica 55 Roman" pitchFamily="34" charset="0"/>
                <a:ea typeface="MS PGothic" pitchFamily="34" charset="-128"/>
                <a:cs typeface="Arial" pitchFamily="34" charset="0"/>
                <a:sym typeface="Wingdings" pitchFamily="2" charset="2"/>
              </a:rPr>
              <a:t>B)</a:t>
            </a:r>
            <a:endParaRPr lang="fr-FR" altLang="en-US" sz="1100">
              <a:solidFill>
                <a:srgbClr val="000000"/>
              </a:solidFill>
              <a:latin typeface="Helvetica 55 Roman" pitchFamily="34" charset="0"/>
              <a:ea typeface="MS PGothic" pitchFamily="34" charset="-128"/>
              <a:cs typeface="Arial" pitchFamily="34" charset="0"/>
            </a:endParaRPr>
          </a:p>
        </p:txBody>
      </p:sp>
    </p:spTree>
    <p:extLst>
      <p:ext uri="{BB962C8B-B14F-4D97-AF65-F5344CB8AC3E}">
        <p14:creationId xmlns:p14="http://schemas.microsoft.com/office/powerpoint/2010/main" val="3552083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right)">
                                      <p:cBhvr>
                                        <p:cTn id="12" dur="500"/>
                                        <p:tgtEl>
                                          <p:spTgt spid="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left)">
                                      <p:cBhvr>
                                        <p:cTn id="17" dur="500"/>
                                        <p:tgtEl>
                                          <p:spTgt spid="5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00"/>
                                        <p:tgtEl>
                                          <p:spTgt spid="5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up)">
                                      <p:cBhvr>
                                        <p:cTn id="30" dur="500"/>
                                        <p:tgtEl>
                                          <p:spTgt spid="6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wipe(left)">
                                      <p:cBhvr>
                                        <p:cTn id="35" dur="500"/>
                                        <p:tgtEl>
                                          <p:spTgt spid="5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wipe(left)">
                                      <p:cBhvr>
                                        <p:cTn id="38" dur="500"/>
                                        <p:tgtEl>
                                          <p:spTgt spid="74"/>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p:bldP spid="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title"/>
          </p:nvPr>
        </p:nvSpPr>
        <p:spPr/>
        <p:txBody>
          <a:bodyPr/>
          <a:lstStyle/>
          <a:p>
            <a:r>
              <a:rPr lang="en-GB" altLang="en-US" smtClean="0"/>
              <a:t>Problem Statement</a:t>
            </a:r>
          </a:p>
        </p:txBody>
      </p:sp>
      <p:sp>
        <p:nvSpPr>
          <p:cNvPr id="12291" name="Rectangle 4"/>
          <p:cNvSpPr>
            <a:spLocks noGrp="1" noChangeArrowheads="1"/>
          </p:cNvSpPr>
          <p:nvPr>
            <p:ph idx="1"/>
          </p:nvPr>
        </p:nvSpPr>
        <p:spPr/>
        <p:txBody>
          <a:bodyPr>
            <a:noAutofit/>
          </a:bodyPr>
          <a:lstStyle/>
          <a:p>
            <a:pPr algn="just">
              <a:spcBef>
                <a:spcPts val="300"/>
              </a:spcBef>
            </a:pPr>
            <a:r>
              <a:rPr lang="en-GB" altLang="en-US" sz="2000" dirty="0" smtClean="0"/>
              <a:t>The current Call Notification API shows some limitations and missing elements to cover the identified UCs (Cf. Annex 1: Call Notification API current version coverage).</a:t>
            </a:r>
          </a:p>
          <a:p>
            <a:pPr algn="just">
              <a:spcBef>
                <a:spcPts val="300"/>
              </a:spcBef>
            </a:pPr>
            <a:r>
              <a:rPr lang="en-US" altLang="en-US" sz="2000" dirty="0" smtClean="0"/>
              <a:t> The following enhancements  and additions are needed to fulfill the requirements:</a:t>
            </a:r>
          </a:p>
          <a:p>
            <a:pPr lvl="1" algn="just">
              <a:spcBef>
                <a:spcPts val="300"/>
              </a:spcBef>
            </a:pPr>
            <a:r>
              <a:rPr lang="en-US" altLang="en-US" sz="1800" dirty="0" smtClean="0"/>
              <a:t>4 new Call events to notify:</a:t>
            </a:r>
          </a:p>
          <a:p>
            <a:pPr lvl="2" algn="just">
              <a:spcBef>
                <a:spcPts val="300"/>
              </a:spcBef>
            </a:pPr>
            <a:r>
              <a:rPr lang="en-US" altLang="en-US" sz="1600" b="1" dirty="0" smtClean="0"/>
              <a:t>Alerted</a:t>
            </a:r>
            <a:r>
              <a:rPr lang="en-US" altLang="en-US" sz="1600" dirty="0" smtClean="0"/>
              <a:t>: the called user has been alerted.</a:t>
            </a:r>
          </a:p>
          <a:p>
            <a:pPr lvl="2" algn="just">
              <a:spcBef>
                <a:spcPts val="300"/>
              </a:spcBef>
            </a:pPr>
            <a:r>
              <a:rPr lang="en-US" altLang="en-US" sz="1600" b="1" dirty="0" smtClean="0"/>
              <a:t>Blocked</a:t>
            </a:r>
            <a:r>
              <a:rPr lang="en-US" altLang="en-US" sz="1600" dirty="0" smtClean="0"/>
              <a:t>: the call has been blocked due to user’s service settings.</a:t>
            </a:r>
          </a:p>
          <a:p>
            <a:pPr lvl="2" algn="just">
              <a:spcBef>
                <a:spcPts val="300"/>
              </a:spcBef>
            </a:pPr>
            <a:r>
              <a:rPr lang="en-US" altLang="en-US" sz="1600" b="1" dirty="0" smtClean="0"/>
              <a:t>Forwarded</a:t>
            </a:r>
            <a:r>
              <a:rPr lang="en-US" altLang="en-US" sz="1600" dirty="0" smtClean="0"/>
              <a:t>: the call has been forwarded toward a new destination (e.g. Voice Mail).</a:t>
            </a:r>
          </a:p>
          <a:p>
            <a:pPr lvl="2" algn="just">
              <a:spcBef>
                <a:spcPts val="300"/>
              </a:spcBef>
            </a:pPr>
            <a:r>
              <a:rPr lang="en-US" altLang="en-US" sz="1600" b="1" dirty="0" smtClean="0"/>
              <a:t>Transferred</a:t>
            </a:r>
            <a:r>
              <a:rPr lang="en-US" altLang="en-US" sz="1600" dirty="0" smtClean="0"/>
              <a:t>: an ongoing call has been transferred from a device to another device of the same user.</a:t>
            </a:r>
          </a:p>
          <a:p>
            <a:pPr lvl="1" algn="just">
              <a:spcBef>
                <a:spcPts val="300"/>
              </a:spcBef>
            </a:pPr>
            <a:r>
              <a:rPr lang="en-US" altLang="en-US" sz="1800" dirty="0" smtClean="0"/>
              <a:t>1 new action to respond to Call Direction notifications:</a:t>
            </a:r>
          </a:p>
          <a:p>
            <a:pPr lvl="2" algn="just">
              <a:spcBef>
                <a:spcPts val="300"/>
              </a:spcBef>
            </a:pPr>
            <a:r>
              <a:rPr lang="en-US" altLang="en-US" sz="1600" b="1" dirty="0" err="1" smtClean="0"/>
              <a:t>ForkCall</a:t>
            </a:r>
            <a:r>
              <a:rPr lang="en-US" altLang="en-US" sz="1600" dirty="0" smtClean="0"/>
              <a:t>: request to fork the call towards multiple devices. The list of devices to reach is passed through the </a:t>
            </a:r>
            <a:r>
              <a:rPr lang="en-US" altLang="en-US" sz="1600" b="1" dirty="0" err="1" smtClean="0"/>
              <a:t>forkDestination</a:t>
            </a:r>
            <a:r>
              <a:rPr lang="en-US" altLang="en-US" sz="1600" dirty="0" smtClean="0"/>
              <a:t> parameter</a:t>
            </a:r>
          </a:p>
          <a:p>
            <a:pPr lvl="1" algn="just">
              <a:spcBef>
                <a:spcPts val="300"/>
              </a:spcBef>
            </a:pPr>
            <a:r>
              <a:rPr lang="en-US" altLang="en-US" sz="1800" dirty="0" smtClean="0"/>
              <a:t>New parameter available within Continue and Route actions:</a:t>
            </a:r>
          </a:p>
          <a:p>
            <a:pPr lvl="2" algn="just">
              <a:spcBef>
                <a:spcPts val="300"/>
              </a:spcBef>
            </a:pPr>
            <a:r>
              <a:rPr lang="en-US" altLang="en-US" sz="1600" b="1" dirty="0" smtClean="0"/>
              <a:t>UseIdentity</a:t>
            </a:r>
            <a:r>
              <a:rPr lang="en-US" altLang="en-US" sz="1600" dirty="0" smtClean="0"/>
              <a:t>: change the Calling Line Identifier sent to the called user. The Service Logic can decide to hide the given Identity if the caller subscriber has the OIR service activated.</a:t>
            </a:r>
          </a:p>
          <a:p>
            <a:pPr lvl="1" algn="just">
              <a:spcBef>
                <a:spcPts val="300"/>
              </a:spcBef>
            </a:pPr>
            <a:r>
              <a:rPr lang="en-US" altLang="en-US" sz="1800" dirty="0" smtClean="0"/>
              <a:t>New parameter available within Call Event Notification:</a:t>
            </a:r>
          </a:p>
          <a:p>
            <a:pPr lvl="2" algn="just">
              <a:spcBef>
                <a:spcPts val="300"/>
              </a:spcBef>
            </a:pPr>
            <a:r>
              <a:rPr lang="en-US" altLang="en-US" sz="1600" b="1" dirty="0" err="1" smtClean="0"/>
              <a:t>DeviceID</a:t>
            </a:r>
            <a:r>
              <a:rPr lang="en-US" altLang="en-US" sz="1600" dirty="0" smtClean="0"/>
              <a:t>: identify the Device that has performed the Event which is reported. It could be interesting for the events </a:t>
            </a:r>
            <a:r>
              <a:rPr lang="en-US" altLang="en-US" sz="1600" b="1" dirty="0" smtClean="0"/>
              <a:t>Busy</a:t>
            </a:r>
            <a:r>
              <a:rPr lang="en-US" altLang="en-US" sz="1600" dirty="0" smtClean="0"/>
              <a:t>, </a:t>
            </a:r>
            <a:r>
              <a:rPr lang="en-US" altLang="en-US" sz="1600" b="1" dirty="0" err="1" smtClean="0"/>
              <a:t>NotReachable</a:t>
            </a:r>
            <a:r>
              <a:rPr lang="en-US" altLang="en-US" sz="1600" dirty="0" smtClean="0"/>
              <a:t>, </a:t>
            </a:r>
            <a:r>
              <a:rPr lang="en-US" altLang="en-US" sz="1600" b="1" dirty="0" smtClean="0"/>
              <a:t>Answer</a:t>
            </a:r>
            <a:r>
              <a:rPr lang="en-US" altLang="en-US" sz="1600" dirty="0" smtClean="0"/>
              <a:t>, </a:t>
            </a:r>
            <a:r>
              <a:rPr lang="en-US" altLang="en-US" sz="1600" b="1" dirty="0" smtClean="0"/>
              <a:t>Disconnect</a:t>
            </a:r>
            <a:r>
              <a:rPr lang="en-US" altLang="en-US" sz="1600" dirty="0" smtClean="0"/>
              <a:t>, </a:t>
            </a:r>
            <a:r>
              <a:rPr lang="en-US" altLang="en-US" sz="1600" b="1" dirty="0" err="1" smtClean="0"/>
              <a:t>CalledNumber</a:t>
            </a:r>
            <a:r>
              <a:rPr lang="en-US" altLang="en-US" sz="1600" dirty="0" smtClean="0"/>
              <a:t> with Calling direction and new events </a:t>
            </a:r>
            <a:r>
              <a:rPr lang="en-US" altLang="en-US" sz="1600" b="1" dirty="0" smtClean="0"/>
              <a:t>Alerted</a:t>
            </a:r>
            <a:r>
              <a:rPr lang="en-US" altLang="en-US" sz="1600" dirty="0" smtClean="0"/>
              <a:t> and </a:t>
            </a:r>
            <a:r>
              <a:rPr lang="en-US" altLang="en-US" sz="1600" b="1" dirty="0" smtClean="0"/>
              <a:t>Transferred</a:t>
            </a:r>
            <a:r>
              <a:rPr lang="en-US" altLang="en-US" sz="1600" dirty="0" smtClean="0"/>
              <a:t>.</a:t>
            </a:r>
            <a:endParaRPr lang="en-US" altLang="en-US" sz="1600" dirty="0"/>
          </a:p>
        </p:txBody>
      </p:sp>
    </p:spTree>
    <p:extLst>
      <p:ext uri="{BB962C8B-B14F-4D97-AF65-F5344CB8AC3E}">
        <p14:creationId xmlns:p14="http://schemas.microsoft.com/office/powerpoint/2010/main" val="42565857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idx="4294967295"/>
          </p:nvPr>
        </p:nvSpPr>
        <p:spPr/>
        <p:txBody>
          <a:bodyPr/>
          <a:lstStyle/>
          <a:p>
            <a:r>
              <a:rPr lang="en-GB" altLang="en-US" smtClean="0"/>
              <a:t>How OMA can help</a:t>
            </a:r>
          </a:p>
        </p:txBody>
      </p:sp>
      <p:sp>
        <p:nvSpPr>
          <p:cNvPr id="19459" name="Rectangle 5"/>
          <p:cNvSpPr>
            <a:spLocks noGrp="1" noChangeArrowheads="1"/>
          </p:cNvSpPr>
          <p:nvPr>
            <p:ph type="body" idx="4294967295"/>
          </p:nvPr>
        </p:nvSpPr>
        <p:spPr>
          <a:xfrm>
            <a:off x="261938" y="1149350"/>
            <a:ext cx="8778875" cy="5383213"/>
          </a:xfrm>
        </p:spPr>
        <p:txBody>
          <a:bodyPr/>
          <a:lstStyle/>
          <a:p>
            <a:pPr marL="0" indent="0">
              <a:buNone/>
            </a:pPr>
            <a:endParaRPr lang="en-GB" altLang="en-US" dirty="0" smtClean="0"/>
          </a:p>
          <a:p>
            <a:pPr marL="531813" indent="-355600"/>
            <a:r>
              <a:rPr lang="en-GB" altLang="en-US" dirty="0" smtClean="0"/>
              <a:t>OMA should drive the development of the technical specification to take into account the enhancements of the OMA Call Notification API.</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idx="4294967295"/>
          </p:nvPr>
        </p:nvSpPr>
        <p:spPr/>
        <p:txBody>
          <a:bodyPr/>
          <a:lstStyle/>
          <a:p>
            <a:r>
              <a:rPr lang="en-GB" altLang="en-US" dirty="0" smtClean="0"/>
              <a:t>Impacts, relationships and dependencies</a:t>
            </a:r>
          </a:p>
        </p:txBody>
      </p:sp>
      <p:sp>
        <p:nvSpPr>
          <p:cNvPr id="22531" name="Rectangle 5"/>
          <p:cNvSpPr>
            <a:spLocks noGrp="1" noChangeArrowheads="1"/>
          </p:cNvSpPr>
          <p:nvPr>
            <p:ph type="body" idx="4294967295"/>
          </p:nvPr>
        </p:nvSpPr>
        <p:spPr/>
        <p:txBody>
          <a:bodyPr/>
          <a:lstStyle/>
          <a:p>
            <a:r>
              <a:rPr lang="en-GB" altLang="en-US" dirty="0" smtClean="0"/>
              <a:t>State (potentially) related/impacted:</a:t>
            </a:r>
          </a:p>
          <a:p>
            <a:pPr lvl="1"/>
            <a:r>
              <a:rPr lang="en-GB" altLang="en-US" dirty="0" smtClean="0"/>
              <a:t>This WID concerns an evolution of the Call Notification API adding new features ; there are no impacts on the architecture of the specification.</a:t>
            </a:r>
          </a:p>
          <a:p>
            <a:pPr lvl="1"/>
            <a:endParaRPr lang="en-GB" altLang="en-US" dirty="0" smtClean="0"/>
          </a:p>
          <a:p>
            <a:r>
              <a:rPr lang="en-GB" altLang="en-US" dirty="0" smtClean="0"/>
              <a:t>State potential and identified dependencies:</a:t>
            </a:r>
          </a:p>
          <a:p>
            <a:pPr lvl="1"/>
            <a:r>
              <a:rPr lang="en-GB" altLang="en-US" dirty="0" smtClean="0"/>
              <a:t>Internally: OMA ARC</a:t>
            </a:r>
          </a:p>
          <a:p>
            <a:pPr lvl="1"/>
            <a:r>
              <a:rPr lang="en-GB" altLang="en-US" dirty="0" smtClean="0"/>
              <a:t>Externally: &lt;GSMA? 3GPP?&gt;</a:t>
            </a:r>
          </a:p>
          <a:p>
            <a:endParaRPr lang="en-GB" altLang="en-US" dirty="0" smtClean="0"/>
          </a:p>
          <a:p>
            <a:r>
              <a:rPr lang="en-GB" altLang="en-US" dirty="0" smtClean="0"/>
              <a:t>Describe impacts on different system elements:</a:t>
            </a:r>
          </a:p>
          <a:p>
            <a:pPr lvl="1"/>
            <a:r>
              <a:rPr lang="en-GB" altLang="en-US" dirty="0" smtClean="0"/>
              <a:t>None</a:t>
            </a:r>
          </a:p>
          <a:p>
            <a:endParaRPr lang="en-GB" alt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a:lstStyle/>
          <a:p>
            <a:r>
              <a:rPr lang="en-GB" altLang="en-US" smtClean="0"/>
              <a:t>Proposed Timeline</a:t>
            </a:r>
          </a:p>
        </p:txBody>
      </p:sp>
      <p:graphicFrame>
        <p:nvGraphicFramePr>
          <p:cNvPr id="23555" name="Object 1755"/>
          <p:cNvGraphicFramePr>
            <a:graphicFrameLocks noChangeAspect="1"/>
          </p:cNvGraphicFramePr>
          <p:nvPr>
            <p:extLst>
              <p:ext uri="{D42A27DB-BD31-4B8C-83A1-F6EECF244321}">
                <p14:modId xmlns:p14="http://schemas.microsoft.com/office/powerpoint/2010/main" val="2863680267"/>
              </p:ext>
            </p:extLst>
          </p:nvPr>
        </p:nvGraphicFramePr>
        <p:xfrm>
          <a:off x="490538" y="158750"/>
          <a:ext cx="914400" cy="714375"/>
        </p:xfrm>
        <a:graphic>
          <a:graphicData uri="http://schemas.openxmlformats.org/presentationml/2006/ole">
            <mc:AlternateContent xmlns:mc="http://schemas.openxmlformats.org/markup-compatibility/2006">
              <mc:Choice xmlns:v="urn:schemas-microsoft-com:vml" Requires="v">
                <p:oleObj spid="_x0000_s23680" name="Worksheet" showAsIcon="1" r:id="rId5" imgW="914400" imgH="714240" progId="Excel.Sheet.8">
                  <p:embed/>
                </p:oleObj>
              </mc:Choice>
              <mc:Fallback>
                <p:oleObj name="Worksheet" showAsIcon="1" r:id="rId5" imgW="914400" imgH="714240" progId="Excel.Sheet.8">
                  <p:embed/>
                  <p:pic>
                    <p:nvPicPr>
                      <p:cNvPr id="0" name="Object 1755"/>
                      <p:cNvPicPr>
                        <a:picLocks noChangeAspect="1" noChangeArrowheads="1"/>
                      </p:cNvPicPr>
                      <p:nvPr/>
                    </p:nvPicPr>
                    <p:blipFill>
                      <a:blip r:embed="rId6"/>
                      <a:srcRect/>
                      <a:stretch>
                        <a:fillRect/>
                      </a:stretch>
                    </p:blipFill>
                    <p:spPr bwMode="auto">
                      <a:xfrm>
                        <a:off x="490538" y="158750"/>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556" name="Control 1178"/>
          <p:cNvSpPr>
            <a:spLocks noRot="1" noChangeArrowheads="1" noChangeShapeType="1"/>
          </p:cNvSpPr>
          <p:nvPr/>
        </p:nvSpPr>
        <p:spPr bwMode="auto">
          <a:xfrm>
            <a:off x="185738" y="3206750"/>
            <a:ext cx="6000750" cy="290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3" tIns="45706" rIns="91413" bIns="45706"/>
          <a:lstStyle>
            <a:lvl1pPr>
              <a:defRPr sz="1900">
                <a:solidFill>
                  <a:schemeClr val="tx1"/>
                </a:solidFill>
                <a:latin typeface="Arial" pitchFamily="34" charset="0"/>
              </a:defRPr>
            </a:lvl1pPr>
            <a:lvl2pPr marL="742950" indent="-285750">
              <a:defRPr sz="1900">
                <a:solidFill>
                  <a:schemeClr val="tx1"/>
                </a:solidFill>
                <a:latin typeface="Arial" pitchFamily="34" charset="0"/>
              </a:defRPr>
            </a:lvl2pPr>
            <a:lvl3pPr marL="1143000" indent="-228600">
              <a:defRPr sz="1900">
                <a:solidFill>
                  <a:schemeClr val="tx1"/>
                </a:solidFill>
                <a:latin typeface="Arial" pitchFamily="34" charset="0"/>
              </a:defRPr>
            </a:lvl3pPr>
            <a:lvl4pPr marL="1600200" indent="-228600">
              <a:defRPr sz="1900">
                <a:solidFill>
                  <a:schemeClr val="tx1"/>
                </a:solidFill>
                <a:latin typeface="Arial" pitchFamily="34" charset="0"/>
              </a:defRPr>
            </a:lvl4pPr>
            <a:lvl5pPr marL="2057400" indent="-228600">
              <a:defRPr sz="1900">
                <a:solidFill>
                  <a:schemeClr val="tx1"/>
                </a:solidFill>
                <a:latin typeface="Arial" pitchFamily="34" charset="0"/>
              </a:defRPr>
            </a:lvl5pPr>
            <a:lvl6pPr marL="2514600" indent="-228600" eaLnBrk="0" fontAlgn="base" hangingPunct="0">
              <a:lnSpc>
                <a:spcPct val="90000"/>
              </a:lnSpc>
              <a:spcBef>
                <a:spcPct val="0"/>
              </a:spcBef>
              <a:spcAft>
                <a:spcPct val="0"/>
              </a:spcAft>
              <a:defRPr sz="1900">
                <a:solidFill>
                  <a:schemeClr val="tx1"/>
                </a:solidFill>
                <a:latin typeface="Arial" pitchFamily="34" charset="0"/>
              </a:defRPr>
            </a:lvl6pPr>
            <a:lvl7pPr marL="2971800" indent="-228600" eaLnBrk="0" fontAlgn="base" hangingPunct="0">
              <a:lnSpc>
                <a:spcPct val="90000"/>
              </a:lnSpc>
              <a:spcBef>
                <a:spcPct val="0"/>
              </a:spcBef>
              <a:spcAft>
                <a:spcPct val="0"/>
              </a:spcAft>
              <a:defRPr sz="1900">
                <a:solidFill>
                  <a:schemeClr val="tx1"/>
                </a:solidFill>
                <a:latin typeface="Arial" pitchFamily="34" charset="0"/>
              </a:defRPr>
            </a:lvl7pPr>
            <a:lvl8pPr marL="3429000" indent="-228600" eaLnBrk="0" fontAlgn="base" hangingPunct="0">
              <a:lnSpc>
                <a:spcPct val="90000"/>
              </a:lnSpc>
              <a:spcBef>
                <a:spcPct val="0"/>
              </a:spcBef>
              <a:spcAft>
                <a:spcPct val="0"/>
              </a:spcAft>
              <a:defRPr sz="1900">
                <a:solidFill>
                  <a:schemeClr val="tx1"/>
                </a:solidFill>
                <a:latin typeface="Arial" pitchFamily="34" charset="0"/>
              </a:defRPr>
            </a:lvl8pPr>
            <a:lvl9pPr marL="3886200" indent="-228600" eaLnBrk="0" fontAlgn="base" hangingPunct="0">
              <a:lnSpc>
                <a:spcPct val="90000"/>
              </a:lnSpc>
              <a:spcBef>
                <a:spcPct val="0"/>
              </a:spcBef>
              <a:spcAft>
                <a:spcPct val="0"/>
              </a:spcAft>
              <a:defRPr sz="1900">
                <a:solidFill>
                  <a:schemeClr val="tx1"/>
                </a:solidFill>
                <a:latin typeface="Arial" pitchFamily="34" charset="0"/>
              </a:defRPr>
            </a:lvl9pPr>
          </a:lstStyle>
          <a:p>
            <a:endParaRPr lang="en-US" altLang="en-US" sz="2000"/>
          </a:p>
        </p:txBody>
      </p:sp>
      <p:pic>
        <p:nvPicPr>
          <p:cNvPr id="23656" name="Picture 1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1937" y="1886290"/>
            <a:ext cx="4651022" cy="324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pic>
        <p:nvPicPr>
          <p:cNvPr id="23657" name="Picture 1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14017" y="1861230"/>
            <a:ext cx="3889375" cy="329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338138" y="234950"/>
            <a:ext cx="8748712" cy="703263"/>
          </a:xfrm>
        </p:spPr>
        <p:txBody>
          <a:bodyPr/>
          <a:lstStyle/>
          <a:p>
            <a:r>
              <a:rPr lang="en-GB" altLang="en-US" smtClean="0"/>
              <a:t>Supporting Companies</a:t>
            </a:r>
          </a:p>
        </p:txBody>
      </p:sp>
      <p:sp>
        <p:nvSpPr>
          <p:cNvPr id="24579" name="Rectangle 3"/>
          <p:cNvSpPr>
            <a:spLocks noGrp="1" noChangeArrowheads="1"/>
          </p:cNvSpPr>
          <p:nvPr>
            <p:ph type="body" sz="half" idx="4294967295"/>
          </p:nvPr>
        </p:nvSpPr>
        <p:spPr>
          <a:xfrm>
            <a:off x="338138" y="1017588"/>
            <a:ext cx="5608637" cy="512762"/>
          </a:xfrm>
        </p:spPr>
        <p:txBody>
          <a:bodyPr/>
          <a:lstStyle/>
          <a:p>
            <a:r>
              <a:rPr lang="en-GB" altLang="en-US" sz="1800" smtClean="0"/>
              <a:t>The companies supporting this work item are</a:t>
            </a:r>
            <a:r>
              <a:rPr lang="en-GB" altLang="en-US" sz="2200" smtClean="0"/>
              <a:t>:</a:t>
            </a:r>
          </a:p>
        </p:txBody>
      </p:sp>
      <p:graphicFrame>
        <p:nvGraphicFramePr>
          <p:cNvPr id="65540" name="Group 4"/>
          <p:cNvGraphicFramePr>
            <a:graphicFrameLocks noGrp="1"/>
          </p:cNvGraphicFramePr>
          <p:nvPr>
            <p:ph sz="half" idx="4294967295"/>
            <p:extLst>
              <p:ext uri="{D42A27DB-BD31-4B8C-83A1-F6EECF244321}">
                <p14:modId xmlns:p14="http://schemas.microsoft.com/office/powerpoint/2010/main" val="779985697"/>
              </p:ext>
            </p:extLst>
          </p:nvPr>
        </p:nvGraphicFramePr>
        <p:xfrm>
          <a:off x="642938" y="1741490"/>
          <a:ext cx="8153400" cy="4118819"/>
        </p:xfrm>
        <a:graphic>
          <a:graphicData uri="http://schemas.openxmlformats.org/drawingml/2006/table">
            <a:tbl>
              <a:tblPr/>
              <a:tblGrid>
                <a:gridCol w="3809997"/>
                <a:gridCol w="4343403"/>
              </a:tblGrid>
              <a:tr h="395656">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1" i="0" u="none" strike="noStrike" cap="none" normalizeH="0" baseline="0" dirty="0" smtClean="0">
                          <a:ln>
                            <a:noFill/>
                          </a:ln>
                          <a:solidFill>
                            <a:srgbClr val="000066"/>
                          </a:solidFill>
                          <a:effectLst/>
                          <a:latin typeface="Arial Narrow" pitchFamily="34" charset="0"/>
                        </a:rPr>
                        <a:t>Company name</a:t>
                      </a:r>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1" i="0" u="none" strike="noStrike" cap="none" normalizeH="0" baseline="0" smtClean="0">
                          <a:ln>
                            <a:noFill/>
                          </a:ln>
                          <a:solidFill>
                            <a:srgbClr val="000066"/>
                          </a:solidFill>
                          <a:effectLst/>
                          <a:latin typeface="Arial Narrow" pitchFamily="34" charset="0"/>
                        </a:rPr>
                        <a:t>Membership type</a:t>
                      </a:r>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53353">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0" i="0" u="none" strike="noStrike" cap="none" normalizeH="0" baseline="0" dirty="0" smtClean="0">
                          <a:ln>
                            <a:noFill/>
                          </a:ln>
                          <a:solidFill>
                            <a:schemeClr val="tx1"/>
                          </a:solidFill>
                          <a:effectLst/>
                          <a:latin typeface="Arial Narrow" pitchFamily="34" charset="0"/>
                        </a:rPr>
                        <a:t>AT&amp;T</a:t>
                      </a:r>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0" i="0" u="none" strike="noStrike" cap="none" normalizeH="0" baseline="0" dirty="0" smtClean="0">
                          <a:ln>
                            <a:noFill/>
                          </a:ln>
                          <a:solidFill>
                            <a:schemeClr val="tx1"/>
                          </a:solidFill>
                          <a:effectLst/>
                          <a:latin typeface="Arial Narrow" pitchFamily="34" charset="0"/>
                        </a:rPr>
                        <a:t>Sponsor</a:t>
                      </a:r>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3353">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0" i="0" u="none" strike="noStrike" kern="1200" cap="none" normalizeH="0" baseline="0" dirty="0" smtClean="0">
                          <a:ln>
                            <a:noFill/>
                          </a:ln>
                          <a:solidFill>
                            <a:schemeClr val="tx1"/>
                          </a:solidFill>
                          <a:effectLst/>
                          <a:latin typeface="Arial Narrow" pitchFamily="34" charset="0"/>
                          <a:ea typeface="+mn-ea"/>
                          <a:cs typeface="+mn-cs"/>
                        </a:rPr>
                        <a:t>T-Mobile</a:t>
                      </a:r>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0" i="0" u="none" strike="noStrike" kern="1200" cap="none" normalizeH="0" baseline="0" dirty="0" smtClean="0">
                          <a:ln>
                            <a:noFill/>
                          </a:ln>
                          <a:solidFill>
                            <a:schemeClr val="tx1"/>
                          </a:solidFill>
                          <a:effectLst/>
                          <a:latin typeface="Arial Narrow" pitchFamily="34" charset="0"/>
                          <a:ea typeface="+mn-ea"/>
                          <a:cs typeface="+mn-cs"/>
                        </a:rPr>
                        <a:t>Sponsor</a:t>
                      </a:r>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827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0" i="0" u="none" strike="noStrike" kern="1200" cap="none" normalizeH="0" baseline="0" dirty="0" smtClean="0">
                          <a:ln>
                            <a:noFill/>
                          </a:ln>
                          <a:solidFill>
                            <a:schemeClr val="tx1"/>
                          </a:solidFill>
                          <a:effectLst/>
                          <a:latin typeface="Arial Narrow" pitchFamily="34" charset="0"/>
                          <a:ea typeface="+mn-ea"/>
                          <a:cs typeface="+mn-cs"/>
                        </a:rPr>
                        <a:t>Ericsson</a:t>
                      </a:r>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0" i="0" u="none" strike="noStrike" kern="1200" cap="none" normalizeH="0" baseline="0" dirty="0" smtClean="0">
                          <a:ln>
                            <a:noFill/>
                          </a:ln>
                          <a:solidFill>
                            <a:schemeClr val="tx1"/>
                          </a:solidFill>
                          <a:effectLst/>
                          <a:latin typeface="Arial Narrow" pitchFamily="34" charset="0"/>
                          <a:ea typeface="+mn-ea"/>
                          <a:cs typeface="+mn-cs"/>
                        </a:rPr>
                        <a:t>Full</a:t>
                      </a:r>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042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0" i="0" u="none" strike="noStrike" kern="1200" cap="none" normalizeH="0" baseline="0" dirty="0" smtClean="0">
                          <a:ln>
                            <a:noFill/>
                          </a:ln>
                          <a:solidFill>
                            <a:schemeClr val="tx1"/>
                          </a:solidFill>
                          <a:effectLst/>
                          <a:latin typeface="Arial Narrow" pitchFamily="34" charset="0"/>
                          <a:ea typeface="+mn-ea"/>
                          <a:cs typeface="+mn-cs"/>
                        </a:rPr>
                        <a:t>Nokia</a:t>
                      </a:r>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600" b="0" i="0" u="none" strike="noStrike" kern="1200" cap="none" normalizeH="0" baseline="0" dirty="0" smtClean="0">
                          <a:ln>
                            <a:noFill/>
                          </a:ln>
                          <a:solidFill>
                            <a:schemeClr val="tx1"/>
                          </a:solidFill>
                          <a:effectLst/>
                          <a:latin typeface="Arial Narrow" pitchFamily="34" charset="0"/>
                          <a:ea typeface="+mn-ea"/>
                          <a:cs typeface="+mn-cs"/>
                        </a:rPr>
                        <a:t>Full</a:t>
                      </a:r>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4311">
                <a:tc>
                  <a:txBody>
                    <a:bodyPr/>
                    <a:lstStyle/>
                    <a:p>
                      <a:endParaRPr lang="en-US" dirty="0"/>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4311">
                <a:tc>
                  <a:txBody>
                    <a:bodyPr/>
                    <a:lstStyle/>
                    <a:p>
                      <a:endParaRPr lang="en-US" dirty="0"/>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n-US" dirty="0"/>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431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en-US" sz="1600" b="0" i="0" u="none" strike="noStrike" kern="1200" cap="none" normalizeH="0" baseline="0" dirty="0" smtClean="0">
                        <a:ln>
                          <a:noFill/>
                        </a:ln>
                        <a:solidFill>
                          <a:schemeClr val="tx1"/>
                        </a:solidFill>
                        <a:effectLst/>
                        <a:latin typeface="Arial Narrow" pitchFamily="34" charset="0"/>
                        <a:ea typeface="+mn-ea"/>
                        <a:cs typeface="+mn-cs"/>
                      </a:endParaRPr>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en-US" sz="1600" b="0" i="0" u="none" strike="noStrike" kern="1200" cap="none" normalizeH="0" baseline="0" dirty="0" smtClean="0">
                        <a:ln>
                          <a:noFill/>
                        </a:ln>
                        <a:solidFill>
                          <a:schemeClr val="tx1"/>
                        </a:solidFill>
                        <a:effectLst/>
                        <a:latin typeface="Arial Narrow" pitchFamily="34" charset="0"/>
                        <a:ea typeface="+mn-ea"/>
                        <a:cs typeface="+mn-cs"/>
                      </a:endParaRPr>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8952">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en-US" sz="1600" b="0" i="0" u="none" strike="noStrike" kern="1200" cap="none" normalizeH="0" baseline="0" dirty="0" smtClean="0">
                        <a:ln>
                          <a:noFill/>
                        </a:ln>
                        <a:solidFill>
                          <a:schemeClr val="tx1"/>
                        </a:solidFill>
                        <a:effectLst/>
                        <a:latin typeface="Arial Narrow" pitchFamily="34" charset="0"/>
                        <a:ea typeface="+mn-ea"/>
                        <a:cs typeface="+mn-cs"/>
                      </a:endParaRPr>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en-US" sz="1600" b="0" i="0" u="none" strike="noStrike" kern="1200" cap="none" normalizeH="0" baseline="0" dirty="0" smtClean="0">
                        <a:ln>
                          <a:noFill/>
                        </a:ln>
                        <a:solidFill>
                          <a:schemeClr val="tx1"/>
                        </a:solidFill>
                        <a:effectLst/>
                        <a:latin typeface="Arial Narrow" pitchFamily="34" charset="0"/>
                        <a:ea typeface="+mn-ea"/>
                        <a:cs typeface="+mn-cs"/>
                      </a:endParaRPr>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302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en-US" sz="1600" b="0" i="0" u="none" strike="noStrike" kern="1200" cap="none" normalizeH="0" baseline="0" dirty="0" smtClean="0">
                        <a:ln>
                          <a:noFill/>
                        </a:ln>
                        <a:solidFill>
                          <a:schemeClr val="tx1"/>
                        </a:solidFill>
                        <a:effectLst/>
                        <a:latin typeface="Arial Narrow" pitchFamily="34" charset="0"/>
                        <a:ea typeface="+mn-ea"/>
                        <a:cs typeface="+mn-cs"/>
                      </a:endParaRPr>
                    </a:p>
                  </a:txBody>
                  <a:tcPr marL="91441" marR="91441"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en-US" sz="1600" b="0" i="0" u="none" strike="noStrike" kern="1200" cap="none" normalizeH="0" baseline="0" dirty="0" smtClean="0">
                        <a:ln>
                          <a:noFill/>
                        </a:ln>
                        <a:solidFill>
                          <a:schemeClr val="tx1"/>
                        </a:solidFill>
                        <a:effectLst/>
                        <a:latin typeface="Arial Narrow" pitchFamily="34" charset="0"/>
                        <a:ea typeface="+mn-ea"/>
                        <a:cs typeface="+mn-cs"/>
                      </a:endParaRPr>
                    </a:p>
                  </a:txBody>
                  <a:tcPr marL="91441" marR="91441"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a:lstStyle/>
          <a:p>
            <a:r>
              <a:rPr lang="en-GB" altLang="en-US" smtClean="0"/>
              <a:t>Proposed Resources</a:t>
            </a:r>
          </a:p>
        </p:txBody>
      </p:sp>
      <p:sp>
        <p:nvSpPr>
          <p:cNvPr id="25603" name="Rectangle 3"/>
          <p:cNvSpPr>
            <a:spLocks noGrp="1" noChangeArrowheads="1"/>
          </p:cNvSpPr>
          <p:nvPr>
            <p:ph type="body" sz="half" idx="4294967295"/>
          </p:nvPr>
        </p:nvSpPr>
        <p:spPr>
          <a:xfrm>
            <a:off x="292100" y="996950"/>
            <a:ext cx="8732838" cy="512763"/>
          </a:xfrm>
        </p:spPr>
        <p:txBody>
          <a:bodyPr/>
          <a:lstStyle/>
          <a:p>
            <a:r>
              <a:rPr lang="en-GB" altLang="en-US" sz="2200" smtClean="0"/>
              <a:t>The companies supporting this work item are proposing the following resources:</a:t>
            </a:r>
          </a:p>
        </p:txBody>
      </p:sp>
      <p:graphicFrame>
        <p:nvGraphicFramePr>
          <p:cNvPr id="61444" name="Group 4"/>
          <p:cNvGraphicFramePr>
            <a:graphicFrameLocks noGrp="1"/>
          </p:cNvGraphicFramePr>
          <p:nvPr>
            <p:ph sz="half" idx="4294967295"/>
            <p:extLst>
              <p:ext uri="{D42A27DB-BD31-4B8C-83A1-F6EECF244321}">
                <p14:modId xmlns:p14="http://schemas.microsoft.com/office/powerpoint/2010/main" val="725378782"/>
              </p:ext>
            </p:extLst>
          </p:nvPr>
        </p:nvGraphicFramePr>
        <p:xfrm>
          <a:off x="673100" y="1530350"/>
          <a:ext cx="8123238" cy="4770433"/>
        </p:xfrm>
        <a:graphic>
          <a:graphicData uri="http://schemas.openxmlformats.org/drawingml/2006/table">
            <a:tbl>
              <a:tblPr/>
              <a:tblGrid>
                <a:gridCol w="4648201"/>
                <a:gridCol w="3475037"/>
              </a:tblGrid>
              <a:tr h="38102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1" i="0" u="none" strike="noStrike" cap="none" normalizeH="0" baseline="0" dirty="0" smtClean="0">
                          <a:ln>
                            <a:noFill/>
                          </a:ln>
                          <a:solidFill>
                            <a:srgbClr val="000066"/>
                          </a:solidFill>
                          <a:effectLst/>
                          <a:latin typeface="Arial Narrow" pitchFamily="34" charset="0"/>
                        </a:rPr>
                        <a:t>Deliverable/Role</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1" i="0" u="none" strike="noStrike" cap="none" normalizeH="0" baseline="0" dirty="0" smtClean="0">
                          <a:ln>
                            <a:noFill/>
                          </a:ln>
                          <a:solidFill>
                            <a:srgbClr val="000066"/>
                          </a:solidFill>
                          <a:effectLst/>
                          <a:latin typeface="Arial Narrow" pitchFamily="34" charset="0"/>
                        </a:rPr>
                        <a:t>Proposed volunteer editor/champion</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dirty="0" smtClean="0">
                          <a:ln>
                            <a:noFill/>
                          </a:ln>
                          <a:solidFill>
                            <a:srgbClr val="800000"/>
                          </a:solidFill>
                          <a:effectLst/>
                          <a:latin typeface="Arial Narrow" pitchFamily="34" charset="0"/>
                        </a:rPr>
                        <a:t>Requirements Document (RD)</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NA</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Requirements Document  Review Report (RDRR)</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NA</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Architecture Document (AD)</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NA</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Architecture Document  Review Report (ADRR)</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NA</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Technical Specification (TS)</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en-US" sz="1800" b="0" i="1" u="none" strike="noStrike" kern="1200" cap="none" normalizeH="0" baseline="0" dirty="0" smtClean="0">
                          <a:ln>
                            <a:noFill/>
                          </a:ln>
                          <a:solidFill>
                            <a:srgbClr val="800000"/>
                          </a:solidFill>
                          <a:effectLst/>
                          <a:latin typeface="Arial Narrow" pitchFamily="34" charset="0"/>
                          <a:ea typeface="+mn-ea"/>
                          <a:cs typeface="+mn-cs"/>
                        </a:rPr>
                        <a:t>Mohammed Dadas, Orange</a:t>
                      </a:r>
                      <a:endPar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endParaRP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Enabler Test Requirements (ETR)</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IOP WG (TBC)</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Enabler Test Requirements Review Report (ETRRR)</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IOP WG (TBC)</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Enabler Release Definition (ERELD)</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TBD</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Consistency Review Report (CONRR)</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TBD</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WID/WISPR Champion</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en-US" sz="1800" b="0" i="1" u="none" strike="noStrike" kern="1200" cap="none" normalizeH="0" baseline="0" dirty="0" smtClean="0">
                          <a:ln>
                            <a:noFill/>
                          </a:ln>
                          <a:solidFill>
                            <a:srgbClr val="800000"/>
                          </a:solidFill>
                          <a:effectLst/>
                          <a:latin typeface="Arial Narrow" pitchFamily="34" charset="0"/>
                          <a:ea typeface="+mn-ea"/>
                          <a:cs typeface="+mn-cs"/>
                        </a:rPr>
                        <a:t>Mohammed Dadas, Orange</a:t>
                      </a:r>
                      <a:endPar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endParaRP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ARC Champion</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NA</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84">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0" u="none" strike="noStrike" cap="none" normalizeH="0" baseline="0" smtClean="0">
                          <a:ln>
                            <a:noFill/>
                          </a:ln>
                          <a:solidFill>
                            <a:srgbClr val="800000"/>
                          </a:solidFill>
                          <a:effectLst/>
                          <a:latin typeface="Arial Narrow" pitchFamily="34" charset="0"/>
                        </a:rPr>
                        <a:t>IOP Champion</a:t>
                      </a:r>
                    </a:p>
                  </a:txBody>
                  <a:tcPr marL="91441" marR="91441"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en-US" sz="1800" b="0" i="1" u="none" strike="noStrike" kern="1200" cap="none" normalizeH="0" baseline="0" dirty="0" smtClean="0">
                          <a:ln>
                            <a:noFill/>
                          </a:ln>
                          <a:solidFill>
                            <a:srgbClr val="800000"/>
                          </a:solidFill>
                          <a:effectLst/>
                          <a:latin typeface="Arial Narrow" pitchFamily="34" charset="0"/>
                          <a:ea typeface="+mn-ea"/>
                          <a:cs typeface="+mn-cs"/>
                        </a:rPr>
                        <a:t>TBD</a:t>
                      </a:r>
                    </a:p>
                  </a:txBody>
                  <a:tcPr marL="91441" marR="91441"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smtClean="0">
                <a:solidFill>
                  <a:srgbClr val="000066"/>
                </a:solidFill>
                <a:latin typeface="Arial Narrow" pitchFamily="34" charset="0"/>
                <a:ea typeface="SimSun" pitchFamily="2" charset="-122"/>
              </a:rPr>
              <a:t>Approved</a:t>
            </a:r>
            <a:r>
              <a:rPr lang="en-GB" altLang="zh-CN" sz="2200" dirty="0" smtClean="0">
                <a:solidFill>
                  <a:srgbClr val="000066"/>
                </a:solidFill>
                <a:latin typeface="Arial Narrow" pitchFamily="34" charset="0"/>
                <a:ea typeface="SimSun" pitchFamily="2" charset="-122"/>
              </a:rPr>
              <a:t> </a:t>
            </a:r>
            <a:r>
              <a:rPr lang="en-GB" altLang="zh-CN" sz="2200" dirty="0">
                <a:solidFill>
                  <a:srgbClr val="000066"/>
                </a:solidFill>
                <a:latin typeface="Arial Narrow" pitchFamily="34" charset="0"/>
                <a:ea typeface="SimSun" pitchFamily="2" charset="-122"/>
              </a:rPr>
              <a:t>Version </a:t>
            </a:r>
            <a:r>
              <a:rPr lang="en-GB" altLang="zh-CN" sz="2200" dirty="0" smtClean="0">
                <a:solidFill>
                  <a:srgbClr val="000066"/>
                </a:solidFill>
                <a:latin typeface="Arial Narrow" pitchFamily="34" charset="0"/>
                <a:ea typeface="SimSun" pitchFamily="2" charset="-122"/>
              </a:rPr>
              <a:t>1.0</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4020083421"/>
              </p:ext>
            </p:extLst>
          </p:nvPr>
        </p:nvGraphicFramePr>
        <p:xfrm>
          <a:off x="261938" y="1682750"/>
          <a:ext cx="8763000" cy="18891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14 </a:t>
                      </a:r>
                      <a:r>
                        <a:rPr kumimoji="0" lang="es-ES" altLang="zh-CN" sz="2000" b="0" i="0" u="none" strike="noStrike" cap="none" normalizeH="0" baseline="0" dirty="0" err="1" smtClean="0">
                          <a:ln>
                            <a:noFill/>
                          </a:ln>
                          <a:solidFill>
                            <a:srgbClr val="000066"/>
                          </a:solidFill>
                          <a:effectLst/>
                          <a:latin typeface="Arial Narrow" pitchFamily="34" charset="0"/>
                          <a:ea typeface="SimSun" pitchFamily="2" charset="-122"/>
                        </a:rPr>
                        <a:t>May</a:t>
                      </a: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 </a:t>
                      </a: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2018</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OMA-TP-2018-0002-INP_WID_0334_Enhanced_Call_Notification_NetAPI_V1_0_for_approval</a:t>
                      </a: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3482102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title"/>
          </p:nvPr>
        </p:nvSpPr>
        <p:spPr/>
        <p:txBody>
          <a:bodyPr/>
          <a:lstStyle/>
          <a:p>
            <a:r>
              <a:rPr lang="en-US" altLang="en-US" smtClean="0"/>
              <a:t>Annex 1: OMA Call Notification API current version coverage</a:t>
            </a:r>
            <a:endParaRPr lang="en-GB" altLang="en-US" dirty="0" smtClean="0"/>
          </a:p>
        </p:txBody>
      </p:sp>
      <p:sp>
        <p:nvSpPr>
          <p:cNvPr id="12291" name="Rectangle 4"/>
          <p:cNvSpPr>
            <a:spLocks noGrp="1" noChangeArrowheads="1"/>
          </p:cNvSpPr>
          <p:nvPr>
            <p:ph idx="1"/>
          </p:nvPr>
        </p:nvSpPr>
        <p:spPr/>
        <p:txBody>
          <a:bodyPr>
            <a:normAutofit fontScale="62500" lnSpcReduction="20000"/>
          </a:bodyPr>
          <a:lstStyle/>
          <a:p>
            <a:pPr>
              <a:lnSpc>
                <a:spcPct val="120000"/>
              </a:lnSpc>
              <a:spcBef>
                <a:spcPts val="600"/>
              </a:spcBef>
            </a:pPr>
            <a:r>
              <a:rPr lang="en-GB" altLang="en-US" dirty="0" smtClean="0"/>
              <a:t>The current OMA Call Notification API (</a:t>
            </a:r>
            <a:r>
              <a:rPr lang="en-US" altLang="en-US" dirty="0" smtClean="0"/>
              <a:t>OMA-TS-REST_NetAPI_CallNotification-V1_0-20130212-C) describe the following items:</a:t>
            </a:r>
          </a:p>
          <a:p>
            <a:pPr lvl="1">
              <a:lnSpc>
                <a:spcPct val="120000"/>
              </a:lnSpc>
              <a:spcBef>
                <a:spcPts val="600"/>
              </a:spcBef>
            </a:pPr>
            <a:r>
              <a:rPr lang="en-US" dirty="0" smtClean="0"/>
              <a:t>2 types of notifications:</a:t>
            </a:r>
          </a:p>
          <a:p>
            <a:pPr lvl="2">
              <a:lnSpc>
                <a:spcPct val="120000"/>
              </a:lnSpc>
              <a:spcBef>
                <a:spcPts val="600"/>
              </a:spcBef>
            </a:pPr>
            <a:r>
              <a:rPr lang="en-US" dirty="0" err="1" smtClean="0"/>
              <a:t>CallEvent</a:t>
            </a:r>
            <a:r>
              <a:rPr lang="en-US" dirty="0" smtClean="0"/>
              <a:t>: when the event which satisfies the specified criteria occurs, the Server notifies the Application by using POST to the specified endpoint</a:t>
            </a:r>
          </a:p>
          <a:p>
            <a:pPr lvl="2">
              <a:lnSpc>
                <a:spcPct val="120000"/>
              </a:lnSpc>
              <a:spcBef>
                <a:spcPts val="600"/>
              </a:spcBef>
            </a:pPr>
            <a:r>
              <a:rPr lang="en-US" dirty="0" err="1" smtClean="0"/>
              <a:t>CallDirection</a:t>
            </a:r>
            <a:r>
              <a:rPr lang="en-US" dirty="0" smtClean="0"/>
              <a:t>: when the event which satisfies the specified criteria occurs, the Server notifies the Application by using POST to the specified endpoint. The Application needs to respond with a decision which action to be performed</a:t>
            </a:r>
          </a:p>
          <a:p>
            <a:pPr lvl="1">
              <a:lnSpc>
                <a:spcPct val="120000"/>
              </a:lnSpc>
              <a:spcBef>
                <a:spcPts val="600"/>
              </a:spcBef>
            </a:pPr>
            <a:r>
              <a:rPr lang="en-US" dirty="0" smtClean="0"/>
              <a:t>6 Call events to notify:</a:t>
            </a:r>
          </a:p>
          <a:p>
            <a:pPr lvl="2">
              <a:lnSpc>
                <a:spcPct val="120000"/>
              </a:lnSpc>
              <a:spcBef>
                <a:spcPts val="600"/>
              </a:spcBef>
            </a:pPr>
            <a:r>
              <a:rPr lang="en-US" dirty="0" smtClean="0"/>
              <a:t>Busy: called party is busy. This value is allowed for both Call Direction and Call Notification</a:t>
            </a:r>
          </a:p>
          <a:p>
            <a:pPr lvl="2">
              <a:lnSpc>
                <a:spcPct val="120000"/>
              </a:lnSpc>
              <a:spcBef>
                <a:spcPts val="600"/>
              </a:spcBef>
            </a:pPr>
            <a:r>
              <a:rPr lang="en-US" dirty="0" err="1" smtClean="0"/>
              <a:t>NotReachable</a:t>
            </a:r>
            <a:r>
              <a:rPr lang="en-US" dirty="0" smtClean="0"/>
              <a:t>: called party is not reachable. This value is allowed for both Call Direction and Call Notification</a:t>
            </a:r>
          </a:p>
          <a:p>
            <a:pPr lvl="2">
              <a:lnSpc>
                <a:spcPct val="120000"/>
              </a:lnSpc>
              <a:spcBef>
                <a:spcPts val="600"/>
              </a:spcBef>
            </a:pPr>
            <a:r>
              <a:rPr lang="en-US" dirty="0" err="1" smtClean="0"/>
              <a:t>NoAnswer</a:t>
            </a:r>
            <a:r>
              <a:rPr lang="en-US" dirty="0" smtClean="0"/>
              <a:t>: called party doesn’t answer. This value is allowed for both Call Direction and Call Notification</a:t>
            </a:r>
          </a:p>
          <a:p>
            <a:pPr lvl="2">
              <a:lnSpc>
                <a:spcPct val="120000"/>
              </a:lnSpc>
              <a:spcBef>
                <a:spcPts val="600"/>
              </a:spcBef>
            </a:pPr>
            <a:r>
              <a:rPr lang="en-US" dirty="0" err="1" smtClean="0"/>
              <a:t>CalledNumber</a:t>
            </a:r>
            <a:r>
              <a:rPr lang="en-US" dirty="0" smtClean="0"/>
              <a:t>: a call session between two parties, a calling participant and a called participant (called number) is being attempted. This value is allowed for both Call Direction and Call Notification</a:t>
            </a:r>
          </a:p>
          <a:p>
            <a:pPr lvl="2">
              <a:lnSpc>
                <a:spcPct val="120000"/>
              </a:lnSpc>
              <a:spcBef>
                <a:spcPts val="600"/>
              </a:spcBef>
            </a:pPr>
            <a:r>
              <a:rPr lang="en-US" dirty="0" smtClean="0"/>
              <a:t>Answer: called Participant has confirmed (answered) the call. This value is only allowed for Call Notification but not for Call Direction</a:t>
            </a:r>
          </a:p>
          <a:p>
            <a:pPr lvl="2">
              <a:lnSpc>
                <a:spcPct val="120000"/>
              </a:lnSpc>
              <a:spcBef>
                <a:spcPts val="600"/>
              </a:spcBef>
            </a:pPr>
            <a:r>
              <a:rPr lang="en-US" dirty="0" smtClean="0"/>
              <a:t>Disconnected: called (or calling) party disconnected. This value is allowed for both Call Direction and Call Notification</a:t>
            </a:r>
          </a:p>
          <a:p>
            <a:pPr lvl="1">
              <a:lnSpc>
                <a:spcPct val="120000"/>
              </a:lnSpc>
              <a:spcBef>
                <a:spcPts val="600"/>
              </a:spcBef>
            </a:pPr>
            <a:r>
              <a:rPr lang="en-US" dirty="0" smtClean="0"/>
              <a:t>4 actions available to respond to Call Direction notifications:</a:t>
            </a:r>
          </a:p>
          <a:p>
            <a:pPr lvl="2">
              <a:lnSpc>
                <a:spcPct val="120000"/>
              </a:lnSpc>
              <a:spcBef>
                <a:spcPts val="600"/>
              </a:spcBef>
            </a:pPr>
            <a:r>
              <a:rPr lang="en-US" dirty="0" smtClean="0"/>
              <a:t>Route: request to (re-)route the call to the address indicated with </a:t>
            </a:r>
            <a:r>
              <a:rPr lang="en-US" dirty="0" err="1" smtClean="0"/>
              <a:t>routingAddress</a:t>
            </a:r>
            <a:endParaRPr lang="en-US" dirty="0" smtClean="0"/>
          </a:p>
          <a:p>
            <a:pPr lvl="2">
              <a:lnSpc>
                <a:spcPct val="120000"/>
              </a:lnSpc>
              <a:spcBef>
                <a:spcPts val="600"/>
              </a:spcBef>
            </a:pPr>
            <a:r>
              <a:rPr lang="en-US" dirty="0" smtClean="0"/>
              <a:t>Continue: request to continue the call without any changes. This will result in normal handling of the event in the network</a:t>
            </a:r>
          </a:p>
          <a:p>
            <a:pPr lvl="2">
              <a:lnSpc>
                <a:spcPct val="120000"/>
              </a:lnSpc>
              <a:spcBef>
                <a:spcPts val="600"/>
              </a:spcBef>
            </a:pPr>
            <a:r>
              <a:rPr lang="en-US" dirty="0" err="1" smtClean="0"/>
              <a:t>EndCall</a:t>
            </a:r>
            <a:r>
              <a:rPr lang="en-US" dirty="0" smtClean="0"/>
              <a:t>: request to end the call. This will result in termination of the call. The </a:t>
            </a:r>
            <a:r>
              <a:rPr lang="en-US" dirty="0" err="1" smtClean="0"/>
              <a:t>callingParty</a:t>
            </a:r>
            <a:r>
              <a:rPr lang="en-US" dirty="0" smtClean="0"/>
              <a:t> will receive a tone or announcement</a:t>
            </a:r>
          </a:p>
          <a:p>
            <a:pPr lvl="2">
              <a:lnSpc>
                <a:spcPct val="120000"/>
              </a:lnSpc>
              <a:spcBef>
                <a:spcPts val="600"/>
              </a:spcBef>
            </a:pPr>
            <a:r>
              <a:rPr lang="en-US" dirty="0" smtClean="0"/>
              <a:t>Deferred: indicates that the action can not be determined immediately, and the decision will be communicated in a later request from the Client to the Server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442915292"/>
              </p:ext>
            </p:extLst>
          </p:nvPr>
        </p:nvGraphicFramePr>
        <p:xfrm>
          <a:off x="490538" y="1987550"/>
          <a:ext cx="8229600" cy="104934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Enhanced Call Notification Network API</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ARC</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a:t>
                      </a:r>
                      <a:r>
                        <a:rPr kumimoji="0" lang="en-GB" altLang="zh-CN" sz="1400" b="1" i="0" u="none" strike="noStrike" cap="none" normalizeH="0" baseline="0" dirty="0" err="1" smtClean="0">
                          <a:ln>
                            <a:noFill/>
                          </a:ln>
                          <a:solidFill>
                            <a:srgbClr val="FF0000"/>
                          </a:solidFill>
                          <a:effectLst/>
                          <a:latin typeface="Calibri" pitchFamily="34" charset="0"/>
                          <a:ea typeface="SimSun" pitchFamily="2" charset="-122"/>
                        </a:rPr>
                        <a:t>REST_NetAPI_EnhancedCallNotification</a:t>
                      </a: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V1.0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831329694"/>
              </p:ext>
            </p:extLst>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5495518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6"/>
          <p:cNvSpPr>
            <a:spLocks noGrp="1" noChangeArrowheads="1"/>
          </p:cNvSpPr>
          <p:nvPr>
            <p:ph type="title" idx="4294967295"/>
          </p:nvPr>
        </p:nvSpPr>
        <p:spPr/>
        <p:txBody>
          <a:bodyPr/>
          <a:lstStyle/>
          <a:p>
            <a:r>
              <a:rPr lang="en-GB" altLang="en-US" dirty="0" smtClean="0"/>
              <a:t>General information about the Work Item</a:t>
            </a:r>
          </a:p>
        </p:txBody>
      </p:sp>
      <p:sp>
        <p:nvSpPr>
          <p:cNvPr id="9219" name="Rectangle 7"/>
          <p:cNvSpPr>
            <a:spLocks noGrp="1" noChangeArrowheads="1"/>
          </p:cNvSpPr>
          <p:nvPr>
            <p:ph type="body" idx="4294967295"/>
          </p:nvPr>
        </p:nvSpPr>
        <p:spPr>
          <a:xfrm>
            <a:off x="292100" y="1169988"/>
            <a:ext cx="8778875" cy="5237162"/>
          </a:xfrm>
        </p:spPr>
        <p:txBody>
          <a:bodyPr/>
          <a:lstStyle/>
          <a:p>
            <a:pPr>
              <a:lnSpc>
                <a:spcPct val="90000"/>
              </a:lnSpc>
            </a:pPr>
            <a:r>
              <a:rPr lang="en-GB" altLang="en-US" sz="2200" dirty="0" smtClean="0"/>
              <a:t>WID Information</a:t>
            </a:r>
          </a:p>
          <a:p>
            <a:pPr lvl="1">
              <a:lnSpc>
                <a:spcPct val="90000"/>
              </a:lnSpc>
            </a:pPr>
            <a:r>
              <a:rPr lang="en-GB" altLang="en-US" dirty="0" smtClean="0"/>
              <a:t>WID0334 – </a:t>
            </a:r>
            <a:r>
              <a:rPr lang="en-GB" altLang="en-US" dirty="0" err="1" smtClean="0"/>
              <a:t>REST_NetAPI_EnhancedCallNotification</a:t>
            </a:r>
            <a:r>
              <a:rPr lang="en-US" altLang="en-US" dirty="0" smtClean="0"/>
              <a:t> </a:t>
            </a:r>
          </a:p>
          <a:p>
            <a:pPr lvl="3">
              <a:lnSpc>
                <a:spcPct val="90000"/>
              </a:lnSpc>
            </a:pPr>
            <a:endParaRPr lang="en-US" altLang="en-US" dirty="0"/>
          </a:p>
          <a:p>
            <a:pPr lvl="1">
              <a:lnSpc>
                <a:spcPct val="90000"/>
              </a:lnSpc>
            </a:pPr>
            <a:r>
              <a:rPr lang="en-CA" altLang="en-US" sz="1900" dirty="0" smtClean="0"/>
              <a:t>Link to WID</a:t>
            </a:r>
          </a:p>
          <a:p>
            <a:pPr lvl="2">
              <a:lnSpc>
                <a:spcPct val="90000"/>
              </a:lnSpc>
            </a:pPr>
            <a:r>
              <a:rPr lang="en-GB" altLang="en-US" dirty="0" smtClean="0"/>
              <a:t>&lt;URL&gt;</a:t>
            </a:r>
          </a:p>
          <a:p>
            <a:pPr lvl="4">
              <a:lnSpc>
                <a:spcPct val="90000"/>
              </a:lnSpc>
            </a:pPr>
            <a:endParaRPr lang="en-CA" altLang="en-US" sz="1500" dirty="0" smtClean="0"/>
          </a:p>
          <a:p>
            <a:pPr lvl="1">
              <a:lnSpc>
                <a:spcPct val="90000"/>
              </a:lnSpc>
            </a:pPr>
            <a:r>
              <a:rPr lang="en-GB" altLang="en-US" sz="1900" dirty="0" smtClean="0"/>
              <a:t>Short description</a:t>
            </a:r>
          </a:p>
          <a:p>
            <a:pPr lvl="2">
              <a:lnSpc>
                <a:spcPct val="90000"/>
              </a:lnSpc>
            </a:pPr>
            <a:r>
              <a:rPr lang="en-US" altLang="en-US" sz="1800" u="sng" dirty="0" smtClean="0"/>
              <a:t>The WID will provide Enhancements to the </a:t>
            </a:r>
            <a:r>
              <a:rPr lang="en-GB" altLang="en-US" u="sng" dirty="0" smtClean="0"/>
              <a:t>Call Notification</a:t>
            </a:r>
            <a:r>
              <a:rPr lang="en-US" altLang="en-US" u="sng" dirty="0" smtClean="0"/>
              <a:t> API </a:t>
            </a:r>
            <a:r>
              <a:rPr lang="en-US" altLang="en-US" sz="1800" u="sng" dirty="0" smtClean="0"/>
              <a:t>adding new features and improvements</a:t>
            </a:r>
          </a:p>
          <a:p>
            <a:pPr lvl="3">
              <a:lnSpc>
                <a:spcPct val="90000"/>
              </a:lnSpc>
            </a:pPr>
            <a:endParaRPr lang="en-GB" altLang="en-US" sz="1400" dirty="0" smtClean="0"/>
          </a:p>
          <a:p>
            <a:pPr>
              <a:lnSpc>
                <a:spcPct val="90000"/>
              </a:lnSpc>
            </a:pPr>
            <a:r>
              <a:rPr lang="en-GB" altLang="en-US" sz="2200" dirty="0" smtClean="0"/>
              <a:t>WG Handling Proposal</a:t>
            </a:r>
          </a:p>
          <a:p>
            <a:pPr lvl="1">
              <a:lnSpc>
                <a:spcPct val="90000"/>
              </a:lnSpc>
            </a:pPr>
            <a:r>
              <a:rPr lang="en-GB" altLang="en-US" sz="1900" dirty="0" smtClean="0"/>
              <a:t>ARC WG</a:t>
            </a:r>
          </a:p>
          <a:p>
            <a:pPr lvl="1">
              <a:lnSpc>
                <a:spcPct val="90000"/>
              </a:lnSpc>
            </a:pPr>
            <a:r>
              <a:rPr lang="en-GB" altLang="en-US" sz="1900" dirty="0" smtClean="0"/>
              <a:t>Use FastTrack</a:t>
            </a:r>
          </a:p>
          <a:p>
            <a:pPr lvl="3">
              <a:lnSpc>
                <a:spcPct val="90000"/>
              </a:lnSpc>
            </a:pPr>
            <a:endParaRPr lang="en-GB" altLang="en-US" sz="1400" dirty="0" smtClean="0"/>
          </a:p>
          <a:p>
            <a:pPr>
              <a:lnSpc>
                <a:spcPct val="90000"/>
              </a:lnSpc>
            </a:pPr>
            <a:r>
              <a:rPr lang="en-GB" altLang="en-US" sz="2200" dirty="0" smtClean="0"/>
              <a:t>Status of WID socialisation:</a:t>
            </a:r>
          </a:p>
          <a:p>
            <a:pPr lvl="1">
              <a:lnSpc>
                <a:spcPct val="90000"/>
              </a:lnSpc>
            </a:pPr>
            <a:r>
              <a:rPr lang="en-GB" altLang="en-US" sz="1900" dirty="0" smtClean="0"/>
              <a:t>ARC</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idx="4294967295"/>
          </p:nvPr>
        </p:nvSpPr>
        <p:spPr>
          <a:xfrm>
            <a:off x="276224" y="233363"/>
            <a:ext cx="8748713" cy="703262"/>
          </a:xfrm>
        </p:spPr>
        <p:txBody>
          <a:bodyPr/>
          <a:lstStyle/>
          <a:p>
            <a:r>
              <a:rPr lang="en-GB" altLang="en-US" dirty="0" smtClean="0"/>
              <a:t>Opportunity Statement</a:t>
            </a:r>
          </a:p>
        </p:txBody>
      </p:sp>
      <p:sp>
        <p:nvSpPr>
          <p:cNvPr id="10243" name="Rectangle 1029"/>
          <p:cNvSpPr>
            <a:spLocks noGrp="1" noChangeArrowheads="1"/>
          </p:cNvSpPr>
          <p:nvPr>
            <p:ph type="body" idx="4294967295"/>
          </p:nvPr>
        </p:nvSpPr>
        <p:spPr>
          <a:xfrm>
            <a:off x="338137" y="1169988"/>
            <a:ext cx="8686799" cy="5313362"/>
          </a:xfrm>
        </p:spPr>
        <p:txBody>
          <a:bodyPr>
            <a:noAutofit/>
          </a:bodyPr>
          <a:lstStyle/>
          <a:p>
            <a:pPr algn="just">
              <a:defRPr/>
            </a:pPr>
            <a:r>
              <a:rPr lang="en-US" altLang="en-US" sz="1800" dirty="0" smtClean="0"/>
              <a:t>Voice services Architecture</a:t>
            </a:r>
          </a:p>
          <a:p>
            <a:pPr lvl="1" algn="just">
              <a:lnSpc>
                <a:spcPct val="90000"/>
              </a:lnSpc>
              <a:defRPr/>
            </a:pPr>
            <a:r>
              <a:rPr lang="en-US" altLang="en-US" sz="1600" dirty="0">
                <a:solidFill>
                  <a:schemeClr val="accent5">
                    <a:lumMod val="25000"/>
                  </a:schemeClr>
                </a:solidFill>
              </a:rPr>
              <a:t>Service session &amp; user’s services are no more anchored in one specific network domain/technology</a:t>
            </a:r>
            <a:r>
              <a:rPr lang="en-US" altLang="en-US" sz="1600" dirty="0"/>
              <a:t>  (e.g. in HSS/HLR) but managed at service level independently from underlying network technologies</a:t>
            </a:r>
          </a:p>
          <a:p>
            <a:pPr lvl="1" algn="just">
              <a:lnSpc>
                <a:spcPct val="90000"/>
              </a:lnSpc>
              <a:defRPr/>
            </a:pPr>
            <a:r>
              <a:rPr lang="en-US" altLang="en-US" sz="1600" dirty="0">
                <a:solidFill>
                  <a:schemeClr val="accent5">
                    <a:lumMod val="25000"/>
                  </a:schemeClr>
                </a:solidFill>
              </a:rPr>
              <a:t>Service Logic is decoupled from network domains thanks to </a:t>
            </a:r>
            <a:r>
              <a:rPr lang="en-US" altLang="en-US" sz="1600" dirty="0"/>
              <a:t>service oriented unitary communication functions provided over </a:t>
            </a:r>
            <a:r>
              <a:rPr lang="en-US" altLang="en-US" sz="1600" dirty="0">
                <a:solidFill>
                  <a:schemeClr val="accent5">
                    <a:lumMod val="25000"/>
                  </a:schemeClr>
                </a:solidFill>
              </a:rPr>
              <a:t>network APIs</a:t>
            </a:r>
          </a:p>
          <a:p>
            <a:pPr lvl="1" algn="just">
              <a:lnSpc>
                <a:spcPct val="90000"/>
              </a:lnSpc>
              <a:defRPr/>
            </a:pPr>
            <a:r>
              <a:rPr lang="en-US" altLang="en-US" sz="1600" dirty="0">
                <a:solidFill>
                  <a:schemeClr val="accent5">
                    <a:lumMod val="25000"/>
                  </a:schemeClr>
                </a:solidFill>
              </a:rPr>
              <a:t>Service Logic may interact with devices </a:t>
            </a:r>
            <a:r>
              <a:rPr lang="en-US" altLang="en-US" sz="1600" dirty="0"/>
              <a:t>(native function or dedicated app) through application level API over </a:t>
            </a:r>
            <a:r>
              <a:rPr lang="en-US" altLang="en-US" sz="1600" dirty="0">
                <a:solidFill>
                  <a:schemeClr val="accent5">
                    <a:lumMod val="25000"/>
                  </a:schemeClr>
                </a:solidFill>
              </a:rPr>
              <a:t>data connection</a:t>
            </a:r>
            <a:r>
              <a:rPr lang="en-US" altLang="en-US" sz="1600" dirty="0"/>
              <a:t>. The </a:t>
            </a:r>
            <a:r>
              <a:rPr lang="en-US" altLang="en-US" sz="1600" dirty="0" smtClean="0"/>
              <a:t>application </a:t>
            </a:r>
            <a:r>
              <a:rPr lang="en-US" altLang="en-US" sz="1600" dirty="0"/>
              <a:t>in device interacts with device native functions through </a:t>
            </a:r>
            <a:r>
              <a:rPr lang="en-US" altLang="en-US" sz="1600" dirty="0">
                <a:solidFill>
                  <a:schemeClr val="accent5">
                    <a:lumMod val="25000"/>
                  </a:schemeClr>
                </a:solidFill>
              </a:rPr>
              <a:t>device </a:t>
            </a:r>
            <a:r>
              <a:rPr lang="en-US" altLang="en-US" sz="1600" dirty="0" smtClean="0">
                <a:solidFill>
                  <a:schemeClr val="accent5">
                    <a:lumMod val="25000"/>
                  </a:schemeClr>
                </a:solidFill>
              </a:rPr>
              <a:t>APIs.</a:t>
            </a:r>
          </a:p>
          <a:p>
            <a:pPr lvl="1" algn="just">
              <a:lnSpc>
                <a:spcPct val="90000"/>
              </a:lnSpc>
              <a:defRPr/>
            </a:pPr>
            <a:endParaRPr lang="en-US" altLang="en-US" sz="1600" dirty="0">
              <a:solidFill>
                <a:schemeClr val="accent5">
                  <a:lumMod val="25000"/>
                </a:schemeClr>
              </a:solidFill>
            </a:endParaRPr>
          </a:p>
          <a:p>
            <a:pPr lvl="1" algn="just">
              <a:lnSpc>
                <a:spcPct val="90000"/>
              </a:lnSpc>
              <a:defRPr/>
            </a:pPr>
            <a:endParaRPr lang="en-US" altLang="en-US" sz="1600" dirty="0" smtClean="0">
              <a:solidFill>
                <a:schemeClr val="accent5">
                  <a:lumMod val="25000"/>
                </a:schemeClr>
              </a:solidFill>
            </a:endParaRPr>
          </a:p>
          <a:p>
            <a:pPr lvl="1" algn="just">
              <a:lnSpc>
                <a:spcPct val="90000"/>
              </a:lnSpc>
              <a:defRPr/>
            </a:pPr>
            <a:endParaRPr lang="en-US" altLang="en-US" sz="1600" dirty="0">
              <a:solidFill>
                <a:schemeClr val="accent5">
                  <a:lumMod val="25000"/>
                </a:schemeClr>
              </a:solidFill>
            </a:endParaRPr>
          </a:p>
          <a:p>
            <a:pPr lvl="1" algn="just">
              <a:lnSpc>
                <a:spcPct val="90000"/>
              </a:lnSpc>
              <a:defRPr/>
            </a:pPr>
            <a:endParaRPr lang="en-US" altLang="en-US" sz="1600" dirty="0" smtClean="0">
              <a:solidFill>
                <a:schemeClr val="accent5">
                  <a:lumMod val="25000"/>
                </a:schemeClr>
              </a:solidFill>
            </a:endParaRPr>
          </a:p>
          <a:p>
            <a:pPr marL="225425" lvl="1" indent="0" algn="just">
              <a:lnSpc>
                <a:spcPct val="90000"/>
              </a:lnSpc>
              <a:buNone/>
              <a:defRPr/>
            </a:pPr>
            <a:endParaRPr lang="en-US" altLang="en-US" sz="1600" dirty="0" smtClean="0">
              <a:solidFill>
                <a:schemeClr val="accent5">
                  <a:lumMod val="25000"/>
                </a:schemeClr>
              </a:solidFill>
            </a:endParaRPr>
          </a:p>
          <a:p>
            <a:pPr lvl="1" algn="just">
              <a:lnSpc>
                <a:spcPct val="90000"/>
              </a:lnSpc>
              <a:defRPr/>
            </a:pPr>
            <a:endParaRPr lang="en-US" altLang="en-US" sz="1600" dirty="0">
              <a:solidFill>
                <a:schemeClr val="accent5">
                  <a:lumMod val="25000"/>
                </a:schemeClr>
              </a:solidFill>
            </a:endParaRPr>
          </a:p>
          <a:p>
            <a:pPr lvl="1" algn="just">
              <a:lnSpc>
                <a:spcPct val="90000"/>
              </a:lnSpc>
              <a:defRPr/>
            </a:pPr>
            <a:endParaRPr lang="en-US" altLang="en-US" sz="1600" dirty="0" smtClean="0">
              <a:solidFill>
                <a:schemeClr val="accent5">
                  <a:lumMod val="25000"/>
                </a:schemeClr>
              </a:solidFill>
            </a:endParaRPr>
          </a:p>
          <a:p>
            <a:pPr lvl="1" algn="just">
              <a:lnSpc>
                <a:spcPct val="90000"/>
              </a:lnSpc>
              <a:defRPr/>
            </a:pPr>
            <a:endParaRPr lang="en-US" altLang="en-US" sz="1600" dirty="0">
              <a:solidFill>
                <a:schemeClr val="accent5">
                  <a:lumMod val="25000"/>
                </a:schemeClr>
              </a:solidFill>
            </a:endParaRPr>
          </a:p>
          <a:p>
            <a:pPr lvl="1" algn="just">
              <a:lnSpc>
                <a:spcPct val="90000"/>
              </a:lnSpc>
              <a:defRPr/>
            </a:pPr>
            <a:endParaRPr lang="en-US" altLang="en-US" sz="1600" dirty="0">
              <a:solidFill>
                <a:schemeClr val="accent5">
                  <a:lumMod val="25000"/>
                </a:schemeClr>
              </a:solidFill>
            </a:endParaRPr>
          </a:p>
          <a:p>
            <a:pPr lvl="1" algn="just">
              <a:lnSpc>
                <a:spcPct val="90000"/>
              </a:lnSpc>
              <a:defRPr/>
            </a:pPr>
            <a:r>
              <a:rPr lang="en-US" altLang="en-US" sz="1600" dirty="0">
                <a:solidFill>
                  <a:schemeClr val="accent5">
                    <a:lumMod val="25000"/>
                  </a:schemeClr>
                </a:solidFill>
              </a:rPr>
              <a:t>All the communication session management remains at network level </a:t>
            </a:r>
            <a:r>
              <a:rPr lang="en-US" altLang="en-US" sz="1600" dirty="0"/>
              <a:t>(e.g. call establishment) which is handled through network signaling protocols (e.g. SIP, ISUP…)</a:t>
            </a:r>
          </a:p>
          <a:p>
            <a:pPr lvl="1" algn="just">
              <a:lnSpc>
                <a:spcPct val="90000"/>
              </a:lnSpc>
              <a:defRPr/>
            </a:pPr>
            <a:r>
              <a:rPr lang="en-US" altLang="en-US" sz="1600" dirty="0"/>
              <a:t>APIs offered by networks to the service layer are </a:t>
            </a:r>
            <a:r>
              <a:rPr lang="en-US" altLang="en-US" sz="1600" dirty="0">
                <a:solidFill>
                  <a:schemeClr val="accent5">
                    <a:lumMod val="25000"/>
                  </a:schemeClr>
                </a:solidFill>
              </a:rPr>
              <a:t>stable</a:t>
            </a:r>
            <a:r>
              <a:rPr lang="en-US" altLang="en-US" sz="1600" dirty="0"/>
              <a:t> (not impacted by network evolutions), </a:t>
            </a:r>
            <a:r>
              <a:rPr lang="en-US" altLang="en-US" sz="1600" dirty="0">
                <a:solidFill>
                  <a:schemeClr val="accent5">
                    <a:lumMod val="25000"/>
                  </a:schemeClr>
                </a:solidFill>
              </a:rPr>
              <a:t>self-service</a:t>
            </a:r>
            <a:r>
              <a:rPr lang="en-US" altLang="en-US" sz="1600" dirty="0"/>
              <a:t> (Web based REST APIs) and rely as much as possible on standards (e.g. OMA/GSMA network APIs</a:t>
            </a:r>
            <a:r>
              <a:rPr lang="en-US" altLang="en-US" sz="1600" dirty="0" smtClean="0"/>
              <a:t>)</a:t>
            </a:r>
            <a:endParaRPr lang="en-GB" altLang="en-US" sz="1600" dirty="0" smtClean="0"/>
          </a:p>
          <a:p>
            <a:pPr algn="just">
              <a:buFontTx/>
              <a:buNone/>
              <a:defRPr/>
            </a:pPr>
            <a:endParaRPr lang="en-GB" altLang="en-US" sz="1800" dirty="0" smtClean="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087" y="3044825"/>
            <a:ext cx="5886450" cy="244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8"/>
          <p:cNvSpPr>
            <a:spLocks noGrp="1" noChangeArrowheads="1"/>
          </p:cNvSpPr>
          <p:nvPr>
            <p:ph type="title" idx="4294967295"/>
          </p:nvPr>
        </p:nvSpPr>
        <p:spPr>
          <a:xfrm>
            <a:off x="276224" y="233363"/>
            <a:ext cx="8748713" cy="703262"/>
          </a:xfrm>
        </p:spPr>
        <p:txBody>
          <a:bodyPr/>
          <a:lstStyle/>
          <a:p>
            <a:r>
              <a:rPr lang="en-GB" altLang="en-US" smtClean="0"/>
              <a:t>Opportunity Statement</a:t>
            </a:r>
          </a:p>
        </p:txBody>
      </p:sp>
      <p:sp>
        <p:nvSpPr>
          <p:cNvPr id="10243" name="Rectangle 1029"/>
          <p:cNvSpPr>
            <a:spLocks noGrp="1" noChangeArrowheads="1"/>
          </p:cNvSpPr>
          <p:nvPr>
            <p:ph type="body" idx="4294967295"/>
          </p:nvPr>
        </p:nvSpPr>
        <p:spPr>
          <a:xfrm>
            <a:off x="338138" y="1169988"/>
            <a:ext cx="8839200" cy="5383212"/>
          </a:xfrm>
        </p:spPr>
        <p:txBody>
          <a:bodyPr>
            <a:normAutofit fontScale="92500" lnSpcReduction="10000"/>
          </a:bodyPr>
          <a:lstStyle/>
          <a:p>
            <a:pPr algn="just">
              <a:defRPr/>
            </a:pPr>
            <a:r>
              <a:rPr lang="en-US" altLang="en-US" dirty="0" smtClean="0"/>
              <a:t>Voice services main components/layers</a:t>
            </a:r>
          </a:p>
          <a:p>
            <a:pPr lvl="1" algn="just">
              <a:defRPr/>
            </a:pPr>
            <a:r>
              <a:rPr lang="en-US" dirty="0" smtClean="0">
                <a:latin typeface="Helvetica 55 Roman" panose="020B0604020202020204" pitchFamily="34" charset="0"/>
              </a:rPr>
              <a:t>The voice service architecture relies on 2 main functional components: the </a:t>
            </a:r>
            <a:r>
              <a:rPr lang="en-US" u="sng" dirty="0" smtClean="0">
                <a:solidFill>
                  <a:schemeClr val="bg2"/>
                </a:solidFill>
                <a:latin typeface="Helvetica 55 Roman" panose="020B0604020202020204" pitchFamily="34" charset="0"/>
              </a:rPr>
              <a:t>Service Logic</a:t>
            </a:r>
            <a:r>
              <a:rPr lang="en-US" dirty="0" smtClean="0">
                <a:latin typeface="Helvetica 55 Roman" panose="020B0604020202020204" pitchFamily="34" charset="0"/>
              </a:rPr>
              <a:t> and the </a:t>
            </a:r>
            <a:r>
              <a:rPr lang="en-US" u="sng" dirty="0" smtClean="0">
                <a:solidFill>
                  <a:schemeClr val="bg2"/>
                </a:solidFill>
                <a:latin typeface="Helvetica 55 Roman" panose="020B0604020202020204" pitchFamily="34" charset="0"/>
              </a:rPr>
              <a:t>Service Gateway</a:t>
            </a:r>
          </a:p>
          <a:p>
            <a:pPr lvl="1" algn="just">
              <a:defRPr/>
            </a:pPr>
            <a:endParaRPr lang="en-US" altLang="en-US" u="sng" dirty="0" smtClean="0">
              <a:solidFill>
                <a:schemeClr val="bg2"/>
              </a:solidFill>
              <a:latin typeface="Helvetica 55 Roman" panose="020B0604020202020204" pitchFamily="34" charset="0"/>
            </a:endParaRPr>
          </a:p>
          <a:p>
            <a:pPr lvl="1" algn="just">
              <a:defRPr/>
            </a:pPr>
            <a:endParaRPr lang="en-US" altLang="en-US" u="sng" dirty="0">
              <a:solidFill>
                <a:schemeClr val="bg2"/>
              </a:solidFill>
              <a:latin typeface="Helvetica 55 Roman" panose="020B0604020202020204" pitchFamily="34" charset="0"/>
            </a:endParaRPr>
          </a:p>
          <a:p>
            <a:pPr lvl="1" algn="just">
              <a:defRPr/>
            </a:pPr>
            <a:endParaRPr lang="en-US" altLang="en-US" u="sng" dirty="0" smtClean="0">
              <a:solidFill>
                <a:schemeClr val="bg2"/>
              </a:solidFill>
              <a:latin typeface="Helvetica 55 Roman" panose="020B0604020202020204" pitchFamily="34" charset="0"/>
            </a:endParaRPr>
          </a:p>
          <a:p>
            <a:pPr lvl="1" algn="just">
              <a:defRPr/>
            </a:pPr>
            <a:endParaRPr lang="en-US" altLang="en-US" u="sng" dirty="0">
              <a:solidFill>
                <a:schemeClr val="bg2"/>
              </a:solidFill>
              <a:latin typeface="Helvetica 55 Roman" panose="020B0604020202020204" pitchFamily="34" charset="0"/>
            </a:endParaRPr>
          </a:p>
          <a:p>
            <a:pPr lvl="1" algn="just">
              <a:defRPr/>
            </a:pPr>
            <a:endParaRPr lang="en-US" altLang="en-US" u="sng" dirty="0" smtClean="0">
              <a:solidFill>
                <a:schemeClr val="bg2"/>
              </a:solidFill>
              <a:latin typeface="Helvetica 55 Roman" panose="020B0604020202020204" pitchFamily="34" charset="0"/>
            </a:endParaRPr>
          </a:p>
          <a:p>
            <a:pPr lvl="1" algn="just">
              <a:defRPr/>
            </a:pPr>
            <a:endParaRPr lang="en-US" altLang="en-US" u="sng" dirty="0">
              <a:solidFill>
                <a:schemeClr val="bg2"/>
              </a:solidFill>
              <a:latin typeface="Helvetica 55 Roman" panose="020B0604020202020204" pitchFamily="34" charset="0"/>
            </a:endParaRPr>
          </a:p>
          <a:p>
            <a:pPr lvl="1" algn="just">
              <a:defRPr/>
            </a:pPr>
            <a:endParaRPr lang="en-US" altLang="en-US" u="sng" dirty="0" smtClean="0">
              <a:solidFill>
                <a:schemeClr val="bg2"/>
              </a:solidFill>
              <a:latin typeface="Helvetica 55 Roman" panose="020B0604020202020204" pitchFamily="34" charset="0"/>
            </a:endParaRPr>
          </a:p>
          <a:p>
            <a:pPr lvl="1" algn="just">
              <a:defRPr/>
            </a:pPr>
            <a:endParaRPr lang="en-US" altLang="en-US" u="sng" dirty="0">
              <a:solidFill>
                <a:schemeClr val="bg2"/>
              </a:solidFill>
              <a:latin typeface="Helvetica 55 Roman" panose="020B0604020202020204" pitchFamily="34" charset="0"/>
            </a:endParaRPr>
          </a:p>
          <a:p>
            <a:pPr lvl="1" algn="just">
              <a:defRPr/>
            </a:pPr>
            <a:endParaRPr lang="en-US" altLang="en-US" u="sng" dirty="0" smtClean="0">
              <a:solidFill>
                <a:schemeClr val="bg2"/>
              </a:solidFill>
              <a:latin typeface="Helvetica 55 Roman" panose="020B0604020202020204" pitchFamily="34" charset="0"/>
            </a:endParaRPr>
          </a:p>
          <a:p>
            <a:pPr lvl="2" algn="just">
              <a:defRPr/>
            </a:pPr>
            <a:endParaRPr lang="en-US" altLang="en-US" dirty="0" smtClean="0">
              <a:latin typeface="Helvetica 55 Roman" panose="020B0604020202020204" pitchFamily="34" charset="0"/>
            </a:endParaRPr>
          </a:p>
          <a:p>
            <a:pPr lvl="2" algn="just">
              <a:defRPr/>
            </a:pPr>
            <a:endParaRPr lang="en-US" altLang="en-US" sz="1700" u="sng" dirty="0" smtClean="0">
              <a:latin typeface="Helvetica 55 Roman" panose="020B0604020202020204" pitchFamily="34" charset="0"/>
            </a:endParaRPr>
          </a:p>
          <a:p>
            <a:pPr lvl="2" algn="just">
              <a:defRPr/>
            </a:pPr>
            <a:r>
              <a:rPr lang="en-US" altLang="en-US" sz="1700" b="1" dirty="0" smtClean="0">
                <a:latin typeface="Helvetica 55 Roman" panose="020B0604020202020204" pitchFamily="34" charset="0"/>
              </a:rPr>
              <a:t>Note</a:t>
            </a:r>
            <a:r>
              <a:rPr lang="en-US" altLang="en-US" sz="1700" b="1" dirty="0">
                <a:latin typeface="Helvetica 55 Roman" panose="020B0604020202020204" pitchFamily="34" charset="0"/>
              </a:rPr>
              <a:t>:</a:t>
            </a:r>
            <a:r>
              <a:rPr lang="en-US" altLang="en-US" sz="1700" dirty="0">
                <a:latin typeface="Helvetica 55 Roman" panose="020B0604020202020204" pitchFamily="34" charset="0"/>
              </a:rPr>
              <a:t> Service Gateway relates to </a:t>
            </a:r>
            <a:r>
              <a:rPr lang="en-US" altLang="en-US" sz="1700" u="sng" dirty="0">
                <a:solidFill>
                  <a:schemeClr val="bg2"/>
                </a:solidFill>
                <a:latin typeface="Helvetica 55 Roman" panose="020B0604020202020204" pitchFamily="34" charset="0"/>
              </a:rPr>
              <a:t>SCEF (Service Capability Exposure Function)</a:t>
            </a:r>
            <a:r>
              <a:rPr lang="en-US" altLang="en-US" sz="1700" dirty="0">
                <a:latin typeface="Helvetica 55 Roman" panose="020B0604020202020204" pitchFamily="34" charset="0"/>
              </a:rPr>
              <a:t> as standardized by </a:t>
            </a:r>
            <a:r>
              <a:rPr lang="en-US" altLang="en-US" sz="1700" dirty="0" smtClean="0">
                <a:latin typeface="Helvetica 55 Roman" panose="020B0604020202020204" pitchFamily="34" charset="0"/>
              </a:rPr>
              <a:t>3GPP in its Release 15 </a:t>
            </a:r>
            <a:r>
              <a:rPr lang="en-US" altLang="en-US" sz="1700" dirty="0">
                <a:latin typeface="Helvetica 55 Roman" panose="020B0604020202020204" pitchFamily="34" charset="0"/>
              </a:rPr>
              <a:t>(TS 23.682) but currently limited to IOT and PCC</a:t>
            </a:r>
          </a:p>
          <a:p>
            <a:pPr lvl="1" algn="just">
              <a:defRPr/>
            </a:pPr>
            <a:endParaRPr lang="en-US" altLang="en-US" u="sng" dirty="0">
              <a:solidFill>
                <a:schemeClr val="bg2"/>
              </a:solidFill>
              <a:latin typeface="Helvetica 55 Roman" panose="020B0604020202020204" pitchFamily="34" charset="0"/>
            </a:endParaRPr>
          </a:p>
          <a:p>
            <a:pPr lvl="1" algn="just">
              <a:defRPr/>
            </a:pPr>
            <a:endParaRPr lang="en-US" altLang="en-US" dirty="0" smtClean="0"/>
          </a:p>
          <a:p>
            <a:pPr algn="just">
              <a:buFontTx/>
              <a:buNone/>
              <a:defRPr/>
            </a:pPr>
            <a:endParaRPr lang="en-GB" altLang="en-US" dirty="0" smtClean="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62" y="2428875"/>
            <a:ext cx="8918575" cy="3140075"/>
          </a:xfrm>
          <a:prstGeom prst="rect">
            <a:avLst/>
          </a:prstGeom>
          <a:solidFill>
            <a:schemeClr val="bg1">
              <a:lumMod val="95000"/>
            </a:schemeClr>
          </a:solidFill>
          <a:ln>
            <a:solidFill>
              <a:schemeClr val="tx1"/>
            </a:solidFill>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idx="4294967295"/>
          </p:nvPr>
        </p:nvSpPr>
        <p:spPr/>
        <p:txBody>
          <a:bodyPr/>
          <a:lstStyle/>
          <a:p>
            <a:r>
              <a:rPr lang="en-GB" altLang="en-US" dirty="0" smtClean="0"/>
              <a:t>Main Use Case(s)</a:t>
            </a:r>
          </a:p>
        </p:txBody>
      </p:sp>
      <p:sp>
        <p:nvSpPr>
          <p:cNvPr id="13315" name="Rectangle 5"/>
          <p:cNvSpPr>
            <a:spLocks noGrp="1" noChangeArrowheads="1"/>
          </p:cNvSpPr>
          <p:nvPr>
            <p:ph type="body" idx="4294967295"/>
          </p:nvPr>
        </p:nvSpPr>
        <p:spPr>
          <a:xfrm>
            <a:off x="261938" y="1149350"/>
            <a:ext cx="8778875" cy="5383213"/>
          </a:xfrm>
        </p:spPr>
        <p:txBody>
          <a:bodyPr/>
          <a:lstStyle/>
          <a:p>
            <a:pPr>
              <a:lnSpc>
                <a:spcPct val="90000"/>
              </a:lnSpc>
              <a:spcBef>
                <a:spcPct val="0"/>
              </a:spcBef>
              <a:buClrTx/>
              <a:buSzTx/>
            </a:pPr>
            <a:r>
              <a:rPr lang="en-GB" altLang="en-US" dirty="0" smtClean="0"/>
              <a:t>Adding two use cases not covered in the current Call Notification API:</a:t>
            </a:r>
          </a:p>
          <a:p>
            <a:pPr>
              <a:lnSpc>
                <a:spcPct val="90000"/>
              </a:lnSpc>
              <a:spcBef>
                <a:spcPct val="0"/>
              </a:spcBef>
              <a:buClrTx/>
              <a:buSzTx/>
            </a:pPr>
            <a:endParaRPr lang="en-GB" altLang="en-US" dirty="0" smtClean="0"/>
          </a:p>
          <a:p>
            <a:pPr lvl="1">
              <a:lnSpc>
                <a:spcPct val="90000"/>
              </a:lnSpc>
              <a:spcBef>
                <a:spcPct val="0"/>
              </a:spcBef>
              <a:buClrTx/>
              <a:buSzTx/>
            </a:pPr>
            <a:r>
              <a:rPr lang="en-GB" altLang="en-US" dirty="0" smtClean="0"/>
              <a:t>UC#1: one number in multiple devices</a:t>
            </a:r>
          </a:p>
          <a:p>
            <a:pPr lvl="1">
              <a:lnSpc>
                <a:spcPct val="90000"/>
              </a:lnSpc>
              <a:spcBef>
                <a:spcPct val="0"/>
              </a:spcBef>
              <a:buClrTx/>
              <a:buSzTx/>
            </a:pPr>
            <a:endParaRPr lang="en-GB" altLang="en-US" dirty="0" smtClean="0"/>
          </a:p>
          <a:p>
            <a:pPr lvl="1">
              <a:lnSpc>
                <a:spcPct val="90000"/>
              </a:lnSpc>
              <a:spcBef>
                <a:spcPct val="0"/>
              </a:spcBef>
              <a:buClrTx/>
              <a:buSzTx/>
            </a:pPr>
            <a:r>
              <a:rPr lang="en-GB" altLang="en-US" dirty="0" smtClean="0"/>
              <a:t>UC#2: multiple numbers in one device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re 2"/>
          <p:cNvSpPr>
            <a:spLocks noGrp="1"/>
          </p:cNvSpPr>
          <p:nvPr>
            <p:ph type="title"/>
          </p:nvPr>
        </p:nvSpPr>
        <p:spPr/>
        <p:txBody>
          <a:bodyPr/>
          <a:lstStyle/>
          <a:p>
            <a:r>
              <a:rPr lang="en-GB" altLang="en-US" smtClean="0"/>
              <a:t>UC#1: one number in multiple devices</a:t>
            </a:r>
            <a:endParaRPr lang="en-US" altLang="en-US" dirty="0" smtClean="0"/>
          </a:p>
        </p:txBody>
      </p:sp>
      <p:sp>
        <p:nvSpPr>
          <p:cNvPr id="6" name="Espace réservé du contenu 5"/>
          <p:cNvSpPr>
            <a:spLocks noGrp="1"/>
          </p:cNvSpPr>
          <p:nvPr>
            <p:ph idx="1"/>
          </p:nvPr>
        </p:nvSpPr>
        <p:spPr>
          <a:xfrm>
            <a:off x="338137" y="1083354"/>
            <a:ext cx="4389437" cy="5237162"/>
          </a:xfrm>
        </p:spPr>
        <p:txBody>
          <a:bodyPr>
            <a:normAutofit fontScale="85000" lnSpcReduction="10000"/>
          </a:bodyPr>
          <a:lstStyle/>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Service Logic is notified of an incoming call through a "call notification" network API (e.g. OMA Call Notification </a:t>
            </a:r>
            <a:r>
              <a:rPr lang="en-US" altLang="en-US" sz="1900" dirty="0" err="1">
                <a:solidFill>
                  <a:srgbClr val="000000"/>
                </a:solidFill>
                <a:latin typeface="Helvetica 55 Roman" pitchFamily="34" charset="0"/>
                <a:ea typeface="MS PGothic" pitchFamily="34" charset="-128"/>
              </a:rPr>
              <a:t>NetAPI</a:t>
            </a:r>
            <a:r>
              <a:rPr lang="en-US" altLang="en-US" sz="1900" dirty="0">
                <a:solidFill>
                  <a:srgbClr val="000000"/>
                </a:solidFill>
                <a:latin typeface="Helvetica 55 Roman" pitchFamily="34" charset="0"/>
                <a:ea typeface="MS PGothic" pitchFamily="34" charset="-128"/>
              </a:rPr>
              <a:t>) </a:t>
            </a:r>
          </a:p>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establishment of the parallel call sessions to reach multiple devices is triggered by Service Logic through a "</a:t>
            </a:r>
            <a:r>
              <a:rPr lang="en-US" altLang="en-US" sz="1900" dirty="0" err="1">
                <a:solidFill>
                  <a:srgbClr val="000000"/>
                </a:solidFill>
                <a:latin typeface="Helvetica 55 Roman" pitchFamily="34" charset="0"/>
                <a:ea typeface="MS PGothic" pitchFamily="34" charset="-128"/>
              </a:rPr>
              <a:t>ForkCall</a:t>
            </a:r>
            <a:r>
              <a:rPr lang="en-US" altLang="en-US" sz="1900" dirty="0">
                <a:solidFill>
                  <a:srgbClr val="000000"/>
                </a:solidFill>
                <a:latin typeface="Helvetica 55 Roman" pitchFamily="34" charset="0"/>
                <a:ea typeface="MS PGothic" pitchFamily="34" charset="-128"/>
              </a:rPr>
              <a:t>" action response to the call direction API</a:t>
            </a:r>
          </a:p>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a:t>
            </a:r>
            <a:r>
              <a:rPr lang="en-US" altLang="en-US" sz="1900" dirty="0" err="1">
                <a:solidFill>
                  <a:srgbClr val="000000"/>
                </a:solidFill>
                <a:latin typeface="Helvetica 55 Roman" pitchFamily="34" charset="0"/>
                <a:ea typeface="MS PGothic" pitchFamily="34" charset="-128"/>
              </a:rPr>
              <a:t>ForkCall</a:t>
            </a:r>
            <a:r>
              <a:rPr lang="en-US" altLang="en-US" sz="1900" dirty="0">
                <a:solidFill>
                  <a:srgbClr val="000000"/>
                </a:solidFill>
                <a:latin typeface="Helvetica 55 Roman" pitchFamily="34" charset="0"/>
                <a:ea typeface="MS PGothic" pitchFamily="34" charset="-128"/>
              </a:rPr>
              <a:t> action asks network to fork the call towards the list of devices selected by Service Logic </a:t>
            </a:r>
            <a:r>
              <a:rPr lang="en-US" altLang="en-US" sz="1900" dirty="0">
                <a:solidFill>
                  <a:srgbClr val="000000"/>
                </a:solidFill>
                <a:latin typeface="Helvetica 55 Roman" pitchFamily="34" charset="0"/>
                <a:ea typeface="MS PGothic" pitchFamily="34" charset="-128"/>
                <a:sym typeface="Wingdings" pitchFamily="2" charset="2"/>
              </a:rPr>
              <a:t> </a:t>
            </a:r>
            <a:r>
              <a:rPr lang="en-US" altLang="en-US" sz="1900" u="sng" dirty="0">
                <a:solidFill>
                  <a:schemeClr val="bg2"/>
                </a:solidFill>
                <a:latin typeface="Helvetica 55 Roman" panose="020B0604020202020204" pitchFamily="34" charset="0"/>
                <a:sym typeface="Wingdings" pitchFamily="2" charset="2"/>
              </a:rPr>
              <a:t>it is the Service Gateway (e.g. the TAS) responsibility to handle the fork itself, but the list of devices to reach is given by the Service Logic layer</a:t>
            </a:r>
            <a:endParaRPr lang="en-US" altLang="en-US" sz="1900" u="sng" dirty="0">
              <a:solidFill>
                <a:schemeClr val="bg2"/>
              </a:solidFill>
              <a:latin typeface="Helvetica 55 Roman" panose="020B0604020202020204" pitchFamily="34" charset="0"/>
            </a:endParaRPr>
          </a:p>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device activation and deactivation mechanisms are fully handled at Service Logic level</a:t>
            </a:r>
          </a:p>
          <a:p>
            <a:pPr lvl="3" algn="just" eaLnBrk="1" hangingPunct="1">
              <a:spcBef>
                <a:spcPts val="688"/>
              </a:spcBef>
              <a:spcAft>
                <a:spcPts val="688"/>
              </a:spcAft>
            </a:pPr>
            <a:r>
              <a:rPr lang="en-US" altLang="en-US" sz="1500" b="1" dirty="0">
                <a:solidFill>
                  <a:srgbClr val="0B2200"/>
                </a:solidFill>
                <a:latin typeface="Helvetica 55 Roman" panose="020B0604020202020204" pitchFamily="34" charset="0"/>
              </a:rPr>
              <a:t>Note</a:t>
            </a:r>
            <a:r>
              <a:rPr lang="en-US" altLang="en-US" sz="1500" dirty="0">
                <a:solidFill>
                  <a:srgbClr val="0B2200"/>
                </a:solidFill>
                <a:latin typeface="Helvetica 55 Roman" panose="020B0604020202020204" pitchFamily="34" charset="0"/>
              </a:rPr>
              <a:t>: The action “</a:t>
            </a:r>
            <a:r>
              <a:rPr lang="en-US" altLang="en-US" sz="1500" u="sng" dirty="0" err="1">
                <a:solidFill>
                  <a:schemeClr val="bg2"/>
                </a:solidFill>
                <a:latin typeface="Helvetica 55 Roman" panose="020B0604020202020204" pitchFamily="34" charset="0"/>
              </a:rPr>
              <a:t>ForkCall</a:t>
            </a:r>
            <a:r>
              <a:rPr lang="en-US" altLang="en-US" sz="1500" dirty="0">
                <a:solidFill>
                  <a:srgbClr val="0B2200"/>
                </a:solidFill>
                <a:latin typeface="Helvetica 55 Roman" panose="020B0604020202020204" pitchFamily="34" charset="0"/>
              </a:rPr>
              <a:t>” isn’t part of OMA Call Notification standardized API</a:t>
            </a:r>
            <a:endParaRPr lang="fr-FR" altLang="en-US" sz="1500" dirty="0">
              <a:solidFill>
                <a:srgbClr val="0B2200"/>
              </a:solidFill>
              <a:latin typeface="Helvetica 55 Roman" panose="020B0604020202020204" pitchFamily="34" charset="0"/>
            </a:endParaRPr>
          </a:p>
        </p:txBody>
      </p:sp>
      <p:sp>
        <p:nvSpPr>
          <p:cNvPr id="4" name="Rectangle 3"/>
          <p:cNvSpPr/>
          <p:nvPr/>
        </p:nvSpPr>
        <p:spPr>
          <a:xfrm>
            <a:off x="6023315" y="5035550"/>
            <a:ext cx="2993127" cy="258532"/>
          </a:xfrm>
          <a:prstGeom prst="rect">
            <a:avLst/>
          </a:prstGeom>
        </p:spPr>
        <p:txBody>
          <a:bodyPr wrap="none">
            <a:spAutoFit/>
          </a:bodyPr>
          <a:lstStyle/>
          <a:p>
            <a:r>
              <a:rPr lang="en-GB" altLang="en-US" sz="1200" b="1" dirty="0"/>
              <a:t>Call flow example: incoming voice call</a:t>
            </a:r>
            <a:endParaRPr lang="en-US" sz="1200" b="1" dirty="0"/>
          </a:p>
        </p:txBody>
      </p:sp>
      <p:cxnSp>
        <p:nvCxnSpPr>
          <p:cNvPr id="250" name="Connecteur droit 249"/>
          <p:cNvCxnSpPr/>
          <p:nvPr/>
        </p:nvCxnSpPr>
        <p:spPr>
          <a:xfrm>
            <a:off x="5715063" y="3215042"/>
            <a:ext cx="3534503" cy="0"/>
          </a:xfrm>
          <a:prstGeom prst="line">
            <a:avLst/>
          </a:prstGeom>
          <a:noFill/>
          <a:ln w="19050" cap="flat" cmpd="sng" algn="ctr">
            <a:solidFill>
              <a:srgbClr val="FF6600"/>
            </a:solidFill>
            <a:prstDash val="sysDash"/>
            <a:miter lim="800000"/>
          </a:ln>
          <a:effectLst/>
        </p:spPr>
      </p:cxnSp>
      <p:sp>
        <p:nvSpPr>
          <p:cNvPr id="251" name="Nuage 250"/>
          <p:cNvSpPr/>
          <p:nvPr/>
        </p:nvSpPr>
        <p:spPr>
          <a:xfrm>
            <a:off x="6310006" y="3641590"/>
            <a:ext cx="2448151" cy="839791"/>
          </a:xfrm>
          <a:prstGeom prst="cloud">
            <a:avLst/>
          </a:prstGeom>
          <a:solidFill>
            <a:srgbClr val="4BB4FA">
              <a:alpha val="69804"/>
            </a:srgbClr>
          </a:solidFill>
          <a:ln w="12700" cap="flat" cmpd="sng" algn="ctr">
            <a:solidFill>
              <a:srgbClr val="FFFFFF"/>
            </a:solidFill>
            <a:prstDash val="solid"/>
            <a:miter lim="800000"/>
          </a:ln>
          <a:effectLst/>
        </p:spPr>
        <p:txBody>
          <a:bodyPr lIns="0" tIns="0" rIns="0" bIns="0" rtlCol="0" anchor="b" anchorCtr="0"/>
          <a:lstStyle/>
          <a:p>
            <a:pPr marL="0" marR="0" lvl="0" indent="0" algn="ctr" defTabSz="712788"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smtClean="0">
                <a:ln>
                  <a:noFill/>
                </a:ln>
                <a:solidFill>
                  <a:srgbClr val="FFFFFF"/>
                </a:solidFill>
                <a:effectLst/>
                <a:uLnTx/>
                <a:uFillTx/>
                <a:latin typeface="Helvetica 55 Roman" panose="020B0604020202020204" pitchFamily="34" charset="0"/>
                <a:ea typeface="+mn-ea"/>
                <a:cs typeface="+mn-cs"/>
              </a:rPr>
              <a:t>IMS domain</a:t>
            </a:r>
          </a:p>
        </p:txBody>
      </p:sp>
      <p:pic>
        <p:nvPicPr>
          <p:cNvPr id="252" name="Image 2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3537" y="3704819"/>
            <a:ext cx="419827" cy="419827"/>
          </a:xfrm>
          <a:prstGeom prst="rect">
            <a:avLst/>
          </a:prstGeom>
        </p:spPr>
      </p:pic>
      <p:sp>
        <p:nvSpPr>
          <p:cNvPr id="253" name="ZoneTexte 252"/>
          <p:cNvSpPr txBox="1"/>
          <p:nvPr/>
        </p:nvSpPr>
        <p:spPr>
          <a:xfrm>
            <a:off x="6629646" y="4659119"/>
            <a:ext cx="378237" cy="261610"/>
          </a:xfrm>
          <a:prstGeom prst="rect">
            <a:avLst/>
          </a:prstGeom>
          <a:noFill/>
        </p:spPr>
        <p:txBody>
          <a:bodyPr wrap="square" rtlCol="0">
            <a:spAutoFit/>
          </a:bodyPr>
          <a:lstStyle/>
          <a:p>
            <a:pPr algn="ctr" defTabSz="712788" eaLnBrk="1" hangingPunct="1">
              <a:lnSpc>
                <a:spcPct val="100000"/>
              </a:lnSpc>
            </a:pPr>
            <a:r>
              <a:rPr lang="en-US" sz="1100" dirty="0">
                <a:solidFill>
                  <a:srgbClr val="000000"/>
                </a:solidFill>
                <a:latin typeface="Helvetica 55 Roman" panose="020B0604020202020204" pitchFamily="34" charset="0"/>
                <a:ea typeface="ＭＳ Ｐゴシック" pitchFamily="34" charset="-128"/>
              </a:rPr>
              <a:t>d</a:t>
            </a:r>
            <a:r>
              <a:rPr lang="en-US" sz="1100" dirty="0" smtClean="0">
                <a:solidFill>
                  <a:srgbClr val="000000"/>
                </a:solidFill>
                <a:latin typeface="Helvetica 55 Roman" panose="020B0604020202020204" pitchFamily="34" charset="0"/>
                <a:ea typeface="ＭＳ Ｐゴシック" pitchFamily="34" charset="-128"/>
              </a:rPr>
              <a:t>1</a:t>
            </a:r>
            <a:endParaRPr lang="fr-FR" sz="1100" dirty="0">
              <a:solidFill>
                <a:srgbClr val="000000"/>
              </a:solidFill>
              <a:latin typeface="Helvetica 55 Roman" panose="020B0604020202020204" pitchFamily="34" charset="0"/>
              <a:ea typeface="ＭＳ Ｐゴシック" pitchFamily="34" charset="-128"/>
            </a:endParaRPr>
          </a:p>
        </p:txBody>
      </p:sp>
      <p:sp>
        <p:nvSpPr>
          <p:cNvPr id="254" name="ZoneTexte 253"/>
          <p:cNvSpPr txBox="1"/>
          <p:nvPr/>
        </p:nvSpPr>
        <p:spPr>
          <a:xfrm>
            <a:off x="8037561" y="4511186"/>
            <a:ext cx="378237" cy="261610"/>
          </a:xfrm>
          <a:prstGeom prst="rect">
            <a:avLst/>
          </a:prstGeom>
          <a:noFill/>
        </p:spPr>
        <p:txBody>
          <a:bodyPr wrap="square" rtlCol="0">
            <a:spAutoFit/>
          </a:bodyPr>
          <a:lstStyle/>
          <a:p>
            <a:pPr algn="ctr" defTabSz="712788" eaLnBrk="1" hangingPunct="1">
              <a:lnSpc>
                <a:spcPct val="100000"/>
              </a:lnSpc>
            </a:pPr>
            <a:r>
              <a:rPr lang="en-US" sz="1100" dirty="0" smtClean="0">
                <a:solidFill>
                  <a:srgbClr val="000000"/>
                </a:solidFill>
                <a:latin typeface="Helvetica 55 Roman" panose="020B0604020202020204" pitchFamily="34" charset="0"/>
                <a:ea typeface="ＭＳ Ｐゴシック" pitchFamily="34" charset="-128"/>
              </a:rPr>
              <a:t>d3</a:t>
            </a:r>
            <a:endParaRPr lang="fr-FR" sz="1100" dirty="0">
              <a:solidFill>
                <a:srgbClr val="000000"/>
              </a:solidFill>
              <a:latin typeface="Helvetica 55 Roman" panose="020B0604020202020204" pitchFamily="34" charset="0"/>
              <a:ea typeface="ＭＳ Ｐゴシック" pitchFamily="34" charset="-128"/>
            </a:endParaRPr>
          </a:p>
        </p:txBody>
      </p:sp>
      <p:sp>
        <p:nvSpPr>
          <p:cNvPr id="255" name="ZoneTexte 254"/>
          <p:cNvSpPr txBox="1"/>
          <p:nvPr/>
        </p:nvSpPr>
        <p:spPr>
          <a:xfrm>
            <a:off x="5511363" y="4061485"/>
            <a:ext cx="284175" cy="261610"/>
          </a:xfrm>
          <a:prstGeom prst="rect">
            <a:avLst/>
          </a:prstGeom>
          <a:noFill/>
        </p:spPr>
        <p:txBody>
          <a:bodyPr wrap="square" rtlCol="0">
            <a:spAutoFit/>
          </a:bodyPr>
          <a:lstStyle/>
          <a:p>
            <a:pPr algn="ctr" defTabSz="712788" eaLnBrk="1" hangingPunct="1">
              <a:lnSpc>
                <a:spcPct val="100000"/>
              </a:lnSpc>
            </a:pPr>
            <a:r>
              <a:rPr lang="en-US" sz="1100" dirty="0">
                <a:solidFill>
                  <a:srgbClr val="000000"/>
                </a:solidFill>
                <a:latin typeface="Helvetica 55 Roman" panose="020B0604020202020204" pitchFamily="34" charset="0"/>
                <a:ea typeface="ＭＳ Ｐゴシック" pitchFamily="34" charset="-128"/>
              </a:rPr>
              <a:t>A</a:t>
            </a:r>
            <a:endParaRPr lang="fr-FR" sz="1100" dirty="0">
              <a:solidFill>
                <a:srgbClr val="000000"/>
              </a:solidFill>
              <a:latin typeface="Helvetica 55 Roman" panose="020B0604020202020204" pitchFamily="34" charset="0"/>
              <a:ea typeface="ＭＳ Ｐゴシック" pitchFamily="34" charset="-128"/>
            </a:endParaRPr>
          </a:p>
        </p:txBody>
      </p:sp>
      <p:grpSp>
        <p:nvGrpSpPr>
          <p:cNvPr id="256" name="Groupe 255"/>
          <p:cNvGrpSpPr/>
          <p:nvPr/>
        </p:nvGrpSpPr>
        <p:grpSpPr>
          <a:xfrm>
            <a:off x="6198397" y="2059062"/>
            <a:ext cx="2634191" cy="558928"/>
            <a:chOff x="720379" y="1549997"/>
            <a:chExt cx="2634191" cy="558928"/>
          </a:xfrm>
        </p:grpSpPr>
        <p:sp>
          <p:nvSpPr>
            <p:cNvPr id="257" name="Rectangle à coins arrondis 37"/>
            <p:cNvSpPr/>
            <p:nvPr/>
          </p:nvSpPr>
          <p:spPr>
            <a:xfrm>
              <a:off x="720379" y="1708815"/>
              <a:ext cx="2634191" cy="382694"/>
            </a:xfrm>
            <a:prstGeom prst="roundRect">
              <a:avLst/>
            </a:prstGeom>
            <a:solidFill>
              <a:srgbClr val="FF6600">
                <a:lumMod val="40000"/>
                <a:lumOff val="60000"/>
                <a:alpha val="50196"/>
              </a:srgbClr>
            </a:solidFill>
            <a:ln w="12700" cap="flat" cmpd="sng" algn="ctr">
              <a:solidFill>
                <a:srgbClr val="FF6600"/>
              </a:solidFill>
              <a:prstDash val="solid"/>
              <a:miter lim="800000"/>
            </a:ln>
            <a:effectLst/>
          </p:spPr>
          <p:txBody>
            <a:bodyPr rtlCol="0" anchor="ctr"/>
            <a:lstStyle/>
            <a:p>
              <a:pPr marL="0" marR="0" lvl="0" indent="0" algn="ctr" defTabSz="712788" eaLnBrk="1" fontAlgn="auto" latinLnBrk="0" hangingPunct="1">
                <a:lnSpc>
                  <a:spcPct val="100000"/>
                </a:lnSpc>
                <a:spcBef>
                  <a:spcPts val="0"/>
                </a:spcBef>
                <a:spcAft>
                  <a:spcPts val="0"/>
                </a:spcAft>
                <a:buClrTx/>
                <a:buSzTx/>
                <a:buFontTx/>
                <a:buNone/>
                <a:tabLst/>
                <a:defRPr/>
              </a:pPr>
              <a:endParaRPr kumimoji="0" lang="fr-FR" sz="1000" b="0" i="0" u="none" strike="noStrike" kern="0" cap="none" spc="0" normalizeH="0" baseline="0" noProof="0" smtClean="0">
                <a:ln>
                  <a:noFill/>
                </a:ln>
                <a:solidFill>
                  <a:srgbClr val="000000"/>
                </a:solidFill>
                <a:effectLst/>
                <a:uLnTx/>
                <a:uFillTx/>
                <a:latin typeface="Helvetica 55 Roman" panose="020B0604020202020204" pitchFamily="34" charset="0"/>
                <a:ea typeface="+mn-ea"/>
                <a:cs typeface="+mn-cs"/>
              </a:endParaRPr>
            </a:p>
          </p:txBody>
        </p:sp>
        <p:sp>
          <p:nvSpPr>
            <p:cNvPr id="258" name="Double flèche verticale 111"/>
            <p:cNvSpPr/>
            <p:nvPr/>
          </p:nvSpPr>
          <p:spPr>
            <a:xfrm rot="16200000">
              <a:off x="1976995" y="1632929"/>
              <a:ext cx="129732" cy="451765"/>
            </a:xfrm>
            <a:prstGeom prst="upDownArrow">
              <a:avLst/>
            </a:prstGeom>
            <a:solidFill>
              <a:srgbClr val="FF6600">
                <a:alpha val="80000"/>
              </a:srgbClr>
            </a:solidFill>
            <a:ln w="12700" cap="flat" cmpd="sng" algn="ctr">
              <a:solidFill>
                <a:srgbClr val="FF6600">
                  <a:shade val="50000"/>
                </a:srgbClr>
              </a:solidFill>
              <a:prstDash val="solid"/>
              <a:miter lim="800000"/>
            </a:ln>
            <a:effectLst/>
          </p:spPr>
          <p:txBody>
            <a:bodyPr rtlCol="0"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Helvetica 55 Roman" panose="020B0604020202020204" pitchFamily="34" charset="0"/>
                <a:ea typeface="+mn-ea"/>
                <a:cs typeface="+mn-cs"/>
              </a:endParaRPr>
            </a:p>
          </p:txBody>
        </p:sp>
        <p:pic>
          <p:nvPicPr>
            <p:cNvPr id="259" name="Image 1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578" y="1549997"/>
              <a:ext cx="357065" cy="517697"/>
            </a:xfrm>
            <a:prstGeom prst="rect">
              <a:avLst/>
            </a:prstGeom>
          </p:spPr>
        </p:pic>
        <p:pic>
          <p:nvPicPr>
            <p:cNvPr id="260" name="Espace réservé du contenu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2339752" y="1635646"/>
              <a:ext cx="298259" cy="40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1" name="ZoneTexte 116"/>
            <p:cNvSpPr txBox="1"/>
            <p:nvPr/>
          </p:nvSpPr>
          <p:spPr>
            <a:xfrm>
              <a:off x="720379" y="1708815"/>
              <a:ext cx="822488" cy="400110"/>
            </a:xfrm>
            <a:prstGeom prst="rect">
              <a:avLst/>
            </a:prstGeom>
            <a:noFill/>
          </p:spPr>
          <p:txBody>
            <a:bodyPr wrap="square" rtlCol="0">
              <a:spAutoFit/>
            </a:bodyPr>
            <a:lstStyle/>
            <a:p>
              <a:pPr marL="0" marR="0" lvl="0" indent="0" algn="ctr" defTabSz="712788"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rPr>
                <a:t>Service Logic</a:t>
              </a:r>
            </a:p>
          </p:txBody>
        </p:sp>
        <p:sp>
          <p:nvSpPr>
            <p:cNvPr id="262" name="ZoneTexte 117"/>
            <p:cNvSpPr txBox="1"/>
            <p:nvPr/>
          </p:nvSpPr>
          <p:spPr>
            <a:xfrm>
              <a:off x="2555776" y="1708815"/>
              <a:ext cx="798794" cy="400110"/>
            </a:xfrm>
            <a:prstGeom prst="rect">
              <a:avLst/>
            </a:prstGeom>
            <a:noFill/>
          </p:spPr>
          <p:txBody>
            <a:bodyPr wrap="square" rtlCol="0">
              <a:spAutoFit/>
            </a:bodyPr>
            <a:lstStyle/>
            <a:p>
              <a:pPr marL="0" marR="0" lvl="0" indent="0" algn="ctr" defTabSz="712788"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rPr>
                <a:t>service database</a:t>
              </a:r>
            </a:p>
          </p:txBody>
        </p:sp>
      </p:grpSp>
      <p:grpSp>
        <p:nvGrpSpPr>
          <p:cNvPr id="263" name="Groupe 262"/>
          <p:cNvGrpSpPr/>
          <p:nvPr/>
        </p:nvGrpSpPr>
        <p:grpSpPr>
          <a:xfrm>
            <a:off x="6618082" y="4276478"/>
            <a:ext cx="415289" cy="451760"/>
            <a:chOff x="5076056" y="1419622"/>
            <a:chExt cx="415289" cy="451760"/>
          </a:xfrm>
        </p:grpSpPr>
        <p:grpSp>
          <p:nvGrpSpPr>
            <p:cNvPr id="264" name="Groupe 263"/>
            <p:cNvGrpSpPr/>
            <p:nvPr/>
          </p:nvGrpSpPr>
          <p:grpSpPr>
            <a:xfrm>
              <a:off x="5076056" y="1419622"/>
              <a:ext cx="415289" cy="447173"/>
              <a:chOff x="156671" y="2690127"/>
              <a:chExt cx="445465" cy="445465"/>
            </a:xfrm>
          </p:grpSpPr>
          <p:sp>
            <p:nvSpPr>
              <p:cNvPr id="266" name="Rectangle 265"/>
              <p:cNvSpPr/>
              <p:nvPr/>
            </p:nvSpPr>
            <p:spPr>
              <a:xfrm>
                <a:off x="276325" y="2735234"/>
                <a:ext cx="191219" cy="367132"/>
              </a:xfrm>
              <a:prstGeom prst="rect">
                <a:avLst/>
              </a:prstGeom>
              <a:solidFill>
                <a:srgbClr val="FFFFFF"/>
              </a:solidFill>
              <a:ln w="12700" cap="flat" cmpd="sng" algn="ctr">
                <a:noFill/>
                <a:prstDash val="solid"/>
                <a:miter lim="800000"/>
              </a:ln>
              <a:effectLst/>
            </p:spPr>
            <p:txBody>
              <a:bodyPr rtlCol="0" anchor="ctr"/>
              <a:lstStyle/>
              <a:p>
                <a:pPr marL="0" marR="0" lvl="0" indent="0" algn="ctr" defTabSz="712788"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smtClean="0">
                  <a:ln>
                    <a:noFill/>
                  </a:ln>
                  <a:solidFill>
                    <a:srgbClr val="000000"/>
                  </a:solidFill>
                  <a:effectLst/>
                  <a:uLnTx/>
                  <a:uFillTx/>
                  <a:latin typeface="Helvetica 75"/>
                  <a:ea typeface="+mn-ea"/>
                  <a:cs typeface="+mn-cs"/>
                </a:endParaRPr>
              </a:p>
            </p:txBody>
          </p:sp>
          <p:pic>
            <p:nvPicPr>
              <p:cNvPr id="267" name="Image 26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6671" y="2690127"/>
                <a:ext cx="445465" cy="445465"/>
              </a:xfrm>
              <a:prstGeom prst="rect">
                <a:avLst/>
              </a:prstGeom>
            </p:spPr>
          </p:pic>
        </p:grpSp>
        <p:pic>
          <p:nvPicPr>
            <p:cNvPr id="265"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3184" y="1691382"/>
              <a:ext cx="113523" cy="1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68" name="Groupe 267"/>
          <p:cNvGrpSpPr/>
          <p:nvPr/>
        </p:nvGrpSpPr>
        <p:grpSpPr>
          <a:xfrm>
            <a:off x="7021603" y="3373714"/>
            <a:ext cx="1573956" cy="477160"/>
            <a:chOff x="1701900" y="3180030"/>
            <a:chExt cx="1573956" cy="477160"/>
          </a:xfrm>
        </p:grpSpPr>
        <p:sp>
          <p:nvSpPr>
            <p:cNvPr id="269" name="Rectangle à coins arrondis 268"/>
            <p:cNvSpPr/>
            <p:nvPr/>
          </p:nvSpPr>
          <p:spPr>
            <a:xfrm>
              <a:off x="1701900" y="3305534"/>
              <a:ext cx="1573956" cy="351656"/>
            </a:xfrm>
            <a:prstGeom prst="roundRect">
              <a:avLst/>
            </a:prstGeom>
            <a:solidFill>
              <a:srgbClr val="FFFF00">
                <a:alpha val="80000"/>
              </a:srgbClr>
            </a:solidFill>
            <a:ln w="12700" cap="flat" cmpd="sng" algn="ctr">
              <a:solidFill>
                <a:srgbClr val="FF6600"/>
              </a:solidFill>
              <a:prstDash val="solid"/>
              <a:miter lim="800000"/>
            </a:ln>
            <a:effectLst/>
          </p:spPr>
          <p:txBody>
            <a:bodyPr rtlCol="0" anchor="ctr"/>
            <a:lstStyle/>
            <a:p>
              <a:pPr marL="0" marR="0" lvl="0" indent="0" algn="r" defTabSz="712788"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mn-ea"/>
                  <a:cs typeface="+mn-cs"/>
                </a:rPr>
                <a:t>Service Gateway</a:t>
              </a:r>
            </a:p>
            <a:p>
              <a:pPr marL="0" marR="0" lvl="0" indent="0" algn="r" defTabSz="712788"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mn-ea"/>
                  <a:cs typeface="+mn-cs"/>
                </a:rPr>
                <a:t>(e.g. TAS)</a:t>
              </a:r>
            </a:p>
          </p:txBody>
        </p:sp>
        <p:pic>
          <p:nvPicPr>
            <p:cNvPr id="270" name="Image 26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6628" y="3180030"/>
              <a:ext cx="309263" cy="418976"/>
            </a:xfrm>
            <a:prstGeom prst="rect">
              <a:avLst/>
            </a:prstGeom>
          </p:spPr>
        </p:pic>
      </p:grpSp>
      <p:grpSp>
        <p:nvGrpSpPr>
          <p:cNvPr id="271" name="Groupe 270"/>
          <p:cNvGrpSpPr/>
          <p:nvPr/>
        </p:nvGrpSpPr>
        <p:grpSpPr>
          <a:xfrm>
            <a:off x="7381643" y="4307758"/>
            <a:ext cx="415289" cy="451760"/>
            <a:chOff x="5076056" y="1419622"/>
            <a:chExt cx="415289" cy="451760"/>
          </a:xfrm>
        </p:grpSpPr>
        <p:grpSp>
          <p:nvGrpSpPr>
            <p:cNvPr id="272" name="Groupe 271"/>
            <p:cNvGrpSpPr/>
            <p:nvPr/>
          </p:nvGrpSpPr>
          <p:grpSpPr>
            <a:xfrm>
              <a:off x="5076056" y="1419622"/>
              <a:ext cx="415289" cy="447173"/>
              <a:chOff x="156671" y="2690127"/>
              <a:chExt cx="445465" cy="445465"/>
            </a:xfrm>
          </p:grpSpPr>
          <p:sp>
            <p:nvSpPr>
              <p:cNvPr id="274" name="Rectangle 273"/>
              <p:cNvSpPr/>
              <p:nvPr/>
            </p:nvSpPr>
            <p:spPr>
              <a:xfrm>
                <a:off x="276325" y="2735234"/>
                <a:ext cx="191219" cy="367132"/>
              </a:xfrm>
              <a:prstGeom prst="rect">
                <a:avLst/>
              </a:prstGeom>
              <a:solidFill>
                <a:srgbClr val="FFFFFF"/>
              </a:solidFill>
              <a:ln w="12700" cap="flat" cmpd="sng" algn="ctr">
                <a:noFill/>
                <a:prstDash val="solid"/>
                <a:miter lim="800000"/>
              </a:ln>
              <a:effectLst/>
            </p:spPr>
            <p:txBody>
              <a:bodyPr rtlCol="0" anchor="ctr"/>
              <a:lstStyle/>
              <a:p>
                <a:pPr marL="0" marR="0" lvl="0" indent="0" algn="ctr" defTabSz="712788"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smtClean="0">
                  <a:ln>
                    <a:noFill/>
                  </a:ln>
                  <a:solidFill>
                    <a:srgbClr val="000000"/>
                  </a:solidFill>
                  <a:effectLst/>
                  <a:uLnTx/>
                  <a:uFillTx/>
                  <a:latin typeface="Helvetica 75"/>
                  <a:ea typeface="+mn-ea"/>
                  <a:cs typeface="+mn-cs"/>
                </a:endParaRPr>
              </a:p>
            </p:txBody>
          </p:sp>
          <p:pic>
            <p:nvPicPr>
              <p:cNvPr id="275" name="Image 27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6671" y="2690127"/>
                <a:ext cx="445465" cy="445465"/>
              </a:xfrm>
              <a:prstGeom prst="rect">
                <a:avLst/>
              </a:prstGeom>
            </p:spPr>
          </p:pic>
        </p:grpSp>
        <p:pic>
          <p:nvPicPr>
            <p:cNvPr id="273"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3184" y="1691382"/>
              <a:ext cx="113523" cy="1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76" name="Double flèche verticale 16"/>
          <p:cNvSpPr/>
          <p:nvPr/>
        </p:nvSpPr>
        <p:spPr>
          <a:xfrm>
            <a:off x="7214882" y="2617990"/>
            <a:ext cx="233889" cy="787017"/>
          </a:xfrm>
          <a:prstGeom prst="upDownArrow">
            <a:avLst>
              <a:gd name="adj1" fmla="val 35348"/>
              <a:gd name="adj2" fmla="val 46337"/>
            </a:avLst>
          </a:prstGeom>
          <a:solidFill>
            <a:srgbClr val="FF6600">
              <a:alpha val="80000"/>
            </a:srgbClr>
          </a:solidFill>
          <a:ln w="12700" cap="flat" cmpd="sng" algn="ctr">
            <a:solidFill>
              <a:srgbClr val="FF6600">
                <a:shade val="50000"/>
              </a:srgbClr>
            </a:solidFill>
            <a:prstDash val="solid"/>
            <a:miter lim="800000"/>
          </a:ln>
          <a:effectLst/>
        </p:spPr>
        <p:txBody>
          <a:bodyPr rtlCol="0"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Helvetica 75"/>
              <a:ea typeface="+mn-ea"/>
              <a:cs typeface="+mn-cs"/>
            </a:endParaRPr>
          </a:p>
        </p:txBody>
      </p:sp>
      <p:grpSp>
        <p:nvGrpSpPr>
          <p:cNvPr id="277" name="Groupe 276"/>
          <p:cNvGrpSpPr/>
          <p:nvPr/>
        </p:nvGrpSpPr>
        <p:grpSpPr>
          <a:xfrm>
            <a:off x="5644094" y="2617990"/>
            <a:ext cx="1536259" cy="750152"/>
            <a:chOff x="549981" y="2198741"/>
            <a:chExt cx="1536259" cy="750152"/>
          </a:xfrm>
        </p:grpSpPr>
        <p:sp>
          <p:nvSpPr>
            <p:cNvPr id="278" name="Rectangle 277"/>
            <p:cNvSpPr/>
            <p:nvPr/>
          </p:nvSpPr>
          <p:spPr>
            <a:xfrm>
              <a:off x="549981" y="2379786"/>
              <a:ext cx="1536259" cy="246221"/>
            </a:xfrm>
            <a:prstGeom prst="rect">
              <a:avLst/>
            </a:prstGeom>
          </p:spPr>
          <p:txBody>
            <a:bodyPr wrap="none">
              <a:spAutoFit/>
            </a:bodyPr>
            <a:lstStyle/>
            <a:p>
              <a:pPr marL="0" marR="0" lvl="0" indent="0" algn="r" defTabSz="712788"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err="1" smtClean="0">
                  <a:ln>
                    <a:noFill/>
                  </a:ln>
                  <a:solidFill>
                    <a:srgbClr val="3333FF"/>
                  </a:solidFill>
                  <a:effectLst/>
                  <a:uLnTx/>
                  <a:uFillTx/>
                  <a:latin typeface="Helvetica 55 Roman" panose="020B0604020202020204" pitchFamily="34" charset="0"/>
                  <a:ea typeface="ＭＳ Ｐゴシック" pitchFamily="34" charset="-128"/>
                  <a:cs typeface="Arial" panose="020B0604020202020204" pitchFamily="34" charset="0"/>
                </a:rPr>
                <a:t>NotifyCallDirection</a:t>
              </a:r>
              <a:r>
                <a:rPr kumimoji="0" lang="fr-FR" sz="1000" b="0" i="0" u="none" strike="noStrike" kern="0" cap="none" spc="0" normalizeH="0" baseline="0" noProof="0" dirty="0" smtClean="0">
                  <a:ln>
                    <a:noFill/>
                  </a:ln>
                  <a:solidFill>
                    <a:srgbClr val="3333FF"/>
                  </a:solidFill>
                  <a:effectLst/>
                  <a:uLnTx/>
                  <a:uFillTx/>
                  <a:latin typeface="Helvetica 55 Roman" panose="020B0604020202020204" pitchFamily="34" charset="0"/>
                  <a:ea typeface="ＭＳ Ｐゴシック" pitchFamily="34" charset="-128"/>
                  <a:cs typeface="Arial" panose="020B0604020202020204" pitchFamily="34" charset="0"/>
                </a:rPr>
                <a:t> (A</a:t>
              </a:r>
              <a:r>
                <a:rPr kumimoji="0" lang="fr-FR" sz="1000" b="0" i="0" u="none" strike="noStrike" kern="0" cap="none" spc="0" normalizeH="0" baseline="0" noProof="0" dirty="0" smtClean="0">
                  <a:ln>
                    <a:noFill/>
                  </a:ln>
                  <a:solidFill>
                    <a:srgbClr val="3333FF"/>
                  </a:solidFill>
                  <a:effectLst/>
                  <a:uLnTx/>
                  <a:uFillTx/>
                  <a:latin typeface="Helvetica 55 Roman" panose="020B0604020202020204" pitchFamily="34" charset="0"/>
                  <a:ea typeface="ＭＳ Ｐゴシック" pitchFamily="34" charset="-128"/>
                  <a:cs typeface="Arial" panose="020B0604020202020204" pitchFamily="34" charset="0"/>
                  <a:sym typeface="Wingdings" panose="05000000000000000000" pitchFamily="2" charset="2"/>
                </a:rPr>
                <a:t>B)</a:t>
              </a:r>
              <a:endParaRPr kumimoji="0" lang="fr-FR"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endParaRPr>
            </a:p>
          </p:txBody>
        </p:sp>
        <p:cxnSp>
          <p:nvCxnSpPr>
            <p:cNvPr id="279" name="Connecteur droit avec flèche 278"/>
            <p:cNvCxnSpPr/>
            <p:nvPr/>
          </p:nvCxnSpPr>
          <p:spPr>
            <a:xfrm>
              <a:off x="2077922" y="2198741"/>
              <a:ext cx="0" cy="750152"/>
            </a:xfrm>
            <a:prstGeom prst="straightConnector1">
              <a:avLst/>
            </a:prstGeom>
            <a:noFill/>
            <a:ln w="19050" cap="flat" cmpd="sng" algn="ctr">
              <a:solidFill>
                <a:srgbClr val="3333FF"/>
              </a:solidFill>
              <a:prstDash val="solid"/>
              <a:miter lim="800000"/>
              <a:headEnd type="arrow" w="med" len="med"/>
              <a:tailEnd type="none" w="med" len="med"/>
            </a:ln>
            <a:effectLst/>
          </p:spPr>
        </p:cxnSp>
      </p:grpSp>
      <p:grpSp>
        <p:nvGrpSpPr>
          <p:cNvPr id="280" name="Groupe 279"/>
          <p:cNvGrpSpPr/>
          <p:nvPr/>
        </p:nvGrpSpPr>
        <p:grpSpPr>
          <a:xfrm>
            <a:off x="7942598" y="4093793"/>
            <a:ext cx="568163" cy="552029"/>
            <a:chOff x="7740352" y="3664942"/>
            <a:chExt cx="635000" cy="635000"/>
          </a:xfrm>
        </p:grpSpPr>
        <p:pic>
          <p:nvPicPr>
            <p:cNvPr id="281" name="Image 280"/>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a:xfrm>
              <a:off x="7844816" y="3795886"/>
              <a:ext cx="418620" cy="314515"/>
            </a:xfrm>
            <a:prstGeom prst="rect">
              <a:avLst/>
            </a:prstGeom>
            <a:solidFill>
              <a:srgbClr val="FFFFFF"/>
            </a:solidFill>
          </p:spPr>
        </p:pic>
        <p:pic>
          <p:nvPicPr>
            <p:cNvPr id="282" name="Image 28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40352" y="3664942"/>
              <a:ext cx="635000" cy="635000"/>
            </a:xfrm>
            <a:prstGeom prst="rect">
              <a:avLst/>
            </a:prstGeom>
            <a:noFill/>
          </p:spPr>
        </p:pic>
      </p:grpSp>
      <p:sp>
        <p:nvSpPr>
          <p:cNvPr id="283" name="ZoneTexte 282"/>
          <p:cNvSpPr txBox="1"/>
          <p:nvPr/>
        </p:nvSpPr>
        <p:spPr>
          <a:xfrm>
            <a:off x="7400168" y="4681624"/>
            <a:ext cx="378237" cy="261610"/>
          </a:xfrm>
          <a:prstGeom prst="rect">
            <a:avLst/>
          </a:prstGeom>
          <a:noFill/>
        </p:spPr>
        <p:txBody>
          <a:bodyPr wrap="square" rtlCol="0">
            <a:spAutoFit/>
          </a:bodyPr>
          <a:lstStyle/>
          <a:p>
            <a:pPr algn="ctr" defTabSz="712788" eaLnBrk="1" hangingPunct="1">
              <a:lnSpc>
                <a:spcPct val="100000"/>
              </a:lnSpc>
            </a:pPr>
            <a:r>
              <a:rPr lang="en-US" sz="1100" dirty="0" smtClean="0">
                <a:solidFill>
                  <a:srgbClr val="000000"/>
                </a:solidFill>
                <a:latin typeface="Helvetica 55 Roman" panose="020B0604020202020204" pitchFamily="34" charset="0"/>
                <a:ea typeface="ＭＳ Ｐゴシック" pitchFamily="34" charset="-128"/>
              </a:rPr>
              <a:t>d2</a:t>
            </a:r>
            <a:endParaRPr lang="fr-FR" sz="1100" dirty="0">
              <a:solidFill>
                <a:srgbClr val="000000"/>
              </a:solidFill>
              <a:latin typeface="Helvetica 55 Roman" panose="020B0604020202020204" pitchFamily="34" charset="0"/>
              <a:ea typeface="ＭＳ Ｐゴシック" pitchFamily="34" charset="-128"/>
            </a:endParaRPr>
          </a:p>
        </p:txBody>
      </p:sp>
      <p:grpSp>
        <p:nvGrpSpPr>
          <p:cNvPr id="284" name="Groupe 283"/>
          <p:cNvGrpSpPr/>
          <p:nvPr/>
        </p:nvGrpSpPr>
        <p:grpSpPr>
          <a:xfrm>
            <a:off x="7503727" y="2638978"/>
            <a:ext cx="1596751" cy="734738"/>
            <a:chOff x="2178075" y="2211710"/>
            <a:chExt cx="1596751" cy="734738"/>
          </a:xfrm>
        </p:grpSpPr>
        <p:sp>
          <p:nvSpPr>
            <p:cNvPr id="285" name="ZoneTexte 284"/>
            <p:cNvSpPr txBox="1"/>
            <p:nvPr/>
          </p:nvSpPr>
          <p:spPr>
            <a:xfrm>
              <a:off x="2190650" y="2233776"/>
              <a:ext cx="1584176" cy="400110"/>
            </a:xfrm>
            <a:prstGeom prst="rect">
              <a:avLst/>
            </a:prstGeom>
            <a:noFill/>
          </p:spPr>
          <p:txBody>
            <a:bodyPr wrap="square" rtlCol="0">
              <a:spAutoFit/>
            </a:bodyPr>
            <a:lstStyle/>
            <a:p>
              <a:pPr marL="0" marR="0" lvl="0" indent="0" defTabSz="712788"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err="1" smtClean="0">
                  <a:ln>
                    <a:noFill/>
                  </a:ln>
                  <a:solidFill>
                    <a:srgbClr val="000000"/>
                  </a:solidFill>
                  <a:effectLst/>
                  <a:uLnTx/>
                  <a:uFillTx/>
                  <a:latin typeface="Helvetica 55 Roman" panose="020B0604020202020204" pitchFamily="34" charset="0"/>
                  <a:ea typeface="ＭＳ Ｐゴシック" pitchFamily="34" charset="-128"/>
                </a:rPr>
                <a:t>ForkCall</a:t>
              </a:r>
              <a:r>
                <a:rPr kumimoji="0" lang="en-US"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rPr>
                <a:t> (</a:t>
              </a:r>
              <a:r>
                <a:rPr kumimoji="0" lang="en-US" sz="1000" b="0" i="0" u="none" strike="noStrike" kern="0" cap="none" spc="0" normalizeH="0" baseline="0" noProof="0" dirty="0" err="1" smtClean="0">
                  <a:ln>
                    <a:noFill/>
                  </a:ln>
                  <a:solidFill>
                    <a:srgbClr val="000000"/>
                  </a:solidFill>
                  <a:effectLst/>
                  <a:uLnTx/>
                  <a:uFillTx/>
                  <a:latin typeface="Helvetica 55 Roman" panose="020B0604020202020204" pitchFamily="34" charset="0"/>
                  <a:ea typeface="ＭＳ Ｐゴシック" pitchFamily="34" charset="-128"/>
                </a:rPr>
                <a:t>forkDestination</a:t>
              </a:r>
              <a:r>
                <a:rPr kumimoji="0" lang="en-US"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rPr>
                <a:t>= d1, d3) </a:t>
              </a:r>
              <a:endParaRPr kumimoji="0" lang="fr-FR"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endParaRPr>
            </a:p>
          </p:txBody>
        </p:sp>
        <p:cxnSp>
          <p:nvCxnSpPr>
            <p:cNvPr id="286" name="Connecteur droit avec flèche 285"/>
            <p:cNvCxnSpPr/>
            <p:nvPr/>
          </p:nvCxnSpPr>
          <p:spPr>
            <a:xfrm flipV="1">
              <a:off x="2178075" y="2211710"/>
              <a:ext cx="0" cy="734738"/>
            </a:xfrm>
            <a:prstGeom prst="straightConnector1">
              <a:avLst/>
            </a:prstGeom>
            <a:noFill/>
            <a:ln w="19050" cap="flat" cmpd="sng" algn="ctr">
              <a:solidFill>
                <a:srgbClr val="000000"/>
              </a:solidFill>
              <a:prstDash val="solid"/>
              <a:miter lim="800000"/>
              <a:headEnd type="arrow" w="med" len="med"/>
              <a:tailEnd type="none" w="med" len="med"/>
            </a:ln>
            <a:effectLst/>
          </p:spPr>
        </p:cxnSp>
      </p:grpSp>
      <p:grpSp>
        <p:nvGrpSpPr>
          <p:cNvPr id="287" name="Groupe 286"/>
          <p:cNvGrpSpPr/>
          <p:nvPr/>
        </p:nvGrpSpPr>
        <p:grpSpPr>
          <a:xfrm>
            <a:off x="5725459" y="3503074"/>
            <a:ext cx="1420872" cy="353896"/>
            <a:chOff x="548909" y="3075806"/>
            <a:chExt cx="1420872" cy="353896"/>
          </a:xfrm>
        </p:grpSpPr>
        <p:cxnSp>
          <p:nvCxnSpPr>
            <p:cNvPr id="288" name="Connecteur droit avec flèche 287"/>
            <p:cNvCxnSpPr/>
            <p:nvPr/>
          </p:nvCxnSpPr>
          <p:spPr>
            <a:xfrm flipV="1">
              <a:off x="548909" y="3278586"/>
              <a:ext cx="1420872" cy="151116"/>
            </a:xfrm>
            <a:prstGeom prst="straightConnector1">
              <a:avLst/>
            </a:prstGeom>
            <a:noFill/>
            <a:ln w="19050" cap="flat" cmpd="sng" algn="ctr">
              <a:solidFill>
                <a:srgbClr val="3333FF"/>
              </a:solidFill>
              <a:prstDash val="sysDot"/>
              <a:miter lim="800000"/>
              <a:headEnd type="none" w="med" len="med"/>
              <a:tailEnd type="arrow" w="med" len="med"/>
            </a:ln>
            <a:effectLst/>
          </p:spPr>
        </p:cxnSp>
        <p:sp>
          <p:nvSpPr>
            <p:cNvPr id="289" name="Rectangle 288"/>
            <p:cNvSpPr/>
            <p:nvPr/>
          </p:nvSpPr>
          <p:spPr>
            <a:xfrm>
              <a:off x="755576" y="3075806"/>
              <a:ext cx="548547" cy="246221"/>
            </a:xfrm>
            <a:prstGeom prst="rect">
              <a:avLst/>
            </a:prstGeom>
          </p:spPr>
          <p:txBody>
            <a:bodyPr wrap="none">
              <a:spAutoFit/>
            </a:bodyPr>
            <a:lstStyle/>
            <a:p>
              <a:pPr marL="0" marR="0" lvl="0" indent="0" algn="r" defTabSz="712788"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smtClean="0">
                  <a:ln>
                    <a:noFill/>
                  </a:ln>
                  <a:solidFill>
                    <a:srgbClr val="3333FF"/>
                  </a:solidFill>
                  <a:effectLst/>
                  <a:uLnTx/>
                  <a:uFillTx/>
                  <a:latin typeface="Helvetica 55 Roman" panose="020B0604020202020204" pitchFamily="34" charset="0"/>
                  <a:ea typeface="ＭＳ Ｐゴシック" pitchFamily="34" charset="-128"/>
                  <a:cs typeface="Arial" panose="020B0604020202020204" pitchFamily="34" charset="0"/>
                </a:rPr>
                <a:t>(A</a:t>
              </a:r>
              <a:r>
                <a:rPr kumimoji="0" lang="fr-FR" sz="1000" b="0" i="0" u="none" strike="noStrike" kern="0" cap="none" spc="0" normalizeH="0" baseline="0" noProof="0" dirty="0" smtClean="0">
                  <a:ln>
                    <a:noFill/>
                  </a:ln>
                  <a:solidFill>
                    <a:srgbClr val="3333FF"/>
                  </a:solidFill>
                  <a:effectLst/>
                  <a:uLnTx/>
                  <a:uFillTx/>
                  <a:latin typeface="Helvetica 55 Roman" panose="020B0604020202020204" pitchFamily="34" charset="0"/>
                  <a:ea typeface="ＭＳ Ｐゴシック" pitchFamily="34" charset="-128"/>
                  <a:cs typeface="Arial" panose="020B0604020202020204" pitchFamily="34" charset="0"/>
                  <a:sym typeface="Wingdings" panose="05000000000000000000" pitchFamily="2" charset="2"/>
                </a:rPr>
                <a:t>B)</a:t>
              </a:r>
              <a:endParaRPr kumimoji="0" lang="fr-FR"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endParaRPr>
            </a:p>
          </p:txBody>
        </p:sp>
      </p:grpSp>
      <p:grpSp>
        <p:nvGrpSpPr>
          <p:cNvPr id="290" name="Groupe 289"/>
          <p:cNvGrpSpPr/>
          <p:nvPr/>
        </p:nvGrpSpPr>
        <p:grpSpPr>
          <a:xfrm>
            <a:off x="6434137" y="3792687"/>
            <a:ext cx="2057400" cy="551646"/>
            <a:chOff x="6434137" y="3792690"/>
            <a:chExt cx="2057400" cy="551658"/>
          </a:xfrm>
        </p:grpSpPr>
        <p:grpSp>
          <p:nvGrpSpPr>
            <p:cNvPr id="291" name="Groupe 290"/>
            <p:cNvGrpSpPr/>
            <p:nvPr/>
          </p:nvGrpSpPr>
          <p:grpSpPr>
            <a:xfrm>
              <a:off x="6918726" y="3792690"/>
              <a:ext cx="1115606" cy="551658"/>
              <a:chOff x="6918726" y="3792690"/>
              <a:chExt cx="1115606" cy="551658"/>
            </a:xfrm>
          </p:grpSpPr>
          <p:cxnSp>
            <p:nvCxnSpPr>
              <p:cNvPr id="294" name="Connecteur droit avec flèche 293"/>
              <p:cNvCxnSpPr>
                <a:stCxn id="270" idx="2"/>
              </p:cNvCxnSpPr>
              <p:nvPr/>
            </p:nvCxnSpPr>
            <p:spPr>
              <a:xfrm flipH="1">
                <a:off x="6918726" y="3792690"/>
                <a:ext cx="382237" cy="551658"/>
              </a:xfrm>
              <a:prstGeom prst="straightConnector1">
                <a:avLst/>
              </a:prstGeom>
              <a:noFill/>
              <a:ln w="19050" cap="flat" cmpd="sng" algn="ctr">
                <a:solidFill>
                  <a:srgbClr val="000000"/>
                </a:solidFill>
                <a:prstDash val="sysDot"/>
                <a:miter lim="800000"/>
                <a:headEnd type="none" w="med" len="med"/>
                <a:tailEnd type="arrow" w="med" len="med"/>
              </a:ln>
              <a:effectLst/>
            </p:spPr>
          </p:cxnSp>
          <p:cxnSp>
            <p:nvCxnSpPr>
              <p:cNvPr id="295" name="Connecteur droit avec flèche 294"/>
              <p:cNvCxnSpPr>
                <a:stCxn id="270" idx="2"/>
              </p:cNvCxnSpPr>
              <p:nvPr/>
            </p:nvCxnSpPr>
            <p:spPr>
              <a:xfrm>
                <a:off x="7300963" y="3792701"/>
                <a:ext cx="733369" cy="411780"/>
              </a:xfrm>
              <a:prstGeom prst="straightConnector1">
                <a:avLst/>
              </a:prstGeom>
              <a:noFill/>
              <a:ln w="19050" cap="flat" cmpd="sng" algn="ctr">
                <a:solidFill>
                  <a:srgbClr val="000000"/>
                </a:solidFill>
                <a:prstDash val="sysDot"/>
                <a:miter lim="800000"/>
                <a:headEnd type="none" w="med" len="med"/>
                <a:tailEnd type="arrow" w="med" len="med"/>
              </a:ln>
              <a:effectLst/>
            </p:spPr>
          </p:cxnSp>
        </p:grpSp>
        <p:sp>
          <p:nvSpPr>
            <p:cNvPr id="292" name="Rectangle 291"/>
            <p:cNvSpPr/>
            <p:nvPr/>
          </p:nvSpPr>
          <p:spPr>
            <a:xfrm>
              <a:off x="6434137" y="3874939"/>
              <a:ext cx="761747" cy="246221"/>
            </a:xfrm>
            <a:prstGeom prst="rect">
              <a:avLst/>
            </a:prstGeom>
          </p:spPr>
          <p:txBody>
            <a:bodyPr wrap="none">
              <a:spAutoFit/>
            </a:bodyPr>
            <a:lstStyle/>
            <a:p>
              <a:pPr marL="0" marR="0" lvl="0" indent="0" algn="r" defTabSz="712788"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cs typeface="Arial" panose="020B0604020202020204" pitchFamily="34" charset="0"/>
                </a:rPr>
                <a:t>(A</a:t>
              </a:r>
              <a:r>
                <a:rPr kumimoji="0" lang="fr-FR"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cs typeface="Arial" panose="020B0604020202020204" pitchFamily="34" charset="0"/>
                  <a:sym typeface="Wingdings" panose="05000000000000000000" pitchFamily="2" charset="2"/>
                </a:rPr>
                <a:t>B(d1))</a:t>
              </a:r>
              <a:endParaRPr kumimoji="0" lang="fr-FR"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endParaRPr>
            </a:p>
          </p:txBody>
        </p:sp>
        <p:sp>
          <p:nvSpPr>
            <p:cNvPr id="293" name="Rectangle 292"/>
            <p:cNvSpPr/>
            <p:nvPr/>
          </p:nvSpPr>
          <p:spPr>
            <a:xfrm>
              <a:off x="7729790" y="3874939"/>
              <a:ext cx="761747" cy="246221"/>
            </a:xfrm>
            <a:prstGeom prst="rect">
              <a:avLst/>
            </a:prstGeom>
          </p:spPr>
          <p:txBody>
            <a:bodyPr wrap="none">
              <a:spAutoFit/>
            </a:bodyPr>
            <a:lstStyle/>
            <a:p>
              <a:pPr marL="0" marR="0" lvl="0" indent="0" algn="r" defTabSz="712788"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cs typeface="Arial" panose="020B0604020202020204" pitchFamily="34" charset="0"/>
                </a:rPr>
                <a:t>(A</a:t>
              </a:r>
              <a:r>
                <a:rPr kumimoji="0" lang="fr-FR"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cs typeface="Arial" panose="020B0604020202020204" pitchFamily="34" charset="0"/>
                  <a:sym typeface="Wingdings" panose="05000000000000000000" pitchFamily="2" charset="2"/>
                </a:rPr>
                <a:t>B(d3))</a:t>
              </a:r>
              <a:endParaRPr kumimoji="0" lang="fr-FR" sz="1000" b="0" i="0" u="none" strike="noStrike" kern="0" cap="none" spc="0" normalizeH="0" baseline="0" noProof="0" dirty="0" smtClean="0">
                <a:ln>
                  <a:noFill/>
                </a:ln>
                <a:solidFill>
                  <a:srgbClr val="000000"/>
                </a:solidFill>
                <a:effectLst/>
                <a:uLnTx/>
                <a:uFillTx/>
                <a:latin typeface="Helvetica 55 Roman" panose="020B0604020202020204" pitchFamily="34" charset="0"/>
                <a:ea typeface="ＭＳ Ｐゴシック" pitchFamily="34" charset="-128"/>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7"/>
                                        </p:tgtEl>
                                        <p:attrNameLst>
                                          <p:attrName>style.visibility</p:attrName>
                                        </p:attrNameLst>
                                      </p:cBhvr>
                                      <p:to>
                                        <p:strVal val="visible"/>
                                      </p:to>
                                    </p:set>
                                    <p:animEffect transition="in" filter="wipe(left)">
                                      <p:cBhvr>
                                        <p:cTn id="7" dur="500"/>
                                        <p:tgtEl>
                                          <p:spTgt spid="28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7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8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90"/>
                                        </p:tgtEl>
                                        <p:attrNameLst>
                                          <p:attrName>style.visibility</p:attrName>
                                        </p:attrNameLst>
                                      </p:cBhvr>
                                      <p:to>
                                        <p:strVal val="visible"/>
                                      </p:to>
                                    </p:set>
                                    <p:animEffect transition="in" filter="wipe(up)">
                                      <p:cBhvr>
                                        <p:cTn id="20" dur="500"/>
                                        <p:tgtEl>
                                          <p:spTgt spid="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re 2"/>
          <p:cNvSpPr>
            <a:spLocks noGrp="1"/>
          </p:cNvSpPr>
          <p:nvPr>
            <p:ph type="title"/>
          </p:nvPr>
        </p:nvSpPr>
        <p:spPr/>
        <p:txBody>
          <a:bodyPr/>
          <a:lstStyle/>
          <a:p>
            <a:r>
              <a:rPr lang="en-GB" altLang="en-US" smtClean="0"/>
              <a:t>UC#1: one number in multiple devices</a:t>
            </a:r>
            <a:endParaRPr lang="en-US" altLang="en-US" dirty="0" smtClean="0"/>
          </a:p>
        </p:txBody>
      </p:sp>
      <p:sp>
        <p:nvSpPr>
          <p:cNvPr id="6" name="Espace réservé du contenu 5"/>
          <p:cNvSpPr>
            <a:spLocks noGrp="1"/>
          </p:cNvSpPr>
          <p:nvPr>
            <p:ph idx="1"/>
          </p:nvPr>
        </p:nvSpPr>
        <p:spPr>
          <a:xfrm>
            <a:off x="444500" y="1093788"/>
            <a:ext cx="4389437" cy="5237162"/>
          </a:xfrm>
        </p:spPr>
        <p:txBody>
          <a:bodyPr>
            <a:normAutofit lnSpcReduction="10000"/>
          </a:bodyPr>
          <a:lstStyle/>
          <a:p>
            <a:pPr algn="just" eaLnBrk="1" hangingPunct="1">
              <a:lnSpc>
                <a:spcPct val="100000"/>
              </a:lnSpc>
              <a:spcBef>
                <a:spcPts val="688"/>
              </a:spcBef>
              <a:spcAft>
                <a:spcPts val="688"/>
              </a:spcAft>
            </a:pPr>
            <a:r>
              <a:rPr lang="en-US" altLang="en-US" sz="1900" dirty="0" smtClean="0">
                <a:solidFill>
                  <a:srgbClr val="000000"/>
                </a:solidFill>
                <a:latin typeface="Helvetica 55 Roman" pitchFamily="34" charset="0"/>
                <a:ea typeface="MS PGothic" pitchFamily="34" charset="-128"/>
              </a:rPr>
              <a:t>By using the </a:t>
            </a:r>
            <a:r>
              <a:rPr lang="en-US" altLang="en-US" sz="1900" dirty="0">
                <a:solidFill>
                  <a:srgbClr val="000000"/>
                </a:solidFill>
                <a:latin typeface="Helvetica 55 Roman" pitchFamily="34" charset="0"/>
                <a:ea typeface="MS PGothic" pitchFamily="34" charset="-128"/>
              </a:rPr>
              <a:t>appropriate profile settings on L</a:t>
            </a:r>
            <a:r>
              <a:rPr lang="en-US" altLang="en-US" sz="1900" baseline="-25000" dirty="0">
                <a:solidFill>
                  <a:srgbClr val="000000"/>
                </a:solidFill>
                <a:latin typeface="Helvetica 55 Roman" pitchFamily="34" charset="0"/>
                <a:ea typeface="MS PGothic" pitchFamily="34" charset="-128"/>
              </a:rPr>
              <a:t>2</a:t>
            </a:r>
            <a:r>
              <a:rPr lang="en-US" altLang="en-US" sz="1900" dirty="0">
                <a:solidFill>
                  <a:srgbClr val="000000"/>
                </a:solidFill>
                <a:latin typeface="Helvetica 55 Roman" pitchFamily="34" charset="0"/>
                <a:ea typeface="MS PGothic" pitchFamily="34" charset="-128"/>
              </a:rPr>
              <a:t> line of user A, the call initialization is routed to the Service Gateway</a:t>
            </a:r>
          </a:p>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Service Logic is notified of an outgoing call through a "call notification" network API (e.g. OMA Call Notification </a:t>
            </a:r>
            <a:r>
              <a:rPr lang="en-US" altLang="en-US" sz="1900" dirty="0" err="1">
                <a:solidFill>
                  <a:srgbClr val="000000"/>
                </a:solidFill>
                <a:latin typeface="Helvetica 55 Roman" pitchFamily="34" charset="0"/>
                <a:ea typeface="MS PGothic" pitchFamily="34" charset="-128"/>
              </a:rPr>
              <a:t>NetAPI</a:t>
            </a:r>
            <a:r>
              <a:rPr lang="en-US" altLang="en-US" sz="1900" dirty="0">
                <a:solidFill>
                  <a:srgbClr val="000000"/>
                </a:solidFill>
                <a:latin typeface="Helvetica 55 Roman" pitchFamily="34" charset="0"/>
                <a:ea typeface="MS PGothic" pitchFamily="34" charset="-128"/>
              </a:rPr>
              <a:t>) </a:t>
            </a:r>
          </a:p>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Service Logic commands to continue the call establishment to B and sets the parameter “</a:t>
            </a:r>
            <a:r>
              <a:rPr lang="en-US" altLang="en-US" sz="1900" u="sng" dirty="0">
                <a:solidFill>
                  <a:schemeClr val="bg2"/>
                </a:solidFill>
                <a:latin typeface="Helvetica 55 Roman" panose="020B0604020202020204" pitchFamily="34" charset="0"/>
              </a:rPr>
              <a:t>useIdentity</a:t>
            </a:r>
            <a:r>
              <a:rPr lang="en-US" altLang="en-US" sz="1900" dirty="0">
                <a:solidFill>
                  <a:srgbClr val="000000"/>
                </a:solidFill>
                <a:latin typeface="Helvetica 55 Roman" pitchFamily="34" charset="0"/>
                <a:ea typeface="MS PGothic" pitchFamily="34" charset="-128"/>
              </a:rPr>
              <a:t>” to L</a:t>
            </a:r>
            <a:r>
              <a:rPr lang="en-US" altLang="en-US" sz="1900" baseline="-25000" dirty="0">
                <a:solidFill>
                  <a:srgbClr val="000000"/>
                </a:solidFill>
                <a:latin typeface="Helvetica 55 Roman" pitchFamily="34" charset="0"/>
                <a:ea typeface="MS PGothic" pitchFamily="34" charset="-128"/>
              </a:rPr>
              <a:t>1</a:t>
            </a:r>
            <a:r>
              <a:rPr lang="en-US" altLang="en-US" sz="1900" dirty="0">
                <a:solidFill>
                  <a:srgbClr val="000000"/>
                </a:solidFill>
                <a:latin typeface="Helvetica 55 Roman" pitchFamily="34" charset="0"/>
                <a:ea typeface="MS PGothic" pitchFamily="34" charset="-128"/>
              </a:rPr>
              <a:t> in order to force the change of displayed calling line ID towards the distant </a:t>
            </a:r>
            <a:r>
              <a:rPr lang="en-US" altLang="en-US" sz="1900" dirty="0" smtClean="0">
                <a:solidFill>
                  <a:srgbClr val="000000"/>
                </a:solidFill>
                <a:latin typeface="Helvetica 55 Roman" pitchFamily="34" charset="0"/>
                <a:ea typeface="MS PGothic" pitchFamily="34" charset="-128"/>
              </a:rPr>
              <a:t>user</a:t>
            </a:r>
            <a:endParaRPr lang="en-US" altLang="en-US" sz="1900" dirty="0">
              <a:solidFill>
                <a:srgbClr val="000000"/>
              </a:solidFill>
              <a:latin typeface="Helvetica 55 Roman" pitchFamily="34" charset="0"/>
              <a:ea typeface="MS PGothic" pitchFamily="34" charset="-128"/>
            </a:endParaRPr>
          </a:p>
          <a:p>
            <a:pPr lvl="3" algn="just" eaLnBrk="1" hangingPunct="1">
              <a:spcBef>
                <a:spcPts val="688"/>
              </a:spcBef>
              <a:spcAft>
                <a:spcPts val="688"/>
              </a:spcAft>
            </a:pPr>
            <a:r>
              <a:rPr lang="en-US" altLang="en-US" sz="1600" b="1" dirty="0" smtClean="0">
                <a:solidFill>
                  <a:srgbClr val="0B2200"/>
                </a:solidFill>
                <a:latin typeface="Helvetica 55 Roman" panose="020B0604020202020204" pitchFamily="34" charset="0"/>
              </a:rPr>
              <a:t>Note</a:t>
            </a:r>
            <a:r>
              <a:rPr lang="en-US" altLang="en-US" sz="1600" dirty="0">
                <a:solidFill>
                  <a:srgbClr val="000000"/>
                </a:solidFill>
                <a:latin typeface="Helvetica 55 Roman" pitchFamily="34" charset="0"/>
                <a:ea typeface="MS PGothic" pitchFamily="34" charset="-128"/>
              </a:rPr>
              <a:t>: The parameter “</a:t>
            </a:r>
            <a:r>
              <a:rPr lang="en-US" altLang="en-US" sz="1600" u="sng" dirty="0">
                <a:solidFill>
                  <a:schemeClr val="bg2"/>
                </a:solidFill>
                <a:latin typeface="Helvetica 55 Roman" panose="020B0604020202020204" pitchFamily="34" charset="0"/>
              </a:rPr>
              <a:t>useIdentity</a:t>
            </a:r>
            <a:r>
              <a:rPr lang="en-US" altLang="en-US" sz="1600" dirty="0">
                <a:solidFill>
                  <a:srgbClr val="000000"/>
                </a:solidFill>
                <a:latin typeface="Helvetica 55 Roman" pitchFamily="34" charset="0"/>
                <a:ea typeface="MS PGothic" pitchFamily="34" charset="-128"/>
              </a:rPr>
              <a:t>” isn’t part of OMA Call Notification standardized API</a:t>
            </a:r>
          </a:p>
          <a:p>
            <a:pPr lvl="3" algn="just" eaLnBrk="1" hangingPunct="1">
              <a:spcBef>
                <a:spcPts val="688"/>
              </a:spcBef>
              <a:spcAft>
                <a:spcPts val="688"/>
              </a:spcAft>
            </a:pPr>
            <a:endParaRPr lang="fr-FR" altLang="en-US" sz="1500" dirty="0">
              <a:solidFill>
                <a:srgbClr val="0B2200"/>
              </a:solidFill>
              <a:latin typeface="Helvetica 55 Roman" panose="020B0604020202020204" pitchFamily="34" charset="0"/>
            </a:endParaRPr>
          </a:p>
        </p:txBody>
      </p:sp>
      <p:sp>
        <p:nvSpPr>
          <p:cNvPr id="4" name="Rectangle 3"/>
          <p:cNvSpPr/>
          <p:nvPr/>
        </p:nvSpPr>
        <p:spPr>
          <a:xfrm>
            <a:off x="6023315" y="5310418"/>
            <a:ext cx="2993127" cy="258532"/>
          </a:xfrm>
          <a:prstGeom prst="rect">
            <a:avLst/>
          </a:prstGeom>
        </p:spPr>
        <p:txBody>
          <a:bodyPr wrap="none">
            <a:spAutoFit/>
          </a:bodyPr>
          <a:lstStyle/>
          <a:p>
            <a:r>
              <a:rPr lang="en-US" altLang="en-US" sz="1200" b="1" dirty="0"/>
              <a:t>Call flow example: outgoing voice call</a:t>
            </a:r>
            <a:endParaRPr lang="en-US" sz="1200" b="1" dirty="0"/>
          </a:p>
        </p:txBody>
      </p:sp>
      <p:cxnSp>
        <p:nvCxnSpPr>
          <p:cNvPr id="84" name="Connecteur droit 83"/>
          <p:cNvCxnSpPr/>
          <p:nvPr/>
        </p:nvCxnSpPr>
        <p:spPr>
          <a:xfrm>
            <a:off x="5656947" y="2947987"/>
            <a:ext cx="3619500" cy="0"/>
          </a:xfrm>
          <a:prstGeom prst="line">
            <a:avLst/>
          </a:prstGeom>
          <a:noFill/>
          <a:ln w="19050" cap="flat" cmpd="sng" algn="ctr">
            <a:solidFill>
              <a:srgbClr val="FF6600"/>
            </a:solidFill>
            <a:prstDash val="sysDash"/>
            <a:miter lim="800000"/>
          </a:ln>
          <a:effectLst/>
        </p:spPr>
      </p:cxnSp>
      <p:sp>
        <p:nvSpPr>
          <p:cNvPr id="85" name="Nuage 84"/>
          <p:cNvSpPr/>
          <p:nvPr/>
        </p:nvSpPr>
        <p:spPr>
          <a:xfrm>
            <a:off x="6266547" y="3530600"/>
            <a:ext cx="2506662" cy="1146175"/>
          </a:xfrm>
          <a:prstGeom prst="cloud">
            <a:avLst/>
          </a:prstGeom>
          <a:solidFill>
            <a:srgbClr val="4BB4FA">
              <a:alpha val="69804"/>
            </a:srgbClr>
          </a:solidFill>
          <a:ln w="12700" cap="flat" cmpd="sng" algn="ctr">
            <a:solidFill>
              <a:srgbClr val="FFFFFF"/>
            </a:solidFill>
            <a:prstDash val="solid"/>
            <a:miter lim="800000"/>
          </a:ln>
          <a:effectLst/>
        </p:spPr>
        <p:txBody>
          <a:bodyPr lIns="0" tIns="0" rIns="0" bIns="0" anchor="b"/>
          <a:lstStyle/>
          <a:p>
            <a:pPr marL="0" marR="0" lvl="0" indent="0" algn="ctr" defTabSz="817081"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FFFFFF"/>
                </a:solidFill>
                <a:effectLst/>
                <a:uLnTx/>
                <a:uFillTx/>
                <a:latin typeface="Helvetica 55 Roman" panose="020B0604020202020204" pitchFamily="34" charset="0"/>
                <a:ea typeface="+mn-ea"/>
                <a:cs typeface="+mn-cs"/>
              </a:rPr>
              <a:t>IMS domain</a:t>
            </a:r>
          </a:p>
        </p:txBody>
      </p:sp>
      <p:pic>
        <p:nvPicPr>
          <p:cNvPr id="86" name="Image 5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822422" y="4281487"/>
            <a:ext cx="430212"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ZoneTexte 53"/>
          <p:cNvSpPr txBox="1">
            <a:spLocks noChangeArrowheads="1"/>
          </p:cNvSpPr>
          <p:nvPr/>
        </p:nvSpPr>
        <p:spPr bwMode="auto">
          <a:xfrm>
            <a:off x="5215622" y="4103687"/>
            <a:ext cx="738187"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ctr" eaLnBrk="1" hangingPunct="1">
              <a:lnSpc>
                <a:spcPct val="100000"/>
              </a:lnSpc>
            </a:pPr>
            <a:r>
              <a:rPr lang="en-US" altLang="en-US" sz="1300">
                <a:solidFill>
                  <a:srgbClr val="000000"/>
                </a:solidFill>
                <a:latin typeface="Helvetica 55 Roman" pitchFamily="34" charset="0"/>
                <a:ea typeface="MS PGothic" pitchFamily="34" charset="-128"/>
              </a:rPr>
              <a:t>A on d2</a:t>
            </a:r>
            <a:endParaRPr lang="fr-FR" altLang="en-US" sz="1300">
              <a:solidFill>
                <a:srgbClr val="000000"/>
              </a:solidFill>
              <a:latin typeface="Helvetica 55 Roman" pitchFamily="34" charset="0"/>
              <a:ea typeface="MS PGothic" pitchFamily="34" charset="-128"/>
            </a:endParaRPr>
          </a:p>
        </p:txBody>
      </p:sp>
      <p:grpSp>
        <p:nvGrpSpPr>
          <p:cNvPr id="88" name="Groupe 54"/>
          <p:cNvGrpSpPr>
            <a:grpSpLocks/>
          </p:cNvGrpSpPr>
          <p:nvPr/>
        </p:nvGrpSpPr>
        <p:grpSpPr bwMode="auto">
          <a:xfrm>
            <a:off x="6152247" y="1370012"/>
            <a:ext cx="2697162" cy="738188"/>
            <a:chOff x="720379" y="1549997"/>
            <a:chExt cx="2634191" cy="541512"/>
          </a:xfrm>
        </p:grpSpPr>
        <p:sp>
          <p:nvSpPr>
            <p:cNvPr id="89" name="Rectangle à coins arrondis 37"/>
            <p:cNvSpPr/>
            <p:nvPr/>
          </p:nvSpPr>
          <p:spPr>
            <a:xfrm>
              <a:off x="720379" y="1708375"/>
              <a:ext cx="2634191" cy="383134"/>
            </a:xfrm>
            <a:prstGeom prst="roundRect">
              <a:avLst/>
            </a:prstGeom>
            <a:solidFill>
              <a:srgbClr val="FF6600">
                <a:lumMod val="40000"/>
                <a:lumOff val="60000"/>
                <a:alpha val="50196"/>
              </a:srgbClr>
            </a:solidFill>
            <a:ln w="12700" cap="flat" cmpd="sng" algn="ctr">
              <a:solidFill>
                <a:srgbClr val="FF6600"/>
              </a:solidFill>
              <a:prstDash val="solid"/>
              <a:miter lim="800000"/>
            </a:ln>
            <a:effectLst/>
          </p:spPr>
          <p:txBody>
            <a:bodyPr anchor="ctr"/>
            <a:lstStyle/>
            <a:p>
              <a:pPr marL="0" marR="0" lvl="0" indent="0" algn="ctr" defTabSz="817081" eaLnBrk="1" fontAlgn="auto" latinLnBrk="0" hangingPunct="1">
                <a:lnSpc>
                  <a:spcPct val="100000"/>
                </a:lnSpc>
                <a:spcBef>
                  <a:spcPts val="0"/>
                </a:spcBef>
                <a:spcAft>
                  <a:spcPts val="0"/>
                </a:spcAft>
                <a:buClrTx/>
                <a:buSzTx/>
                <a:buFontTx/>
                <a:buNone/>
                <a:tabLst/>
                <a:defRPr/>
              </a:pPr>
              <a:endParaRPr kumimoji="0" lang="fr-FR" sz="1100" b="0" i="0" u="none" strike="noStrike" kern="0" cap="none" spc="0" normalizeH="0" baseline="0" noProof="0">
                <a:ln>
                  <a:noFill/>
                </a:ln>
                <a:solidFill>
                  <a:srgbClr val="000000"/>
                </a:solidFill>
                <a:effectLst/>
                <a:uLnTx/>
                <a:uFillTx/>
                <a:latin typeface="Helvetica 55 Roman" panose="020B0604020202020204" pitchFamily="34" charset="0"/>
                <a:ea typeface="+mn-ea"/>
                <a:cs typeface="+mn-cs"/>
              </a:endParaRPr>
            </a:p>
          </p:txBody>
        </p:sp>
        <p:sp>
          <p:nvSpPr>
            <p:cNvPr id="90" name="Double flèche verticale 111"/>
            <p:cNvSpPr/>
            <p:nvPr/>
          </p:nvSpPr>
          <p:spPr>
            <a:xfrm rot="16200000">
              <a:off x="1976912" y="1633012"/>
              <a:ext cx="130429" cy="451177"/>
            </a:xfrm>
            <a:prstGeom prst="upDownArrow">
              <a:avLst/>
            </a:prstGeom>
            <a:solidFill>
              <a:srgbClr val="FF6600">
                <a:alpha val="80000"/>
              </a:srgbClr>
            </a:solidFill>
            <a:ln w="12700" cap="flat" cmpd="sng" algn="ctr">
              <a:solidFill>
                <a:srgbClr val="FF6600">
                  <a:shade val="50000"/>
                </a:srgbClr>
              </a:solidFill>
              <a:prstDash val="solid"/>
              <a:miter lim="800000"/>
            </a:ln>
            <a:effectLst/>
          </p:spPr>
          <p:txBody>
            <a:bodyPr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55 Roman" panose="020B0604020202020204" pitchFamily="34" charset="0"/>
                <a:ea typeface="+mn-ea"/>
                <a:cs typeface="+mn-cs"/>
              </a:endParaRPr>
            </a:p>
          </p:txBody>
        </p:sp>
        <p:pic>
          <p:nvPicPr>
            <p:cNvPr id="91" name="Image 1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0578" y="1549997"/>
              <a:ext cx="357065" cy="51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Espace réservé du contenu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1635646"/>
              <a:ext cx="298259" cy="40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ZoneTexte 116"/>
            <p:cNvSpPr txBox="1">
              <a:spLocks noChangeArrowheads="1"/>
            </p:cNvSpPr>
            <p:nvPr/>
          </p:nvSpPr>
          <p:spPr bwMode="auto">
            <a:xfrm>
              <a:off x="720379" y="1708815"/>
              <a:ext cx="822488" cy="31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GB"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Service Logic</a:t>
              </a:r>
            </a:p>
          </p:txBody>
        </p:sp>
        <p:sp>
          <p:nvSpPr>
            <p:cNvPr id="94" name="ZoneTexte 117"/>
            <p:cNvSpPr txBox="1">
              <a:spLocks noChangeArrowheads="1"/>
            </p:cNvSpPr>
            <p:nvPr/>
          </p:nvSpPr>
          <p:spPr bwMode="auto">
            <a:xfrm>
              <a:off x="2555776" y="1708815"/>
              <a:ext cx="798794" cy="31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GB"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service database</a:t>
              </a:r>
            </a:p>
          </p:txBody>
        </p:sp>
      </p:grpSp>
      <p:grpSp>
        <p:nvGrpSpPr>
          <p:cNvPr id="95" name="Groupe 93"/>
          <p:cNvGrpSpPr>
            <a:grpSpLocks/>
          </p:cNvGrpSpPr>
          <p:nvPr/>
        </p:nvGrpSpPr>
        <p:grpSpPr bwMode="auto">
          <a:xfrm>
            <a:off x="6995209" y="3163887"/>
            <a:ext cx="1611313" cy="652463"/>
            <a:chOff x="1701900" y="3180030"/>
            <a:chExt cx="1573956" cy="477160"/>
          </a:xfrm>
        </p:grpSpPr>
        <p:sp>
          <p:nvSpPr>
            <p:cNvPr id="96" name="Rectangle à coins arrondis 95"/>
            <p:cNvSpPr/>
            <p:nvPr/>
          </p:nvSpPr>
          <p:spPr>
            <a:xfrm>
              <a:off x="1701900" y="3305415"/>
              <a:ext cx="1573956" cy="351775"/>
            </a:xfrm>
            <a:prstGeom prst="roundRect">
              <a:avLst/>
            </a:prstGeom>
            <a:solidFill>
              <a:srgbClr val="FFFF00">
                <a:alpha val="80000"/>
              </a:srgbClr>
            </a:solidFill>
            <a:ln w="12700" cap="flat" cmpd="sng" algn="ctr">
              <a:solidFill>
                <a:srgbClr val="FF6600"/>
              </a:solidFill>
              <a:prstDash val="solid"/>
              <a:miter lim="800000"/>
            </a:ln>
            <a:effectLst/>
          </p:spPr>
          <p:txBody>
            <a:bodyPr anchor="ctr"/>
            <a:lstStyle/>
            <a:p>
              <a:pPr marL="0" marR="0" lvl="0" indent="0" algn="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Service Gateway</a:t>
              </a:r>
            </a:p>
            <a:p>
              <a:pPr marL="0" marR="0" lvl="0" indent="0" algn="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(e.g. TAS)</a:t>
              </a:r>
            </a:p>
          </p:txBody>
        </p:sp>
        <p:pic>
          <p:nvPicPr>
            <p:cNvPr id="97" name="Image 1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26628" y="3180030"/>
              <a:ext cx="309263" cy="41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8" name="Groupe 111"/>
          <p:cNvGrpSpPr>
            <a:grpSpLocks/>
          </p:cNvGrpSpPr>
          <p:nvPr/>
        </p:nvGrpSpPr>
        <p:grpSpPr bwMode="auto">
          <a:xfrm>
            <a:off x="5382309" y="3530600"/>
            <a:ext cx="425450" cy="615950"/>
            <a:chOff x="5076056" y="1419622"/>
            <a:chExt cx="415289" cy="451760"/>
          </a:xfrm>
        </p:grpSpPr>
        <p:grpSp>
          <p:nvGrpSpPr>
            <p:cNvPr id="99" name="Groupe 112"/>
            <p:cNvGrpSpPr>
              <a:grpSpLocks/>
            </p:cNvGrpSpPr>
            <p:nvPr/>
          </p:nvGrpSpPr>
          <p:grpSpPr bwMode="auto">
            <a:xfrm>
              <a:off x="5076056" y="1419622"/>
              <a:ext cx="415289" cy="447173"/>
              <a:chOff x="156671" y="2690127"/>
              <a:chExt cx="445465" cy="445465"/>
            </a:xfrm>
          </p:grpSpPr>
          <p:sp>
            <p:nvSpPr>
              <p:cNvPr id="101" name="Rectangle 100"/>
              <p:cNvSpPr/>
              <p:nvPr/>
            </p:nvSpPr>
            <p:spPr>
              <a:xfrm>
                <a:off x="276348" y="2735362"/>
                <a:ext cx="191152" cy="366523"/>
              </a:xfrm>
              <a:prstGeom prst="rect">
                <a:avLst/>
              </a:prstGeom>
              <a:solidFill>
                <a:srgbClr val="FFFFFF"/>
              </a:solidFill>
              <a:ln w="12700" cap="flat" cmpd="sng" algn="ctr">
                <a:noFill/>
                <a:prstDash val="solid"/>
                <a:miter lim="800000"/>
              </a:ln>
              <a:effectLst/>
            </p:spPr>
            <p:txBody>
              <a:bodyPr anchor="ctr"/>
              <a:lstStyle/>
              <a:p>
                <a:pPr marL="0" marR="0" lvl="0" indent="0" algn="ctr" defTabSz="817081"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srgbClr val="000000"/>
                  </a:solidFill>
                  <a:effectLst/>
                  <a:uLnTx/>
                  <a:uFillTx/>
                  <a:latin typeface="Helvetica 75"/>
                  <a:ea typeface="+mn-ea"/>
                  <a:cs typeface="+mn-cs"/>
                </a:endParaRPr>
              </a:p>
            </p:txBody>
          </p:sp>
          <p:pic>
            <p:nvPicPr>
              <p:cNvPr id="102" name="Image 11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56671" y="2690127"/>
                <a:ext cx="445465" cy="44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43184" y="1691382"/>
              <a:ext cx="113523" cy="1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3" name="Double flèche verticale 16"/>
          <p:cNvSpPr/>
          <p:nvPr/>
        </p:nvSpPr>
        <p:spPr>
          <a:xfrm>
            <a:off x="7193647" y="2132012"/>
            <a:ext cx="239712" cy="1074738"/>
          </a:xfrm>
          <a:prstGeom prst="upDownArrow">
            <a:avLst>
              <a:gd name="adj1" fmla="val 35348"/>
              <a:gd name="adj2" fmla="val 46337"/>
            </a:avLst>
          </a:prstGeom>
          <a:solidFill>
            <a:srgbClr val="FF6600">
              <a:alpha val="80000"/>
            </a:srgbClr>
          </a:solidFill>
          <a:ln w="12700" cap="flat" cmpd="sng" algn="ctr">
            <a:solidFill>
              <a:srgbClr val="FF6600">
                <a:shade val="50000"/>
              </a:srgbClr>
            </a:solidFill>
            <a:prstDash val="solid"/>
            <a:miter lim="800000"/>
          </a:ln>
          <a:effectLst/>
        </p:spPr>
        <p:txBody>
          <a:bodyPr lIns="104818" tIns="52409" rIns="104818" bIns="52409"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75"/>
              <a:ea typeface="+mn-ea"/>
              <a:cs typeface="+mn-cs"/>
            </a:endParaRPr>
          </a:p>
        </p:txBody>
      </p:sp>
      <p:grpSp>
        <p:nvGrpSpPr>
          <p:cNvPr id="104" name="Groupe 103"/>
          <p:cNvGrpSpPr>
            <a:grpSpLocks/>
          </p:cNvGrpSpPr>
          <p:nvPr/>
        </p:nvGrpSpPr>
        <p:grpSpPr bwMode="auto">
          <a:xfrm>
            <a:off x="5807759" y="2132012"/>
            <a:ext cx="1365250" cy="1023938"/>
            <a:chOff x="766948" y="2198741"/>
            <a:chExt cx="1334928" cy="750152"/>
          </a:xfrm>
        </p:grpSpPr>
        <p:sp>
          <p:nvSpPr>
            <p:cNvPr id="105" name="Rectangle 122"/>
            <p:cNvSpPr>
              <a:spLocks noChangeArrowheads="1"/>
            </p:cNvSpPr>
            <p:nvPr/>
          </p:nvSpPr>
          <p:spPr bwMode="auto">
            <a:xfrm>
              <a:off x="766948" y="2395683"/>
              <a:ext cx="1334928" cy="315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fr-FR" altLang="en-US" sz="1100" b="0" i="0" u="none" strike="noStrike" kern="0" cap="none" spc="0" normalizeH="0" baseline="0" noProof="0" dirty="0" err="1">
                  <a:ln>
                    <a:noFill/>
                  </a:ln>
                  <a:solidFill>
                    <a:srgbClr val="3333FF"/>
                  </a:solidFill>
                  <a:effectLst/>
                  <a:uLnTx/>
                  <a:uFillTx/>
                  <a:latin typeface="Helvetica 55 Roman" pitchFamily="34" charset="0"/>
                  <a:ea typeface="MS PGothic" pitchFamily="34" charset="-128"/>
                  <a:cs typeface="Arial" pitchFamily="34" charset="0"/>
                </a:rPr>
                <a:t>NotifyCallDirection</a:t>
              </a:r>
              <a:endParaRPr kumimoji="0" lang="fr-FR" altLang="en-US" sz="1100" b="0" i="0" u="none" strike="noStrike" kern="0" cap="none" spc="0" normalizeH="0" baseline="0" noProof="0" dirty="0">
                <a:ln>
                  <a:noFill/>
                </a:ln>
                <a:solidFill>
                  <a:srgbClr val="3333FF"/>
                </a:solidFill>
                <a:effectLst/>
                <a:uLnTx/>
                <a:uFillTx/>
                <a:latin typeface="Helvetica 55 Roman" pitchFamily="34" charset="0"/>
                <a:ea typeface="MS PGothic" pitchFamily="34" charset="-128"/>
                <a:cs typeface="Arial" pitchFamily="34" charset="0"/>
              </a:endParaRPr>
            </a:p>
            <a:p>
              <a:pPr marL="0" marR="0" lvl="0" indent="0" algn="ctr" defTabSz="815975" eaLnBrk="1" fontAlgn="auto" latinLnBrk="0" hangingPunct="1">
                <a:lnSpc>
                  <a:spcPct val="100000"/>
                </a:lnSpc>
                <a:spcBef>
                  <a:spcPts val="0"/>
                </a:spcBef>
                <a:spcAft>
                  <a:spcPts val="0"/>
                </a:spcAft>
                <a:buClrTx/>
                <a:buSzTx/>
                <a:buFontTx/>
                <a:buNone/>
                <a:tabLst/>
                <a:defRPr/>
              </a:pPr>
              <a:r>
                <a:rPr kumimoji="0" lang="fr-FR" altLang="en-US" sz="1100" b="0" i="0" u="none" strike="noStrike" kern="0" cap="none" spc="0" normalizeH="0" baseline="0" noProof="0" dirty="0">
                  <a:ln>
                    <a:noFill/>
                  </a:ln>
                  <a:solidFill>
                    <a:srgbClr val="3333FF"/>
                  </a:solidFill>
                  <a:effectLst/>
                  <a:uLnTx/>
                  <a:uFillTx/>
                  <a:latin typeface="Helvetica 55 Roman" pitchFamily="34" charset="0"/>
                  <a:ea typeface="MS PGothic" pitchFamily="34" charset="-128"/>
                  <a:cs typeface="Arial" pitchFamily="34" charset="0"/>
                </a:rPr>
                <a:t>(L</a:t>
              </a:r>
              <a:r>
                <a:rPr kumimoji="0" lang="fr-FR" altLang="en-US" sz="1100" b="0" i="0" u="none" strike="noStrike" kern="0" cap="none" spc="0" normalizeH="0" baseline="-25000" noProof="0" dirty="0">
                  <a:ln>
                    <a:noFill/>
                  </a:ln>
                  <a:solidFill>
                    <a:srgbClr val="3333FF"/>
                  </a:solidFill>
                  <a:effectLst/>
                  <a:uLnTx/>
                  <a:uFillTx/>
                  <a:latin typeface="Helvetica 55 Roman" pitchFamily="34" charset="0"/>
                  <a:ea typeface="MS PGothic" pitchFamily="34" charset="-128"/>
                  <a:cs typeface="Arial" pitchFamily="34" charset="0"/>
                </a:rPr>
                <a:t>2</a:t>
              </a:r>
              <a:r>
                <a:rPr kumimoji="0" lang="fr-FR" altLang="en-US" sz="1100" b="0" i="0" u="none" strike="noStrike" kern="0" cap="none" spc="0" normalizeH="0" baseline="0" noProof="0" dirty="0">
                  <a:ln>
                    <a:noFill/>
                  </a:ln>
                  <a:solidFill>
                    <a:srgbClr val="3333FF"/>
                  </a:solidFill>
                  <a:effectLst/>
                  <a:uLnTx/>
                  <a:uFillTx/>
                  <a:latin typeface="Helvetica 55 Roman" pitchFamily="34" charset="0"/>
                  <a:ea typeface="MS PGothic" pitchFamily="34" charset="-128"/>
                  <a:cs typeface="Arial" pitchFamily="34" charset="0"/>
                  <a:sym typeface="Wingdings" pitchFamily="2" charset="2"/>
                </a:rPr>
                <a:t>B)</a:t>
              </a:r>
              <a:endParaRPr kumimoji="0" lang="fr-FR"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cs typeface="Arial" pitchFamily="34" charset="0"/>
              </a:endParaRPr>
            </a:p>
          </p:txBody>
        </p:sp>
        <p:cxnSp>
          <p:nvCxnSpPr>
            <p:cNvPr id="106" name="Connecteur droit avec flèche 105"/>
            <p:cNvCxnSpPr/>
            <p:nvPr/>
          </p:nvCxnSpPr>
          <p:spPr>
            <a:xfrm>
              <a:off x="2078593" y="2198741"/>
              <a:ext cx="0" cy="750152"/>
            </a:xfrm>
            <a:prstGeom prst="straightConnector1">
              <a:avLst/>
            </a:prstGeom>
            <a:noFill/>
            <a:ln w="19050" cap="flat" cmpd="sng" algn="ctr">
              <a:solidFill>
                <a:srgbClr val="3333FF"/>
              </a:solidFill>
              <a:prstDash val="solid"/>
              <a:miter lim="800000"/>
              <a:headEnd type="arrow" w="med" len="med"/>
              <a:tailEnd type="none" w="med" len="med"/>
            </a:ln>
            <a:effectLst/>
          </p:spPr>
        </p:cxnSp>
      </p:grpSp>
      <p:grpSp>
        <p:nvGrpSpPr>
          <p:cNvPr id="107" name="Groupe 106"/>
          <p:cNvGrpSpPr>
            <a:grpSpLocks/>
          </p:cNvGrpSpPr>
          <p:nvPr/>
        </p:nvGrpSpPr>
        <p:grpSpPr bwMode="auto">
          <a:xfrm>
            <a:off x="7488922" y="2160587"/>
            <a:ext cx="1797050" cy="1003300"/>
            <a:chOff x="2178075" y="2211710"/>
            <a:chExt cx="1754268" cy="734738"/>
          </a:xfrm>
        </p:grpSpPr>
        <p:sp>
          <p:nvSpPr>
            <p:cNvPr id="108" name="ZoneTexte 129"/>
            <p:cNvSpPr txBox="1">
              <a:spLocks noChangeArrowheads="1"/>
            </p:cNvSpPr>
            <p:nvPr/>
          </p:nvSpPr>
          <p:spPr bwMode="auto">
            <a:xfrm>
              <a:off x="2190650" y="2469545"/>
              <a:ext cx="1741693" cy="31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defTabSz="815975" eaLnBrk="1" fontAlgn="auto" latinLnBrk="0" hangingPunct="1">
                <a:lnSpc>
                  <a:spcPct val="100000"/>
                </a:lnSpc>
                <a:spcBef>
                  <a:spcPts val="0"/>
                </a:spcBef>
                <a:spcAft>
                  <a:spcPts val="0"/>
                </a:spcAft>
                <a:buClrTx/>
                <a:buSzTx/>
                <a:buFontTx/>
                <a:buNone/>
                <a:tabLst/>
                <a:defRPr/>
              </a:pPr>
              <a:r>
                <a:rPr kumimoji="0" lang="en-US"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rPr>
                <a:t>Continue (useIdentity (L</a:t>
              </a:r>
              <a:r>
                <a:rPr kumimoji="0" lang="en-US" altLang="en-US" sz="1100" b="0" i="0" u="none" strike="noStrike" kern="0" cap="none" spc="0" normalizeH="0" baseline="-25000" noProof="0" dirty="0">
                  <a:ln>
                    <a:noFill/>
                  </a:ln>
                  <a:solidFill>
                    <a:srgbClr val="000000"/>
                  </a:solidFill>
                  <a:effectLst/>
                  <a:uLnTx/>
                  <a:uFillTx/>
                  <a:latin typeface="Helvetica 55 Roman" pitchFamily="34" charset="0"/>
                  <a:ea typeface="MS PGothic" pitchFamily="34" charset="-128"/>
                </a:rPr>
                <a:t>1</a:t>
              </a:r>
              <a:r>
                <a:rPr kumimoji="0" lang="en-US"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rPr>
                <a:t>)) </a:t>
              </a:r>
              <a:endParaRPr kumimoji="0" lang="fr-FR"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endParaRPr>
            </a:p>
          </p:txBody>
        </p:sp>
        <p:cxnSp>
          <p:nvCxnSpPr>
            <p:cNvPr id="109" name="Connecteur droit avec flèche 108"/>
            <p:cNvCxnSpPr/>
            <p:nvPr/>
          </p:nvCxnSpPr>
          <p:spPr>
            <a:xfrm flipV="1">
              <a:off x="2178075" y="2211710"/>
              <a:ext cx="0" cy="734738"/>
            </a:xfrm>
            <a:prstGeom prst="straightConnector1">
              <a:avLst/>
            </a:prstGeom>
            <a:noFill/>
            <a:ln w="19050" cap="flat" cmpd="sng" algn="ctr">
              <a:solidFill>
                <a:srgbClr val="000000"/>
              </a:solidFill>
              <a:prstDash val="solid"/>
              <a:miter lim="800000"/>
              <a:headEnd type="arrow" w="med" len="med"/>
              <a:tailEnd type="none" w="med" len="med"/>
            </a:ln>
            <a:effectLst/>
          </p:spPr>
        </p:cxnSp>
      </p:grpSp>
      <p:sp>
        <p:nvSpPr>
          <p:cNvPr id="110" name="ZoneTexte 46"/>
          <p:cNvSpPr txBox="1">
            <a:spLocks noChangeArrowheads="1"/>
          </p:cNvSpPr>
          <p:nvPr/>
        </p:nvSpPr>
        <p:spPr bwMode="auto">
          <a:xfrm>
            <a:off x="8895447" y="4816475"/>
            <a:ext cx="28416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ctr" eaLnBrk="1" hangingPunct="1">
              <a:lnSpc>
                <a:spcPct val="100000"/>
              </a:lnSpc>
            </a:pPr>
            <a:r>
              <a:rPr lang="en-US" altLang="en-US" sz="1300">
                <a:solidFill>
                  <a:srgbClr val="000000"/>
                </a:solidFill>
                <a:latin typeface="Helvetica 55 Roman" pitchFamily="34" charset="0"/>
                <a:ea typeface="MS PGothic" pitchFamily="34" charset="-128"/>
              </a:rPr>
              <a:t>B</a:t>
            </a:r>
            <a:endParaRPr lang="fr-FR" altLang="en-US" sz="1300">
              <a:solidFill>
                <a:srgbClr val="000000"/>
              </a:solidFill>
              <a:latin typeface="Helvetica 55 Roman" pitchFamily="34" charset="0"/>
              <a:ea typeface="MS PGothic" pitchFamily="34" charset="-128"/>
            </a:endParaRPr>
          </a:p>
        </p:txBody>
      </p:sp>
      <p:grpSp>
        <p:nvGrpSpPr>
          <p:cNvPr id="111" name="Groupe 110"/>
          <p:cNvGrpSpPr>
            <a:grpSpLocks/>
          </p:cNvGrpSpPr>
          <p:nvPr/>
        </p:nvGrpSpPr>
        <p:grpSpPr bwMode="auto">
          <a:xfrm>
            <a:off x="5739497" y="3495675"/>
            <a:ext cx="1384300" cy="522287"/>
            <a:chOff x="618988" y="3189625"/>
            <a:chExt cx="1350793" cy="381687"/>
          </a:xfrm>
        </p:grpSpPr>
        <p:cxnSp>
          <p:nvCxnSpPr>
            <p:cNvPr id="112" name="Connecteur droit avec flèche 111"/>
            <p:cNvCxnSpPr/>
            <p:nvPr/>
          </p:nvCxnSpPr>
          <p:spPr>
            <a:xfrm flipV="1">
              <a:off x="618988" y="3278956"/>
              <a:ext cx="1350793" cy="292356"/>
            </a:xfrm>
            <a:prstGeom prst="straightConnector1">
              <a:avLst/>
            </a:prstGeom>
            <a:noFill/>
            <a:ln w="19050" cap="flat" cmpd="sng" algn="ctr">
              <a:solidFill>
                <a:srgbClr val="3333FF"/>
              </a:solidFill>
              <a:prstDash val="sysDot"/>
              <a:miter lim="800000"/>
              <a:headEnd type="none" w="med" len="med"/>
              <a:tailEnd type="arrow" w="med" len="med"/>
            </a:ln>
            <a:effectLst/>
          </p:spPr>
        </p:cxnSp>
        <p:sp>
          <p:nvSpPr>
            <p:cNvPr id="113" name="Rectangle 1"/>
            <p:cNvSpPr>
              <a:spLocks noChangeArrowheads="1"/>
            </p:cNvSpPr>
            <p:nvPr/>
          </p:nvSpPr>
          <p:spPr bwMode="auto">
            <a:xfrm>
              <a:off x="796126" y="3189625"/>
              <a:ext cx="608788" cy="19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fr-FR" altLang="en-US" sz="1100" b="0" i="0" u="none" strike="noStrike" kern="0" cap="none" spc="0" normalizeH="0" baseline="0" noProof="0" dirty="0">
                  <a:ln>
                    <a:noFill/>
                  </a:ln>
                  <a:solidFill>
                    <a:srgbClr val="3333FF"/>
                  </a:solidFill>
                  <a:effectLst/>
                  <a:uLnTx/>
                  <a:uFillTx/>
                  <a:latin typeface="Helvetica 55 Roman" pitchFamily="34" charset="0"/>
                  <a:ea typeface="MS PGothic" pitchFamily="34" charset="-128"/>
                  <a:cs typeface="Arial" pitchFamily="34" charset="0"/>
                </a:rPr>
                <a:t>(L</a:t>
              </a:r>
              <a:r>
                <a:rPr kumimoji="0" lang="fr-FR" altLang="en-US" sz="1100" b="0" i="0" u="none" strike="noStrike" kern="0" cap="none" spc="0" normalizeH="0" baseline="-25000" noProof="0" dirty="0">
                  <a:ln>
                    <a:noFill/>
                  </a:ln>
                  <a:solidFill>
                    <a:srgbClr val="3333FF"/>
                  </a:solidFill>
                  <a:effectLst/>
                  <a:uLnTx/>
                  <a:uFillTx/>
                  <a:latin typeface="Helvetica 55 Roman" pitchFamily="34" charset="0"/>
                  <a:ea typeface="MS PGothic" pitchFamily="34" charset="-128"/>
                  <a:cs typeface="Arial" pitchFamily="34" charset="0"/>
                </a:rPr>
                <a:t>2</a:t>
              </a:r>
              <a:r>
                <a:rPr kumimoji="0" lang="fr-FR" altLang="en-US" sz="1100" b="0" i="0" u="none" strike="noStrike" kern="0" cap="none" spc="0" normalizeH="0" baseline="0" noProof="0" dirty="0">
                  <a:ln>
                    <a:noFill/>
                  </a:ln>
                  <a:solidFill>
                    <a:srgbClr val="3333FF"/>
                  </a:solidFill>
                  <a:effectLst/>
                  <a:uLnTx/>
                  <a:uFillTx/>
                  <a:latin typeface="Helvetica 55 Roman" pitchFamily="34" charset="0"/>
                  <a:ea typeface="MS PGothic" pitchFamily="34" charset="-128"/>
                  <a:cs typeface="Arial" pitchFamily="34" charset="0"/>
                  <a:sym typeface="Wingdings" pitchFamily="2" charset="2"/>
                </a:rPr>
                <a:t>B)</a:t>
              </a:r>
              <a:endParaRPr kumimoji="0" lang="fr-FR"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cs typeface="Arial" pitchFamily="34" charset="0"/>
              </a:endParaRPr>
            </a:p>
          </p:txBody>
        </p:sp>
      </p:grpSp>
      <p:grpSp>
        <p:nvGrpSpPr>
          <p:cNvPr id="114" name="Groupe 113"/>
          <p:cNvGrpSpPr>
            <a:grpSpLocks/>
          </p:cNvGrpSpPr>
          <p:nvPr/>
        </p:nvGrpSpPr>
        <p:grpSpPr bwMode="auto">
          <a:xfrm>
            <a:off x="7281198" y="3736790"/>
            <a:ext cx="1541223" cy="831241"/>
            <a:chOff x="6883998" y="2736004"/>
            <a:chExt cx="1503894" cy="609069"/>
          </a:xfrm>
        </p:grpSpPr>
        <p:cxnSp>
          <p:nvCxnSpPr>
            <p:cNvPr id="115" name="Connecteur droit avec flèche 114"/>
            <p:cNvCxnSpPr>
              <a:stCxn id="97" idx="2"/>
              <a:endCxn id="86" idx="1"/>
            </p:cNvCxnSpPr>
            <p:nvPr/>
          </p:nvCxnSpPr>
          <p:spPr>
            <a:xfrm>
              <a:off x="6883998" y="2736004"/>
              <a:ext cx="1503894" cy="609069"/>
            </a:xfrm>
            <a:prstGeom prst="straightConnector1">
              <a:avLst/>
            </a:prstGeom>
            <a:noFill/>
            <a:ln w="19050" cap="flat" cmpd="sng" algn="ctr">
              <a:solidFill>
                <a:srgbClr val="000000"/>
              </a:solidFill>
              <a:prstDash val="sysDot"/>
              <a:miter lim="800000"/>
              <a:headEnd type="none" w="med" len="med"/>
              <a:tailEnd type="arrow" w="med" len="med"/>
            </a:ln>
            <a:effectLst/>
          </p:spPr>
        </p:cxnSp>
        <p:sp>
          <p:nvSpPr>
            <p:cNvPr id="116" name="Rectangle 34"/>
            <p:cNvSpPr>
              <a:spLocks noChangeArrowheads="1"/>
            </p:cNvSpPr>
            <p:nvPr/>
          </p:nvSpPr>
          <p:spPr bwMode="auto">
            <a:xfrm>
              <a:off x="7760356" y="2908993"/>
              <a:ext cx="608778" cy="19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fr-FR"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cs typeface="Arial" pitchFamily="34" charset="0"/>
                </a:rPr>
                <a:t>(L</a:t>
              </a:r>
              <a:r>
                <a:rPr kumimoji="0" lang="fr-FR" altLang="en-US" sz="1100" b="0" i="0" u="none" strike="noStrike" kern="0" cap="none" spc="0" normalizeH="0" baseline="-25000" noProof="0" dirty="0">
                  <a:ln>
                    <a:noFill/>
                  </a:ln>
                  <a:solidFill>
                    <a:srgbClr val="000000"/>
                  </a:solidFill>
                  <a:effectLst/>
                  <a:uLnTx/>
                  <a:uFillTx/>
                  <a:latin typeface="Helvetica 55 Roman" pitchFamily="34" charset="0"/>
                  <a:ea typeface="MS PGothic" pitchFamily="34" charset="-128"/>
                  <a:cs typeface="Arial" pitchFamily="34" charset="0"/>
                </a:rPr>
                <a:t>1</a:t>
              </a:r>
              <a:r>
                <a:rPr kumimoji="0" lang="fr-FR"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cs typeface="Arial" pitchFamily="34" charset="0"/>
                  <a:sym typeface="Wingdings" pitchFamily="2" charset="2"/>
                </a:rPr>
                <a:t>B)</a:t>
              </a:r>
              <a:endParaRPr kumimoji="0" lang="fr-FR" altLang="en-US" sz="1100" b="0" i="0" u="none" strike="noStrike" kern="0" cap="none" spc="0" normalizeH="0" baseline="0" noProof="0" dirty="0">
                <a:ln>
                  <a:noFill/>
                </a:ln>
                <a:solidFill>
                  <a:srgbClr val="000000"/>
                </a:solidFill>
                <a:effectLst/>
                <a:uLnTx/>
                <a:uFillTx/>
                <a:latin typeface="Helvetica 55 Roman" pitchFamily="34" charset="0"/>
                <a:ea typeface="MS PGothic" pitchFamily="34" charset="-128"/>
                <a:cs typeface="Arial" pitchFamily="34" charset="0"/>
              </a:endParaRPr>
            </a:p>
          </p:txBody>
        </p:sp>
      </p:grpSp>
    </p:spTree>
    <p:extLst>
      <p:ext uri="{BB962C8B-B14F-4D97-AF65-F5344CB8AC3E}">
        <p14:creationId xmlns:p14="http://schemas.microsoft.com/office/powerpoint/2010/main" val="1792338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left)">
                                      <p:cBhvr>
                                        <p:cTn id="7" dur="500"/>
                                        <p:tgtEl>
                                          <p:spTgt spid="1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14"/>
                                        </p:tgtEl>
                                        <p:attrNameLst>
                                          <p:attrName>style.visibility</p:attrName>
                                        </p:attrNameLst>
                                      </p:cBhvr>
                                      <p:to>
                                        <p:strVal val="visible"/>
                                      </p:to>
                                    </p:set>
                                    <p:animEffect transition="in" filter="wipe(left)">
                                      <p:cBhvr>
                                        <p:cTn id="20"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re 2"/>
          <p:cNvSpPr>
            <a:spLocks noGrp="1"/>
          </p:cNvSpPr>
          <p:nvPr>
            <p:ph type="title"/>
          </p:nvPr>
        </p:nvSpPr>
        <p:spPr/>
        <p:txBody>
          <a:bodyPr/>
          <a:lstStyle/>
          <a:p>
            <a:r>
              <a:rPr lang="en-GB" altLang="en-US" dirty="0" smtClean="0"/>
              <a:t>UC#2: </a:t>
            </a:r>
            <a:r>
              <a:rPr lang="en-US" altLang="en-US" dirty="0"/>
              <a:t>multiple numbers in one device</a:t>
            </a:r>
            <a:endParaRPr lang="en-US" altLang="en-US" dirty="0" smtClean="0"/>
          </a:p>
        </p:txBody>
      </p:sp>
      <p:sp>
        <p:nvSpPr>
          <p:cNvPr id="6" name="Espace réservé du contenu 5"/>
          <p:cNvSpPr>
            <a:spLocks noGrp="1"/>
          </p:cNvSpPr>
          <p:nvPr>
            <p:ph idx="1"/>
          </p:nvPr>
        </p:nvSpPr>
        <p:spPr>
          <a:xfrm>
            <a:off x="292100" y="1093788"/>
            <a:ext cx="4389437" cy="5237162"/>
          </a:xfrm>
        </p:spPr>
        <p:txBody>
          <a:bodyPr>
            <a:normAutofit fontScale="85000" lnSpcReduction="20000"/>
          </a:bodyPr>
          <a:lstStyle/>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user B is called by user A on virtual number V</a:t>
            </a:r>
            <a:r>
              <a:rPr lang="en-US" altLang="en-US" sz="1900" baseline="-25000" dirty="0">
                <a:solidFill>
                  <a:srgbClr val="000000"/>
                </a:solidFill>
                <a:latin typeface="Helvetica 55 Roman" pitchFamily="34" charset="0"/>
                <a:ea typeface="MS PGothic" pitchFamily="34" charset="-128"/>
              </a:rPr>
              <a:t>B</a:t>
            </a:r>
            <a:r>
              <a:rPr lang="en-US" altLang="en-US" sz="1900" dirty="0">
                <a:solidFill>
                  <a:srgbClr val="000000"/>
                </a:solidFill>
                <a:latin typeface="Helvetica 55 Roman" pitchFamily="34" charset="0"/>
                <a:ea typeface="MS PGothic" pitchFamily="34" charset="-128"/>
              </a:rPr>
              <a:t> on his smartphone having the line number L</a:t>
            </a:r>
            <a:r>
              <a:rPr lang="en-US" altLang="en-US" sz="1900" baseline="-25000" dirty="0">
                <a:solidFill>
                  <a:srgbClr val="000000"/>
                </a:solidFill>
                <a:latin typeface="Helvetica 55 Roman" pitchFamily="34" charset="0"/>
                <a:ea typeface="MS PGothic" pitchFamily="34" charset="-128"/>
              </a:rPr>
              <a:t>B</a:t>
            </a:r>
          </a:p>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Service Gateway notifies the Service Logic of an incoming call addressed to VB through the "call notification" network API (e.g. OMA Call Notification </a:t>
            </a:r>
            <a:r>
              <a:rPr lang="en-US" altLang="en-US" sz="1900" dirty="0" err="1">
                <a:solidFill>
                  <a:srgbClr val="000000"/>
                </a:solidFill>
                <a:latin typeface="Helvetica 55 Roman" pitchFamily="34" charset="0"/>
                <a:ea typeface="MS PGothic" pitchFamily="34" charset="-128"/>
              </a:rPr>
              <a:t>NetAPI</a:t>
            </a:r>
            <a:r>
              <a:rPr lang="en-US" altLang="en-US" sz="1900" dirty="0">
                <a:solidFill>
                  <a:srgbClr val="000000"/>
                </a:solidFill>
                <a:latin typeface="Helvetica 55 Roman" pitchFamily="34" charset="0"/>
                <a:ea typeface="MS PGothic" pitchFamily="34" charset="-128"/>
              </a:rPr>
              <a:t>) </a:t>
            </a:r>
          </a:p>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Service Logic</a:t>
            </a:r>
          </a:p>
          <a:p>
            <a:pPr lvl="1" algn="just" eaLnBrk="1" hangingPunct="1">
              <a:spcBef>
                <a:spcPts val="688"/>
              </a:spcBef>
              <a:spcAft>
                <a:spcPts val="688"/>
              </a:spcAft>
            </a:pPr>
            <a:r>
              <a:rPr lang="en-US" altLang="en-US" sz="1500" dirty="0">
                <a:solidFill>
                  <a:srgbClr val="000000"/>
                </a:solidFill>
                <a:latin typeface="Helvetica 55 Roman" pitchFamily="34" charset="0"/>
                <a:ea typeface="MS PGothic" pitchFamily="34" charset="-128"/>
              </a:rPr>
              <a:t>retrieves the association of V</a:t>
            </a:r>
            <a:r>
              <a:rPr lang="en-US" altLang="en-US" sz="1500" baseline="-25000" dirty="0">
                <a:solidFill>
                  <a:srgbClr val="000000"/>
                </a:solidFill>
                <a:latin typeface="Helvetica 55 Roman" pitchFamily="34" charset="0"/>
                <a:ea typeface="MS PGothic" pitchFamily="34" charset="-128"/>
              </a:rPr>
              <a:t>B</a:t>
            </a:r>
            <a:r>
              <a:rPr lang="en-US" altLang="en-US" sz="1500" dirty="0">
                <a:solidFill>
                  <a:srgbClr val="000000"/>
                </a:solidFill>
                <a:latin typeface="Helvetica 55 Roman" pitchFamily="34" charset="0"/>
                <a:ea typeface="MS PGothic" pitchFamily="34" charset="-128"/>
              </a:rPr>
              <a:t> and the native line number L</a:t>
            </a:r>
            <a:r>
              <a:rPr lang="en-US" altLang="en-US" sz="1500" baseline="-25000" dirty="0">
                <a:solidFill>
                  <a:srgbClr val="000000"/>
                </a:solidFill>
                <a:latin typeface="Helvetica 55 Roman" pitchFamily="34" charset="0"/>
                <a:ea typeface="MS PGothic" pitchFamily="34" charset="-128"/>
              </a:rPr>
              <a:t>B</a:t>
            </a:r>
            <a:r>
              <a:rPr lang="en-US" altLang="en-US" sz="1500" dirty="0">
                <a:solidFill>
                  <a:srgbClr val="000000"/>
                </a:solidFill>
                <a:latin typeface="Helvetica 55 Roman" pitchFamily="34" charset="0"/>
                <a:ea typeface="MS PGothic" pitchFamily="34" charset="-128"/>
              </a:rPr>
              <a:t> of user B in its Service database</a:t>
            </a:r>
          </a:p>
          <a:p>
            <a:pPr lvl="1" algn="just" eaLnBrk="1" hangingPunct="1">
              <a:spcBef>
                <a:spcPts val="688"/>
              </a:spcBef>
              <a:spcAft>
                <a:spcPts val="688"/>
              </a:spcAft>
            </a:pPr>
            <a:r>
              <a:rPr lang="en-US" altLang="en-US" sz="1500" dirty="0">
                <a:solidFill>
                  <a:srgbClr val="000000"/>
                </a:solidFill>
                <a:latin typeface="Helvetica 55 Roman" pitchFamily="34" charset="0"/>
                <a:ea typeface="MS PGothic" pitchFamily="34" charset="-128"/>
              </a:rPr>
              <a:t>informs the application in the device that holds V</a:t>
            </a:r>
            <a:r>
              <a:rPr lang="en-US" altLang="en-US" sz="1500" baseline="-25000" dirty="0">
                <a:solidFill>
                  <a:srgbClr val="000000"/>
                </a:solidFill>
                <a:latin typeface="Helvetica 55 Roman" pitchFamily="34" charset="0"/>
                <a:ea typeface="MS PGothic" pitchFamily="34" charset="-128"/>
              </a:rPr>
              <a:t>B</a:t>
            </a:r>
            <a:r>
              <a:rPr lang="en-US" altLang="en-US" sz="1500" dirty="0">
                <a:solidFill>
                  <a:srgbClr val="000000"/>
                </a:solidFill>
                <a:latin typeface="Helvetica 55 Roman" pitchFamily="34" charset="0"/>
                <a:ea typeface="MS PGothic" pitchFamily="34" charset="-128"/>
              </a:rPr>
              <a:t> number of an incoming call from A addressed to V</a:t>
            </a:r>
            <a:r>
              <a:rPr lang="en-US" altLang="en-US" sz="1500" baseline="-25000" dirty="0">
                <a:solidFill>
                  <a:srgbClr val="000000"/>
                </a:solidFill>
                <a:latin typeface="Helvetica 55 Roman" pitchFamily="34" charset="0"/>
                <a:ea typeface="MS PGothic" pitchFamily="34" charset="-128"/>
              </a:rPr>
              <a:t>B</a:t>
            </a:r>
            <a:r>
              <a:rPr lang="en-US" altLang="en-US" sz="1500" dirty="0">
                <a:solidFill>
                  <a:srgbClr val="000000"/>
                </a:solidFill>
                <a:latin typeface="Helvetica 55 Roman" pitchFamily="34" charset="0"/>
                <a:ea typeface="MS PGothic" pitchFamily="34" charset="-128"/>
              </a:rPr>
              <a:t> using data connection</a:t>
            </a:r>
          </a:p>
          <a:p>
            <a:pPr lvl="1" algn="just" eaLnBrk="1" hangingPunct="1">
              <a:spcBef>
                <a:spcPts val="688"/>
              </a:spcBef>
              <a:spcAft>
                <a:spcPts val="688"/>
              </a:spcAft>
            </a:pPr>
            <a:r>
              <a:rPr lang="en-US" altLang="en-US" sz="1500" dirty="0">
                <a:solidFill>
                  <a:srgbClr val="000000"/>
                </a:solidFill>
                <a:latin typeface="Helvetica 55 Roman" pitchFamily="34" charset="0"/>
                <a:ea typeface="MS PGothic" pitchFamily="34" charset="-128"/>
              </a:rPr>
              <a:t>answers with action to route the call to the line number L</a:t>
            </a:r>
            <a:r>
              <a:rPr lang="en-US" altLang="en-US" sz="1500" baseline="-25000" dirty="0">
                <a:solidFill>
                  <a:srgbClr val="000000"/>
                </a:solidFill>
                <a:latin typeface="Helvetica 55 Roman" pitchFamily="34" charset="0"/>
                <a:ea typeface="MS PGothic" pitchFamily="34" charset="-128"/>
              </a:rPr>
              <a:t>B</a:t>
            </a:r>
          </a:p>
          <a:p>
            <a:pPr algn="just" eaLnBrk="1" hangingPunct="1">
              <a:spcBef>
                <a:spcPts val="688"/>
              </a:spcBef>
              <a:spcAft>
                <a:spcPts val="688"/>
              </a:spcAft>
            </a:pPr>
            <a:r>
              <a:rPr lang="en-US" altLang="en-US" sz="1900" dirty="0" smtClean="0">
                <a:solidFill>
                  <a:srgbClr val="000000"/>
                </a:solidFill>
                <a:latin typeface="Helvetica 55 Roman" pitchFamily="34" charset="0"/>
                <a:ea typeface="MS PGothic" pitchFamily="34" charset="-128"/>
              </a:rPr>
              <a:t>The </a:t>
            </a:r>
            <a:r>
              <a:rPr lang="en-US" altLang="en-US" sz="1900" dirty="0">
                <a:solidFill>
                  <a:srgbClr val="000000"/>
                </a:solidFill>
                <a:latin typeface="Helvetica 55 Roman" pitchFamily="34" charset="0"/>
                <a:ea typeface="MS PGothic" pitchFamily="34" charset="-128"/>
              </a:rPr>
              <a:t>call is routed towards L</a:t>
            </a:r>
            <a:r>
              <a:rPr lang="en-US" altLang="en-US" sz="1900" baseline="-25000" dirty="0">
                <a:solidFill>
                  <a:srgbClr val="000000"/>
                </a:solidFill>
                <a:latin typeface="Helvetica 55 Roman" pitchFamily="34" charset="0"/>
                <a:ea typeface="MS PGothic" pitchFamily="34" charset="-128"/>
              </a:rPr>
              <a:t>B</a:t>
            </a:r>
            <a:r>
              <a:rPr lang="en-US" altLang="en-US" sz="1900" dirty="0">
                <a:solidFill>
                  <a:srgbClr val="000000"/>
                </a:solidFill>
                <a:latin typeface="Helvetica 55 Roman" pitchFamily="34" charset="0"/>
                <a:ea typeface="MS PGothic" pitchFamily="34" charset="-128"/>
              </a:rPr>
              <a:t> line number in the network</a:t>
            </a:r>
          </a:p>
          <a:p>
            <a:pPr algn="just" eaLnBrk="1" hangingPunct="1">
              <a:lnSpc>
                <a:spcPct val="100000"/>
              </a:lnSpc>
              <a:spcBef>
                <a:spcPts val="688"/>
              </a:spcBef>
              <a:spcAft>
                <a:spcPts val="688"/>
              </a:spcAft>
            </a:pPr>
            <a:r>
              <a:rPr lang="en-US" altLang="en-US" sz="1900" dirty="0">
                <a:solidFill>
                  <a:srgbClr val="000000"/>
                </a:solidFill>
                <a:latin typeface="Helvetica 55 Roman" pitchFamily="34" charset="0"/>
                <a:ea typeface="MS PGothic" pitchFamily="34" charset="-128"/>
              </a:rPr>
              <a:t>The application and the device must handle the user’s experience in order to present the call as being addressed to V</a:t>
            </a:r>
            <a:r>
              <a:rPr lang="en-US" altLang="en-US" sz="1900" baseline="-25000" dirty="0">
                <a:solidFill>
                  <a:srgbClr val="000000"/>
                </a:solidFill>
                <a:latin typeface="Helvetica 55 Roman" pitchFamily="34" charset="0"/>
                <a:ea typeface="MS PGothic" pitchFamily="34" charset="-128"/>
              </a:rPr>
              <a:t>B</a:t>
            </a:r>
            <a:r>
              <a:rPr lang="en-US" altLang="en-US" sz="1900" dirty="0">
                <a:solidFill>
                  <a:srgbClr val="000000"/>
                </a:solidFill>
                <a:latin typeface="Helvetica 55 Roman" pitchFamily="34" charset="0"/>
                <a:ea typeface="MS PGothic" pitchFamily="34" charset="-128"/>
              </a:rPr>
              <a:t> instead of L</a:t>
            </a:r>
            <a:r>
              <a:rPr lang="en-US" altLang="en-US" sz="1900" baseline="-25000" dirty="0">
                <a:solidFill>
                  <a:srgbClr val="000000"/>
                </a:solidFill>
                <a:latin typeface="Helvetica 55 Roman" pitchFamily="34" charset="0"/>
                <a:ea typeface="MS PGothic" pitchFamily="34" charset="-128"/>
              </a:rPr>
              <a:t>B</a:t>
            </a:r>
          </a:p>
          <a:p>
            <a:pPr lvl="3" algn="just" eaLnBrk="1" hangingPunct="1">
              <a:spcBef>
                <a:spcPts val="688"/>
              </a:spcBef>
              <a:spcAft>
                <a:spcPts val="688"/>
              </a:spcAft>
            </a:pPr>
            <a:endParaRPr lang="fr-FR" altLang="en-US" sz="1500" dirty="0">
              <a:solidFill>
                <a:srgbClr val="0B2200"/>
              </a:solidFill>
              <a:latin typeface="Helvetica 55 Roman" panose="020B0604020202020204" pitchFamily="34" charset="0"/>
            </a:endParaRPr>
          </a:p>
        </p:txBody>
      </p:sp>
      <p:sp>
        <p:nvSpPr>
          <p:cNvPr id="4" name="Rectangle 3"/>
          <p:cNvSpPr/>
          <p:nvPr/>
        </p:nvSpPr>
        <p:spPr>
          <a:xfrm>
            <a:off x="6001673" y="5949950"/>
            <a:ext cx="3036409" cy="424732"/>
          </a:xfrm>
          <a:prstGeom prst="rect">
            <a:avLst/>
          </a:prstGeom>
        </p:spPr>
        <p:txBody>
          <a:bodyPr wrap="none">
            <a:spAutoFit/>
          </a:bodyPr>
          <a:lstStyle/>
          <a:p>
            <a:pPr algn="ctr"/>
            <a:r>
              <a:rPr lang="en-US" altLang="en-US" sz="1200" b="1" dirty="0"/>
              <a:t>Call flow example: Incoming voice call </a:t>
            </a:r>
            <a:endParaRPr lang="en-US" altLang="en-US" sz="1200" b="1" dirty="0" smtClean="0"/>
          </a:p>
          <a:p>
            <a:pPr algn="ctr"/>
            <a:r>
              <a:rPr lang="en-US" altLang="en-US" sz="1200" b="1" dirty="0" smtClean="0"/>
              <a:t>addressed </a:t>
            </a:r>
            <a:r>
              <a:rPr lang="en-US" altLang="en-US" sz="1200" b="1" dirty="0"/>
              <a:t>to second number VB</a:t>
            </a:r>
            <a:endParaRPr lang="en-US" sz="1200" b="1" dirty="0"/>
          </a:p>
        </p:txBody>
      </p:sp>
      <p:pic>
        <p:nvPicPr>
          <p:cNvPr id="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7037" y="2579687"/>
            <a:ext cx="1358900" cy="181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1" name="Connecteur droit 70"/>
          <p:cNvCxnSpPr/>
          <p:nvPr/>
        </p:nvCxnSpPr>
        <p:spPr>
          <a:xfrm>
            <a:off x="5056187" y="3268662"/>
            <a:ext cx="3290888" cy="0"/>
          </a:xfrm>
          <a:prstGeom prst="line">
            <a:avLst/>
          </a:prstGeom>
          <a:noFill/>
          <a:ln w="19050" cap="flat" cmpd="sng" algn="ctr">
            <a:solidFill>
              <a:srgbClr val="FF6600"/>
            </a:solidFill>
            <a:prstDash val="sysDash"/>
            <a:miter lim="800000"/>
          </a:ln>
          <a:effectLst/>
        </p:spPr>
      </p:cxnSp>
      <p:sp>
        <p:nvSpPr>
          <p:cNvPr id="72" name="Nuage 71"/>
          <p:cNvSpPr/>
          <p:nvPr/>
        </p:nvSpPr>
        <p:spPr>
          <a:xfrm>
            <a:off x="5389562" y="3802062"/>
            <a:ext cx="2508250" cy="1146175"/>
          </a:xfrm>
          <a:prstGeom prst="cloud">
            <a:avLst/>
          </a:prstGeom>
          <a:solidFill>
            <a:srgbClr val="4BB4FA">
              <a:alpha val="69804"/>
            </a:srgbClr>
          </a:solidFill>
          <a:ln w="12700" cap="flat" cmpd="sng" algn="ctr">
            <a:solidFill>
              <a:srgbClr val="FFFFFF"/>
            </a:solidFill>
            <a:prstDash val="solid"/>
            <a:miter lim="800000"/>
          </a:ln>
          <a:effectLst/>
        </p:spPr>
        <p:txBody>
          <a:bodyPr lIns="0" tIns="0" rIns="0" bIns="0" anchor="b"/>
          <a:lstStyle/>
          <a:p>
            <a:pPr marL="0" marR="0" lvl="0" indent="0" algn="ctr" defTabSz="817081"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FFFFFF"/>
                </a:solidFill>
                <a:effectLst/>
                <a:uLnTx/>
                <a:uFillTx/>
                <a:latin typeface="Helvetica 55 Roman" panose="020B0604020202020204" pitchFamily="34" charset="0"/>
                <a:ea typeface="+mn-ea"/>
                <a:cs typeface="+mn-cs"/>
              </a:rPr>
              <a:t>IMS domain</a:t>
            </a:r>
          </a:p>
        </p:txBody>
      </p:sp>
      <p:pic>
        <p:nvPicPr>
          <p:cNvPr id="73" name="Imag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46625" y="3846512"/>
            <a:ext cx="428625"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ZoneTexte 7"/>
          <p:cNvSpPr txBox="1">
            <a:spLocks noChangeArrowheads="1"/>
          </p:cNvSpPr>
          <p:nvPr/>
        </p:nvSpPr>
        <p:spPr bwMode="auto">
          <a:xfrm>
            <a:off x="4814887" y="4375150"/>
            <a:ext cx="2921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ctr" eaLnBrk="1" hangingPunct="1">
              <a:lnSpc>
                <a:spcPct val="100000"/>
              </a:lnSpc>
            </a:pPr>
            <a:r>
              <a:rPr lang="en-US" altLang="en-US" sz="1300">
                <a:solidFill>
                  <a:srgbClr val="000000"/>
                </a:solidFill>
                <a:latin typeface="Helvetica 55 Roman" pitchFamily="34" charset="0"/>
                <a:ea typeface="MS PGothic" pitchFamily="34" charset="-128"/>
              </a:rPr>
              <a:t>A</a:t>
            </a:r>
            <a:endParaRPr lang="fr-FR" altLang="en-US" sz="1300">
              <a:solidFill>
                <a:srgbClr val="000000"/>
              </a:solidFill>
              <a:latin typeface="Helvetica 55 Roman" pitchFamily="34" charset="0"/>
              <a:ea typeface="MS PGothic" pitchFamily="34" charset="-128"/>
            </a:endParaRPr>
          </a:p>
        </p:txBody>
      </p:sp>
      <p:grpSp>
        <p:nvGrpSpPr>
          <p:cNvPr id="75" name="Groupe 8"/>
          <p:cNvGrpSpPr>
            <a:grpSpLocks/>
          </p:cNvGrpSpPr>
          <p:nvPr/>
        </p:nvGrpSpPr>
        <p:grpSpPr bwMode="auto">
          <a:xfrm>
            <a:off x="5275262" y="1641475"/>
            <a:ext cx="2698750" cy="739775"/>
            <a:chOff x="720379" y="1549997"/>
            <a:chExt cx="2634191" cy="541512"/>
          </a:xfrm>
        </p:grpSpPr>
        <p:sp>
          <p:nvSpPr>
            <p:cNvPr id="76" name="Rectangle à coins arrondis 37"/>
            <p:cNvSpPr/>
            <p:nvPr/>
          </p:nvSpPr>
          <p:spPr>
            <a:xfrm>
              <a:off x="720379" y="1709197"/>
              <a:ext cx="2634191" cy="382312"/>
            </a:xfrm>
            <a:prstGeom prst="roundRect">
              <a:avLst/>
            </a:prstGeom>
            <a:solidFill>
              <a:srgbClr val="FF6600">
                <a:lumMod val="40000"/>
                <a:lumOff val="60000"/>
                <a:alpha val="50196"/>
              </a:srgbClr>
            </a:solidFill>
            <a:ln w="12700" cap="flat" cmpd="sng" algn="ctr">
              <a:solidFill>
                <a:srgbClr val="FF6600"/>
              </a:solidFill>
              <a:prstDash val="solid"/>
              <a:miter lim="800000"/>
            </a:ln>
            <a:effectLst/>
          </p:spPr>
          <p:txBody>
            <a:bodyPr anchor="ctr"/>
            <a:lstStyle/>
            <a:p>
              <a:pPr marL="0" marR="0" lvl="0" indent="0" algn="ctr" defTabSz="817081" eaLnBrk="1" fontAlgn="auto" latinLnBrk="0" hangingPunct="1">
                <a:lnSpc>
                  <a:spcPct val="100000"/>
                </a:lnSpc>
                <a:spcBef>
                  <a:spcPts val="0"/>
                </a:spcBef>
                <a:spcAft>
                  <a:spcPts val="0"/>
                </a:spcAft>
                <a:buClrTx/>
                <a:buSzTx/>
                <a:buFontTx/>
                <a:buNone/>
                <a:tabLst/>
                <a:defRPr/>
              </a:pPr>
              <a:endParaRPr kumimoji="0" lang="fr-FR" sz="1100" b="0" i="0" u="none" strike="noStrike" kern="0" cap="none" spc="0" normalizeH="0" baseline="0" noProof="0">
                <a:ln>
                  <a:noFill/>
                </a:ln>
                <a:solidFill>
                  <a:srgbClr val="000000"/>
                </a:solidFill>
                <a:effectLst/>
                <a:uLnTx/>
                <a:uFillTx/>
                <a:latin typeface="Helvetica 55 Roman" panose="020B0604020202020204" pitchFamily="34" charset="0"/>
                <a:ea typeface="+mn-ea"/>
                <a:cs typeface="+mn-cs"/>
              </a:endParaRPr>
            </a:p>
          </p:txBody>
        </p:sp>
        <p:sp>
          <p:nvSpPr>
            <p:cNvPr id="77" name="Double flèche verticale 111"/>
            <p:cNvSpPr/>
            <p:nvPr/>
          </p:nvSpPr>
          <p:spPr>
            <a:xfrm rot="16200000">
              <a:off x="1977049" y="1632870"/>
              <a:ext cx="130149" cy="452461"/>
            </a:xfrm>
            <a:prstGeom prst="upDownArrow">
              <a:avLst/>
            </a:prstGeom>
            <a:solidFill>
              <a:srgbClr val="FF6600">
                <a:alpha val="80000"/>
              </a:srgbClr>
            </a:solidFill>
            <a:ln w="12700" cap="flat" cmpd="sng" algn="ctr">
              <a:solidFill>
                <a:srgbClr val="FF6600">
                  <a:shade val="50000"/>
                </a:srgbClr>
              </a:solidFill>
              <a:prstDash val="solid"/>
              <a:miter lim="800000"/>
            </a:ln>
            <a:effectLst/>
          </p:spPr>
          <p:txBody>
            <a:bodyPr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55 Roman" panose="020B0604020202020204" pitchFamily="34" charset="0"/>
                <a:ea typeface="+mn-ea"/>
                <a:cs typeface="+mn-cs"/>
              </a:endParaRPr>
            </a:p>
          </p:txBody>
        </p:sp>
        <p:pic>
          <p:nvPicPr>
            <p:cNvPr id="78" name="Image 1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40578" y="1549997"/>
              <a:ext cx="357065" cy="51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Espace réservé du contenu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39752" y="1635646"/>
              <a:ext cx="298259" cy="40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ZoneTexte 116"/>
            <p:cNvSpPr txBox="1">
              <a:spLocks noChangeArrowheads="1"/>
            </p:cNvSpPr>
            <p:nvPr/>
          </p:nvSpPr>
          <p:spPr bwMode="auto">
            <a:xfrm>
              <a:off x="720379" y="1708815"/>
              <a:ext cx="822488" cy="3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GB"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Service Logic</a:t>
              </a:r>
            </a:p>
          </p:txBody>
        </p:sp>
        <p:sp>
          <p:nvSpPr>
            <p:cNvPr id="81" name="ZoneTexte 117"/>
            <p:cNvSpPr txBox="1">
              <a:spLocks noChangeArrowheads="1"/>
            </p:cNvSpPr>
            <p:nvPr/>
          </p:nvSpPr>
          <p:spPr bwMode="auto">
            <a:xfrm>
              <a:off x="2555776" y="1708815"/>
              <a:ext cx="798794" cy="31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GB"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Service database</a:t>
              </a:r>
            </a:p>
          </p:txBody>
        </p:sp>
      </p:grpSp>
      <p:grpSp>
        <p:nvGrpSpPr>
          <p:cNvPr id="82" name="Groupe 15"/>
          <p:cNvGrpSpPr>
            <a:grpSpLocks/>
          </p:cNvGrpSpPr>
          <p:nvPr/>
        </p:nvGrpSpPr>
        <p:grpSpPr bwMode="auto">
          <a:xfrm>
            <a:off x="6118225" y="3436937"/>
            <a:ext cx="1612900" cy="650875"/>
            <a:chOff x="1701900" y="3180030"/>
            <a:chExt cx="1573956" cy="477160"/>
          </a:xfrm>
        </p:grpSpPr>
        <p:sp>
          <p:nvSpPr>
            <p:cNvPr id="83" name="Rectangle à coins arrondis 82"/>
            <p:cNvSpPr/>
            <p:nvPr/>
          </p:nvSpPr>
          <p:spPr>
            <a:xfrm>
              <a:off x="1701900" y="3305721"/>
              <a:ext cx="1573956" cy="351469"/>
            </a:xfrm>
            <a:prstGeom prst="roundRect">
              <a:avLst/>
            </a:prstGeom>
            <a:solidFill>
              <a:srgbClr val="FFFF00">
                <a:alpha val="80000"/>
              </a:srgbClr>
            </a:solidFill>
            <a:ln w="12700" cap="flat" cmpd="sng" algn="ctr">
              <a:solidFill>
                <a:srgbClr val="FF6600"/>
              </a:solidFill>
              <a:prstDash val="solid"/>
              <a:miter lim="800000"/>
            </a:ln>
            <a:effectLst/>
          </p:spPr>
          <p:txBody>
            <a:bodyPr anchor="ctr"/>
            <a:lstStyle/>
            <a:p>
              <a:pPr marL="0" marR="0" lvl="0" indent="0" algn="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Service Gateway</a:t>
              </a:r>
            </a:p>
            <a:p>
              <a:pPr marL="0" marR="0" lvl="0" indent="0" algn="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mn-ea"/>
                  <a:cs typeface="+mn-cs"/>
                </a:rPr>
                <a:t>(e.g. TAS)</a:t>
              </a:r>
            </a:p>
          </p:txBody>
        </p:sp>
        <p:pic>
          <p:nvPicPr>
            <p:cNvPr id="117" name="Image 1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26628" y="3180030"/>
              <a:ext cx="309263" cy="41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8" name="Double flèche verticale 16"/>
          <p:cNvSpPr/>
          <p:nvPr/>
        </p:nvSpPr>
        <p:spPr>
          <a:xfrm>
            <a:off x="6316662" y="2405062"/>
            <a:ext cx="239713" cy="1074738"/>
          </a:xfrm>
          <a:prstGeom prst="upDownArrow">
            <a:avLst>
              <a:gd name="adj1" fmla="val 35348"/>
              <a:gd name="adj2" fmla="val 46337"/>
            </a:avLst>
          </a:prstGeom>
          <a:solidFill>
            <a:srgbClr val="FF6600">
              <a:alpha val="80000"/>
            </a:srgbClr>
          </a:solidFill>
          <a:ln w="12700" cap="flat" cmpd="sng" algn="ctr">
            <a:solidFill>
              <a:srgbClr val="FF6600">
                <a:shade val="50000"/>
              </a:srgbClr>
            </a:solidFill>
            <a:prstDash val="solid"/>
            <a:miter lim="800000"/>
          </a:ln>
          <a:effectLst/>
        </p:spPr>
        <p:txBody>
          <a:bodyPr lIns="104818" tIns="52409" rIns="104818" bIns="52409"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75"/>
              <a:ea typeface="+mn-ea"/>
              <a:cs typeface="+mn-cs"/>
            </a:endParaRPr>
          </a:p>
        </p:txBody>
      </p:sp>
      <p:cxnSp>
        <p:nvCxnSpPr>
          <p:cNvPr id="119" name="Connecteur droit avec flèche 118"/>
          <p:cNvCxnSpPr/>
          <p:nvPr/>
        </p:nvCxnSpPr>
        <p:spPr>
          <a:xfrm flipV="1">
            <a:off x="5056187" y="3889375"/>
            <a:ext cx="1190625" cy="198437"/>
          </a:xfrm>
          <a:prstGeom prst="straightConnector1">
            <a:avLst/>
          </a:prstGeom>
          <a:noFill/>
          <a:ln w="19050" cap="flat" cmpd="sng" algn="ctr">
            <a:solidFill>
              <a:srgbClr val="3333FF"/>
            </a:solidFill>
            <a:prstDash val="sysDot"/>
            <a:miter lim="800000"/>
            <a:headEnd type="none" w="med" len="med"/>
            <a:tailEnd type="arrow" w="med" len="med"/>
          </a:ln>
          <a:effectLst/>
        </p:spPr>
      </p:cxnSp>
      <p:grpSp>
        <p:nvGrpSpPr>
          <p:cNvPr id="120" name="Groupe 119"/>
          <p:cNvGrpSpPr>
            <a:grpSpLocks/>
          </p:cNvGrpSpPr>
          <p:nvPr/>
        </p:nvGrpSpPr>
        <p:grpSpPr bwMode="auto">
          <a:xfrm>
            <a:off x="4870450" y="2405062"/>
            <a:ext cx="1401762" cy="1023938"/>
            <a:chOff x="707862" y="2198741"/>
            <a:chExt cx="1370060" cy="750152"/>
          </a:xfrm>
        </p:grpSpPr>
        <p:sp>
          <p:nvSpPr>
            <p:cNvPr id="121" name="Rectangle 26"/>
            <p:cNvSpPr>
              <a:spLocks noChangeArrowheads="1"/>
            </p:cNvSpPr>
            <p:nvPr/>
          </p:nvSpPr>
          <p:spPr bwMode="auto">
            <a:xfrm>
              <a:off x="707862" y="2373762"/>
              <a:ext cx="1334835" cy="315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t>NotifyCallDirection</a:t>
              </a:r>
              <a:b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b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t>(A</a:t>
              </a: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sym typeface="Wingdings" pitchFamily="2" charset="2"/>
                </a:rPr>
                <a:t>V</a:t>
              </a:r>
              <a:r>
                <a:rPr kumimoji="0" lang="en-US" altLang="en-US" sz="1100" b="0" i="0" u="none" strike="noStrike" kern="0" cap="none" spc="0" normalizeH="0" baseline="-25000" noProof="0">
                  <a:ln>
                    <a:noFill/>
                  </a:ln>
                  <a:solidFill>
                    <a:srgbClr val="0070C0"/>
                  </a:solidFill>
                  <a:effectLst/>
                  <a:uLnTx/>
                  <a:uFillTx/>
                  <a:latin typeface="Helvetica 55 Roman" pitchFamily="34" charset="0"/>
                  <a:ea typeface="MS PGothic" pitchFamily="34" charset="-128"/>
                  <a:cs typeface="Arial" pitchFamily="34" charset="0"/>
                </a:rPr>
                <a:t>B</a:t>
              </a: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sym typeface="Wingdings" pitchFamily="2" charset="2"/>
                </a:rPr>
                <a:t>)</a:t>
              </a:r>
              <a:r>
                <a:rPr kumimoji="0" lang="fr-FR" altLang="en-US" sz="1100" b="0" i="0" u="none" strike="noStrike" kern="0" cap="none" spc="0" normalizeH="0" baseline="0" noProof="0">
                  <a:ln>
                    <a:noFill/>
                  </a:ln>
                  <a:solidFill>
                    <a:srgbClr val="3333FF"/>
                  </a:solidFill>
                  <a:effectLst/>
                  <a:uLnTx/>
                  <a:uFillTx/>
                  <a:latin typeface="Helvetica 55 Roman" pitchFamily="34" charset="0"/>
                  <a:ea typeface="MS PGothic" pitchFamily="34" charset="-128"/>
                  <a:cs typeface="Arial" pitchFamily="34" charset="0"/>
                </a:rPr>
                <a:t> </a:t>
              </a:r>
              <a:endParaRPr kumimoji="0" lang="fr-FR"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cs typeface="Arial" pitchFamily="34" charset="0"/>
              </a:endParaRPr>
            </a:p>
          </p:txBody>
        </p:sp>
        <p:cxnSp>
          <p:nvCxnSpPr>
            <p:cNvPr id="122" name="Connecteur droit avec flèche 121"/>
            <p:cNvCxnSpPr/>
            <p:nvPr/>
          </p:nvCxnSpPr>
          <p:spPr>
            <a:xfrm>
              <a:off x="2077922" y="2198741"/>
              <a:ext cx="0" cy="750152"/>
            </a:xfrm>
            <a:prstGeom prst="straightConnector1">
              <a:avLst/>
            </a:prstGeom>
            <a:noFill/>
            <a:ln w="19050" cap="flat" cmpd="sng" algn="ctr">
              <a:solidFill>
                <a:srgbClr val="3333FF"/>
              </a:solidFill>
              <a:prstDash val="solid"/>
              <a:miter lim="800000"/>
              <a:headEnd type="arrow" w="med" len="med"/>
              <a:tailEnd type="none" w="med" len="med"/>
            </a:ln>
            <a:effectLst/>
          </p:spPr>
        </p:cxnSp>
      </p:grpSp>
      <p:sp>
        <p:nvSpPr>
          <p:cNvPr id="123" name="ZoneTexte 28"/>
          <p:cNvSpPr txBox="1">
            <a:spLocks noChangeArrowheads="1"/>
          </p:cNvSpPr>
          <p:nvPr/>
        </p:nvSpPr>
        <p:spPr bwMode="auto">
          <a:xfrm>
            <a:off x="8566150" y="4241800"/>
            <a:ext cx="3873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ctr" eaLnBrk="1" hangingPunct="1">
              <a:lnSpc>
                <a:spcPct val="100000"/>
              </a:lnSpc>
            </a:pPr>
            <a:r>
              <a:rPr lang="en-US" altLang="en-US" sz="1300">
                <a:solidFill>
                  <a:srgbClr val="000000"/>
                </a:solidFill>
                <a:latin typeface="Helvetica 55 Roman" pitchFamily="34" charset="0"/>
                <a:ea typeface="MS PGothic" pitchFamily="34" charset="-128"/>
              </a:rPr>
              <a:t>B</a:t>
            </a:r>
            <a:endParaRPr lang="fr-FR" altLang="en-US" sz="1300">
              <a:solidFill>
                <a:srgbClr val="000000"/>
              </a:solidFill>
              <a:latin typeface="Helvetica 55 Roman" pitchFamily="34" charset="0"/>
              <a:ea typeface="MS PGothic" pitchFamily="34" charset="-128"/>
            </a:endParaRPr>
          </a:p>
        </p:txBody>
      </p:sp>
      <p:grpSp>
        <p:nvGrpSpPr>
          <p:cNvPr id="124" name="Groupe 123"/>
          <p:cNvGrpSpPr>
            <a:grpSpLocks/>
          </p:cNvGrpSpPr>
          <p:nvPr/>
        </p:nvGrpSpPr>
        <p:grpSpPr bwMode="auto">
          <a:xfrm>
            <a:off x="6611937" y="2433637"/>
            <a:ext cx="1057275" cy="1003300"/>
            <a:chOff x="2178075" y="2211710"/>
            <a:chExt cx="1031818" cy="734738"/>
          </a:xfrm>
        </p:grpSpPr>
        <p:sp>
          <p:nvSpPr>
            <p:cNvPr id="125" name="ZoneTexte 30"/>
            <p:cNvSpPr txBox="1">
              <a:spLocks noChangeArrowheads="1"/>
            </p:cNvSpPr>
            <p:nvPr/>
          </p:nvSpPr>
          <p:spPr bwMode="auto">
            <a:xfrm>
              <a:off x="2219803" y="2442687"/>
              <a:ext cx="990090" cy="31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defTabSz="815975" eaLnBrk="1" fontAlgn="auto" latinLnBrk="0" hangingPunct="1">
                <a:lnSpc>
                  <a:spcPct val="100000"/>
                </a:lnSpc>
                <a:spcBef>
                  <a:spcPts val="0"/>
                </a:spcBef>
                <a:spcAft>
                  <a:spcPts val="0"/>
                </a:spcAft>
                <a:buClrTx/>
                <a:buSzTx/>
                <a:buFontTx/>
                <a:buNone/>
                <a:tabLst/>
                <a:defRPr/>
              </a:pPr>
              <a:r>
                <a:rPr kumimoji="0" lang="en-US"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RouteCall (L</a:t>
              </a:r>
              <a:r>
                <a:rPr kumimoji="0" lang="en-US" altLang="en-US" sz="1100" b="0" i="0" u="none" strike="noStrike" kern="0" cap="none" spc="0" normalizeH="0" baseline="-25000" noProof="0">
                  <a:ln>
                    <a:noFill/>
                  </a:ln>
                  <a:solidFill>
                    <a:srgbClr val="000000"/>
                  </a:solidFill>
                  <a:effectLst/>
                  <a:uLnTx/>
                  <a:uFillTx/>
                  <a:latin typeface="Helvetica 55 Roman" pitchFamily="34" charset="0"/>
                  <a:ea typeface="MS PGothic" pitchFamily="34" charset="-128"/>
                </a:rPr>
                <a:t>B</a:t>
              </a:r>
              <a:r>
                <a:rPr kumimoji="0" lang="en-US"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 </a:t>
              </a:r>
              <a:endParaRPr kumimoji="0" lang="fr-FR"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endParaRPr>
            </a:p>
          </p:txBody>
        </p:sp>
        <p:cxnSp>
          <p:nvCxnSpPr>
            <p:cNvPr id="126" name="Connecteur droit avec flèche 125"/>
            <p:cNvCxnSpPr/>
            <p:nvPr/>
          </p:nvCxnSpPr>
          <p:spPr>
            <a:xfrm flipV="1">
              <a:off x="2178075" y="2211710"/>
              <a:ext cx="0" cy="734738"/>
            </a:xfrm>
            <a:prstGeom prst="straightConnector1">
              <a:avLst/>
            </a:prstGeom>
            <a:noFill/>
            <a:ln w="19050" cap="flat" cmpd="sng" algn="ctr">
              <a:solidFill>
                <a:srgbClr val="000000"/>
              </a:solidFill>
              <a:prstDash val="solid"/>
              <a:miter lim="800000"/>
              <a:headEnd type="arrow" w="med" len="med"/>
              <a:tailEnd type="none" w="med" len="med"/>
            </a:ln>
            <a:effectLst/>
          </p:spPr>
        </p:cxnSp>
      </p:grpSp>
      <p:sp>
        <p:nvSpPr>
          <p:cNvPr id="127" name="Double flèche verticale 111"/>
          <p:cNvSpPr/>
          <p:nvPr/>
        </p:nvSpPr>
        <p:spPr>
          <a:xfrm rot="18028153">
            <a:off x="8104188" y="2332037"/>
            <a:ext cx="265112" cy="668337"/>
          </a:xfrm>
          <a:prstGeom prst="upDownArrow">
            <a:avLst/>
          </a:prstGeom>
          <a:solidFill>
            <a:srgbClr val="FF6600">
              <a:alpha val="80000"/>
            </a:srgbClr>
          </a:solidFill>
          <a:ln w="12700" cap="flat" cmpd="sng" algn="ctr">
            <a:solidFill>
              <a:srgbClr val="FF6600">
                <a:shade val="50000"/>
              </a:srgbClr>
            </a:solidFill>
            <a:prstDash val="solid"/>
            <a:miter lim="800000"/>
          </a:ln>
          <a:effectLst/>
        </p:spPr>
        <p:txBody>
          <a:bodyPr lIns="104818" tIns="52409" rIns="104818" bIns="52409" anchor="ctr"/>
          <a:lstStyle>
            <a:defPPr>
              <a:defRPr lang="en-GB"/>
            </a:defPPr>
            <a:lvl1pPr algn="l" defTabSz="712788" rtl="0" fontAlgn="base">
              <a:spcBef>
                <a:spcPct val="0"/>
              </a:spcBef>
              <a:spcAft>
                <a:spcPct val="0"/>
              </a:spcAft>
              <a:defRPr sz="1400" kern="1200">
                <a:solidFill>
                  <a:schemeClr val="lt1"/>
                </a:solidFill>
                <a:latin typeface="+mn-lt"/>
                <a:ea typeface="+mn-ea"/>
                <a:cs typeface="+mn-cs"/>
              </a:defRPr>
            </a:lvl1pPr>
            <a:lvl2pPr marL="355600" indent="101600" algn="l" defTabSz="712788" rtl="0" fontAlgn="base">
              <a:spcBef>
                <a:spcPct val="0"/>
              </a:spcBef>
              <a:spcAft>
                <a:spcPct val="0"/>
              </a:spcAft>
              <a:defRPr sz="1400" kern="1200">
                <a:solidFill>
                  <a:schemeClr val="lt1"/>
                </a:solidFill>
                <a:latin typeface="+mn-lt"/>
                <a:ea typeface="+mn-ea"/>
                <a:cs typeface="+mn-cs"/>
              </a:defRPr>
            </a:lvl2pPr>
            <a:lvl3pPr marL="712788" indent="201613" algn="l" defTabSz="712788" rtl="0" fontAlgn="base">
              <a:spcBef>
                <a:spcPct val="0"/>
              </a:spcBef>
              <a:spcAft>
                <a:spcPct val="0"/>
              </a:spcAft>
              <a:defRPr sz="1400" kern="1200">
                <a:solidFill>
                  <a:schemeClr val="lt1"/>
                </a:solidFill>
                <a:latin typeface="+mn-lt"/>
                <a:ea typeface="+mn-ea"/>
                <a:cs typeface="+mn-cs"/>
              </a:defRPr>
            </a:lvl3pPr>
            <a:lvl4pPr marL="1068388" indent="303213" algn="l" defTabSz="712788" rtl="0" fontAlgn="base">
              <a:spcBef>
                <a:spcPct val="0"/>
              </a:spcBef>
              <a:spcAft>
                <a:spcPct val="0"/>
              </a:spcAft>
              <a:defRPr sz="1400" kern="1200">
                <a:solidFill>
                  <a:schemeClr val="lt1"/>
                </a:solidFill>
                <a:latin typeface="+mn-lt"/>
                <a:ea typeface="+mn-ea"/>
                <a:cs typeface="+mn-cs"/>
              </a:defRPr>
            </a:lvl4pPr>
            <a:lvl5pPr marL="1425575" indent="403225" algn="l" defTabSz="712788"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marL="0" marR="0" lvl="0" indent="0" algn="ctr" defTabSz="712788" rtl="0" eaLnBrk="1" fontAlgn="base" latinLnBrk="0" hangingPunct="1">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Helvetica 55 Roman" panose="020B0604020202020204" pitchFamily="34" charset="0"/>
              <a:ea typeface="+mn-ea"/>
              <a:cs typeface="+mn-cs"/>
            </a:endParaRPr>
          </a:p>
        </p:txBody>
      </p:sp>
      <p:cxnSp>
        <p:nvCxnSpPr>
          <p:cNvPr id="128" name="Connecteur droit avec flèche 127"/>
          <p:cNvCxnSpPr/>
          <p:nvPr/>
        </p:nvCxnSpPr>
        <p:spPr>
          <a:xfrm>
            <a:off x="6423025" y="3978275"/>
            <a:ext cx="1951037" cy="155575"/>
          </a:xfrm>
          <a:prstGeom prst="straightConnector1">
            <a:avLst/>
          </a:prstGeom>
          <a:noFill/>
          <a:ln w="19050" cap="flat" cmpd="sng" algn="ctr">
            <a:solidFill>
              <a:srgbClr val="000000"/>
            </a:solidFill>
            <a:prstDash val="sysDot"/>
            <a:miter lim="800000"/>
            <a:headEnd type="none" w="med" len="med"/>
            <a:tailEnd type="arrow" w="med" len="med"/>
          </a:ln>
          <a:effectLst/>
        </p:spPr>
      </p:cxnSp>
      <p:sp>
        <p:nvSpPr>
          <p:cNvPr id="129" name="Bulle ronde 128"/>
          <p:cNvSpPr/>
          <p:nvPr/>
        </p:nvSpPr>
        <p:spPr>
          <a:xfrm>
            <a:off x="7162800" y="4946650"/>
            <a:ext cx="1231900" cy="1003300"/>
          </a:xfrm>
          <a:prstGeom prst="wedgeEllipseCallout">
            <a:avLst>
              <a:gd name="adj1" fmla="val 51300"/>
              <a:gd name="adj2" fmla="val -110171"/>
            </a:avLst>
          </a:prstGeom>
          <a:noFill/>
          <a:ln w="12700" cap="flat" cmpd="sng" algn="ctr">
            <a:solidFill>
              <a:srgbClr val="FF6600">
                <a:shade val="50000"/>
              </a:srgbClr>
            </a:solidFill>
            <a:prstDash val="sysDash"/>
            <a:miter lim="800000"/>
          </a:ln>
          <a:effectLst/>
        </p:spPr>
        <p:txBody>
          <a:bodyPr lIns="104818" tIns="52409" rIns="104818" bIns="52409" anchor="ctr"/>
          <a:lstStyle/>
          <a:p>
            <a:pPr marL="0" marR="0" lvl="0" indent="0" algn="ctr" defTabSz="817081"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ＭＳ Ｐゴシック" pitchFamily="34" charset="-128"/>
                <a:cs typeface="+mn-cs"/>
              </a:rPr>
              <a:t>B called on Virtual Number V</a:t>
            </a:r>
            <a:r>
              <a:rPr kumimoji="0" lang="en-US" sz="1100" b="0" i="0" u="none" strike="noStrike" kern="0" cap="none" spc="0" normalizeH="0" baseline="-25000" noProof="0" dirty="0">
                <a:ln>
                  <a:noFill/>
                </a:ln>
                <a:solidFill>
                  <a:srgbClr val="000000"/>
                </a:solidFill>
                <a:effectLst/>
                <a:uLnTx/>
                <a:uFillTx/>
                <a:latin typeface="Helvetica 55 Roman" panose="020B0604020202020204" pitchFamily="34" charset="0"/>
                <a:ea typeface="ＭＳ Ｐゴシック" pitchFamily="34" charset="-128"/>
                <a:cs typeface="+mn-cs"/>
              </a:rPr>
              <a:t>B</a:t>
            </a:r>
            <a:r>
              <a:rPr kumimoji="0" lang="en-US" sz="1100" b="0" i="0" u="none" strike="noStrike" kern="0" cap="none" spc="0" normalizeH="0" baseline="0" noProof="0" dirty="0">
                <a:ln>
                  <a:noFill/>
                </a:ln>
                <a:solidFill>
                  <a:srgbClr val="000000"/>
                </a:solidFill>
                <a:effectLst/>
                <a:uLnTx/>
                <a:uFillTx/>
                <a:latin typeface="Helvetica 55 Roman" panose="020B0604020202020204" pitchFamily="34" charset="0"/>
                <a:ea typeface="ＭＳ Ｐゴシック" pitchFamily="34" charset="-128"/>
                <a:cs typeface="+mn-cs"/>
              </a:rPr>
              <a:t> </a:t>
            </a:r>
            <a:endParaRPr kumimoji="0" lang="fr-FR" sz="1100" b="0" i="0" u="none" strike="noStrike" kern="0" cap="none" spc="0" normalizeH="0" baseline="0" noProof="0" dirty="0">
              <a:ln>
                <a:noFill/>
              </a:ln>
              <a:solidFill>
                <a:srgbClr val="000000"/>
              </a:solidFill>
              <a:effectLst/>
              <a:uLnTx/>
              <a:uFillTx/>
              <a:latin typeface="Helvetica 55 Roman" panose="020B0604020202020204" pitchFamily="34" charset="0"/>
              <a:ea typeface="ＭＳ Ｐゴシック" pitchFamily="34" charset="-128"/>
              <a:cs typeface="+mn-cs"/>
            </a:endParaRPr>
          </a:p>
        </p:txBody>
      </p:sp>
      <p:grpSp>
        <p:nvGrpSpPr>
          <p:cNvPr id="130" name="Groupe 129"/>
          <p:cNvGrpSpPr>
            <a:grpSpLocks/>
          </p:cNvGrpSpPr>
          <p:nvPr/>
        </p:nvGrpSpPr>
        <p:grpSpPr bwMode="auto">
          <a:xfrm>
            <a:off x="8042275" y="2089150"/>
            <a:ext cx="1143000" cy="546100"/>
            <a:chOff x="3456436" y="1923678"/>
            <a:chExt cx="1115564" cy="400110"/>
          </a:xfrm>
        </p:grpSpPr>
        <p:sp>
          <p:nvSpPr>
            <p:cNvPr id="131" name="ZoneTexte 34"/>
            <p:cNvSpPr txBox="1">
              <a:spLocks noChangeArrowheads="1"/>
            </p:cNvSpPr>
            <p:nvPr/>
          </p:nvSpPr>
          <p:spPr bwMode="auto">
            <a:xfrm>
              <a:off x="3582476" y="1923678"/>
              <a:ext cx="989524" cy="315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marL="0" marR="0" lvl="0" indent="0" algn="ctr" defTabSz="815975" eaLnBrk="1" fontAlgn="auto" latinLnBrk="0" hangingPunct="1">
                <a:lnSpc>
                  <a:spcPct val="100000"/>
                </a:lnSpc>
                <a:spcBef>
                  <a:spcPts val="0"/>
                </a:spcBef>
                <a:spcAft>
                  <a:spcPts val="0"/>
                </a:spcAft>
                <a:buClrTx/>
                <a:buSzTx/>
                <a:buFontTx/>
                <a:buNone/>
                <a:tabLst/>
                <a:defRPr/>
              </a:pPr>
              <a:r>
                <a:rPr kumimoji="0" lang="en-US"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rPr>
                <a:t>Incoming call from A to V</a:t>
              </a:r>
              <a:r>
                <a:rPr kumimoji="0" lang="en-US" altLang="en-US" sz="1100" b="0" i="0" u="none" strike="noStrike" kern="0" cap="none" spc="0" normalizeH="0" baseline="-25000" noProof="0">
                  <a:ln>
                    <a:noFill/>
                  </a:ln>
                  <a:solidFill>
                    <a:srgbClr val="000000"/>
                  </a:solidFill>
                  <a:effectLst/>
                  <a:uLnTx/>
                  <a:uFillTx/>
                  <a:latin typeface="Helvetica 55 Roman" pitchFamily="34" charset="0"/>
                  <a:ea typeface="MS PGothic" pitchFamily="34" charset="-128"/>
                </a:rPr>
                <a:t>B</a:t>
              </a:r>
              <a:endParaRPr kumimoji="0" lang="fr-FR" altLang="en-US" sz="1100" b="0" i="0" u="none" strike="noStrike" kern="0" cap="none" spc="0" normalizeH="0" baseline="0" noProof="0">
                <a:ln>
                  <a:noFill/>
                </a:ln>
                <a:solidFill>
                  <a:srgbClr val="000000"/>
                </a:solidFill>
                <a:effectLst/>
                <a:uLnTx/>
                <a:uFillTx/>
                <a:latin typeface="Helvetica 55 Roman" pitchFamily="34" charset="0"/>
                <a:ea typeface="MS PGothic" pitchFamily="34" charset="-128"/>
              </a:endParaRPr>
            </a:p>
          </p:txBody>
        </p:sp>
        <p:cxnSp>
          <p:nvCxnSpPr>
            <p:cNvPr id="132" name="Connecteur droit avec flèche 131"/>
            <p:cNvCxnSpPr/>
            <p:nvPr/>
          </p:nvCxnSpPr>
          <p:spPr>
            <a:xfrm flipH="1" flipV="1">
              <a:off x="3456436" y="2084187"/>
              <a:ext cx="395095" cy="239601"/>
            </a:xfrm>
            <a:prstGeom prst="straightConnector1">
              <a:avLst/>
            </a:prstGeom>
            <a:noFill/>
            <a:ln w="19050" cap="flat" cmpd="sng" algn="ctr">
              <a:solidFill>
                <a:srgbClr val="000000"/>
              </a:solidFill>
              <a:prstDash val="solid"/>
              <a:miter lim="800000"/>
              <a:headEnd type="arrow" w="med" len="med"/>
              <a:tailEnd type="none" w="med" len="med"/>
            </a:ln>
            <a:effectLst/>
          </p:spPr>
        </p:cxnSp>
      </p:grpSp>
      <p:sp>
        <p:nvSpPr>
          <p:cNvPr id="133" name="Rectangle 132"/>
          <p:cNvSpPr>
            <a:spLocks noChangeArrowheads="1"/>
          </p:cNvSpPr>
          <p:nvPr/>
        </p:nvSpPr>
        <p:spPr bwMode="auto">
          <a:xfrm>
            <a:off x="5073650" y="3638550"/>
            <a:ext cx="6651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r" eaLnBrk="1" hangingPunct="1">
              <a:lnSpc>
                <a:spcPct val="100000"/>
              </a:lnSpc>
            </a:pPr>
            <a:r>
              <a:rPr lang="fr-FR" altLang="en-US" sz="1100">
                <a:solidFill>
                  <a:srgbClr val="3333FF"/>
                </a:solidFill>
                <a:latin typeface="Helvetica 55 Roman" pitchFamily="34" charset="0"/>
                <a:ea typeface="MS PGothic" pitchFamily="34" charset="-128"/>
                <a:cs typeface="Arial" pitchFamily="34" charset="0"/>
              </a:rPr>
              <a:t>(A</a:t>
            </a:r>
            <a:r>
              <a:rPr lang="fr-FR" altLang="en-US" sz="1100">
                <a:solidFill>
                  <a:srgbClr val="3333FF"/>
                </a:solidFill>
                <a:latin typeface="Helvetica 55 Roman" pitchFamily="34" charset="0"/>
                <a:ea typeface="MS PGothic" pitchFamily="34" charset="-128"/>
                <a:cs typeface="Arial" pitchFamily="34" charset="0"/>
                <a:sym typeface="Wingdings" pitchFamily="2" charset="2"/>
              </a:rPr>
              <a:t>V</a:t>
            </a:r>
            <a:r>
              <a:rPr lang="en-US" altLang="en-US" sz="1100" baseline="-25000">
                <a:solidFill>
                  <a:srgbClr val="0070C0"/>
                </a:solidFill>
                <a:latin typeface="Helvetica 55 Roman" pitchFamily="34" charset="0"/>
                <a:ea typeface="MS PGothic" pitchFamily="34" charset="-128"/>
                <a:cs typeface="Arial" pitchFamily="34" charset="0"/>
              </a:rPr>
              <a:t>B</a:t>
            </a:r>
            <a:r>
              <a:rPr lang="fr-FR" altLang="en-US" sz="1100">
                <a:solidFill>
                  <a:srgbClr val="3333FF"/>
                </a:solidFill>
                <a:latin typeface="Helvetica 55 Roman" pitchFamily="34" charset="0"/>
                <a:ea typeface="MS PGothic" pitchFamily="34" charset="-128"/>
                <a:cs typeface="Arial" pitchFamily="34" charset="0"/>
                <a:sym typeface="Wingdings" pitchFamily="2" charset="2"/>
              </a:rPr>
              <a:t>)</a:t>
            </a:r>
            <a:endParaRPr lang="fr-FR" altLang="en-US" sz="1100">
              <a:solidFill>
                <a:srgbClr val="000000"/>
              </a:solidFill>
              <a:latin typeface="Helvetica 55 Roman" pitchFamily="34" charset="0"/>
              <a:ea typeface="MS PGothic" pitchFamily="34" charset="-128"/>
              <a:cs typeface="Arial" pitchFamily="34" charset="0"/>
            </a:endParaRPr>
          </a:p>
        </p:txBody>
      </p:sp>
      <p:sp>
        <p:nvSpPr>
          <p:cNvPr id="134" name="Rectangle 133"/>
          <p:cNvSpPr>
            <a:spLocks noChangeArrowheads="1"/>
          </p:cNvSpPr>
          <p:nvPr/>
        </p:nvSpPr>
        <p:spPr bwMode="auto">
          <a:xfrm>
            <a:off x="7046912" y="4132262"/>
            <a:ext cx="6572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4818" tIns="52409" rIns="104818" bIns="52409">
            <a:spAutoFit/>
          </a:bodyPr>
          <a:lstStyle>
            <a:lvl1pPr defTabSz="815975">
              <a:defRPr sz="1900">
                <a:solidFill>
                  <a:schemeClr val="tx1"/>
                </a:solidFill>
                <a:latin typeface="Arial" pitchFamily="34" charset="0"/>
              </a:defRPr>
            </a:lvl1pPr>
            <a:lvl2pPr marL="742950" indent="-285750" defTabSz="815975">
              <a:defRPr sz="1900">
                <a:solidFill>
                  <a:schemeClr val="tx1"/>
                </a:solidFill>
                <a:latin typeface="Arial" pitchFamily="34" charset="0"/>
              </a:defRPr>
            </a:lvl2pPr>
            <a:lvl3pPr marL="1143000" indent="-228600" defTabSz="815975">
              <a:defRPr sz="1900">
                <a:solidFill>
                  <a:schemeClr val="tx1"/>
                </a:solidFill>
                <a:latin typeface="Arial" pitchFamily="34" charset="0"/>
              </a:defRPr>
            </a:lvl3pPr>
            <a:lvl4pPr marL="1600200" indent="-228600" defTabSz="815975">
              <a:defRPr sz="1900">
                <a:solidFill>
                  <a:schemeClr val="tx1"/>
                </a:solidFill>
                <a:latin typeface="Arial" pitchFamily="34" charset="0"/>
              </a:defRPr>
            </a:lvl4pPr>
            <a:lvl5pPr marL="2057400" indent="-228600" defTabSz="815975">
              <a:defRPr sz="1900">
                <a:solidFill>
                  <a:schemeClr val="tx1"/>
                </a:solidFill>
                <a:latin typeface="Arial" pitchFamily="34" charset="0"/>
              </a:defRPr>
            </a:lvl5pPr>
            <a:lvl6pPr marL="2514600" indent="-228600" defTabSz="815975" eaLnBrk="0" fontAlgn="base" hangingPunct="0">
              <a:lnSpc>
                <a:spcPct val="90000"/>
              </a:lnSpc>
              <a:spcBef>
                <a:spcPct val="0"/>
              </a:spcBef>
              <a:spcAft>
                <a:spcPct val="0"/>
              </a:spcAft>
              <a:defRPr sz="1900">
                <a:solidFill>
                  <a:schemeClr val="tx1"/>
                </a:solidFill>
                <a:latin typeface="Arial" pitchFamily="34" charset="0"/>
              </a:defRPr>
            </a:lvl6pPr>
            <a:lvl7pPr marL="2971800" indent="-228600" defTabSz="815975" eaLnBrk="0" fontAlgn="base" hangingPunct="0">
              <a:lnSpc>
                <a:spcPct val="90000"/>
              </a:lnSpc>
              <a:spcBef>
                <a:spcPct val="0"/>
              </a:spcBef>
              <a:spcAft>
                <a:spcPct val="0"/>
              </a:spcAft>
              <a:defRPr sz="1900">
                <a:solidFill>
                  <a:schemeClr val="tx1"/>
                </a:solidFill>
                <a:latin typeface="Arial" pitchFamily="34" charset="0"/>
              </a:defRPr>
            </a:lvl7pPr>
            <a:lvl8pPr marL="3429000" indent="-228600" defTabSz="815975" eaLnBrk="0" fontAlgn="base" hangingPunct="0">
              <a:lnSpc>
                <a:spcPct val="90000"/>
              </a:lnSpc>
              <a:spcBef>
                <a:spcPct val="0"/>
              </a:spcBef>
              <a:spcAft>
                <a:spcPct val="0"/>
              </a:spcAft>
              <a:defRPr sz="1900">
                <a:solidFill>
                  <a:schemeClr val="tx1"/>
                </a:solidFill>
                <a:latin typeface="Arial" pitchFamily="34" charset="0"/>
              </a:defRPr>
            </a:lvl8pPr>
            <a:lvl9pPr marL="3886200" indent="-228600" defTabSz="815975" eaLnBrk="0" fontAlgn="base" hangingPunct="0">
              <a:lnSpc>
                <a:spcPct val="90000"/>
              </a:lnSpc>
              <a:spcBef>
                <a:spcPct val="0"/>
              </a:spcBef>
              <a:spcAft>
                <a:spcPct val="0"/>
              </a:spcAft>
              <a:defRPr sz="1900">
                <a:solidFill>
                  <a:schemeClr val="tx1"/>
                </a:solidFill>
                <a:latin typeface="Arial" pitchFamily="34" charset="0"/>
              </a:defRPr>
            </a:lvl9pPr>
          </a:lstStyle>
          <a:p>
            <a:pPr algn="r" eaLnBrk="1" hangingPunct="1">
              <a:lnSpc>
                <a:spcPct val="100000"/>
              </a:lnSpc>
            </a:pPr>
            <a:r>
              <a:rPr lang="fr-FR" altLang="en-US" sz="1100">
                <a:solidFill>
                  <a:srgbClr val="000000"/>
                </a:solidFill>
                <a:latin typeface="Helvetica 55 Roman" pitchFamily="34" charset="0"/>
                <a:ea typeface="MS PGothic" pitchFamily="34" charset="-128"/>
                <a:cs typeface="Arial" pitchFamily="34" charset="0"/>
              </a:rPr>
              <a:t>(A</a:t>
            </a:r>
            <a:r>
              <a:rPr lang="fr-FR" altLang="en-US" sz="1100">
                <a:solidFill>
                  <a:srgbClr val="000000"/>
                </a:solidFill>
                <a:latin typeface="Helvetica 55 Roman" pitchFamily="34" charset="0"/>
                <a:ea typeface="MS PGothic" pitchFamily="34" charset="-128"/>
                <a:cs typeface="Arial" pitchFamily="34" charset="0"/>
                <a:sym typeface="Wingdings" pitchFamily="2" charset="2"/>
              </a:rPr>
              <a:t>L</a:t>
            </a:r>
            <a:r>
              <a:rPr lang="en-US" altLang="en-US" sz="1100" baseline="-25000">
                <a:solidFill>
                  <a:srgbClr val="000000"/>
                </a:solidFill>
                <a:latin typeface="Helvetica 55 Roman" pitchFamily="34" charset="0"/>
                <a:ea typeface="MS PGothic" pitchFamily="34" charset="-128"/>
                <a:cs typeface="Arial" pitchFamily="34" charset="0"/>
              </a:rPr>
              <a:t>B</a:t>
            </a:r>
            <a:r>
              <a:rPr lang="fr-FR" altLang="en-US" sz="1100">
                <a:solidFill>
                  <a:srgbClr val="000000"/>
                </a:solidFill>
                <a:latin typeface="Helvetica 55 Roman" pitchFamily="34" charset="0"/>
                <a:ea typeface="MS PGothic" pitchFamily="34" charset="-128"/>
                <a:cs typeface="Arial" pitchFamily="34" charset="0"/>
                <a:sym typeface="Wingdings" pitchFamily="2" charset="2"/>
              </a:rPr>
              <a:t>)</a:t>
            </a:r>
            <a:endParaRPr lang="fr-FR" altLang="en-US" sz="1100">
              <a:solidFill>
                <a:srgbClr val="000000"/>
              </a:solidFill>
              <a:latin typeface="Helvetica 55 Roman" pitchFamily="34" charset="0"/>
              <a:ea typeface="MS PGothic" pitchFamily="34" charset="-128"/>
              <a:cs typeface="Arial" pitchFamily="34" charset="0"/>
            </a:endParaRPr>
          </a:p>
        </p:txBody>
      </p:sp>
    </p:spTree>
    <p:extLst>
      <p:ext uri="{BB962C8B-B14F-4D97-AF65-F5344CB8AC3E}">
        <p14:creationId xmlns:p14="http://schemas.microsoft.com/office/powerpoint/2010/main" val="840595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20"/>
                                        </p:tgtEl>
                                        <p:attrNameLst>
                                          <p:attrName>style.visibility</p:attrName>
                                        </p:attrNameLst>
                                      </p:cBhvr>
                                      <p:to>
                                        <p:strVal val="visible"/>
                                      </p:to>
                                    </p:set>
                                    <p:animEffect transition="in" filter="wipe(down)">
                                      <p:cBhvr>
                                        <p:cTn id="15" dur="500"/>
                                        <p:tgtEl>
                                          <p:spTgt spid="1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30"/>
                                        </p:tgtEl>
                                        <p:attrNameLst>
                                          <p:attrName>style.visibility</p:attrName>
                                        </p:attrNameLst>
                                      </p:cBhvr>
                                      <p:to>
                                        <p:strVal val="visible"/>
                                      </p:to>
                                    </p:set>
                                    <p:animEffect transition="in" filter="wipe(left)">
                                      <p:cBhvr>
                                        <p:cTn id="20" dur="500"/>
                                        <p:tgtEl>
                                          <p:spTgt spid="13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24"/>
                                        </p:tgtEl>
                                        <p:attrNameLst>
                                          <p:attrName>style.visibility</p:attrName>
                                        </p:attrNameLst>
                                      </p:cBhvr>
                                      <p:to>
                                        <p:strVal val="visible"/>
                                      </p:to>
                                    </p:set>
                                    <p:animEffect transition="in" filter="wipe(up)">
                                      <p:cBhvr>
                                        <p:cTn id="25" dur="500"/>
                                        <p:tgtEl>
                                          <p:spTgt spid="1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28"/>
                                        </p:tgtEl>
                                        <p:attrNameLst>
                                          <p:attrName>style.visibility</p:attrName>
                                        </p:attrNameLst>
                                      </p:cBhvr>
                                      <p:to>
                                        <p:strVal val="visible"/>
                                      </p:to>
                                    </p:set>
                                    <p:animEffect transition="in" filter="wipe(left)">
                                      <p:cBhvr>
                                        <p:cTn id="30" dur="500"/>
                                        <p:tgtEl>
                                          <p:spTgt spid="12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34"/>
                                        </p:tgtEl>
                                        <p:attrNameLst>
                                          <p:attrName>style.visibility</p:attrName>
                                        </p:attrNameLst>
                                      </p:cBhvr>
                                      <p:to>
                                        <p:strVal val="visible"/>
                                      </p:to>
                                    </p:set>
                                    <p:animEffect transition="in" filter="wipe(left)">
                                      <p:cBhvr>
                                        <p:cTn id="33" dur="500"/>
                                        <p:tgtEl>
                                          <p:spTgt spid="134"/>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133" grpId="0"/>
      <p:bldP spid="134" grpId="0"/>
    </p:bld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11687</TotalTime>
  <Pages>15</Pages>
  <Words>2551</Words>
  <Application>Microsoft Office PowerPoint</Application>
  <PresentationFormat>Custom</PresentationFormat>
  <Paragraphs>301</Paragraphs>
  <Slides>19</Slides>
  <Notes>16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OMA Template</vt:lpstr>
      <vt:lpstr>Worksheet</vt:lpstr>
      <vt:lpstr>OMA-WID-0334-Enhanced Call Notification NetAPI_V1_02018014-A   Work Item Document WI 0334 - Enhanced Call Notification NetAPI_V1_0 </vt:lpstr>
      <vt:lpstr>Work Item Title and Registration Name </vt:lpstr>
      <vt:lpstr>General information about the Work Item</vt:lpstr>
      <vt:lpstr>Opportunity Statement</vt:lpstr>
      <vt:lpstr>Opportunity Statement</vt:lpstr>
      <vt:lpstr>Main Use Case(s)</vt:lpstr>
      <vt:lpstr>UC#1: one number in multiple devices</vt:lpstr>
      <vt:lpstr>UC#1: one number in multiple devices</vt:lpstr>
      <vt:lpstr>UC#2: multiple numbers in one device</vt:lpstr>
      <vt:lpstr>UC#2: multiple numbers in one device</vt:lpstr>
      <vt:lpstr>UC#2: multiple numbers in one device</vt:lpstr>
      <vt:lpstr>Problem Statement</vt:lpstr>
      <vt:lpstr>How OMA can help</vt:lpstr>
      <vt:lpstr>Impacts, relationships and dependencies</vt:lpstr>
      <vt:lpstr>Proposed Timeline</vt:lpstr>
      <vt:lpstr>Supporting Companies</vt:lpstr>
      <vt:lpstr>Proposed Resources</vt:lpstr>
      <vt:lpstr>Document History</vt:lpstr>
      <vt:lpstr>Annex 1: OMA Call Notification API current version coverage</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349</cp:revision>
  <cp:lastPrinted>1999-04-27T06:51:51Z</cp:lastPrinted>
  <dcterms:created xsi:type="dcterms:W3CDTF">2002-03-19T14:05:12Z</dcterms:created>
  <dcterms:modified xsi:type="dcterms:W3CDTF">2018-05-14T08:19:24Z</dcterms:modified>
</cp:coreProperties>
</file>