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66" r:id="rId5"/>
    <p:sldId id="367" r:id="rId6"/>
    <p:sldId id="368" r:id="rId7"/>
    <p:sldId id="369" r:id="rId8"/>
    <p:sldId id="370" r:id="rId9"/>
    <p:sldId id="373" r:id="rId10"/>
    <p:sldId id="374" r:id="rId11"/>
    <p:sldId id="372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4D"/>
    <a:srgbClr val="1C445F"/>
    <a:srgbClr val="003399"/>
    <a:srgbClr val="FF3300"/>
    <a:srgbClr val="CC6600"/>
    <a:srgbClr val="003366"/>
    <a:srgbClr val="FF6600"/>
    <a:srgbClr val="D427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8180" autoAdjust="0"/>
  </p:normalViewPr>
  <p:slideViewPr>
    <p:cSldViewPr snapToGrid="0"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272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>
            <a:lvl1pPr defTabSz="891383">
              <a:defRPr sz="11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476" y="0"/>
            <a:ext cx="3067828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>
            <a:lvl1pPr algn="r" defTabSz="891383">
              <a:defRPr sz="11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9070"/>
            <a:ext cx="3066272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4" tIns="44551" rIns="89104" bIns="44551" numCol="1" anchor="b" anchorCtr="0" compatLnSpc="1">
            <a:prstTxWarp prst="textNoShape">
              <a:avLst/>
            </a:prstTxWarp>
          </a:bodyPr>
          <a:lstStyle>
            <a:lvl1pPr defTabSz="891383">
              <a:defRPr sz="11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476" y="8859070"/>
            <a:ext cx="3067828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4" tIns="44551" rIns="89104" bIns="44551" numCol="1" anchor="b" anchorCtr="0" compatLnSpc="1">
            <a:prstTxWarp prst="textNoShape">
              <a:avLst/>
            </a:prstTxWarp>
          </a:bodyPr>
          <a:lstStyle>
            <a:lvl1pPr algn="r" defTabSz="891383">
              <a:defRPr sz="1100"/>
            </a:lvl1pPr>
          </a:lstStyle>
          <a:p>
            <a:fld id="{0314402D-D312-417C-8149-ADF397B2FD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5142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t" anchorCtr="0" compatLnSpc="1">
            <a:prstTxWarp prst="textNoShape">
              <a:avLst/>
            </a:prstTxWarp>
          </a:bodyPr>
          <a:lstStyle>
            <a:lvl1pPr defTabSz="923825">
              <a:defRPr sz="11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259" y="0"/>
            <a:ext cx="3035142" cy="4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t" anchorCtr="0" compatLnSpc="1">
            <a:prstTxWarp prst="textNoShape">
              <a:avLst/>
            </a:prstTxWarp>
          </a:bodyPr>
          <a:lstStyle>
            <a:lvl1pPr algn="r" defTabSz="923825">
              <a:defRPr sz="11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335" y="4415480"/>
            <a:ext cx="5145734" cy="41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519"/>
            <a:ext cx="3035142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b" anchorCtr="0" compatLnSpc="1">
            <a:prstTxWarp prst="textNoShape">
              <a:avLst/>
            </a:prstTxWarp>
          </a:bodyPr>
          <a:lstStyle>
            <a:lvl1pPr defTabSz="923825">
              <a:defRPr sz="11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259" y="8832519"/>
            <a:ext cx="3035142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5" tIns="46138" rIns="92275" bIns="46138" numCol="1" anchor="b" anchorCtr="0" compatLnSpc="1">
            <a:prstTxWarp prst="textNoShape">
              <a:avLst/>
            </a:prstTxWarp>
          </a:bodyPr>
          <a:lstStyle>
            <a:lvl1pPr algn="r" defTabSz="923825">
              <a:defRPr sz="1100"/>
            </a:lvl1pPr>
          </a:lstStyle>
          <a:p>
            <a:fld id="{6D7D045F-3722-42B4-A1C6-34B56D1601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045F-3722-42B4-A1C6-34B56D1601C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045F-3722-42B4-A1C6-34B56D1601C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85421" y="990600"/>
            <a:ext cx="8218311" cy="51844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0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YP0601158_Canadian_Firemen_100701_RGB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599112" y="520995"/>
            <a:ext cx="8544888" cy="3987210"/>
          </a:xfrm>
          <a:prstGeom prst="rect">
            <a:avLst/>
          </a:prstGeom>
        </p:spPr>
      </p:pic>
      <p:grpSp>
        <p:nvGrpSpPr>
          <p:cNvPr id="2" name="Group 28"/>
          <p:cNvGrpSpPr/>
          <p:nvPr userDrawn="1"/>
        </p:nvGrpSpPr>
        <p:grpSpPr>
          <a:xfrm>
            <a:off x="-1" y="0"/>
            <a:ext cx="9144001" cy="6331424"/>
            <a:chOff x="-1" y="0"/>
            <a:chExt cx="9144001" cy="6331424"/>
          </a:xfrm>
        </p:grpSpPr>
        <p:sp>
          <p:nvSpPr>
            <p:cNvPr id="22" name="Rectangle 21"/>
            <p:cNvSpPr/>
            <p:nvPr userDrawn="1"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0" y="4309607"/>
              <a:ext cx="9144000" cy="2021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Freeform 24"/>
            <p:cNvSpPr/>
            <p:nvPr userDrawn="1"/>
          </p:nvSpPr>
          <p:spPr bwMode="auto">
            <a:xfrm>
              <a:off x="-1" y="725464"/>
              <a:ext cx="2133601" cy="3760811"/>
            </a:xfrm>
            <a:custGeom>
              <a:avLst/>
              <a:gdLst>
                <a:gd name="connsiteX0" fmla="*/ 809625 w 2143125"/>
                <a:gd name="connsiteY0" fmla="*/ 95250 h 3848100"/>
                <a:gd name="connsiteX1" fmla="*/ 2143125 w 2143125"/>
                <a:gd name="connsiteY1" fmla="*/ 3848100 h 3848100"/>
                <a:gd name="connsiteX2" fmla="*/ 0 w 2143125"/>
                <a:gd name="connsiteY2" fmla="*/ 3848100 h 3848100"/>
                <a:gd name="connsiteX3" fmla="*/ 9525 w 2143125"/>
                <a:gd name="connsiteY3" fmla="*/ 19050 h 3848100"/>
                <a:gd name="connsiteX4" fmla="*/ 762000 w 2143125"/>
                <a:gd name="connsiteY4" fmla="*/ 0 h 3848100"/>
                <a:gd name="connsiteX5" fmla="*/ 809625 w 2143125"/>
                <a:gd name="connsiteY5" fmla="*/ 95250 h 3848100"/>
                <a:gd name="connsiteX0" fmla="*/ 800100 w 2133600"/>
                <a:gd name="connsiteY0" fmla="*/ 95250 h 3848100"/>
                <a:gd name="connsiteX1" fmla="*/ 2133600 w 2133600"/>
                <a:gd name="connsiteY1" fmla="*/ 3848100 h 3848100"/>
                <a:gd name="connsiteX2" fmla="*/ 0 w 2133600"/>
                <a:gd name="connsiteY2" fmla="*/ 3841277 h 3848100"/>
                <a:gd name="connsiteX3" fmla="*/ 0 w 2133600"/>
                <a:gd name="connsiteY3" fmla="*/ 19050 h 3848100"/>
                <a:gd name="connsiteX4" fmla="*/ 752475 w 2133600"/>
                <a:gd name="connsiteY4" fmla="*/ 0 h 3848100"/>
                <a:gd name="connsiteX5" fmla="*/ 800100 w 2133600"/>
                <a:gd name="connsiteY5" fmla="*/ 95250 h 3848100"/>
                <a:gd name="connsiteX0" fmla="*/ 800100 w 2133600"/>
                <a:gd name="connsiteY0" fmla="*/ 76200 h 3829050"/>
                <a:gd name="connsiteX1" fmla="*/ 2133600 w 2133600"/>
                <a:gd name="connsiteY1" fmla="*/ 3829050 h 3829050"/>
                <a:gd name="connsiteX2" fmla="*/ 0 w 2133600"/>
                <a:gd name="connsiteY2" fmla="*/ 3822227 h 3829050"/>
                <a:gd name="connsiteX3" fmla="*/ 0 w 2133600"/>
                <a:gd name="connsiteY3" fmla="*/ 0 h 3829050"/>
                <a:gd name="connsiteX4" fmla="*/ 725179 w 2133600"/>
                <a:gd name="connsiteY4" fmla="*/ 76484 h 3829050"/>
                <a:gd name="connsiteX5" fmla="*/ 800100 w 2133600"/>
                <a:gd name="connsiteY5" fmla="*/ 76200 h 3829050"/>
                <a:gd name="connsiteX0" fmla="*/ 800101 w 2133601"/>
                <a:gd name="connsiteY0" fmla="*/ 7961 h 3760811"/>
                <a:gd name="connsiteX1" fmla="*/ 2133601 w 2133601"/>
                <a:gd name="connsiteY1" fmla="*/ 3760811 h 3760811"/>
                <a:gd name="connsiteX2" fmla="*/ 1 w 2133601"/>
                <a:gd name="connsiteY2" fmla="*/ 3753988 h 3760811"/>
                <a:gd name="connsiteX3" fmla="*/ 0 w 2133601"/>
                <a:gd name="connsiteY3" fmla="*/ 0 h 3760811"/>
                <a:gd name="connsiteX4" fmla="*/ 725180 w 2133601"/>
                <a:gd name="connsiteY4" fmla="*/ 8245 h 3760811"/>
                <a:gd name="connsiteX5" fmla="*/ 800101 w 2133601"/>
                <a:gd name="connsiteY5" fmla="*/ 7961 h 376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601" h="3760811">
                  <a:moveTo>
                    <a:pt x="800101" y="7961"/>
                  </a:moveTo>
                  <a:lnTo>
                    <a:pt x="2133601" y="3760811"/>
                  </a:lnTo>
                  <a:lnTo>
                    <a:pt x="1" y="3753988"/>
                  </a:lnTo>
                  <a:cubicBezTo>
                    <a:pt x="1" y="2502659"/>
                    <a:pt x="0" y="1251329"/>
                    <a:pt x="0" y="0"/>
                  </a:cubicBezTo>
                  <a:lnTo>
                    <a:pt x="725180" y="8245"/>
                  </a:lnTo>
                  <a:lnTo>
                    <a:pt x="800101" y="796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1651005" y="6528849"/>
            <a:ext cx="7873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Arial" pitchFamily="34" charset="0"/>
              </a:rPr>
              <a:t>harris.com</a:t>
            </a:r>
            <a:endParaRPr lang="en-US" sz="9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614530" y="6464595"/>
            <a:ext cx="4529470" cy="3934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Placeholder 6"/>
          <p:cNvSpPr>
            <a:spLocks noGrp="1"/>
          </p:cNvSpPr>
          <p:nvPr userDrawn="1">
            <p:ph type="body" idx="1" hasCustomPrompt="1"/>
          </p:nvPr>
        </p:nvSpPr>
        <p:spPr>
          <a:xfrm>
            <a:off x="4552667" y="5399597"/>
            <a:ext cx="4191000" cy="382588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lang="en-US" sz="20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(Presenter)</a:t>
            </a:r>
            <a:r>
              <a:rPr lang="en-US" sz="20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Click to add text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 userDrawn="1">
            <p:ph type="body" idx="10" hasCustomPrompt="1"/>
          </p:nvPr>
        </p:nvSpPr>
        <p:spPr>
          <a:xfrm>
            <a:off x="4781266" y="5780597"/>
            <a:ext cx="3962400" cy="382588"/>
          </a:xfrm>
          <a:prstGeom prst="rect">
            <a:avLst/>
          </a:prstGeom>
        </p:spPr>
        <p:txBody>
          <a:bodyPr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4272E"/>
              </a:buClr>
              <a:buSzTx/>
              <a:buFontTx/>
              <a:buNone/>
              <a:tabLst/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(Presenter Business Title) Click to add text</a:t>
            </a:r>
          </a:p>
          <a:p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 userDrawn="1">
            <p:ph type="body" idx="11" hasCustomPrompt="1"/>
          </p:nvPr>
        </p:nvSpPr>
        <p:spPr>
          <a:xfrm>
            <a:off x="4247868" y="4779387"/>
            <a:ext cx="4495801" cy="621797"/>
          </a:xfrm>
          <a:prstGeom prst="rect">
            <a:avLst/>
          </a:prstGeom>
        </p:spPr>
        <p:txBody>
          <a:bodyPr anchor="b"/>
          <a:lstStyle>
            <a:lvl1pPr marL="0" indent="342900" algn="r">
              <a:spcBef>
                <a:spcPts val="0"/>
              </a:spcBef>
              <a:buFontTx/>
              <a:buNone/>
              <a:defRPr lang="en-US" sz="2800" dirty="0"/>
            </a:lvl1pPr>
          </a:lstStyle>
          <a:p>
            <a:pPr algn="r"/>
            <a:r>
              <a:rPr lang="en-US" sz="2800" dirty="0" smtClean="0">
                <a:latin typeface="+mn-lt"/>
              </a:rPr>
              <a:t>(Title) Click to add text</a:t>
            </a:r>
            <a:endParaRPr lang="en-US" sz="2800" dirty="0">
              <a:latin typeface="+mn-lt"/>
            </a:endParaRPr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-10601" y="763325"/>
            <a:ext cx="1918914" cy="3546282"/>
          </a:xfrm>
          <a:custGeom>
            <a:avLst/>
            <a:gdLst>
              <a:gd name="connsiteX0" fmla="*/ 0 w 1916264"/>
              <a:gd name="connsiteY0" fmla="*/ 0 h 3546282"/>
              <a:gd name="connsiteX1" fmla="*/ 683812 w 1916264"/>
              <a:gd name="connsiteY1" fmla="*/ 0 h 3546282"/>
              <a:gd name="connsiteX2" fmla="*/ 1916264 w 1916264"/>
              <a:gd name="connsiteY2" fmla="*/ 3546282 h 3546282"/>
              <a:gd name="connsiteX3" fmla="*/ 7951 w 1916264"/>
              <a:gd name="connsiteY3" fmla="*/ 3546282 h 3546282"/>
              <a:gd name="connsiteX4" fmla="*/ 0 w 1916264"/>
              <a:gd name="connsiteY4" fmla="*/ 0 h 3546282"/>
              <a:gd name="connsiteX0" fmla="*/ 2650 w 1918914"/>
              <a:gd name="connsiteY0" fmla="*/ 0 h 3546282"/>
              <a:gd name="connsiteX1" fmla="*/ 686462 w 1918914"/>
              <a:gd name="connsiteY1" fmla="*/ 0 h 3546282"/>
              <a:gd name="connsiteX2" fmla="*/ 1918914 w 1918914"/>
              <a:gd name="connsiteY2" fmla="*/ 3546282 h 3546282"/>
              <a:gd name="connsiteX3" fmla="*/ 2650 w 1918914"/>
              <a:gd name="connsiteY3" fmla="*/ 3546282 h 3546282"/>
              <a:gd name="connsiteX4" fmla="*/ 2650 w 1918914"/>
              <a:gd name="connsiteY4" fmla="*/ 0 h 35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914" h="3546282">
                <a:moveTo>
                  <a:pt x="2650" y="0"/>
                </a:moveTo>
                <a:lnTo>
                  <a:pt x="686462" y="0"/>
                </a:lnTo>
                <a:lnTo>
                  <a:pt x="1918914" y="3546282"/>
                </a:lnTo>
                <a:lnTo>
                  <a:pt x="2650" y="3546282"/>
                </a:lnTo>
                <a:cubicBezTo>
                  <a:pt x="0" y="2361538"/>
                  <a:pt x="5300" y="1176793"/>
                  <a:pt x="2650" y="0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 descr="Harris_wR_2color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01749" y="5105400"/>
            <a:ext cx="2843790" cy="743714"/>
          </a:xfrm>
          <a:prstGeom prst="rect">
            <a:avLst/>
          </a:prstGeom>
        </p:spPr>
      </p:pic>
      <p:sp>
        <p:nvSpPr>
          <p:cNvPr id="17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5193" y="651000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18" name="Rectangle 30"/>
          <p:cNvSpPr txBox="1">
            <a:spLocks noChangeArrowheads="1"/>
          </p:cNvSpPr>
          <p:nvPr userDrawn="1"/>
        </p:nvSpPr>
        <p:spPr bwMode="auto">
          <a:xfrm>
            <a:off x="8448675" y="650398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</a:rPr>
              <a:t>|</a:t>
            </a:r>
            <a:r>
              <a:rPr lang="en-US" sz="800" dirty="0" smtClean="0">
                <a:latin typeface="Arial" pitchFamily="34" charset="0"/>
              </a:rPr>
              <a:t> </a:t>
            </a:r>
            <a:fld id="{5C639030-093B-4E7D-A320-B8A4D3F5EC3B}" type="slidenum">
              <a:rPr lang="en-US" sz="80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20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510130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17125" y="6510008"/>
            <a:ext cx="92481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26,27-Aug-2014</a:t>
            </a:r>
            <a:endParaRPr lang="en-US" dirty="0"/>
          </a:p>
        </p:txBody>
      </p:sp>
      <p:sp>
        <p:nvSpPr>
          <p:cNvPr id="11" name="Rectangle 30"/>
          <p:cNvSpPr txBox="1">
            <a:spLocks noChangeArrowheads="1"/>
          </p:cNvSpPr>
          <p:nvPr/>
        </p:nvSpPr>
        <p:spPr bwMode="auto">
          <a:xfrm>
            <a:off x="8448675" y="650398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</a:rPr>
              <a:t>|</a:t>
            </a:r>
            <a:r>
              <a:rPr lang="en-US" sz="800" dirty="0" smtClean="0">
                <a:latin typeface="Arial" pitchFamily="34" charset="0"/>
              </a:rPr>
              <a:t> </a:t>
            </a:r>
            <a:fld id="{5C639030-093B-4E7D-A320-B8A4D3F5EC3B}" type="slidenum">
              <a:rPr lang="en-US" sz="800" smtClean="0">
                <a:latin typeface="Arial" pitchFamily="34" charset="0"/>
              </a:rPr>
              <a:pPr>
                <a:defRPr/>
              </a:pPr>
              <a:t>‹#›</a:t>
            </a:fld>
            <a:endParaRPr lang="en-US" sz="800" dirty="0" smtClean="0">
              <a:latin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-5024" y="6335486"/>
            <a:ext cx="2803490" cy="527538"/>
          </a:xfrm>
          <a:custGeom>
            <a:avLst/>
            <a:gdLst>
              <a:gd name="connsiteX0" fmla="*/ 2617595 w 2803490"/>
              <a:gd name="connsiteY0" fmla="*/ 0 h 527538"/>
              <a:gd name="connsiteX1" fmla="*/ 2803490 w 2803490"/>
              <a:gd name="connsiteY1" fmla="*/ 527538 h 527538"/>
              <a:gd name="connsiteX2" fmla="*/ 5024 w 2803490"/>
              <a:gd name="connsiteY2" fmla="*/ 527538 h 527538"/>
              <a:gd name="connsiteX3" fmla="*/ 0 w 2803490"/>
              <a:gd name="connsiteY3" fmla="*/ 0 h 527538"/>
              <a:gd name="connsiteX4" fmla="*/ 2617595 w 2803490"/>
              <a:gd name="connsiteY4" fmla="*/ 0 h 52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3490" h="527538">
                <a:moveTo>
                  <a:pt x="2617595" y="0"/>
                </a:moveTo>
                <a:lnTo>
                  <a:pt x="2803490" y="527538"/>
                </a:lnTo>
                <a:lnTo>
                  <a:pt x="5024" y="527538"/>
                </a:lnTo>
                <a:cubicBezTo>
                  <a:pt x="3349" y="351692"/>
                  <a:pt x="1675" y="175846"/>
                  <a:pt x="0" y="0"/>
                </a:cubicBezTo>
                <a:lnTo>
                  <a:pt x="2617595" y="0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Placeholder 51"/>
          <p:cNvSpPr txBox="1">
            <a:spLocks/>
          </p:cNvSpPr>
          <p:nvPr userDrawn="1"/>
        </p:nvSpPr>
        <p:spPr>
          <a:xfrm>
            <a:off x="2827899" y="6499372"/>
            <a:ext cx="1899375" cy="250545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9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OMA Workshop on MCPTT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 descr="red_line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770915"/>
            <a:ext cx="9144000" cy="3650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 bwMode="auto">
          <a:xfrm>
            <a:off x="-7675" y="-1"/>
            <a:ext cx="702365" cy="803719"/>
          </a:xfrm>
          <a:custGeom>
            <a:avLst/>
            <a:gdLst>
              <a:gd name="connsiteX0" fmla="*/ 429371 w 707666"/>
              <a:gd name="connsiteY0" fmla="*/ 0 h 811033"/>
              <a:gd name="connsiteX1" fmla="*/ 707666 w 707666"/>
              <a:gd name="connsiteY1" fmla="*/ 811033 h 811033"/>
              <a:gd name="connsiteX2" fmla="*/ 0 w 707666"/>
              <a:gd name="connsiteY2" fmla="*/ 811033 h 811033"/>
              <a:gd name="connsiteX3" fmla="*/ 0 w 707666"/>
              <a:gd name="connsiteY3" fmla="*/ 7951 h 811033"/>
              <a:gd name="connsiteX4" fmla="*/ 429371 w 707666"/>
              <a:gd name="connsiteY4" fmla="*/ 0 h 811033"/>
              <a:gd name="connsiteX0" fmla="*/ 429371 w 707666"/>
              <a:gd name="connsiteY0" fmla="*/ 0 h 811033"/>
              <a:gd name="connsiteX1" fmla="*/ 707666 w 707666"/>
              <a:gd name="connsiteY1" fmla="*/ 811033 h 811033"/>
              <a:gd name="connsiteX2" fmla="*/ 0 w 707666"/>
              <a:gd name="connsiteY2" fmla="*/ 811033 h 811033"/>
              <a:gd name="connsiteX3" fmla="*/ 160934 w 707666"/>
              <a:gd name="connsiteY3" fmla="*/ 278613 h 811033"/>
              <a:gd name="connsiteX4" fmla="*/ 429371 w 707666"/>
              <a:gd name="connsiteY4" fmla="*/ 0 h 811033"/>
              <a:gd name="connsiteX0" fmla="*/ 429371 w 707666"/>
              <a:gd name="connsiteY0" fmla="*/ 0 h 811033"/>
              <a:gd name="connsiteX1" fmla="*/ 707666 w 707666"/>
              <a:gd name="connsiteY1" fmla="*/ 811033 h 811033"/>
              <a:gd name="connsiteX2" fmla="*/ 0 w 707666"/>
              <a:gd name="connsiteY2" fmla="*/ 811033 h 811033"/>
              <a:gd name="connsiteX3" fmla="*/ 7952 w 707666"/>
              <a:gd name="connsiteY3" fmla="*/ 7315 h 811033"/>
              <a:gd name="connsiteX4" fmla="*/ 429371 w 707666"/>
              <a:gd name="connsiteY4" fmla="*/ 0 h 811033"/>
              <a:gd name="connsiteX0" fmla="*/ 424070 w 702365"/>
              <a:gd name="connsiteY0" fmla="*/ 0 h 825664"/>
              <a:gd name="connsiteX1" fmla="*/ 702365 w 702365"/>
              <a:gd name="connsiteY1" fmla="*/ 811033 h 825664"/>
              <a:gd name="connsiteX2" fmla="*/ 206840 w 702365"/>
              <a:gd name="connsiteY2" fmla="*/ 825664 h 825664"/>
              <a:gd name="connsiteX3" fmla="*/ 2651 w 702365"/>
              <a:gd name="connsiteY3" fmla="*/ 7315 h 825664"/>
              <a:gd name="connsiteX4" fmla="*/ 424070 w 702365"/>
              <a:gd name="connsiteY4" fmla="*/ 0 h 825664"/>
              <a:gd name="connsiteX0" fmla="*/ 424070 w 702365"/>
              <a:gd name="connsiteY0" fmla="*/ 0 h 825664"/>
              <a:gd name="connsiteX1" fmla="*/ 702365 w 702365"/>
              <a:gd name="connsiteY1" fmla="*/ 811033 h 825664"/>
              <a:gd name="connsiteX2" fmla="*/ 2651 w 702365"/>
              <a:gd name="connsiteY2" fmla="*/ 825664 h 825664"/>
              <a:gd name="connsiteX3" fmla="*/ 2651 w 702365"/>
              <a:gd name="connsiteY3" fmla="*/ 7315 h 825664"/>
              <a:gd name="connsiteX4" fmla="*/ 424070 w 702365"/>
              <a:gd name="connsiteY4" fmla="*/ 0 h 825664"/>
              <a:gd name="connsiteX0" fmla="*/ 431385 w 702365"/>
              <a:gd name="connsiteY0" fmla="*/ 160935 h 818349"/>
              <a:gd name="connsiteX1" fmla="*/ 702365 w 702365"/>
              <a:gd name="connsiteY1" fmla="*/ 803718 h 818349"/>
              <a:gd name="connsiteX2" fmla="*/ 2651 w 702365"/>
              <a:gd name="connsiteY2" fmla="*/ 818349 h 818349"/>
              <a:gd name="connsiteX3" fmla="*/ 2651 w 702365"/>
              <a:gd name="connsiteY3" fmla="*/ 0 h 818349"/>
              <a:gd name="connsiteX4" fmla="*/ 431385 w 702365"/>
              <a:gd name="connsiteY4" fmla="*/ 160935 h 818349"/>
              <a:gd name="connsiteX0" fmla="*/ 380178 w 702365"/>
              <a:gd name="connsiteY0" fmla="*/ 0 h 818350"/>
              <a:gd name="connsiteX1" fmla="*/ 702365 w 702365"/>
              <a:gd name="connsiteY1" fmla="*/ 803719 h 818350"/>
              <a:gd name="connsiteX2" fmla="*/ 2651 w 702365"/>
              <a:gd name="connsiteY2" fmla="*/ 818350 h 818350"/>
              <a:gd name="connsiteX3" fmla="*/ 2651 w 702365"/>
              <a:gd name="connsiteY3" fmla="*/ 1 h 818350"/>
              <a:gd name="connsiteX4" fmla="*/ 380178 w 702365"/>
              <a:gd name="connsiteY4" fmla="*/ 0 h 818350"/>
              <a:gd name="connsiteX0" fmla="*/ 380178 w 702365"/>
              <a:gd name="connsiteY0" fmla="*/ 0 h 803719"/>
              <a:gd name="connsiteX1" fmla="*/ 702365 w 702365"/>
              <a:gd name="connsiteY1" fmla="*/ 803719 h 803719"/>
              <a:gd name="connsiteX2" fmla="*/ 2651 w 702365"/>
              <a:gd name="connsiteY2" fmla="*/ 796405 h 803719"/>
              <a:gd name="connsiteX3" fmla="*/ 2651 w 702365"/>
              <a:gd name="connsiteY3" fmla="*/ 1 h 803719"/>
              <a:gd name="connsiteX4" fmla="*/ 380178 w 702365"/>
              <a:gd name="connsiteY4" fmla="*/ 0 h 803719"/>
              <a:gd name="connsiteX0" fmla="*/ 380178 w 702365"/>
              <a:gd name="connsiteY0" fmla="*/ 0 h 901912"/>
              <a:gd name="connsiteX1" fmla="*/ 702365 w 702365"/>
              <a:gd name="connsiteY1" fmla="*/ 803719 h 901912"/>
              <a:gd name="connsiteX2" fmla="*/ 273956 w 702365"/>
              <a:gd name="connsiteY2" fmla="*/ 901912 h 901912"/>
              <a:gd name="connsiteX3" fmla="*/ 2651 w 702365"/>
              <a:gd name="connsiteY3" fmla="*/ 1 h 901912"/>
              <a:gd name="connsiteX4" fmla="*/ 380178 w 702365"/>
              <a:gd name="connsiteY4" fmla="*/ 0 h 901912"/>
              <a:gd name="connsiteX0" fmla="*/ 380178 w 702365"/>
              <a:gd name="connsiteY0" fmla="*/ 0 h 803719"/>
              <a:gd name="connsiteX1" fmla="*/ 702365 w 702365"/>
              <a:gd name="connsiteY1" fmla="*/ 803719 h 803719"/>
              <a:gd name="connsiteX2" fmla="*/ 148352 w 702365"/>
              <a:gd name="connsiteY2" fmla="*/ 801428 h 803719"/>
              <a:gd name="connsiteX3" fmla="*/ 2651 w 702365"/>
              <a:gd name="connsiteY3" fmla="*/ 1 h 803719"/>
              <a:gd name="connsiteX4" fmla="*/ 380178 w 702365"/>
              <a:gd name="connsiteY4" fmla="*/ 0 h 803719"/>
              <a:gd name="connsiteX0" fmla="*/ 380178 w 702365"/>
              <a:gd name="connsiteY0" fmla="*/ 0 h 803719"/>
              <a:gd name="connsiteX1" fmla="*/ 702365 w 702365"/>
              <a:gd name="connsiteY1" fmla="*/ 803719 h 803719"/>
              <a:gd name="connsiteX2" fmla="*/ 2651 w 702365"/>
              <a:gd name="connsiteY2" fmla="*/ 796404 h 803719"/>
              <a:gd name="connsiteX3" fmla="*/ 2651 w 702365"/>
              <a:gd name="connsiteY3" fmla="*/ 1 h 803719"/>
              <a:gd name="connsiteX4" fmla="*/ 380178 w 702365"/>
              <a:gd name="connsiteY4" fmla="*/ 0 h 80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65" h="803719">
                <a:moveTo>
                  <a:pt x="380178" y="0"/>
                </a:moveTo>
                <a:lnTo>
                  <a:pt x="702365" y="803719"/>
                </a:lnTo>
                <a:lnTo>
                  <a:pt x="2651" y="796404"/>
                </a:lnTo>
                <a:cubicBezTo>
                  <a:pt x="5302" y="528498"/>
                  <a:pt x="0" y="267907"/>
                  <a:pt x="2651" y="1"/>
                </a:cubicBezTo>
                <a:lnTo>
                  <a:pt x="380178" y="0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15" descr="Harris_wR_2c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295275"/>
            <a:ext cx="1519627" cy="3974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9" r:id="rId2"/>
    <p:sldLayoutId id="2147483680" r:id="rId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4272E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395855" y="6507678"/>
            <a:ext cx="391885" cy="201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 Hengeveld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Senior Scientist, Harris PS&amp;PC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MCPTT Standards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45143" y="965201"/>
            <a:ext cx="8802914" cy="526868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28918"/>
            <a:ext cx="6059488" cy="536575"/>
          </a:xfrm>
        </p:spPr>
        <p:txBody>
          <a:bodyPr/>
          <a:lstStyle/>
          <a:p>
            <a:r>
              <a:rPr lang="en-US" sz="2200" b="1" dirty="0" smtClean="0"/>
              <a:t>Harris Corporation At-A-Glance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486" y="4376052"/>
            <a:ext cx="819331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ctr"/>
            <a:r>
              <a:rPr lang="en-US" sz="1400" b="1" i="1" dirty="0" smtClean="0">
                <a:solidFill>
                  <a:srgbClr val="C00000"/>
                </a:solidFill>
                <a:latin typeface="+mn-lt"/>
              </a:rPr>
              <a:t>Leader in design, development and operation of highly-reliable, secure communications systems and information networks for voice, data, video, and imaging</a:t>
            </a:r>
          </a:p>
          <a:p>
            <a:pPr marL="174625" indent="-174625" algn="ctr"/>
            <a:endParaRPr lang="en-US" sz="1050" b="1" dirty="0" smtClean="0">
              <a:latin typeface="+mn-lt"/>
            </a:endParaRPr>
          </a:p>
          <a:p>
            <a:pPr marL="1089025" lvl="2" indent="-17462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$5+ Billion U.S. company based in Melbourne, Florida</a:t>
            </a:r>
          </a:p>
          <a:p>
            <a:pPr marL="1089025" lvl="3" indent="-174625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Publicly listed on NYSE (ticker: HRS)</a:t>
            </a:r>
          </a:p>
          <a:p>
            <a:pPr marL="1089025" lvl="3" indent="-174625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14,000 employees located in 50+ countries around the world                            (6,000 engineers/scientists)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1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539" y="1342566"/>
            <a:ext cx="846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  <a:latin typeface="+mn-lt"/>
              </a:rPr>
              <a:t>Mission Critical Communications For Commercial &amp; Government Markets Worldwide</a:t>
            </a:r>
            <a:endParaRPr lang="en-US" sz="16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8" descr="Corp-Strat-Vision_slid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6480" y="1686971"/>
            <a:ext cx="8360159" cy="2683657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59590" y="6513399"/>
            <a:ext cx="782353" cy="266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26,27-Aug-2014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 descr="Harris_wR_2colo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1782" y="988002"/>
            <a:ext cx="1519627" cy="3974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800599" y="876301"/>
            <a:ext cx="4343401" cy="5486400"/>
          </a:xfrm>
          <a:prstGeom prst="rect">
            <a:avLst/>
          </a:prstGeom>
          <a:gradFill flip="none" rotWithShape="0">
            <a:gsLst>
              <a:gs pos="73000">
                <a:schemeClr val="accent1">
                  <a:alpha val="49000"/>
                </a:schemeClr>
              </a:gs>
              <a:gs pos="87000">
                <a:schemeClr val="bg1">
                  <a:alpha val="3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5422" y="990600"/>
            <a:ext cx="4681802" cy="5184422"/>
          </a:xfrm>
        </p:spPr>
        <p:txBody>
          <a:bodyPr>
            <a:normAutofit/>
          </a:bodyPr>
          <a:lstStyle/>
          <a:p>
            <a:r>
              <a:rPr lang="en-US" dirty="0" smtClean="0"/>
              <a:t>80+ years of leadership in Public Safety communications</a:t>
            </a:r>
          </a:p>
          <a:p>
            <a:endParaRPr lang="en-US" dirty="0" smtClean="0"/>
          </a:p>
          <a:p>
            <a:r>
              <a:rPr lang="en-US" dirty="0" smtClean="0"/>
              <a:t>More than 600 network deployments worldwide</a:t>
            </a:r>
          </a:p>
          <a:p>
            <a:endParaRPr lang="en-US" dirty="0" smtClean="0"/>
          </a:p>
          <a:p>
            <a:r>
              <a:rPr lang="en-US" dirty="0" smtClean="0"/>
              <a:t>Over a decade of experience deploying IP-Based Communications Solutions for First Responders</a:t>
            </a:r>
          </a:p>
          <a:p>
            <a:endParaRPr lang="en-US" dirty="0" smtClean="0"/>
          </a:p>
          <a:p>
            <a:r>
              <a:rPr lang="en-US" dirty="0" smtClean="0"/>
              <a:t>Standards Participation</a:t>
            </a:r>
          </a:p>
          <a:p>
            <a:pPr lvl="1"/>
            <a:r>
              <a:rPr lang="en-US" dirty="0" smtClean="0"/>
              <a:t>TIA (TR8), 3GPP, ATIS, OMA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Public Safety Forums</a:t>
            </a:r>
          </a:p>
          <a:p>
            <a:pPr lvl="1"/>
            <a:r>
              <a:rPr lang="en-US" dirty="0" smtClean="0"/>
              <a:t>NPSTC, </a:t>
            </a:r>
            <a:r>
              <a:rPr lang="en-US" dirty="0" smtClean="0"/>
              <a:t>PSCR, APCO, APIC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Safety Experience</a:t>
            </a:r>
            <a:endParaRPr lang="en-US" dirty="0"/>
          </a:p>
        </p:txBody>
      </p:sp>
      <p:sp>
        <p:nvSpPr>
          <p:cNvPr id="6" name="bk object 24"/>
          <p:cNvSpPr/>
          <p:nvPr/>
        </p:nvSpPr>
        <p:spPr>
          <a:xfrm>
            <a:off x="5653430" y="4793500"/>
            <a:ext cx="1508755" cy="150875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4"/>
          <p:cNvSpPr/>
          <p:nvPr/>
        </p:nvSpPr>
        <p:spPr>
          <a:xfrm>
            <a:off x="6770384" y="4068798"/>
            <a:ext cx="1508759" cy="1508759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umimoji="1" dirty="0"/>
          </a:p>
        </p:txBody>
      </p:sp>
      <p:sp>
        <p:nvSpPr>
          <p:cNvPr id="10" name="object 7"/>
          <p:cNvSpPr/>
          <p:nvPr/>
        </p:nvSpPr>
        <p:spPr>
          <a:xfrm>
            <a:off x="5653432" y="1053003"/>
            <a:ext cx="1508751" cy="1508751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5"/>
          <p:cNvSpPr/>
          <p:nvPr/>
        </p:nvSpPr>
        <p:spPr>
          <a:xfrm>
            <a:off x="6770388" y="1786428"/>
            <a:ext cx="1508751" cy="1508751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6"/>
          <p:cNvSpPr/>
          <p:nvPr/>
        </p:nvSpPr>
        <p:spPr>
          <a:xfrm>
            <a:off x="7158991" y="2986578"/>
            <a:ext cx="1508759" cy="1508759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85421" y="878462"/>
            <a:ext cx="8218311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Harris wants a </a:t>
            </a:r>
            <a:r>
              <a:rPr lang="en-US" i="1" dirty="0" smtClean="0"/>
              <a:t>bona fide</a:t>
            </a:r>
            <a:r>
              <a:rPr lang="en-US" dirty="0" smtClean="0"/>
              <a:t> and </a:t>
            </a:r>
            <a:r>
              <a:rPr lang="en-US" i="1" dirty="0" smtClean="0"/>
              <a:t>relevant </a:t>
            </a:r>
            <a:r>
              <a:rPr lang="en-US" dirty="0" smtClean="0"/>
              <a:t>standard </a:t>
            </a:r>
            <a:r>
              <a:rPr lang="en-US" dirty="0" smtClean="0"/>
              <a:t>for MCPTT</a:t>
            </a:r>
          </a:p>
          <a:p>
            <a:pPr lvl="1"/>
            <a:r>
              <a:rPr lang="en-US" dirty="0" smtClean="0"/>
              <a:t>Bona fide:  Endorsed by </a:t>
            </a:r>
            <a:r>
              <a:rPr lang="en-US" dirty="0" err="1" smtClean="0"/>
              <a:t>FirstNet</a:t>
            </a:r>
            <a:r>
              <a:rPr lang="en-US" dirty="0" smtClean="0"/>
              <a:t> and other global public safety institutions (UKHO, French MOI, etc.) and manufacturers are committed to its development.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Relevant:  Truly satisfies first responder needs; likely to be </a:t>
            </a:r>
            <a:r>
              <a:rPr lang="en-US" dirty="0" smtClean="0"/>
              <a:t>adopted </a:t>
            </a:r>
            <a:r>
              <a:rPr lang="en-US" dirty="0" smtClean="0"/>
              <a:t>by PS agencies for mission critical use.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MCPTT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3GPP Enabled (e.g., GCSE) and Endorsed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Open to leveraging applicable </a:t>
            </a:r>
            <a:r>
              <a:rPr lang="en-US" dirty="0" smtClean="0"/>
              <a:t>work from other </a:t>
            </a:r>
            <a:r>
              <a:rPr lang="en-US" dirty="0" smtClean="0"/>
              <a:t>SDOs if it facilitates the creation of a globally accepted standard</a:t>
            </a:r>
            <a:endParaRPr lang="en-US" dirty="0" smtClean="0"/>
          </a:p>
          <a:p>
            <a:pPr lvl="2"/>
            <a:r>
              <a:rPr lang="en-US" dirty="0" smtClean="0"/>
              <a:t>OMA, ETSI, TIA, </a:t>
            </a:r>
            <a:r>
              <a:rPr lang="en-US" dirty="0" smtClean="0"/>
              <a:t>ATIS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Should be forward looking, but </a:t>
            </a:r>
          </a:p>
          <a:p>
            <a:pPr lvl="2"/>
            <a:r>
              <a:rPr lang="en-US" dirty="0" smtClean="0"/>
              <a:t>Must not require instantaneous adaptation of new roles and operating procedures, therefore, </a:t>
            </a:r>
          </a:p>
          <a:p>
            <a:pPr lvl="2"/>
            <a:r>
              <a:rPr lang="en-US" dirty="0" smtClean="0"/>
              <a:t>Should </a:t>
            </a:r>
            <a:r>
              <a:rPr lang="en-US" dirty="0" smtClean="0"/>
              <a:t>leverage </a:t>
            </a:r>
            <a:r>
              <a:rPr lang="en-US" dirty="0" smtClean="0"/>
              <a:t>Public Safety’s LMR experience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Should encourage operational innovation by public safety practitioners, but should not </a:t>
            </a:r>
            <a:r>
              <a:rPr lang="en-US" b="1" i="1" dirty="0" smtClean="0"/>
              <a:t>force </a:t>
            </a:r>
            <a:r>
              <a:rPr lang="en-US" dirty="0" smtClean="0"/>
              <a:t>adaptation of new paradigms that are not grounded in operational needs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facilitate migration from legacy narrowband technologies (esp. P25,Tetra)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MCPTT Standards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Safety Feature </a:t>
            </a:r>
            <a:r>
              <a:rPr lang="en-US" dirty="0" smtClean="0"/>
              <a:t>Set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Public Safety Grade Performance and Reliability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current operating paradigms with analogous features</a:t>
            </a:r>
          </a:p>
          <a:p>
            <a:pPr lvl="1"/>
            <a:r>
              <a:rPr lang="en-US" dirty="0" smtClean="0"/>
              <a:t>Exploit innovative capabilities provided by conjoined communications</a:t>
            </a:r>
          </a:p>
          <a:p>
            <a:pPr lvl="1"/>
            <a:r>
              <a:rPr lang="en-US" dirty="0" smtClean="0"/>
              <a:t>Maintain first responder “heads up” awareness while enhancing safety, information access, and cooperation</a:t>
            </a:r>
          </a:p>
          <a:p>
            <a:pPr algn="ctr">
              <a:buNone/>
            </a:pPr>
            <a:r>
              <a:rPr lang="en-US" b="1" i="1" dirty="0" smtClean="0"/>
              <a:t>The tool is not the mission.</a:t>
            </a:r>
          </a:p>
          <a:p>
            <a:pPr algn="ctr">
              <a:buNone/>
            </a:pPr>
            <a:endParaRPr lang="en-US" b="1" i="1" dirty="0" smtClean="0"/>
          </a:p>
          <a:p>
            <a:r>
              <a:rPr lang="en-US" dirty="0" smtClean="0"/>
              <a:t>Security </a:t>
            </a:r>
            <a:r>
              <a:rPr lang="en-US" dirty="0" smtClean="0"/>
              <a:t>&amp; Privacy</a:t>
            </a:r>
          </a:p>
          <a:p>
            <a:pPr lvl="1"/>
            <a:r>
              <a:rPr lang="en-US" dirty="0" smtClean="0"/>
              <a:t>Secure from intrusion, denial of service, and unauthorized eavesdropping while satisfying local laws related to public access to public safety operations</a:t>
            </a:r>
          </a:p>
          <a:p>
            <a:pPr lvl="1"/>
            <a:r>
              <a:rPr lang="en-US" dirty="0" smtClean="0"/>
              <a:t>End-to-end confidentiality even with legacy interworking</a:t>
            </a:r>
          </a:p>
          <a:p>
            <a:pPr lvl="1"/>
            <a:r>
              <a:rPr lang="en-US" dirty="0" smtClean="0"/>
              <a:t>Available privacy vis-à-vis other authorized users including operators, other agencies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Aspects of the 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</a:t>
            </a:r>
            <a:r>
              <a:rPr lang="en-US" dirty="0" smtClean="0"/>
              <a:t>public safety’s need for adaptable response by providing</a:t>
            </a:r>
          </a:p>
          <a:p>
            <a:pPr lvl="1"/>
            <a:r>
              <a:rPr lang="en-US" dirty="0" smtClean="0"/>
              <a:t>Local Control of mission affecting configurations (e.g., control of communications nets (who can talk to whom), operating modes, communications priority)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Real-time Local Visibility into service status, KPIs, loading etc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on-network and off-network deployment topologies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Forward Facing </a:t>
            </a:r>
            <a:r>
              <a:rPr lang="en-US" dirty="0" smtClean="0"/>
              <a:t>Architecture considers:</a:t>
            </a:r>
            <a:endParaRPr lang="en-US" dirty="0" smtClean="0"/>
          </a:p>
          <a:p>
            <a:pPr lvl="1"/>
            <a:r>
              <a:rPr lang="en-US" dirty="0" smtClean="0"/>
              <a:t>Current technologies</a:t>
            </a:r>
          </a:p>
          <a:p>
            <a:pPr lvl="2"/>
            <a:r>
              <a:rPr lang="en-US" dirty="0" smtClean="0"/>
              <a:t>Cloud </a:t>
            </a:r>
            <a:r>
              <a:rPr lang="en-US" dirty="0" smtClean="0"/>
              <a:t>computing, software as a </a:t>
            </a:r>
            <a:r>
              <a:rPr lang="en-US" dirty="0" smtClean="0"/>
              <a:t>service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Emerging technologies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oftware </a:t>
            </a:r>
            <a:r>
              <a:rPr lang="en-US" dirty="0" smtClean="0"/>
              <a:t>defined networking, network function </a:t>
            </a:r>
            <a:r>
              <a:rPr lang="en-US" dirty="0" smtClean="0"/>
              <a:t>virtualization, etc.,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Aspects of the 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85421" y="2113472"/>
            <a:ext cx="8218311" cy="168215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b="1" i="1" dirty="0" smtClean="0"/>
              <a:t>Harris is committed to a global broadband MCPTT standard and will actively contribute our domain knowledge and technical experience in public safety communications to help bring it to fruition.</a:t>
            </a:r>
            <a:endParaRPr lang="en-US" sz="28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395855" y="6507678"/>
            <a:ext cx="391885" cy="201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26,27-Aug-2014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tinez Template">
  <a:themeElements>
    <a:clrScheme name="Harris Std. Colors">
      <a:dk1>
        <a:srgbClr val="000000"/>
      </a:dk1>
      <a:lt1>
        <a:sysClr val="window" lastClr="FFFFFF"/>
      </a:lt1>
      <a:dk2>
        <a:srgbClr val="CE1126"/>
      </a:dk2>
      <a:lt2>
        <a:srgbClr val="A5A5A5"/>
      </a:lt2>
      <a:accent1>
        <a:srgbClr val="001642"/>
      </a:accent1>
      <a:accent2>
        <a:srgbClr val="2EA3C9"/>
      </a:accent2>
      <a:accent3>
        <a:srgbClr val="C7FFF7"/>
      </a:accent3>
      <a:accent4>
        <a:srgbClr val="33CC33"/>
      </a:accent4>
      <a:accent5>
        <a:srgbClr val="1C542B"/>
      </a:accent5>
      <a:accent6>
        <a:srgbClr val="688320"/>
      </a:accent6>
      <a:hlink>
        <a:srgbClr val="CE1126"/>
      </a:hlink>
      <a:folHlink>
        <a:srgbClr val="FAC9CF"/>
      </a:folHlink>
    </a:clrScheme>
    <a:fontScheme name="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388687100A14C8F2B33082F0C3A80" ma:contentTypeVersion="0" ma:contentTypeDescription="Create a new document." ma:contentTypeScope="" ma:versionID="37d4392929bb7643a3b378c2a33628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D79C51-0734-4B49-BBA0-74E537943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EEED04-F193-4958-878D-10AFAED6FC3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59D12A-21F4-45F7-92B0-1C59574DA0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Martinez Template</Template>
  <TotalTime>154</TotalTime>
  <Words>512</Words>
  <Application>Microsoft Office PowerPoint</Application>
  <PresentationFormat>On-screen Show (4:3)</PresentationFormat>
  <Paragraphs>79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Martinez Template</vt:lpstr>
      <vt:lpstr>Slide 1</vt:lpstr>
      <vt:lpstr>Harris Corporation At-A-Glance</vt:lpstr>
      <vt:lpstr>Public Safety Experience</vt:lpstr>
      <vt:lpstr>MCPTT Standards Development</vt:lpstr>
      <vt:lpstr>Critical Aspects of the Standard</vt:lpstr>
      <vt:lpstr>Critical Aspects of the Standard</vt:lpstr>
      <vt:lpstr>Slide 7</vt:lpstr>
      <vt:lpstr>Slide 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thengeve</dc:creator>
  <cp:lastModifiedBy>thengeve</cp:lastModifiedBy>
  <cp:revision>21</cp:revision>
  <cp:lastPrinted>2001-09-25T16:38:37Z</cp:lastPrinted>
  <dcterms:created xsi:type="dcterms:W3CDTF">2014-08-08T11:32:57Z</dcterms:created>
  <dcterms:modified xsi:type="dcterms:W3CDTF">2014-08-12T18:34:57Z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0x010100E90388687100A14C8F2B33082F0C3A80</vt:lpwstr>
  </property>
</Properties>
</file>