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3" r:id="rId1"/>
  </p:sldMasterIdLst>
  <p:notesMasterIdLst>
    <p:notesMasterId r:id="rId20"/>
  </p:notesMasterIdLst>
  <p:handoutMasterIdLst>
    <p:handoutMasterId r:id="rId21"/>
  </p:handoutMasterIdLst>
  <p:sldIdLst>
    <p:sldId id="281" r:id="rId2"/>
    <p:sldId id="317" r:id="rId3"/>
    <p:sldId id="285" r:id="rId4"/>
    <p:sldId id="315" r:id="rId5"/>
    <p:sldId id="282" r:id="rId6"/>
    <p:sldId id="289" r:id="rId7"/>
    <p:sldId id="320" r:id="rId8"/>
    <p:sldId id="287" r:id="rId9"/>
    <p:sldId id="291" r:id="rId10"/>
    <p:sldId id="292" r:id="rId11"/>
    <p:sldId id="293" r:id="rId12"/>
    <p:sldId id="294" r:id="rId13"/>
    <p:sldId id="319" r:id="rId14"/>
    <p:sldId id="310" r:id="rId15"/>
    <p:sldId id="311" r:id="rId16"/>
    <p:sldId id="318" r:id="rId17"/>
    <p:sldId id="279" r:id="rId18"/>
    <p:sldId id="321" r:id="rId19"/>
  </p:sldIdLst>
  <p:sldSz cx="9144000" cy="6858000" type="screen4x3"/>
  <p:notesSz cx="7004050" cy="9223375"/>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Arial" charset="0"/>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Arial" charset="0"/>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Arial" charset="0"/>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Arial" charset="0"/>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Arial" charset="0"/>
      </a:defRPr>
    </a:lvl5pPr>
    <a:lvl6pPr marL="2286000" algn="l" defTabSz="914400" rtl="0" eaLnBrk="1" latinLnBrk="0" hangingPunct="1">
      <a:defRPr kern="1200">
        <a:solidFill>
          <a:schemeClr val="tx1"/>
        </a:solidFill>
        <a:latin typeface="Arial" charset="0"/>
        <a:ea typeface="ＭＳ Ｐゴシック" pitchFamily="34" charset="-128"/>
        <a:cs typeface="Arial" charset="0"/>
      </a:defRPr>
    </a:lvl6pPr>
    <a:lvl7pPr marL="2743200" algn="l" defTabSz="914400" rtl="0" eaLnBrk="1" latinLnBrk="0" hangingPunct="1">
      <a:defRPr kern="1200">
        <a:solidFill>
          <a:schemeClr val="tx1"/>
        </a:solidFill>
        <a:latin typeface="Arial" charset="0"/>
        <a:ea typeface="ＭＳ Ｐゴシック" pitchFamily="34" charset="-128"/>
        <a:cs typeface="Arial" charset="0"/>
      </a:defRPr>
    </a:lvl7pPr>
    <a:lvl8pPr marL="3200400" algn="l" defTabSz="914400" rtl="0" eaLnBrk="1" latinLnBrk="0" hangingPunct="1">
      <a:defRPr kern="1200">
        <a:solidFill>
          <a:schemeClr val="tx1"/>
        </a:solidFill>
        <a:latin typeface="Arial" charset="0"/>
        <a:ea typeface="ＭＳ Ｐゴシック" pitchFamily="34" charset="-128"/>
        <a:cs typeface="Arial" charset="0"/>
      </a:defRPr>
    </a:lvl8pPr>
    <a:lvl9pPr marL="3657600" algn="l" defTabSz="914400" rtl="0" eaLnBrk="1" latinLnBrk="0" hangingPunct="1">
      <a:defRPr kern="1200">
        <a:solidFill>
          <a:schemeClr val="tx1"/>
        </a:solidFill>
        <a:latin typeface="Arial" charset="0"/>
        <a:ea typeface="ＭＳ Ｐゴシック" pitchFamily="34" charset="-128"/>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AE1F29"/>
    <a:srgbClr val="AEA797"/>
    <a:srgbClr val="FFFFFF"/>
    <a:srgbClr val="ADADAD"/>
    <a:srgbClr val="535044"/>
    <a:srgbClr val="B6AFA4"/>
    <a:srgbClr val="B5AFA4"/>
    <a:srgbClr val="B5B0A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20"/>
    <p:restoredTop sz="94660"/>
  </p:normalViewPr>
  <p:slideViewPr>
    <p:cSldViewPr snapToObjects="1">
      <p:cViewPr>
        <p:scale>
          <a:sx n="150" d="100"/>
          <a:sy n="150" d="100"/>
        </p:scale>
        <p:origin x="-197" y="907"/>
      </p:cViewPr>
      <p:guideLst>
        <p:guide orient="horz" pos="912"/>
        <p:guide pos="1248"/>
      </p:guideLst>
    </p:cSldViewPr>
  </p:slideViewPr>
  <p:notesTextViewPr>
    <p:cViewPr>
      <p:scale>
        <a:sx n="100" d="100"/>
        <a:sy n="100" d="100"/>
      </p:scale>
      <p:origin x="0" y="0"/>
    </p:cViewPr>
  </p:notesTextViewPr>
  <p:sorterViewPr>
    <p:cViewPr>
      <p:scale>
        <a:sx n="115" d="100"/>
        <a:sy n="115" d="100"/>
      </p:scale>
      <p:origin x="0" y="112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5300" cy="461963"/>
          </a:xfrm>
          <a:prstGeom prst="rect">
            <a:avLst/>
          </a:prstGeom>
          <a:noFill/>
          <a:ln w="9525">
            <a:noFill/>
            <a:miter lim="800000"/>
            <a:headEnd/>
            <a:tailEnd/>
          </a:ln>
        </p:spPr>
        <p:txBody>
          <a:bodyPr vert="horz" wrap="square" lIns="92720" tIns="46360" rIns="92720" bIns="46360" numCol="1" anchor="t" anchorCtr="0" compatLnSpc="1">
            <a:prstTxWarp prst="textNoShape">
              <a:avLst/>
            </a:prstTxWarp>
          </a:bodyPr>
          <a:lstStyle>
            <a:lvl1pPr defTabSz="463550">
              <a:defRPr sz="1200"/>
            </a:lvl1pPr>
          </a:lstStyle>
          <a:p>
            <a:pPr>
              <a:defRPr/>
            </a:pPr>
            <a:endParaRPr lang="en-US"/>
          </a:p>
        </p:txBody>
      </p:sp>
      <p:sp>
        <p:nvSpPr>
          <p:cNvPr id="3" name="Date Placeholder 2"/>
          <p:cNvSpPr>
            <a:spLocks noGrp="1"/>
          </p:cNvSpPr>
          <p:nvPr>
            <p:ph type="dt" sz="quarter" idx="1"/>
          </p:nvPr>
        </p:nvSpPr>
        <p:spPr bwMode="auto">
          <a:xfrm>
            <a:off x="3967163" y="0"/>
            <a:ext cx="3035300" cy="461963"/>
          </a:xfrm>
          <a:prstGeom prst="rect">
            <a:avLst/>
          </a:prstGeom>
          <a:noFill/>
          <a:ln w="9525">
            <a:noFill/>
            <a:miter lim="800000"/>
            <a:headEnd/>
            <a:tailEnd/>
          </a:ln>
        </p:spPr>
        <p:txBody>
          <a:bodyPr vert="horz" wrap="square" lIns="92720" tIns="46360" rIns="92720" bIns="46360" numCol="1" anchor="t" anchorCtr="0" compatLnSpc="1">
            <a:prstTxWarp prst="textNoShape">
              <a:avLst/>
            </a:prstTxWarp>
          </a:bodyPr>
          <a:lstStyle>
            <a:lvl1pPr algn="r" defTabSz="463550">
              <a:defRPr sz="1200"/>
            </a:lvl1pPr>
          </a:lstStyle>
          <a:p>
            <a:pPr>
              <a:defRPr/>
            </a:pPr>
            <a:fld id="{3C08413D-255F-4B7A-B44A-64EF88A35193}" type="datetime1">
              <a:rPr lang="en-US"/>
              <a:pPr>
                <a:defRPr/>
              </a:pPr>
              <a:t>6/13/2011</a:t>
            </a:fld>
            <a:endParaRPr lang="en-US"/>
          </a:p>
        </p:txBody>
      </p:sp>
      <p:sp>
        <p:nvSpPr>
          <p:cNvPr id="4" name="Footer Placeholder 3"/>
          <p:cNvSpPr>
            <a:spLocks noGrp="1"/>
          </p:cNvSpPr>
          <p:nvPr>
            <p:ph type="ftr" sz="quarter" idx="2"/>
          </p:nvPr>
        </p:nvSpPr>
        <p:spPr bwMode="auto">
          <a:xfrm>
            <a:off x="0" y="8759825"/>
            <a:ext cx="3035300" cy="461963"/>
          </a:xfrm>
          <a:prstGeom prst="rect">
            <a:avLst/>
          </a:prstGeom>
          <a:noFill/>
          <a:ln w="9525">
            <a:noFill/>
            <a:miter lim="800000"/>
            <a:headEnd/>
            <a:tailEnd/>
          </a:ln>
        </p:spPr>
        <p:txBody>
          <a:bodyPr vert="horz" wrap="square" lIns="92720" tIns="46360" rIns="92720" bIns="46360" numCol="1" anchor="b" anchorCtr="0" compatLnSpc="1">
            <a:prstTxWarp prst="textNoShape">
              <a:avLst/>
            </a:prstTxWarp>
          </a:bodyPr>
          <a:lstStyle>
            <a:lvl1pPr defTabSz="463550">
              <a:defRPr sz="1200"/>
            </a:lvl1pPr>
          </a:lstStyle>
          <a:p>
            <a:pPr>
              <a:defRPr/>
            </a:pPr>
            <a:endParaRPr lang="en-US"/>
          </a:p>
        </p:txBody>
      </p:sp>
      <p:sp>
        <p:nvSpPr>
          <p:cNvPr id="5" name="Slide Number Placeholder 4"/>
          <p:cNvSpPr>
            <a:spLocks noGrp="1"/>
          </p:cNvSpPr>
          <p:nvPr>
            <p:ph type="sldNum" sz="quarter" idx="3"/>
          </p:nvPr>
        </p:nvSpPr>
        <p:spPr bwMode="auto">
          <a:xfrm>
            <a:off x="3967163" y="8759825"/>
            <a:ext cx="3035300" cy="461963"/>
          </a:xfrm>
          <a:prstGeom prst="rect">
            <a:avLst/>
          </a:prstGeom>
          <a:noFill/>
          <a:ln w="9525">
            <a:noFill/>
            <a:miter lim="800000"/>
            <a:headEnd/>
            <a:tailEnd/>
          </a:ln>
        </p:spPr>
        <p:txBody>
          <a:bodyPr vert="horz" wrap="square" lIns="92720" tIns="46360" rIns="92720" bIns="46360" numCol="1" anchor="b" anchorCtr="0" compatLnSpc="1">
            <a:prstTxWarp prst="textNoShape">
              <a:avLst/>
            </a:prstTxWarp>
          </a:bodyPr>
          <a:lstStyle>
            <a:lvl1pPr algn="r" defTabSz="463550">
              <a:defRPr sz="1200"/>
            </a:lvl1pPr>
          </a:lstStyle>
          <a:p>
            <a:pPr>
              <a:defRPr/>
            </a:pPr>
            <a:fld id="{FAD67685-7B5C-4E07-ADE2-4A3EBEE114A4}"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5300" cy="461963"/>
          </a:xfrm>
          <a:prstGeom prst="rect">
            <a:avLst/>
          </a:prstGeom>
          <a:noFill/>
          <a:ln w="9525">
            <a:noFill/>
            <a:miter lim="800000"/>
            <a:headEnd/>
            <a:tailEnd/>
          </a:ln>
        </p:spPr>
        <p:txBody>
          <a:bodyPr vert="horz" wrap="square" lIns="92720" tIns="46360" rIns="92720" bIns="46360" numCol="1" anchor="t" anchorCtr="0" compatLnSpc="1">
            <a:prstTxWarp prst="textNoShape">
              <a:avLst/>
            </a:prstTxWarp>
          </a:bodyPr>
          <a:lstStyle>
            <a:lvl1pPr defTabSz="463550">
              <a:defRPr sz="1200"/>
            </a:lvl1pPr>
          </a:lstStyle>
          <a:p>
            <a:pPr>
              <a:defRPr/>
            </a:pPr>
            <a:endParaRPr lang="en-US"/>
          </a:p>
        </p:txBody>
      </p:sp>
      <p:sp>
        <p:nvSpPr>
          <p:cNvPr id="3" name="Date Placeholder 2"/>
          <p:cNvSpPr>
            <a:spLocks noGrp="1"/>
          </p:cNvSpPr>
          <p:nvPr>
            <p:ph type="dt" idx="1"/>
          </p:nvPr>
        </p:nvSpPr>
        <p:spPr bwMode="auto">
          <a:xfrm>
            <a:off x="3967163" y="0"/>
            <a:ext cx="3035300" cy="461963"/>
          </a:xfrm>
          <a:prstGeom prst="rect">
            <a:avLst/>
          </a:prstGeom>
          <a:noFill/>
          <a:ln w="9525">
            <a:noFill/>
            <a:miter lim="800000"/>
            <a:headEnd/>
            <a:tailEnd/>
          </a:ln>
        </p:spPr>
        <p:txBody>
          <a:bodyPr vert="horz" wrap="square" lIns="92720" tIns="46360" rIns="92720" bIns="46360" numCol="1" anchor="t" anchorCtr="0" compatLnSpc="1">
            <a:prstTxWarp prst="textNoShape">
              <a:avLst/>
            </a:prstTxWarp>
          </a:bodyPr>
          <a:lstStyle>
            <a:lvl1pPr algn="r" defTabSz="463550">
              <a:defRPr sz="1200"/>
            </a:lvl1pPr>
          </a:lstStyle>
          <a:p>
            <a:pPr>
              <a:defRPr/>
            </a:pPr>
            <a:fld id="{6AED68DB-8F45-46D0-8D92-81EDE6A566F0}" type="datetime1">
              <a:rPr lang="en-US"/>
              <a:pPr>
                <a:defRPr/>
              </a:pPr>
              <a:t>6/13/2011</a:t>
            </a:fld>
            <a:endParaRPr lang="en-US"/>
          </a:p>
        </p:txBody>
      </p:sp>
      <p:sp>
        <p:nvSpPr>
          <p:cNvPr id="4" name="Slide Image Placeholder 3"/>
          <p:cNvSpPr>
            <a:spLocks noGrp="1" noRot="1" noChangeAspect="1"/>
          </p:cNvSpPr>
          <p:nvPr>
            <p:ph type="sldImg" idx="2"/>
          </p:nvPr>
        </p:nvSpPr>
        <p:spPr>
          <a:xfrm>
            <a:off x="1195388" y="692150"/>
            <a:ext cx="4613275" cy="3459163"/>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a:p>
        </p:txBody>
      </p:sp>
      <p:sp>
        <p:nvSpPr>
          <p:cNvPr id="5" name="Notes Placeholder 4"/>
          <p:cNvSpPr>
            <a:spLocks noGrp="1"/>
          </p:cNvSpPr>
          <p:nvPr>
            <p:ph type="body" sz="quarter" idx="3"/>
          </p:nvPr>
        </p:nvSpPr>
        <p:spPr bwMode="auto">
          <a:xfrm>
            <a:off x="700088" y="4381500"/>
            <a:ext cx="5603875" cy="4149725"/>
          </a:xfrm>
          <a:prstGeom prst="rect">
            <a:avLst/>
          </a:prstGeom>
          <a:noFill/>
          <a:ln w="9525">
            <a:noFill/>
            <a:miter lim="800000"/>
            <a:headEnd/>
            <a:tailEnd/>
          </a:ln>
        </p:spPr>
        <p:txBody>
          <a:bodyPr vert="horz" wrap="square" lIns="92720" tIns="46360" rIns="92720" bIns="4636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bwMode="auto">
          <a:xfrm>
            <a:off x="0" y="8759825"/>
            <a:ext cx="3035300" cy="461963"/>
          </a:xfrm>
          <a:prstGeom prst="rect">
            <a:avLst/>
          </a:prstGeom>
          <a:noFill/>
          <a:ln w="9525">
            <a:noFill/>
            <a:miter lim="800000"/>
            <a:headEnd/>
            <a:tailEnd/>
          </a:ln>
        </p:spPr>
        <p:txBody>
          <a:bodyPr vert="horz" wrap="square" lIns="92720" tIns="46360" rIns="92720" bIns="46360" numCol="1" anchor="b" anchorCtr="0" compatLnSpc="1">
            <a:prstTxWarp prst="textNoShape">
              <a:avLst/>
            </a:prstTxWarp>
          </a:bodyPr>
          <a:lstStyle>
            <a:lvl1pPr defTabSz="463550">
              <a:defRPr sz="1200"/>
            </a:lvl1pPr>
          </a:lstStyle>
          <a:p>
            <a:pPr>
              <a:defRPr/>
            </a:pPr>
            <a:endParaRPr lang="en-US"/>
          </a:p>
        </p:txBody>
      </p:sp>
      <p:sp>
        <p:nvSpPr>
          <p:cNvPr id="7" name="Slide Number Placeholder 6"/>
          <p:cNvSpPr>
            <a:spLocks noGrp="1"/>
          </p:cNvSpPr>
          <p:nvPr>
            <p:ph type="sldNum" sz="quarter" idx="5"/>
          </p:nvPr>
        </p:nvSpPr>
        <p:spPr bwMode="auto">
          <a:xfrm>
            <a:off x="3967163" y="8759825"/>
            <a:ext cx="3035300" cy="461963"/>
          </a:xfrm>
          <a:prstGeom prst="rect">
            <a:avLst/>
          </a:prstGeom>
          <a:noFill/>
          <a:ln w="9525">
            <a:noFill/>
            <a:miter lim="800000"/>
            <a:headEnd/>
            <a:tailEnd/>
          </a:ln>
        </p:spPr>
        <p:txBody>
          <a:bodyPr vert="horz" wrap="square" lIns="92720" tIns="46360" rIns="92720" bIns="46360" numCol="1" anchor="b" anchorCtr="0" compatLnSpc="1">
            <a:prstTxWarp prst="textNoShape">
              <a:avLst/>
            </a:prstTxWarp>
          </a:bodyPr>
          <a:lstStyle>
            <a:lvl1pPr algn="r" defTabSz="463550">
              <a:defRPr sz="1200"/>
            </a:lvl1pPr>
          </a:lstStyle>
          <a:p>
            <a:pPr>
              <a:defRPr/>
            </a:pPr>
            <a:fld id="{2CB30430-B567-4BF2-A391-3D81EB6E1610}"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pitchFamily="95" charset="-128"/>
        <a:cs typeface="ＭＳ Ｐゴシック" pitchFamily="9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9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9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9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9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Liliana Dinale, OMA ARC Chairman</a:t>
            </a:r>
          </a:p>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E183B4A-1D85-43B3-B78A-25285138665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Liliana Dinale, OMA ARC Chairman</a:t>
            </a:r>
          </a:p>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114F1E7-E6AD-41C5-B1B7-54A1D83F114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Liliana Dinale, OMA ARC Chairman</a:t>
            </a:r>
          </a:p>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96B7799-BF2D-4385-A5BF-ACF685E0718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Liliana Dinale, OMA ARC Chairman</a:t>
            </a:r>
          </a:p>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0F91CFD-6CAC-471E-B918-CB95A915D426}"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Liliana Dinale, OMA ARC Chairman</a:t>
            </a:r>
          </a:p>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C9A1422-E025-4972-8B14-27DA9B599E0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Liliana Dinale, OMA ARC Chairman</a:t>
            </a:r>
          </a:p>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9E8EE2D-9C3A-406C-8AB2-D787BB4C771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r>
              <a:rPr lang="en-US"/>
              <a:t>Liliana Dinale, OMA ARC Chairman</a:t>
            </a:r>
          </a:p>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890B87A2-6BCD-483E-B9F3-ABB0DAF14503}"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r>
              <a:rPr lang="en-US"/>
              <a:t>Liliana Dinale, OMA ARC Chairman</a:t>
            </a:r>
          </a:p>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F932B35-2BCF-4B05-BDBA-130D45A925F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r>
              <a:rPr lang="en-US"/>
              <a:t>Liliana Dinale, OMA ARC Chairman</a:t>
            </a:r>
          </a:p>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3FC867A-30AC-4344-B3ED-095AE3E5476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Liliana Dinale, OMA ARC Chairman</a:t>
            </a:r>
          </a:p>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A64EDC9-6B1D-4427-B5F2-6576D936ABE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Liliana Dinale, OMA ARC Chairman</a:t>
            </a:r>
          </a:p>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51CEEA9-880A-4E67-8C39-4F741278B2A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ea typeface="ＭＳ Ｐゴシック" charset="-128"/>
                <a:cs typeface="ＭＳ Ｐゴシック" charset="-128"/>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r>
              <a:rPr lang="en-US"/>
              <a:t>Liliana Dinale, OMA ARC Chairman</a:t>
            </a:r>
          </a:p>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ea typeface="ＭＳ Ｐゴシック" charset="-128"/>
                <a:cs typeface="ＭＳ Ｐゴシック" charset="-128"/>
              </a:defRPr>
            </a:lvl1pPr>
          </a:lstStyle>
          <a:p>
            <a:pPr>
              <a:defRPr/>
            </a:pPr>
            <a:fld id="{B04D913E-793A-426C-B877-051A3D6F0D1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35" r:id="rId1"/>
    <p:sldLayoutId id="2147483734" r:id="rId2"/>
    <p:sldLayoutId id="2147483733" r:id="rId3"/>
    <p:sldLayoutId id="2147483732" r:id="rId4"/>
    <p:sldLayoutId id="2147483731" r:id="rId5"/>
    <p:sldLayoutId id="2147483730" r:id="rId6"/>
    <p:sldLayoutId id="2147483729" r:id="rId7"/>
    <p:sldLayoutId id="2147483728" r:id="rId8"/>
    <p:sldLayoutId id="2147483727" r:id="rId9"/>
    <p:sldLayoutId id="2147483726" r:id="rId10"/>
    <p:sldLayoutId id="2147483725" r:id="rId11"/>
    <p:sldLayoutId id="2147483736" r:id="rId12"/>
  </p:sldLayoutIdLst>
  <p:hf sldNum="0" hd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95" charset="-128"/>
          <a:cs typeface="ＭＳ Ｐゴシック" pitchFamily="95" charset="-128"/>
        </a:defRPr>
      </a:lvl1pPr>
      <a:lvl2pPr algn="ctr" defTabSz="457200" rtl="0" eaLnBrk="0" fontAlgn="base" hangingPunct="0">
        <a:spcBef>
          <a:spcPct val="0"/>
        </a:spcBef>
        <a:spcAft>
          <a:spcPct val="0"/>
        </a:spcAft>
        <a:defRPr sz="4400">
          <a:solidFill>
            <a:schemeClr val="tx1"/>
          </a:solidFill>
          <a:latin typeface="Verdana" pitchFamily="95" charset="0"/>
          <a:ea typeface="ＭＳ Ｐゴシック" pitchFamily="95" charset="-128"/>
          <a:cs typeface="ＭＳ Ｐゴシック" pitchFamily="95" charset="-128"/>
        </a:defRPr>
      </a:lvl2pPr>
      <a:lvl3pPr algn="ctr" defTabSz="457200" rtl="0" eaLnBrk="0" fontAlgn="base" hangingPunct="0">
        <a:spcBef>
          <a:spcPct val="0"/>
        </a:spcBef>
        <a:spcAft>
          <a:spcPct val="0"/>
        </a:spcAft>
        <a:defRPr sz="4400">
          <a:solidFill>
            <a:schemeClr val="tx1"/>
          </a:solidFill>
          <a:latin typeface="Verdana" pitchFamily="95" charset="0"/>
          <a:ea typeface="ＭＳ Ｐゴシック" pitchFamily="95" charset="-128"/>
          <a:cs typeface="ＭＳ Ｐゴシック" pitchFamily="95" charset="-128"/>
        </a:defRPr>
      </a:lvl3pPr>
      <a:lvl4pPr algn="ctr" defTabSz="457200" rtl="0" eaLnBrk="0" fontAlgn="base" hangingPunct="0">
        <a:spcBef>
          <a:spcPct val="0"/>
        </a:spcBef>
        <a:spcAft>
          <a:spcPct val="0"/>
        </a:spcAft>
        <a:defRPr sz="4400">
          <a:solidFill>
            <a:schemeClr val="tx1"/>
          </a:solidFill>
          <a:latin typeface="Verdana" pitchFamily="95" charset="0"/>
          <a:ea typeface="ＭＳ Ｐゴシック" pitchFamily="95" charset="-128"/>
          <a:cs typeface="ＭＳ Ｐゴシック" pitchFamily="95" charset="-128"/>
        </a:defRPr>
      </a:lvl4pPr>
      <a:lvl5pPr algn="ctr" defTabSz="457200" rtl="0" eaLnBrk="0" fontAlgn="base" hangingPunct="0">
        <a:spcBef>
          <a:spcPct val="0"/>
        </a:spcBef>
        <a:spcAft>
          <a:spcPct val="0"/>
        </a:spcAft>
        <a:defRPr sz="4400">
          <a:solidFill>
            <a:schemeClr val="tx1"/>
          </a:solidFill>
          <a:latin typeface="Verdana" pitchFamily="95" charset="0"/>
          <a:ea typeface="ＭＳ Ｐゴシック" pitchFamily="95" charset="-128"/>
          <a:cs typeface="ＭＳ Ｐゴシック" pitchFamily="95" charset="-128"/>
        </a:defRPr>
      </a:lvl5pPr>
      <a:lvl6pPr marL="457200" algn="ctr" defTabSz="457200" rtl="0" fontAlgn="base">
        <a:spcBef>
          <a:spcPct val="0"/>
        </a:spcBef>
        <a:spcAft>
          <a:spcPct val="0"/>
        </a:spcAft>
        <a:defRPr sz="4400">
          <a:solidFill>
            <a:schemeClr val="tx1"/>
          </a:solidFill>
          <a:latin typeface="Verdana" pitchFamily="95" charset="0"/>
          <a:ea typeface="ＭＳ Ｐゴシック" pitchFamily="95" charset="-128"/>
          <a:cs typeface="ＭＳ Ｐゴシック" pitchFamily="95" charset="-128"/>
        </a:defRPr>
      </a:lvl6pPr>
      <a:lvl7pPr marL="914400" algn="ctr" defTabSz="457200" rtl="0" fontAlgn="base">
        <a:spcBef>
          <a:spcPct val="0"/>
        </a:spcBef>
        <a:spcAft>
          <a:spcPct val="0"/>
        </a:spcAft>
        <a:defRPr sz="4400">
          <a:solidFill>
            <a:schemeClr val="tx1"/>
          </a:solidFill>
          <a:latin typeface="Verdana" pitchFamily="95" charset="0"/>
          <a:ea typeface="ＭＳ Ｐゴシック" pitchFamily="95" charset="-128"/>
          <a:cs typeface="ＭＳ Ｐゴシック" pitchFamily="95" charset="-128"/>
        </a:defRPr>
      </a:lvl7pPr>
      <a:lvl8pPr marL="1371600" algn="ctr" defTabSz="457200" rtl="0" fontAlgn="base">
        <a:spcBef>
          <a:spcPct val="0"/>
        </a:spcBef>
        <a:spcAft>
          <a:spcPct val="0"/>
        </a:spcAft>
        <a:defRPr sz="4400">
          <a:solidFill>
            <a:schemeClr val="tx1"/>
          </a:solidFill>
          <a:latin typeface="Verdana" pitchFamily="95" charset="0"/>
          <a:ea typeface="ＭＳ Ｐゴシック" pitchFamily="95" charset="-128"/>
          <a:cs typeface="ＭＳ Ｐゴシック" pitchFamily="95" charset="-128"/>
        </a:defRPr>
      </a:lvl8pPr>
      <a:lvl9pPr marL="1828800" algn="ctr" defTabSz="457200" rtl="0" fontAlgn="base">
        <a:spcBef>
          <a:spcPct val="0"/>
        </a:spcBef>
        <a:spcAft>
          <a:spcPct val="0"/>
        </a:spcAft>
        <a:defRPr sz="4400">
          <a:solidFill>
            <a:schemeClr val="tx1"/>
          </a:solidFill>
          <a:latin typeface="Verdana" pitchFamily="95" charset="0"/>
          <a:ea typeface="ＭＳ Ｐゴシック" pitchFamily="95" charset="-128"/>
          <a:cs typeface="ＭＳ Ｐゴシック" pitchFamily="95"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95" charset="-128"/>
          <a:cs typeface="ＭＳ Ｐゴシック" pitchFamily="9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9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9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9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9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5" descr="oma logo 300"/>
          <p:cNvPicPr>
            <a:picLocks noChangeAspect="1" noChangeArrowheads="1"/>
          </p:cNvPicPr>
          <p:nvPr/>
        </p:nvPicPr>
        <p:blipFill>
          <a:blip r:embed="rId2"/>
          <a:srcRect/>
          <a:stretch>
            <a:fillRect/>
          </a:stretch>
        </p:blipFill>
        <p:spPr bwMode="auto">
          <a:xfrm>
            <a:off x="1295400" y="533400"/>
            <a:ext cx="1981200" cy="587375"/>
          </a:xfrm>
          <a:prstGeom prst="rect">
            <a:avLst/>
          </a:prstGeom>
          <a:noFill/>
          <a:ln w="9525">
            <a:noFill/>
            <a:miter lim="800000"/>
            <a:headEnd/>
            <a:tailEnd/>
          </a:ln>
        </p:spPr>
      </p:pic>
      <p:sp>
        <p:nvSpPr>
          <p:cNvPr id="16386" name="Rectangle 6"/>
          <p:cNvSpPr>
            <a:spLocks noChangeArrowheads="1"/>
          </p:cNvSpPr>
          <p:nvPr/>
        </p:nvSpPr>
        <p:spPr bwMode="auto">
          <a:xfrm>
            <a:off x="0" y="1447800"/>
            <a:ext cx="9144000" cy="206375"/>
          </a:xfrm>
          <a:prstGeom prst="rect">
            <a:avLst/>
          </a:prstGeom>
          <a:solidFill>
            <a:srgbClr val="ADA797"/>
          </a:solidFill>
          <a:ln w="9525">
            <a:noFill/>
            <a:miter lim="800000"/>
            <a:headEnd/>
            <a:tailEnd/>
          </a:ln>
        </p:spPr>
        <p:txBody>
          <a:bodyPr wrap="none" anchor="ctr"/>
          <a:lstStyle/>
          <a:p>
            <a:endParaRPr lang="en-US">
              <a:latin typeface="Calibri" pitchFamily="34" charset="0"/>
            </a:endParaRPr>
          </a:p>
        </p:txBody>
      </p:sp>
      <p:pic>
        <p:nvPicPr>
          <p:cNvPr id="16387" name="Picture 7" descr="oma homepage image.psd"/>
          <p:cNvPicPr>
            <a:picLocks noChangeAspect="1"/>
          </p:cNvPicPr>
          <p:nvPr/>
        </p:nvPicPr>
        <p:blipFill>
          <a:blip r:embed="rId3"/>
          <a:srcRect/>
          <a:stretch>
            <a:fillRect/>
          </a:stretch>
        </p:blipFill>
        <p:spPr bwMode="auto">
          <a:xfrm>
            <a:off x="0" y="1654175"/>
            <a:ext cx="9144000" cy="2049463"/>
          </a:xfrm>
          <a:prstGeom prst="rect">
            <a:avLst/>
          </a:prstGeom>
          <a:noFill/>
          <a:ln w="9525">
            <a:noFill/>
            <a:miter lim="800000"/>
            <a:headEnd/>
            <a:tailEnd/>
          </a:ln>
        </p:spPr>
      </p:pic>
      <p:sp>
        <p:nvSpPr>
          <p:cNvPr id="16388" name="TextBox 6"/>
          <p:cNvSpPr txBox="1">
            <a:spLocks noChangeArrowheads="1"/>
          </p:cNvSpPr>
          <p:nvPr/>
        </p:nvSpPr>
        <p:spPr bwMode="auto">
          <a:xfrm>
            <a:off x="1981200" y="4003675"/>
            <a:ext cx="6140450" cy="1630363"/>
          </a:xfrm>
          <a:prstGeom prst="rect">
            <a:avLst/>
          </a:prstGeom>
          <a:noFill/>
          <a:ln w="9525">
            <a:noFill/>
            <a:miter lim="800000"/>
            <a:headEnd/>
            <a:tailEnd/>
          </a:ln>
        </p:spPr>
        <p:txBody>
          <a:bodyPr>
            <a:spAutoFit/>
          </a:bodyPr>
          <a:lstStyle/>
          <a:p>
            <a:pPr>
              <a:spcAft>
                <a:spcPts val="1800"/>
              </a:spcAft>
            </a:pPr>
            <a:r>
              <a:rPr lang="en-US" altLang="ko-KR" sz="2400" b="1"/>
              <a:t>OMA </a:t>
            </a:r>
            <a:r>
              <a:rPr lang="en-GB" altLang="ko-KR" sz="2400" b="1"/>
              <a:t>Network APIs at glance</a:t>
            </a:r>
            <a:endParaRPr lang="en-US" altLang="ko-KR" sz="2400" b="1"/>
          </a:p>
          <a:p>
            <a:r>
              <a:rPr lang="en-US" b="1">
                <a:solidFill>
                  <a:srgbClr val="AEA797"/>
                </a:solidFill>
              </a:rPr>
              <a:t>Presented to </a:t>
            </a:r>
            <a:r>
              <a:rPr lang="en-US" b="1">
                <a:solidFill>
                  <a:srgbClr val="B6AFA4"/>
                </a:solidFill>
              </a:rPr>
              <a:t>SDP Global Summit</a:t>
            </a:r>
            <a:r>
              <a:rPr lang="en-US"/>
              <a:t> </a:t>
            </a:r>
          </a:p>
          <a:p>
            <a:endParaRPr lang="en-US"/>
          </a:p>
          <a:p>
            <a:r>
              <a:rPr lang="en-US" sz="1400"/>
              <a:t>Liliana Dinale, Chairman of the Architecture Group, OMA</a:t>
            </a:r>
            <a:endParaRPr lang="en-GB" sz="1400"/>
          </a:p>
          <a:p>
            <a:r>
              <a:rPr lang="en-US" sz="1200"/>
              <a:t>(ARC-OFFICERS@MAIL.OPENMOBILEALLIANCE.ORG)</a:t>
            </a:r>
          </a:p>
        </p:txBody>
      </p:sp>
      <p:pic>
        <p:nvPicPr>
          <p:cNvPr id="16389" name="Picture 5" descr="bottom bar.psd"/>
          <p:cNvPicPr>
            <a:picLocks noChangeAspect="1"/>
          </p:cNvPicPr>
          <p:nvPr/>
        </p:nvPicPr>
        <p:blipFill>
          <a:blip r:embed="rId4"/>
          <a:srcRect/>
          <a:stretch>
            <a:fillRect/>
          </a:stretch>
        </p:blipFill>
        <p:spPr bwMode="auto">
          <a:xfrm>
            <a:off x="260350" y="6477000"/>
            <a:ext cx="8623300" cy="304800"/>
          </a:xfrm>
          <a:prstGeom prst="rect">
            <a:avLst/>
          </a:prstGeom>
          <a:noFill/>
          <a:ln w="9525">
            <a:noFill/>
            <a:miter lim="800000"/>
            <a:headEnd/>
            <a:tailEnd/>
          </a:ln>
        </p:spPr>
      </p:pic>
      <p:sp>
        <p:nvSpPr>
          <p:cNvPr id="16390"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100">
                <a:solidFill>
                  <a:srgbClr val="898989"/>
                </a:solidFill>
              </a:rPr>
              <a:t>Liliana Dinale, OMA ARC Chairman</a:t>
            </a:r>
          </a:p>
        </p:txBody>
      </p:sp>
      <p:sp>
        <p:nvSpPr>
          <p:cNvPr id="16391"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25602"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25603" name="Text Box 7"/>
          <p:cNvSpPr txBox="1">
            <a:spLocks noChangeArrowheads="1"/>
          </p:cNvSpPr>
          <p:nvPr/>
        </p:nvSpPr>
        <p:spPr bwMode="auto">
          <a:xfrm>
            <a:off x="1219200" y="1295400"/>
            <a:ext cx="6553200" cy="4092575"/>
          </a:xfrm>
          <a:prstGeom prst="rect">
            <a:avLst/>
          </a:prstGeom>
          <a:noFill/>
          <a:ln w="9525">
            <a:noFill/>
            <a:miter lim="800000"/>
            <a:headEnd/>
            <a:tailEnd/>
          </a:ln>
        </p:spPr>
        <p:txBody>
          <a:bodyPr>
            <a:spAutoFit/>
          </a:bodyPr>
          <a:lstStyle/>
          <a:p>
            <a:pPr>
              <a:spcAft>
                <a:spcPts val="1800"/>
              </a:spcAft>
            </a:pPr>
            <a:r>
              <a:rPr lang="en-US" sz="2000">
                <a:solidFill>
                  <a:srgbClr val="AE1F29"/>
                </a:solidFill>
              </a:rPr>
              <a:t>Network API Dimensions in OMA</a:t>
            </a:r>
          </a:p>
          <a:p>
            <a:pPr>
              <a:spcAft>
                <a:spcPts val="800"/>
              </a:spcAft>
            </a:pPr>
            <a:r>
              <a:rPr lang="en-US" sz="1400" b="1"/>
              <a:t>Abstract APIs</a:t>
            </a:r>
          </a:p>
          <a:p>
            <a:pPr>
              <a:spcAft>
                <a:spcPts val="800"/>
              </a:spcAft>
            </a:pPr>
            <a:r>
              <a:rPr lang="en-US" sz="1400"/>
              <a:t>• Focus on functional aspects</a:t>
            </a:r>
          </a:p>
          <a:p>
            <a:pPr>
              <a:spcAft>
                <a:spcPts val="800"/>
              </a:spcAft>
            </a:pPr>
            <a:r>
              <a:rPr lang="en-US" sz="1400"/>
              <a:t>• Protocol independent</a:t>
            </a:r>
          </a:p>
          <a:p>
            <a:pPr>
              <a:spcAft>
                <a:spcPts val="800"/>
              </a:spcAft>
            </a:pPr>
            <a:endParaRPr lang="en-US" sz="1400"/>
          </a:p>
          <a:p>
            <a:pPr>
              <a:spcAft>
                <a:spcPts val="800"/>
              </a:spcAft>
            </a:pPr>
            <a:r>
              <a:rPr lang="en-US" sz="1400" b="1"/>
              <a:t>API Binding Technologies</a:t>
            </a:r>
          </a:p>
          <a:p>
            <a:pPr>
              <a:spcAft>
                <a:spcPts val="800"/>
              </a:spcAft>
            </a:pPr>
            <a:r>
              <a:rPr lang="en-US" sz="1400"/>
              <a:t>• SOAP/WSDL Web Services</a:t>
            </a:r>
          </a:p>
          <a:p>
            <a:pPr>
              <a:spcAft>
                <a:spcPts val="800"/>
              </a:spcAft>
            </a:pPr>
            <a:r>
              <a:rPr lang="en-US" sz="1400"/>
              <a:t>• HTTP protocol binding using REST architectural style</a:t>
            </a:r>
          </a:p>
          <a:p>
            <a:pPr>
              <a:spcAft>
                <a:spcPts val="800"/>
              </a:spcAft>
            </a:pPr>
            <a:endParaRPr lang="en-US" sz="1400"/>
          </a:p>
          <a:p>
            <a:pPr>
              <a:spcAft>
                <a:spcPts val="800"/>
              </a:spcAft>
            </a:pPr>
            <a:r>
              <a:rPr lang="en-CA" sz="1400"/>
              <a:t>Note:</a:t>
            </a:r>
          </a:p>
          <a:p>
            <a:r>
              <a:rPr lang="en-US" sz="1400" b="1"/>
              <a:t>Network APIs </a:t>
            </a:r>
          </a:p>
          <a:p>
            <a:r>
              <a:rPr lang="en-US" sz="1400"/>
              <a:t>• Network API—exposed by a resource residing in the Network</a:t>
            </a:r>
          </a:p>
          <a:p>
            <a:pPr>
              <a:spcAft>
                <a:spcPts val="800"/>
              </a:spcAft>
            </a:pPr>
            <a:endParaRPr lang="en-US" sz="1400"/>
          </a:p>
        </p:txBody>
      </p:sp>
      <p:pic>
        <p:nvPicPr>
          <p:cNvPr id="25604"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25605"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25606"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26626"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26627" name="Text Box 7"/>
          <p:cNvSpPr txBox="1">
            <a:spLocks noChangeArrowheads="1"/>
          </p:cNvSpPr>
          <p:nvPr/>
        </p:nvSpPr>
        <p:spPr bwMode="auto">
          <a:xfrm>
            <a:off x="1219200" y="1295400"/>
            <a:ext cx="6553200" cy="396875"/>
          </a:xfrm>
          <a:prstGeom prst="rect">
            <a:avLst/>
          </a:prstGeom>
          <a:noFill/>
          <a:ln w="9525">
            <a:noFill/>
            <a:miter lim="800000"/>
            <a:headEnd/>
            <a:tailEnd/>
          </a:ln>
        </p:spPr>
        <p:txBody>
          <a:bodyPr>
            <a:spAutoFit/>
          </a:bodyPr>
          <a:lstStyle/>
          <a:p>
            <a:pPr>
              <a:spcAft>
                <a:spcPts val="1800"/>
              </a:spcAft>
            </a:pPr>
            <a:r>
              <a:rPr lang="en-US" sz="2000">
                <a:solidFill>
                  <a:srgbClr val="AE1F29"/>
                </a:solidFill>
              </a:rPr>
              <a:t>OMA Network APIs and the Rest of the Industry</a:t>
            </a:r>
          </a:p>
        </p:txBody>
      </p:sp>
      <p:pic>
        <p:nvPicPr>
          <p:cNvPr id="26628"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26629"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26630"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pic>
        <p:nvPicPr>
          <p:cNvPr id="26631" name="Picture 9" descr="Picture1"/>
          <p:cNvPicPr>
            <a:picLocks noChangeAspect="1" noChangeArrowheads="1"/>
          </p:cNvPicPr>
          <p:nvPr/>
        </p:nvPicPr>
        <p:blipFill>
          <a:blip r:embed="rId4"/>
          <a:srcRect/>
          <a:stretch>
            <a:fillRect/>
          </a:stretch>
        </p:blipFill>
        <p:spPr bwMode="auto">
          <a:xfrm>
            <a:off x="676275" y="1905000"/>
            <a:ext cx="7791450" cy="381635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27650"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27651" name="Text Box 7"/>
          <p:cNvSpPr txBox="1">
            <a:spLocks noChangeArrowheads="1"/>
          </p:cNvSpPr>
          <p:nvPr/>
        </p:nvSpPr>
        <p:spPr bwMode="auto">
          <a:xfrm>
            <a:off x="1219200" y="1295400"/>
            <a:ext cx="6553200" cy="4311650"/>
          </a:xfrm>
          <a:prstGeom prst="rect">
            <a:avLst/>
          </a:prstGeom>
          <a:noFill/>
          <a:ln w="9525">
            <a:noFill/>
            <a:miter lim="800000"/>
            <a:headEnd/>
            <a:tailEnd/>
          </a:ln>
        </p:spPr>
        <p:txBody>
          <a:bodyPr>
            <a:spAutoFit/>
          </a:bodyPr>
          <a:lstStyle/>
          <a:p>
            <a:pPr>
              <a:spcAft>
                <a:spcPts val="1800"/>
              </a:spcAft>
            </a:pPr>
            <a:r>
              <a:rPr lang="en-US" sz="2000">
                <a:solidFill>
                  <a:srgbClr val="AE1F29"/>
                </a:solidFill>
              </a:rPr>
              <a:t>OMA Current and Future Network API Work</a:t>
            </a:r>
          </a:p>
          <a:p>
            <a:pPr>
              <a:spcAft>
                <a:spcPts val="300"/>
              </a:spcAft>
            </a:pPr>
            <a:r>
              <a:rPr lang="en-US" sz="1400" b="1"/>
              <a:t>Ratified APIs</a:t>
            </a:r>
          </a:p>
          <a:p>
            <a:pPr>
              <a:spcAft>
                <a:spcPts val="300"/>
              </a:spcAft>
            </a:pPr>
            <a:r>
              <a:rPr lang="en-US" sz="1400"/>
              <a:t>	1. Next Generation Service Interfaces</a:t>
            </a:r>
          </a:p>
          <a:p>
            <a:pPr>
              <a:spcAft>
                <a:spcPts val="300"/>
              </a:spcAft>
            </a:pPr>
            <a:r>
              <a:rPr lang="en-US" sz="1400"/>
              <a:t>	2. SOAP for Next Generation Service Interfaces</a:t>
            </a:r>
          </a:p>
          <a:p>
            <a:pPr>
              <a:spcAft>
                <a:spcPts val="300"/>
              </a:spcAft>
            </a:pPr>
            <a:r>
              <a:rPr lang="en-US" sz="1400"/>
              <a:t>	3. RESTful Bindings for Web Services</a:t>
            </a:r>
          </a:p>
          <a:p>
            <a:pPr>
              <a:spcAft>
                <a:spcPts val="300"/>
              </a:spcAft>
            </a:pPr>
            <a:r>
              <a:rPr lang="en-US" sz="1400"/>
              <a:t>	4. Parlay Service Access</a:t>
            </a:r>
          </a:p>
          <a:p>
            <a:pPr>
              <a:spcAft>
                <a:spcPts val="300"/>
              </a:spcAft>
            </a:pPr>
            <a:r>
              <a:rPr lang="en-US" sz="1400"/>
              <a:t>	5. ParlayREST (OMA PXPROF) and its GSMA OneAPI Profile</a:t>
            </a:r>
          </a:p>
          <a:p>
            <a:pPr>
              <a:spcAft>
                <a:spcPts val="300"/>
              </a:spcAft>
            </a:pPr>
            <a:endParaRPr lang="en-US" sz="1400"/>
          </a:p>
          <a:p>
            <a:pPr>
              <a:spcAft>
                <a:spcPts val="300"/>
              </a:spcAft>
            </a:pPr>
            <a:r>
              <a:rPr lang="en-US" sz="1400" b="1"/>
              <a:t>Pipeline APIs</a:t>
            </a:r>
          </a:p>
          <a:p>
            <a:pPr>
              <a:spcAft>
                <a:spcPts val="300"/>
              </a:spcAft>
            </a:pPr>
            <a:r>
              <a:rPr lang="en-US" sz="1400"/>
              <a:t>	1. APIs for Rich Communications</a:t>
            </a:r>
          </a:p>
          <a:p>
            <a:pPr>
              <a:spcAft>
                <a:spcPts val="300"/>
              </a:spcAft>
            </a:pPr>
            <a:r>
              <a:rPr lang="en-US" sz="1400"/>
              <a:t>	2. Converged Address Book APIs</a:t>
            </a:r>
          </a:p>
          <a:p>
            <a:pPr>
              <a:spcAft>
                <a:spcPts val="300"/>
              </a:spcAft>
            </a:pPr>
            <a:r>
              <a:rPr lang="en-US" sz="1400"/>
              <a:t>	3. Restful Network APIs (19 unique standalone distinct APIs exposing services (inheritance and evolution of the RESTful Bindings for Web Services</a:t>
            </a:r>
          </a:p>
          <a:p>
            <a:pPr>
              <a:spcAft>
                <a:spcPts val="300"/>
              </a:spcAft>
            </a:pPr>
            <a:endParaRPr lang="en-US" sz="1400"/>
          </a:p>
          <a:p>
            <a:pPr>
              <a:spcAft>
                <a:spcPts val="300"/>
              </a:spcAft>
            </a:pPr>
            <a:endParaRPr lang="en-US" sz="1400"/>
          </a:p>
          <a:p>
            <a:pPr>
              <a:spcAft>
                <a:spcPts val="300"/>
              </a:spcAft>
            </a:pPr>
            <a:r>
              <a:rPr lang="en-US" sz="1400" b="1"/>
              <a:t>Others under consideration…</a:t>
            </a:r>
          </a:p>
        </p:txBody>
      </p:sp>
      <p:pic>
        <p:nvPicPr>
          <p:cNvPr id="27652"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27653"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27654"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28674"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28675" name="Text Box 7"/>
          <p:cNvSpPr txBox="1">
            <a:spLocks noChangeArrowheads="1"/>
          </p:cNvSpPr>
          <p:nvPr/>
        </p:nvSpPr>
        <p:spPr bwMode="auto">
          <a:xfrm>
            <a:off x="1219200" y="1447800"/>
            <a:ext cx="6553200" cy="2640013"/>
          </a:xfrm>
          <a:prstGeom prst="rect">
            <a:avLst/>
          </a:prstGeom>
          <a:noFill/>
          <a:ln w="9525">
            <a:noFill/>
            <a:miter lim="800000"/>
            <a:headEnd/>
            <a:tailEnd/>
          </a:ln>
        </p:spPr>
        <p:txBody>
          <a:bodyPr>
            <a:spAutoFit/>
          </a:bodyPr>
          <a:lstStyle/>
          <a:p>
            <a:pPr>
              <a:spcAft>
                <a:spcPts val="1800"/>
              </a:spcAft>
            </a:pPr>
            <a:r>
              <a:rPr lang="en-US" sz="2000">
                <a:solidFill>
                  <a:srgbClr val="AE1F29"/>
                </a:solidFill>
              </a:rPr>
              <a:t>Agenda</a:t>
            </a:r>
          </a:p>
          <a:p>
            <a:pPr>
              <a:spcBef>
                <a:spcPts val="1200"/>
              </a:spcBef>
            </a:pPr>
            <a:r>
              <a:rPr lang="en-US" sz="1600"/>
              <a:t>OMA Overview</a:t>
            </a:r>
          </a:p>
          <a:p>
            <a:pPr>
              <a:spcBef>
                <a:spcPts val="1200"/>
              </a:spcBef>
            </a:pPr>
            <a:r>
              <a:rPr lang="en-US" sz="1600"/>
              <a:t>OMA Recent Work</a:t>
            </a:r>
          </a:p>
          <a:p>
            <a:pPr>
              <a:spcBef>
                <a:spcPts val="1200"/>
              </a:spcBef>
            </a:pPr>
            <a:r>
              <a:rPr lang="en-US" sz="1600"/>
              <a:t>OMA Network APIs brief</a:t>
            </a:r>
          </a:p>
          <a:p>
            <a:pPr>
              <a:spcBef>
                <a:spcPts val="1200"/>
              </a:spcBef>
            </a:pPr>
            <a:r>
              <a:rPr lang="en-US">
                <a:solidFill>
                  <a:srgbClr val="ADADAD"/>
                </a:solidFill>
              </a:rPr>
              <a:t>Network APIs </a:t>
            </a:r>
            <a:r>
              <a:rPr lang="en-US" sz="1600">
                <a:solidFill>
                  <a:srgbClr val="ADADAD"/>
                </a:solidFill>
              </a:rPr>
              <a:t>2011 Pipeline</a:t>
            </a:r>
          </a:p>
          <a:p>
            <a:pPr>
              <a:spcBef>
                <a:spcPts val="1200"/>
              </a:spcBef>
            </a:pPr>
            <a:r>
              <a:rPr lang="en-US" sz="1600"/>
              <a:t>Summary</a:t>
            </a:r>
          </a:p>
        </p:txBody>
      </p:sp>
      <p:pic>
        <p:nvPicPr>
          <p:cNvPr id="28676"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28677"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28678"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29698"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29699" name="Text Box 7"/>
          <p:cNvSpPr txBox="1">
            <a:spLocks noChangeArrowheads="1"/>
          </p:cNvSpPr>
          <p:nvPr/>
        </p:nvSpPr>
        <p:spPr bwMode="auto">
          <a:xfrm>
            <a:off x="1219200" y="1093788"/>
            <a:ext cx="7086600" cy="396875"/>
          </a:xfrm>
          <a:prstGeom prst="rect">
            <a:avLst/>
          </a:prstGeom>
          <a:noFill/>
          <a:ln w="9525">
            <a:noFill/>
            <a:miter lim="800000"/>
            <a:headEnd/>
            <a:tailEnd/>
          </a:ln>
        </p:spPr>
        <p:txBody>
          <a:bodyPr>
            <a:spAutoFit/>
          </a:bodyPr>
          <a:lstStyle/>
          <a:p>
            <a:pPr>
              <a:spcAft>
                <a:spcPts val="1800"/>
              </a:spcAft>
            </a:pPr>
            <a:r>
              <a:rPr lang="en-US" sz="2000">
                <a:solidFill>
                  <a:srgbClr val="AE1F29"/>
                </a:solidFill>
              </a:rPr>
              <a:t>What’s in the Pipeline for 2011? (Network APIs 1/2)</a:t>
            </a:r>
            <a:endParaRPr lang="en-US" sz="1400"/>
          </a:p>
        </p:txBody>
      </p:sp>
      <p:pic>
        <p:nvPicPr>
          <p:cNvPr id="29700"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29701"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29702"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
        <p:nvSpPr>
          <p:cNvPr id="29703" name="TextBox 10"/>
          <p:cNvSpPr txBox="1">
            <a:spLocks noChangeArrowheads="1"/>
          </p:cNvSpPr>
          <p:nvPr/>
        </p:nvSpPr>
        <p:spPr bwMode="auto">
          <a:xfrm>
            <a:off x="1219200" y="1708150"/>
            <a:ext cx="6948488" cy="4819650"/>
          </a:xfrm>
          <a:prstGeom prst="rect">
            <a:avLst/>
          </a:prstGeom>
          <a:noFill/>
          <a:ln w="9525">
            <a:noFill/>
            <a:miter lim="800000"/>
            <a:headEnd/>
            <a:tailEnd/>
          </a:ln>
        </p:spPr>
        <p:txBody>
          <a:bodyPr>
            <a:spAutoFit/>
          </a:bodyPr>
          <a:lstStyle/>
          <a:p>
            <a:r>
              <a:rPr lang="en-US" sz="1200"/>
              <a:t>• </a:t>
            </a:r>
            <a:r>
              <a:rPr lang="en-GB" sz="1300"/>
              <a:t>OneAPI Profile of RESTful Network APIs</a:t>
            </a:r>
          </a:p>
          <a:p>
            <a:pPr>
              <a:buFontTx/>
              <a:buChar char="•"/>
            </a:pPr>
            <a:r>
              <a:rPr lang="en-US" sz="1300"/>
              <a:t>APIs for Rich Communications </a:t>
            </a:r>
            <a:endParaRPr lang="en-GB" sz="1300"/>
          </a:p>
          <a:p>
            <a:r>
              <a:rPr lang="en-GB" sz="1000"/>
              <a:t>Note: The OneAPI Profile and </a:t>
            </a:r>
            <a:r>
              <a:rPr lang="en-US" sz="1000"/>
              <a:t>APIs for Rich Communications </a:t>
            </a:r>
            <a:r>
              <a:rPr lang="en-GB" sz="1000"/>
              <a:t>play a central role in the cooperation with GSMA</a:t>
            </a:r>
          </a:p>
          <a:p>
            <a:pPr eaLnBrk="0" hangingPunct="0">
              <a:spcBef>
                <a:spcPct val="25000"/>
              </a:spcBef>
              <a:buClr>
                <a:schemeClr val="tx1"/>
              </a:buClr>
              <a:buSzPct val="80000"/>
              <a:buFontTx/>
              <a:buChar char="•"/>
            </a:pPr>
            <a:r>
              <a:rPr lang="en-GB" sz="1300"/>
              <a:t>RESTful Network API for Short Messaging</a:t>
            </a:r>
            <a:endParaRPr lang="de-DE" sz="1300"/>
          </a:p>
          <a:p>
            <a:pPr eaLnBrk="0" hangingPunct="0">
              <a:spcBef>
                <a:spcPct val="25000"/>
              </a:spcBef>
              <a:buClr>
                <a:schemeClr val="tx1"/>
              </a:buClr>
              <a:buSzPct val="80000"/>
              <a:buFontTx/>
              <a:buChar char="•"/>
            </a:pPr>
            <a:r>
              <a:rPr lang="en-GB" sz="1300"/>
              <a:t>RESTful Network API for Messaging</a:t>
            </a:r>
          </a:p>
          <a:p>
            <a:pPr eaLnBrk="0" hangingPunct="0">
              <a:spcBef>
                <a:spcPct val="25000"/>
              </a:spcBef>
              <a:buClr>
                <a:schemeClr val="tx1"/>
              </a:buClr>
              <a:buSzPct val="80000"/>
              <a:buFontTx/>
              <a:buChar char="•"/>
            </a:pPr>
            <a:r>
              <a:rPr lang="en-GB" sz="1300"/>
              <a:t>RESTful Network API for Payment</a:t>
            </a:r>
          </a:p>
          <a:p>
            <a:pPr eaLnBrk="0" hangingPunct="0">
              <a:spcBef>
                <a:spcPct val="25000"/>
              </a:spcBef>
              <a:buClr>
                <a:schemeClr val="tx1"/>
              </a:buClr>
              <a:buSzPct val="80000"/>
              <a:buFontTx/>
              <a:buChar char="•"/>
            </a:pPr>
            <a:r>
              <a:rPr lang="en-GB" sz="1300"/>
              <a:t>RESTful Network API for Terminal Location</a:t>
            </a:r>
            <a:endParaRPr lang="de-DE" sz="1300"/>
          </a:p>
          <a:p>
            <a:pPr>
              <a:buFontTx/>
              <a:buChar char="•"/>
            </a:pPr>
            <a:r>
              <a:rPr lang="en-GB" sz="1300"/>
              <a:t>RESTful Network API for Device Capabilities</a:t>
            </a:r>
          </a:p>
          <a:p>
            <a:pPr>
              <a:buFontTx/>
              <a:buChar char="•"/>
            </a:pPr>
            <a:r>
              <a:rPr lang="en-GB" sz="1300"/>
              <a:t>RESTful Network API for Terminal Status</a:t>
            </a:r>
          </a:p>
          <a:p>
            <a:pPr>
              <a:buFontTx/>
              <a:buChar char="•"/>
            </a:pPr>
            <a:r>
              <a:rPr lang="en-GB" sz="1300"/>
              <a:t>RESTful Network API for Third Party Call</a:t>
            </a:r>
          </a:p>
          <a:p>
            <a:pPr>
              <a:buFontTx/>
              <a:buChar char="•"/>
            </a:pPr>
            <a:r>
              <a:rPr lang="en-GB" sz="1300"/>
              <a:t>RESTful Network API for Call Notification</a:t>
            </a:r>
          </a:p>
          <a:p>
            <a:pPr>
              <a:buFontTx/>
              <a:buChar char="•"/>
            </a:pPr>
            <a:r>
              <a:rPr lang="en-GB" sz="1300"/>
              <a:t>RESTful Network API for Audio Call</a:t>
            </a:r>
          </a:p>
          <a:p>
            <a:pPr>
              <a:buFontTx/>
              <a:buChar char="•"/>
            </a:pPr>
            <a:r>
              <a:rPr lang="en-GB" sz="1300"/>
              <a:t>RESTful Network API for Presence</a:t>
            </a:r>
          </a:p>
          <a:p>
            <a:pPr>
              <a:buFontTx/>
              <a:buChar char="•"/>
            </a:pPr>
            <a:r>
              <a:rPr lang="en-GB" sz="1300"/>
              <a:t>RESTful Network API for Address List Management</a:t>
            </a:r>
          </a:p>
          <a:p>
            <a:pPr>
              <a:buFontTx/>
              <a:buChar char="•"/>
            </a:pPr>
            <a:r>
              <a:rPr lang="en-GB" sz="1300"/>
              <a:t>RESTful Network API for Chat</a:t>
            </a:r>
          </a:p>
          <a:p>
            <a:pPr>
              <a:buFontTx/>
              <a:buChar char="•"/>
            </a:pPr>
            <a:r>
              <a:rPr lang="en-GB" sz="1300"/>
              <a:t>RESTful Network API for Notification Channel</a:t>
            </a:r>
          </a:p>
          <a:p>
            <a:pPr eaLnBrk="0" hangingPunct="0">
              <a:spcBef>
                <a:spcPct val="25000"/>
              </a:spcBef>
              <a:buClr>
                <a:schemeClr val="tx1"/>
              </a:buClr>
              <a:buSzPct val="80000"/>
              <a:buFontTx/>
              <a:buChar char="•"/>
            </a:pPr>
            <a:r>
              <a:rPr lang="en-GB" sz="1300"/>
              <a:t>RESTful Network API for File Transfer</a:t>
            </a:r>
          </a:p>
          <a:p>
            <a:pPr eaLnBrk="0" hangingPunct="0">
              <a:spcBef>
                <a:spcPct val="25000"/>
              </a:spcBef>
              <a:buClr>
                <a:schemeClr val="tx1"/>
              </a:buClr>
              <a:buSzPct val="80000"/>
              <a:buFontTx/>
              <a:buChar char="•"/>
            </a:pPr>
            <a:r>
              <a:rPr lang="en-GB" sz="1300"/>
              <a:t>RESTful Network API for Image Share</a:t>
            </a:r>
          </a:p>
          <a:p>
            <a:pPr eaLnBrk="0" hangingPunct="0">
              <a:spcBef>
                <a:spcPct val="25000"/>
              </a:spcBef>
              <a:buClr>
                <a:schemeClr val="tx1"/>
              </a:buClr>
              <a:buSzPct val="80000"/>
              <a:buFontTx/>
              <a:buChar char="•"/>
            </a:pPr>
            <a:r>
              <a:rPr lang="en-GB" sz="1300"/>
              <a:t>RESTful Network API for Video Share</a:t>
            </a:r>
          </a:p>
          <a:p>
            <a:pPr eaLnBrk="0" hangingPunct="0">
              <a:spcBef>
                <a:spcPct val="25000"/>
              </a:spcBef>
              <a:buClr>
                <a:schemeClr val="tx1"/>
              </a:buClr>
              <a:buSzPct val="80000"/>
              <a:buFontTx/>
              <a:buChar char="•"/>
            </a:pPr>
            <a:r>
              <a:rPr lang="en-US" sz="1300"/>
              <a:t>Converged Address Book APIs </a:t>
            </a:r>
            <a:endParaRPr lang="de-DE" sz="1300"/>
          </a:p>
          <a:p>
            <a:endParaRPr lang="en-GB" sz="1300"/>
          </a:p>
          <a:p>
            <a:endParaRPr lang="en-US" sz="1400">
              <a:solidFill>
                <a:srgbClr val="000066"/>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30722"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30723" name="Text Box 7"/>
          <p:cNvSpPr txBox="1">
            <a:spLocks noChangeArrowheads="1"/>
          </p:cNvSpPr>
          <p:nvPr/>
        </p:nvSpPr>
        <p:spPr bwMode="auto">
          <a:xfrm>
            <a:off x="1219200" y="1093788"/>
            <a:ext cx="7086600" cy="396875"/>
          </a:xfrm>
          <a:prstGeom prst="rect">
            <a:avLst/>
          </a:prstGeom>
          <a:noFill/>
          <a:ln w="9525">
            <a:noFill/>
            <a:miter lim="800000"/>
            <a:headEnd/>
            <a:tailEnd/>
          </a:ln>
        </p:spPr>
        <p:txBody>
          <a:bodyPr>
            <a:spAutoFit/>
          </a:bodyPr>
          <a:lstStyle/>
          <a:p>
            <a:pPr>
              <a:spcAft>
                <a:spcPts val="1800"/>
              </a:spcAft>
            </a:pPr>
            <a:r>
              <a:rPr lang="en-US" sz="2000">
                <a:solidFill>
                  <a:srgbClr val="AE1F29"/>
                </a:solidFill>
              </a:rPr>
              <a:t>What’s in the Pipeline for 2011? (Network APIs-2/2)</a:t>
            </a:r>
            <a:endParaRPr lang="en-US" sz="1400"/>
          </a:p>
        </p:txBody>
      </p:sp>
      <p:pic>
        <p:nvPicPr>
          <p:cNvPr id="30724"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30725"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100">
                <a:solidFill>
                  <a:srgbClr val="898989"/>
                </a:solidFill>
              </a:rPr>
              <a:t>GSMA / EMC, Fred Harrison, OMA Chairman</a:t>
            </a:r>
          </a:p>
        </p:txBody>
      </p:sp>
      <p:sp>
        <p:nvSpPr>
          <p:cNvPr id="30726"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
        <p:nvSpPr>
          <p:cNvPr id="30727" name="Rectangle 10"/>
          <p:cNvSpPr>
            <a:spLocks noChangeArrowheads="1"/>
          </p:cNvSpPr>
          <p:nvPr/>
        </p:nvSpPr>
        <p:spPr bwMode="auto">
          <a:xfrm>
            <a:off x="1066800" y="1981200"/>
            <a:ext cx="7239000" cy="1739900"/>
          </a:xfrm>
          <a:prstGeom prst="rect">
            <a:avLst/>
          </a:prstGeom>
          <a:noFill/>
          <a:ln w="9525">
            <a:noFill/>
            <a:miter lim="800000"/>
            <a:headEnd/>
            <a:tailEnd/>
          </a:ln>
        </p:spPr>
        <p:txBody>
          <a:bodyPr>
            <a:spAutoFit/>
          </a:bodyPr>
          <a:lstStyle/>
          <a:p>
            <a:pPr defTabSz="914400"/>
            <a:endParaRPr lang="de-DE"/>
          </a:p>
          <a:p>
            <a:pPr defTabSz="914400"/>
            <a:r>
              <a:rPr lang="de-DE"/>
              <a:t>In addition, for consistent support for RESTful Network APIs, OMA ARC is working on specifications for:</a:t>
            </a:r>
          </a:p>
          <a:p>
            <a:pPr defTabSz="914400">
              <a:buFontTx/>
              <a:buChar char="•"/>
            </a:pPr>
            <a:r>
              <a:rPr lang="de-DE"/>
              <a:t>Common Definitions and Specifications for RESTful Network APIs</a:t>
            </a:r>
          </a:p>
          <a:p>
            <a:pPr defTabSz="914400">
              <a:buFontTx/>
              <a:buChar char="•"/>
            </a:pPr>
            <a:r>
              <a:rPr lang="de-DE"/>
              <a:t>Whitepaper on Guidelines for RESTful Network APIs</a:t>
            </a:r>
          </a:p>
          <a:p>
            <a:pPr defTabSz="914400">
              <a:buFontTx/>
              <a:buChar char="•"/>
            </a:pPr>
            <a:r>
              <a:rPr lang="en-US"/>
              <a:t>Authorization Framework for Network APIs (Oauth 2.0 support)</a:t>
            </a:r>
            <a:endParaRPr lang="de-DE"/>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31746"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31747" name="Text Box 7"/>
          <p:cNvSpPr txBox="1">
            <a:spLocks noChangeArrowheads="1"/>
          </p:cNvSpPr>
          <p:nvPr/>
        </p:nvSpPr>
        <p:spPr bwMode="auto">
          <a:xfrm>
            <a:off x="1219200" y="1447800"/>
            <a:ext cx="6553200" cy="2640013"/>
          </a:xfrm>
          <a:prstGeom prst="rect">
            <a:avLst/>
          </a:prstGeom>
          <a:noFill/>
          <a:ln w="9525">
            <a:noFill/>
            <a:miter lim="800000"/>
            <a:headEnd/>
            <a:tailEnd/>
          </a:ln>
        </p:spPr>
        <p:txBody>
          <a:bodyPr>
            <a:spAutoFit/>
          </a:bodyPr>
          <a:lstStyle/>
          <a:p>
            <a:pPr>
              <a:spcAft>
                <a:spcPts val="1800"/>
              </a:spcAft>
            </a:pPr>
            <a:r>
              <a:rPr lang="en-US" sz="2000">
                <a:solidFill>
                  <a:srgbClr val="AE1F29"/>
                </a:solidFill>
              </a:rPr>
              <a:t>Agenda</a:t>
            </a:r>
          </a:p>
          <a:p>
            <a:pPr>
              <a:spcBef>
                <a:spcPts val="1200"/>
              </a:spcBef>
            </a:pPr>
            <a:r>
              <a:rPr lang="en-US" sz="1600"/>
              <a:t>OMA Overview</a:t>
            </a:r>
          </a:p>
          <a:p>
            <a:pPr>
              <a:spcBef>
                <a:spcPts val="1200"/>
              </a:spcBef>
            </a:pPr>
            <a:r>
              <a:rPr lang="en-US" sz="1600"/>
              <a:t>OMA Recent Work</a:t>
            </a:r>
          </a:p>
          <a:p>
            <a:pPr>
              <a:spcBef>
                <a:spcPts val="1200"/>
              </a:spcBef>
            </a:pPr>
            <a:r>
              <a:rPr lang="en-US" sz="1600"/>
              <a:t>OMA Network APIs brief</a:t>
            </a:r>
          </a:p>
          <a:p>
            <a:pPr>
              <a:spcBef>
                <a:spcPts val="1200"/>
              </a:spcBef>
            </a:pPr>
            <a:r>
              <a:rPr lang="en-US"/>
              <a:t>Network APIs </a:t>
            </a:r>
            <a:r>
              <a:rPr lang="en-US" sz="1600"/>
              <a:t>2011 Pipeline</a:t>
            </a:r>
          </a:p>
          <a:p>
            <a:pPr>
              <a:spcBef>
                <a:spcPts val="1200"/>
              </a:spcBef>
            </a:pPr>
            <a:r>
              <a:rPr lang="en-US" sz="1600">
                <a:solidFill>
                  <a:srgbClr val="B6AFA4"/>
                </a:solidFill>
              </a:rPr>
              <a:t>Summary</a:t>
            </a:r>
          </a:p>
        </p:txBody>
      </p:sp>
      <p:pic>
        <p:nvPicPr>
          <p:cNvPr id="31748"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31749"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31750"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32770"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32771" name="Text Box 7"/>
          <p:cNvSpPr txBox="1">
            <a:spLocks noChangeArrowheads="1"/>
          </p:cNvSpPr>
          <p:nvPr/>
        </p:nvSpPr>
        <p:spPr bwMode="auto">
          <a:xfrm>
            <a:off x="1219200" y="1447800"/>
            <a:ext cx="6553200" cy="3213100"/>
          </a:xfrm>
          <a:prstGeom prst="rect">
            <a:avLst/>
          </a:prstGeom>
          <a:noFill/>
          <a:ln w="9525">
            <a:noFill/>
            <a:miter lim="800000"/>
            <a:headEnd/>
            <a:tailEnd/>
          </a:ln>
        </p:spPr>
        <p:txBody>
          <a:bodyPr>
            <a:spAutoFit/>
          </a:bodyPr>
          <a:lstStyle/>
          <a:p>
            <a:pPr>
              <a:spcAft>
                <a:spcPts val="1800"/>
              </a:spcAft>
            </a:pPr>
            <a:r>
              <a:rPr lang="en-US" sz="2000">
                <a:solidFill>
                  <a:srgbClr val="AE1F29"/>
                </a:solidFill>
              </a:rPr>
              <a:t>Summary</a:t>
            </a:r>
          </a:p>
          <a:p>
            <a:pPr>
              <a:spcAft>
                <a:spcPts val="300"/>
              </a:spcAft>
            </a:pPr>
            <a:r>
              <a:rPr lang="en-US" sz="1200" b="1"/>
              <a:t>OMA continues a robust yearly release of technical work</a:t>
            </a:r>
          </a:p>
          <a:p>
            <a:pPr>
              <a:spcAft>
                <a:spcPts val="300"/>
              </a:spcAft>
            </a:pPr>
            <a:r>
              <a:rPr lang="en-US" sz="1200"/>
              <a:t>• 44 service enablers delivered in 2010</a:t>
            </a:r>
          </a:p>
          <a:p>
            <a:pPr>
              <a:spcAft>
                <a:spcPts val="300"/>
              </a:spcAft>
            </a:pPr>
            <a:r>
              <a:rPr lang="en-US" sz="1200"/>
              <a:t>• 80 releases in 2011</a:t>
            </a:r>
          </a:p>
          <a:p>
            <a:pPr>
              <a:spcAft>
                <a:spcPts val="300"/>
              </a:spcAft>
            </a:pPr>
            <a:r>
              <a:rPr lang="en-US" sz="1200"/>
              <a:t>• Maintenance of existing specifications with new work in APIs, M2M communications and Mobile Search</a:t>
            </a:r>
          </a:p>
          <a:p>
            <a:pPr>
              <a:spcBef>
                <a:spcPts val="1200"/>
              </a:spcBef>
              <a:spcAft>
                <a:spcPts val="300"/>
              </a:spcAft>
            </a:pPr>
            <a:endParaRPr lang="en-US" sz="1200" b="1"/>
          </a:p>
          <a:p>
            <a:pPr>
              <a:spcBef>
                <a:spcPts val="1200"/>
              </a:spcBef>
              <a:spcAft>
                <a:spcPts val="300"/>
              </a:spcAft>
            </a:pPr>
            <a:r>
              <a:rPr lang="en-US" sz="1200" b="1"/>
              <a:t>OMA membership is smaller, but the core founders of the organization are still in place</a:t>
            </a:r>
          </a:p>
          <a:p>
            <a:pPr>
              <a:spcAft>
                <a:spcPts val="300"/>
              </a:spcAft>
            </a:pPr>
            <a:r>
              <a:rPr lang="en-US" sz="1200"/>
              <a:t>• New work still coming in</a:t>
            </a:r>
          </a:p>
          <a:p>
            <a:pPr>
              <a:spcAft>
                <a:spcPts val="300"/>
              </a:spcAft>
            </a:pPr>
            <a:r>
              <a:rPr lang="en-US" sz="1200"/>
              <a:t>• Improved process and efficiencies</a:t>
            </a:r>
          </a:p>
          <a:p>
            <a:pPr>
              <a:spcBef>
                <a:spcPts val="1200"/>
              </a:spcBef>
              <a:spcAft>
                <a:spcPts val="300"/>
              </a:spcAft>
            </a:pPr>
            <a:r>
              <a:rPr lang="en-US" sz="1200" b="1"/>
              <a:t>Collaboration with other bodies is strong—including GSMA</a:t>
            </a:r>
          </a:p>
        </p:txBody>
      </p:sp>
      <p:pic>
        <p:nvPicPr>
          <p:cNvPr id="32772"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32773"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32774"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35843"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35844" name="Text Box 7"/>
          <p:cNvSpPr txBox="1">
            <a:spLocks noChangeArrowheads="1"/>
          </p:cNvSpPr>
          <p:nvPr/>
        </p:nvSpPr>
        <p:spPr bwMode="auto">
          <a:xfrm>
            <a:off x="1219200" y="1447800"/>
            <a:ext cx="6553200" cy="990600"/>
          </a:xfrm>
          <a:prstGeom prst="rect">
            <a:avLst/>
          </a:prstGeom>
          <a:noFill/>
          <a:ln w="9525">
            <a:noFill/>
            <a:miter lim="800000"/>
            <a:headEnd/>
            <a:tailEnd/>
          </a:ln>
        </p:spPr>
        <p:txBody>
          <a:bodyPr>
            <a:spAutoFit/>
          </a:bodyPr>
          <a:lstStyle/>
          <a:p>
            <a:pPr>
              <a:spcAft>
                <a:spcPts val="1800"/>
              </a:spcAft>
            </a:pPr>
            <a:r>
              <a:rPr lang="en-US" sz="2000">
                <a:solidFill>
                  <a:srgbClr val="AE1F29"/>
                </a:solidFill>
              </a:rPr>
              <a:t>Recommendation</a:t>
            </a:r>
          </a:p>
          <a:p>
            <a:pPr>
              <a:spcAft>
                <a:spcPts val="300"/>
              </a:spcAft>
            </a:pPr>
            <a:r>
              <a:rPr lang="en-US" sz="1200" b="1"/>
              <a:t>ARC is kindly requested to review and agree on this presentation for SDP Summit as ARC input.</a:t>
            </a:r>
          </a:p>
        </p:txBody>
      </p:sp>
      <p:pic>
        <p:nvPicPr>
          <p:cNvPr id="35845"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35846"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35847"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17410"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17411" name="Text Box 7"/>
          <p:cNvSpPr txBox="1">
            <a:spLocks noChangeArrowheads="1"/>
          </p:cNvSpPr>
          <p:nvPr/>
        </p:nvSpPr>
        <p:spPr bwMode="auto">
          <a:xfrm>
            <a:off x="1219200" y="1447800"/>
            <a:ext cx="6553200" cy="2640013"/>
          </a:xfrm>
          <a:prstGeom prst="rect">
            <a:avLst/>
          </a:prstGeom>
          <a:noFill/>
          <a:ln w="9525">
            <a:noFill/>
            <a:miter lim="800000"/>
            <a:headEnd/>
            <a:tailEnd/>
          </a:ln>
        </p:spPr>
        <p:txBody>
          <a:bodyPr>
            <a:spAutoFit/>
          </a:bodyPr>
          <a:lstStyle/>
          <a:p>
            <a:pPr>
              <a:spcAft>
                <a:spcPts val="1800"/>
              </a:spcAft>
            </a:pPr>
            <a:r>
              <a:rPr lang="en-US" sz="2000">
                <a:solidFill>
                  <a:srgbClr val="AE1F29"/>
                </a:solidFill>
              </a:rPr>
              <a:t>Agenda</a:t>
            </a:r>
          </a:p>
          <a:p>
            <a:pPr>
              <a:spcBef>
                <a:spcPts val="1200"/>
              </a:spcBef>
            </a:pPr>
            <a:r>
              <a:rPr lang="en-US" sz="1600">
                <a:solidFill>
                  <a:srgbClr val="ADADAD"/>
                </a:solidFill>
              </a:rPr>
              <a:t>OMA Overview</a:t>
            </a:r>
          </a:p>
          <a:p>
            <a:pPr>
              <a:spcBef>
                <a:spcPts val="1200"/>
              </a:spcBef>
            </a:pPr>
            <a:r>
              <a:rPr lang="en-US" sz="1600"/>
              <a:t>OMA Recent Work</a:t>
            </a:r>
          </a:p>
          <a:p>
            <a:pPr>
              <a:spcBef>
                <a:spcPts val="1200"/>
              </a:spcBef>
            </a:pPr>
            <a:r>
              <a:rPr lang="en-US" sz="1600"/>
              <a:t>OMA Network APIs brief</a:t>
            </a:r>
          </a:p>
          <a:p>
            <a:pPr>
              <a:spcBef>
                <a:spcPts val="1200"/>
              </a:spcBef>
            </a:pPr>
            <a:r>
              <a:rPr lang="en-US"/>
              <a:t>Network APIs </a:t>
            </a:r>
            <a:r>
              <a:rPr lang="en-US" sz="1600"/>
              <a:t>2011 Pipeline</a:t>
            </a:r>
          </a:p>
          <a:p>
            <a:pPr>
              <a:spcBef>
                <a:spcPts val="1200"/>
              </a:spcBef>
            </a:pPr>
            <a:r>
              <a:rPr lang="en-US" sz="1600"/>
              <a:t>Summary</a:t>
            </a:r>
          </a:p>
        </p:txBody>
      </p:sp>
      <p:pic>
        <p:nvPicPr>
          <p:cNvPr id="17412"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17413"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17414"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18434"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18435" name="Text Box 7"/>
          <p:cNvSpPr txBox="1">
            <a:spLocks noChangeArrowheads="1"/>
          </p:cNvSpPr>
          <p:nvPr/>
        </p:nvSpPr>
        <p:spPr bwMode="auto">
          <a:xfrm>
            <a:off x="1219200" y="1066800"/>
            <a:ext cx="6553200" cy="5000625"/>
          </a:xfrm>
          <a:prstGeom prst="rect">
            <a:avLst/>
          </a:prstGeom>
          <a:noFill/>
          <a:ln w="9525">
            <a:noFill/>
            <a:miter lim="800000"/>
            <a:headEnd/>
            <a:tailEnd/>
          </a:ln>
        </p:spPr>
        <p:txBody>
          <a:bodyPr>
            <a:spAutoFit/>
          </a:bodyPr>
          <a:lstStyle/>
          <a:p>
            <a:pPr>
              <a:spcAft>
                <a:spcPts val="1800"/>
              </a:spcAft>
            </a:pPr>
            <a:r>
              <a:rPr lang="en-US" sz="2000">
                <a:solidFill>
                  <a:srgbClr val="AE1F29"/>
                </a:solidFill>
              </a:rPr>
              <a:t>OMA – Overview</a:t>
            </a:r>
          </a:p>
          <a:p>
            <a:r>
              <a:rPr lang="en-US" sz="1200" b="1"/>
              <a:t>Over 175 members from across the mobile value chain</a:t>
            </a:r>
          </a:p>
          <a:p>
            <a:r>
              <a:rPr lang="en-US" sz="1200"/>
              <a:t>• Founded June 2002</a:t>
            </a:r>
          </a:p>
          <a:p>
            <a:r>
              <a:rPr lang="en-US" sz="1200"/>
              <a:t>• Operators, terminal and software vendors, content and entertainment providers</a:t>
            </a:r>
          </a:p>
          <a:p>
            <a:pPr>
              <a:spcBef>
                <a:spcPts val="600"/>
              </a:spcBef>
            </a:pPr>
            <a:r>
              <a:rPr lang="en-US" sz="1200" b="1"/>
              <a:t>Interoperable service enablers across multiple domains</a:t>
            </a:r>
          </a:p>
          <a:p>
            <a:r>
              <a:rPr lang="en-US" sz="1200"/>
              <a:t>• Architecture, Security, Charging and Network APIs</a:t>
            </a:r>
          </a:p>
          <a:p>
            <a:r>
              <a:rPr lang="en-US" sz="1200"/>
              <a:t>• Person-to-Person Communications </a:t>
            </a:r>
          </a:p>
          <a:p>
            <a:r>
              <a:rPr lang="en-US" sz="1200"/>
              <a:t>• Device Capabilities </a:t>
            </a:r>
          </a:p>
          <a:p>
            <a:r>
              <a:rPr lang="en-US" sz="1200"/>
              <a:t>• Access to Content </a:t>
            </a:r>
          </a:p>
          <a:p>
            <a:r>
              <a:rPr lang="en-US" sz="1200"/>
              <a:t>• Services Access Interface</a:t>
            </a:r>
          </a:p>
          <a:p>
            <a:r>
              <a:rPr lang="en-US" sz="1200"/>
              <a:t>• Service Customization</a:t>
            </a:r>
          </a:p>
          <a:p>
            <a:pPr>
              <a:spcBef>
                <a:spcPts val="600"/>
              </a:spcBef>
            </a:pPr>
            <a:r>
              <a:rPr lang="en-US" sz="1200" b="1"/>
              <a:t>Current and Ongoing Technical Deliverables – more detail in presentation</a:t>
            </a:r>
          </a:p>
          <a:p>
            <a:r>
              <a:rPr lang="en-US" sz="1200"/>
              <a:t>• 44 service enablers delivered in 2010 with 80 planned for 2011</a:t>
            </a:r>
          </a:p>
          <a:p>
            <a:r>
              <a:rPr lang="en-US" sz="1200"/>
              <a:t>• Ongoing refinement of interoperability testing program with Test on Demand in Q3 2011</a:t>
            </a:r>
          </a:p>
          <a:p>
            <a:r>
              <a:rPr lang="en-US" sz="1200"/>
              <a:t>• API Framework—building on success of GSMA OneAPI and Parlay affiliation</a:t>
            </a:r>
          </a:p>
          <a:p>
            <a:r>
              <a:rPr lang="en-US" sz="1200"/>
              <a:t>• M2M Communications—enabling terminals as gateways and converged personal networks</a:t>
            </a:r>
          </a:p>
          <a:p>
            <a:pPr>
              <a:spcBef>
                <a:spcPts val="600"/>
              </a:spcBef>
            </a:pPr>
            <a:r>
              <a:rPr lang="en-US" sz="1200" b="1"/>
              <a:t>New and improved organizational structures and efficiencies</a:t>
            </a:r>
          </a:p>
          <a:p>
            <a:r>
              <a:rPr lang="en-US" sz="1200"/>
              <a:t>• Fast track process for omitting or combining steps and deliverables in OMA Process</a:t>
            </a:r>
          </a:p>
          <a:p>
            <a:r>
              <a:rPr lang="en-US" sz="1200"/>
              <a:t>• Min Max procedure for an alternative path to traditional testing of every OMA enabler</a:t>
            </a:r>
          </a:p>
          <a:p>
            <a:pPr>
              <a:spcBef>
                <a:spcPts val="600"/>
              </a:spcBef>
            </a:pPr>
            <a:r>
              <a:rPr lang="en-US" sz="1200" b="1"/>
              <a:t>Collaboration with other bodies—including GSMA &amp; ETSI</a:t>
            </a:r>
          </a:p>
          <a:p>
            <a:r>
              <a:rPr lang="en-US" sz="1200"/>
              <a:t>• Reduce duplication and fragmentation</a:t>
            </a:r>
          </a:p>
          <a:p>
            <a:r>
              <a:rPr lang="en-US" sz="1200"/>
              <a:t>• New strategic program of liaisons with appointed Board level champions to other bodies</a:t>
            </a:r>
          </a:p>
          <a:p>
            <a:r>
              <a:rPr lang="en-US" sz="1200"/>
              <a:t>• OMA maintains formal cooperation agreements or frameworks with nearly 50 industry bodies</a:t>
            </a:r>
          </a:p>
        </p:txBody>
      </p:sp>
      <p:pic>
        <p:nvPicPr>
          <p:cNvPr id="18436"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18437"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18438"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19458"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19459" name="Text Box 7"/>
          <p:cNvSpPr txBox="1">
            <a:spLocks noChangeArrowheads="1"/>
          </p:cNvSpPr>
          <p:nvPr/>
        </p:nvSpPr>
        <p:spPr bwMode="auto">
          <a:xfrm>
            <a:off x="1219200" y="1066800"/>
            <a:ext cx="6553200" cy="400050"/>
          </a:xfrm>
          <a:prstGeom prst="rect">
            <a:avLst/>
          </a:prstGeom>
          <a:noFill/>
          <a:ln w="9525">
            <a:noFill/>
            <a:miter lim="800000"/>
            <a:headEnd/>
            <a:tailEnd/>
          </a:ln>
        </p:spPr>
        <p:txBody>
          <a:bodyPr>
            <a:spAutoFit/>
          </a:bodyPr>
          <a:lstStyle/>
          <a:p>
            <a:pPr>
              <a:spcAft>
                <a:spcPts val="1800"/>
              </a:spcAft>
            </a:pPr>
            <a:r>
              <a:rPr lang="en-US" sz="2000">
                <a:solidFill>
                  <a:srgbClr val="AE1F29"/>
                </a:solidFill>
              </a:rPr>
              <a:t>OMA – Organizational Structure</a:t>
            </a:r>
          </a:p>
        </p:txBody>
      </p:sp>
      <p:pic>
        <p:nvPicPr>
          <p:cNvPr id="19460"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19461"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400">
                <a:solidFill>
                  <a:srgbClr val="898989"/>
                </a:solidFill>
              </a:rPr>
              <a:t>Liliana Dinale, OMA ARC Chairman</a:t>
            </a:r>
          </a:p>
        </p:txBody>
      </p:sp>
      <p:sp>
        <p:nvSpPr>
          <p:cNvPr id="19462"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pic>
        <p:nvPicPr>
          <p:cNvPr id="19463" name="Picture 10" descr="org chart for ppt.pdf"/>
          <p:cNvPicPr>
            <a:picLocks noChangeAspect="1"/>
          </p:cNvPicPr>
          <p:nvPr/>
        </p:nvPicPr>
        <p:blipFill>
          <a:blip r:embed="rId4"/>
          <a:srcRect l="47501" t="7500" r="10001" b="43561"/>
          <a:stretch>
            <a:fillRect/>
          </a:stretch>
        </p:blipFill>
        <p:spPr bwMode="auto">
          <a:xfrm>
            <a:off x="1676400" y="1600200"/>
            <a:ext cx="5713413" cy="4256088"/>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20482"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20483" name="Text Box 7"/>
          <p:cNvSpPr txBox="1">
            <a:spLocks noChangeArrowheads="1"/>
          </p:cNvSpPr>
          <p:nvPr/>
        </p:nvSpPr>
        <p:spPr bwMode="auto">
          <a:xfrm>
            <a:off x="1219200" y="1447800"/>
            <a:ext cx="6553200" cy="2640013"/>
          </a:xfrm>
          <a:prstGeom prst="rect">
            <a:avLst/>
          </a:prstGeom>
          <a:noFill/>
          <a:ln w="9525">
            <a:noFill/>
            <a:miter lim="800000"/>
            <a:headEnd/>
            <a:tailEnd/>
          </a:ln>
        </p:spPr>
        <p:txBody>
          <a:bodyPr>
            <a:spAutoFit/>
          </a:bodyPr>
          <a:lstStyle/>
          <a:p>
            <a:pPr>
              <a:spcAft>
                <a:spcPts val="1800"/>
              </a:spcAft>
            </a:pPr>
            <a:r>
              <a:rPr lang="en-US" sz="2000">
                <a:solidFill>
                  <a:srgbClr val="AE1F29"/>
                </a:solidFill>
              </a:rPr>
              <a:t>Agenda</a:t>
            </a:r>
          </a:p>
          <a:p>
            <a:pPr>
              <a:spcBef>
                <a:spcPts val="1200"/>
              </a:spcBef>
            </a:pPr>
            <a:r>
              <a:rPr lang="en-US" sz="1600"/>
              <a:t>OMA Overview</a:t>
            </a:r>
          </a:p>
          <a:p>
            <a:pPr>
              <a:spcBef>
                <a:spcPts val="1200"/>
              </a:spcBef>
            </a:pPr>
            <a:r>
              <a:rPr lang="en-US" sz="1600">
                <a:solidFill>
                  <a:srgbClr val="ADADAD"/>
                </a:solidFill>
              </a:rPr>
              <a:t>OMA Recent Work</a:t>
            </a:r>
          </a:p>
          <a:p>
            <a:pPr>
              <a:spcBef>
                <a:spcPts val="1200"/>
              </a:spcBef>
            </a:pPr>
            <a:r>
              <a:rPr lang="en-US" sz="1600"/>
              <a:t>OMA Network APIs brief</a:t>
            </a:r>
          </a:p>
          <a:p>
            <a:pPr>
              <a:spcBef>
                <a:spcPts val="1200"/>
              </a:spcBef>
            </a:pPr>
            <a:r>
              <a:rPr lang="en-US"/>
              <a:t>Network APIs </a:t>
            </a:r>
            <a:r>
              <a:rPr lang="en-US" sz="1600"/>
              <a:t>2011 Pipeline</a:t>
            </a:r>
          </a:p>
          <a:p>
            <a:pPr>
              <a:spcBef>
                <a:spcPts val="1200"/>
              </a:spcBef>
            </a:pPr>
            <a:r>
              <a:rPr lang="en-US" sz="1600"/>
              <a:t>Summary</a:t>
            </a:r>
          </a:p>
        </p:txBody>
      </p:sp>
      <p:pic>
        <p:nvPicPr>
          <p:cNvPr id="20484"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20485"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20486"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21506"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21507" name="Text Box 7"/>
          <p:cNvSpPr txBox="1">
            <a:spLocks noChangeArrowheads="1"/>
          </p:cNvSpPr>
          <p:nvPr/>
        </p:nvSpPr>
        <p:spPr bwMode="auto">
          <a:xfrm>
            <a:off x="1219200" y="1066800"/>
            <a:ext cx="6553200" cy="5402263"/>
          </a:xfrm>
          <a:prstGeom prst="rect">
            <a:avLst/>
          </a:prstGeom>
          <a:noFill/>
          <a:ln w="9525">
            <a:noFill/>
            <a:miter lim="800000"/>
            <a:headEnd/>
            <a:tailEnd/>
          </a:ln>
        </p:spPr>
        <p:txBody>
          <a:bodyPr>
            <a:spAutoFit/>
          </a:bodyPr>
          <a:lstStyle/>
          <a:p>
            <a:pPr>
              <a:spcAft>
                <a:spcPts val="1200"/>
              </a:spcAft>
            </a:pPr>
            <a:r>
              <a:rPr lang="en-US" sz="2000">
                <a:solidFill>
                  <a:srgbClr val="AE1F29"/>
                </a:solidFill>
              </a:rPr>
              <a:t>Highlights of OMA Service Enablers</a:t>
            </a:r>
          </a:p>
          <a:p>
            <a:pPr>
              <a:spcAft>
                <a:spcPts val="600"/>
              </a:spcAft>
            </a:pPr>
            <a:r>
              <a:rPr lang="en-US" sz="1200" b="1"/>
              <a:t>Over 50 Candidate and Approved Enablers Published in the Last 18 Months</a:t>
            </a:r>
          </a:p>
          <a:p>
            <a:r>
              <a:rPr lang="en-US" sz="1200">
                <a:solidFill>
                  <a:srgbClr val="AE1F29"/>
                </a:solidFill>
              </a:rPr>
              <a:t>Candidate Enabler Releases</a:t>
            </a:r>
          </a:p>
          <a:p>
            <a:r>
              <a:rPr lang="en-US" sz="1200"/>
              <a:t>		• OMA Device Management Smart Card V1_0 </a:t>
            </a:r>
          </a:p>
          <a:p>
            <a:r>
              <a:rPr lang="en-US" sz="1200"/>
              <a:t>		• OMA Lock and Wipe Management Object V1_0 </a:t>
            </a:r>
          </a:p>
          <a:p>
            <a:r>
              <a:rPr lang="en-US" sz="1200"/>
              <a:t>		• OMA Converged Address Book V1_0</a:t>
            </a:r>
          </a:p>
          <a:p>
            <a:r>
              <a:rPr lang="en-US" sz="1200"/>
              <a:t>		• OMA XML Document Management V2_1</a:t>
            </a:r>
          </a:p>
          <a:p>
            <a:r>
              <a:rPr lang="en-US" sz="1200"/>
              <a:t>		• OMA Secure Content Identification Mechanism V1_0 </a:t>
            </a:r>
          </a:p>
          <a:p>
            <a:r>
              <a:rPr lang="en-US" sz="1200"/>
              <a:t>		• OMA SIP Push V1_0</a:t>
            </a:r>
          </a:p>
          <a:p>
            <a:r>
              <a:rPr lang="en-US" sz="1200"/>
              <a:t>		• OMA Location in SIP/IP Core V1_0</a:t>
            </a:r>
          </a:p>
          <a:p>
            <a:r>
              <a:rPr lang="en-US" sz="1200"/>
              <a:t>		• OMA Secure User Plane Location V2_0</a:t>
            </a:r>
          </a:p>
          <a:p>
            <a:r>
              <a:rPr lang="en-US" sz="1200"/>
              <a:t>		• OMA Mobile Search Framework V1_0 </a:t>
            </a:r>
          </a:p>
          <a:p>
            <a:r>
              <a:rPr lang="en-US" sz="1200"/>
              <a:t>		• OMA Mobile Codes V1_0 </a:t>
            </a:r>
          </a:p>
          <a:p>
            <a:r>
              <a:rPr lang="en-US" sz="1200"/>
              <a:t>		• OMA Mobile Advertising V1_0</a:t>
            </a:r>
          </a:p>
          <a:p>
            <a:r>
              <a:rPr lang="en-US" sz="1200"/>
              <a:t>		• OMA Mobile Spam Reporting V1_0</a:t>
            </a:r>
          </a:p>
          <a:p>
            <a:r>
              <a:rPr lang="en-US" sz="1200">
                <a:solidFill>
                  <a:srgbClr val="AE1F29"/>
                </a:solidFill>
              </a:rPr>
              <a:t>Approved Enabler Releases</a:t>
            </a:r>
          </a:p>
          <a:p>
            <a:r>
              <a:rPr lang="en-US" sz="1200"/>
              <a:t>		• OMA Device Management V1_2</a:t>
            </a:r>
          </a:p>
          <a:p>
            <a:r>
              <a:rPr lang="en-US" sz="1200"/>
              <a:t>		• OMA Smart Card Web Server V1_1</a:t>
            </a:r>
          </a:p>
          <a:p>
            <a:r>
              <a:rPr lang="en-US" sz="1200"/>
              <a:t>		• OMA Presence SIMPLE V1_1</a:t>
            </a:r>
          </a:p>
          <a:p>
            <a:r>
              <a:rPr lang="en-US" sz="1200"/>
              <a:t>		• OMA Global Service Architecture V1_0 (Reference Release)</a:t>
            </a:r>
          </a:p>
          <a:p>
            <a:r>
              <a:rPr lang="en-US" sz="1200"/>
              <a:t>		• OMA IMPS Implementation Guidelines V1_3 (Reference Release)</a:t>
            </a:r>
          </a:p>
          <a:p>
            <a:pPr>
              <a:spcBef>
                <a:spcPts val="1200"/>
              </a:spcBef>
            </a:pPr>
            <a:r>
              <a:rPr lang="en-US" sz="1100" b="1" i="1"/>
              <a:t>A Candidate Enabler Release (CER) </a:t>
            </a:r>
            <a:r>
              <a:rPr lang="en-US" sz="1100"/>
              <a:t>delivers an approved set of open technical specifications that can be implemented in products and solutions, and then tested for interoperability. </a:t>
            </a:r>
          </a:p>
          <a:p>
            <a:pPr>
              <a:spcBef>
                <a:spcPts val="600"/>
              </a:spcBef>
            </a:pPr>
            <a:r>
              <a:rPr lang="en-US" sz="1100" b="1" i="1"/>
              <a:t>An Approved Enabler Release (AER) </a:t>
            </a:r>
            <a:r>
              <a:rPr lang="en-US" sz="1100"/>
              <a:t>represents Candidate Enabler Releases that have gone through the Interoperability Program (IOP) of OMA. The IOP tests interoperability between different member company’s implementations—either within the OMA or through other means.</a:t>
            </a:r>
          </a:p>
        </p:txBody>
      </p:sp>
      <p:pic>
        <p:nvPicPr>
          <p:cNvPr id="21508"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21509"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21510"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22530"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22531" name="Text Box 7"/>
          <p:cNvSpPr txBox="1">
            <a:spLocks noChangeArrowheads="1"/>
          </p:cNvSpPr>
          <p:nvPr/>
        </p:nvSpPr>
        <p:spPr bwMode="auto">
          <a:xfrm>
            <a:off x="1219200" y="1447800"/>
            <a:ext cx="6553200" cy="2640013"/>
          </a:xfrm>
          <a:prstGeom prst="rect">
            <a:avLst/>
          </a:prstGeom>
          <a:noFill/>
          <a:ln w="9525">
            <a:noFill/>
            <a:miter lim="800000"/>
            <a:headEnd/>
            <a:tailEnd/>
          </a:ln>
        </p:spPr>
        <p:txBody>
          <a:bodyPr>
            <a:spAutoFit/>
          </a:bodyPr>
          <a:lstStyle/>
          <a:p>
            <a:pPr>
              <a:spcAft>
                <a:spcPts val="1800"/>
              </a:spcAft>
            </a:pPr>
            <a:r>
              <a:rPr lang="en-US" sz="2000">
                <a:solidFill>
                  <a:srgbClr val="AE1F29"/>
                </a:solidFill>
              </a:rPr>
              <a:t>Agenda</a:t>
            </a:r>
          </a:p>
          <a:p>
            <a:pPr>
              <a:spcBef>
                <a:spcPts val="1200"/>
              </a:spcBef>
            </a:pPr>
            <a:r>
              <a:rPr lang="en-US" sz="1600"/>
              <a:t>OMA Overview</a:t>
            </a:r>
          </a:p>
          <a:p>
            <a:pPr>
              <a:spcBef>
                <a:spcPts val="1200"/>
              </a:spcBef>
            </a:pPr>
            <a:r>
              <a:rPr lang="en-US" sz="1600"/>
              <a:t>OMA Recent Work</a:t>
            </a:r>
          </a:p>
          <a:p>
            <a:pPr>
              <a:spcBef>
                <a:spcPts val="1200"/>
              </a:spcBef>
            </a:pPr>
            <a:r>
              <a:rPr lang="en-US" sz="1600">
                <a:solidFill>
                  <a:srgbClr val="ADADAD"/>
                </a:solidFill>
              </a:rPr>
              <a:t>OMA Network APIs brief</a:t>
            </a:r>
          </a:p>
          <a:p>
            <a:pPr>
              <a:spcBef>
                <a:spcPts val="1200"/>
              </a:spcBef>
            </a:pPr>
            <a:r>
              <a:rPr lang="en-US"/>
              <a:t>Network APIs </a:t>
            </a:r>
            <a:r>
              <a:rPr lang="en-US" sz="1600"/>
              <a:t>2011 Pipeline</a:t>
            </a:r>
          </a:p>
          <a:p>
            <a:pPr>
              <a:spcBef>
                <a:spcPts val="1200"/>
              </a:spcBef>
            </a:pPr>
            <a:r>
              <a:rPr lang="en-US" sz="1600"/>
              <a:t>Summary</a:t>
            </a:r>
          </a:p>
        </p:txBody>
      </p:sp>
      <p:pic>
        <p:nvPicPr>
          <p:cNvPr id="22532"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22533"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22534"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23554"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23555" name="Text Box 7"/>
          <p:cNvSpPr txBox="1">
            <a:spLocks noChangeArrowheads="1"/>
          </p:cNvSpPr>
          <p:nvPr/>
        </p:nvSpPr>
        <p:spPr bwMode="auto">
          <a:xfrm>
            <a:off x="1219200" y="1066800"/>
            <a:ext cx="6553200" cy="4851400"/>
          </a:xfrm>
          <a:prstGeom prst="rect">
            <a:avLst/>
          </a:prstGeom>
          <a:noFill/>
          <a:ln w="9525">
            <a:noFill/>
            <a:miter lim="800000"/>
            <a:headEnd/>
            <a:tailEnd/>
          </a:ln>
        </p:spPr>
        <p:txBody>
          <a:bodyPr>
            <a:spAutoFit/>
          </a:bodyPr>
          <a:lstStyle/>
          <a:p>
            <a:pPr>
              <a:spcAft>
                <a:spcPts val="1800"/>
              </a:spcAft>
            </a:pPr>
            <a:r>
              <a:rPr lang="en-US" sz="2000">
                <a:solidFill>
                  <a:srgbClr val="AE1F29"/>
                </a:solidFill>
              </a:rPr>
              <a:t>OMA Network API Key Messages </a:t>
            </a:r>
          </a:p>
          <a:p>
            <a:pPr>
              <a:spcAft>
                <a:spcPts val="800"/>
              </a:spcAft>
            </a:pPr>
            <a:r>
              <a:rPr lang="en-US" sz="1400"/>
              <a:t>• OMA specified the requirements of GSMA’s OneAPI Profile of Parlay X Web Services. </a:t>
            </a:r>
          </a:p>
          <a:p>
            <a:pPr>
              <a:spcAft>
                <a:spcPts val="800"/>
              </a:spcAft>
            </a:pPr>
            <a:r>
              <a:rPr lang="en-US" sz="1400"/>
              <a:t>• OMA provides a standard Network API framework which can include an abstract definition or specific protocol bindings.</a:t>
            </a:r>
          </a:p>
          <a:p>
            <a:pPr>
              <a:spcAft>
                <a:spcPts val="800"/>
              </a:spcAft>
            </a:pPr>
            <a:r>
              <a:rPr lang="en-US" sz="1400"/>
              <a:t>• OMA Network APIs expose a functional interface, which exposes OMA service enablers and generic service functionality to the wider developer community.</a:t>
            </a:r>
          </a:p>
          <a:p>
            <a:pPr>
              <a:spcAft>
                <a:spcPts val="800"/>
              </a:spcAft>
            </a:pPr>
            <a:r>
              <a:rPr lang="en-US" sz="1400"/>
              <a:t>• The channel from OMA to third party developers is through the implementation of OMA Network APIs by other SDOs, network operators and wholesale or open application environments and communities. </a:t>
            </a:r>
          </a:p>
          <a:p>
            <a:pPr>
              <a:spcAft>
                <a:spcPts val="800"/>
              </a:spcAft>
            </a:pPr>
            <a:r>
              <a:rPr lang="en-US" sz="1400"/>
              <a:t>• OMA affiliated Parlay in 2008, making the valuable technical work of Parlay a part of OMA’s body of technical work. This demonstrates OMA member commitment to interoperability with legacy Web Services.</a:t>
            </a:r>
          </a:p>
          <a:p>
            <a:pPr>
              <a:spcAft>
                <a:spcPts val="800"/>
              </a:spcAft>
            </a:pPr>
            <a:r>
              <a:rPr lang="en-US" sz="1400"/>
              <a:t>• OMA has thus far specified more than 30 service access layer interfaces, including five packages of protocol bindings and profiles designed to expose generic and OMA specific functionality to developers outside of OMA. </a:t>
            </a:r>
          </a:p>
          <a:p>
            <a:pPr>
              <a:spcAft>
                <a:spcPts val="800"/>
              </a:spcAft>
            </a:pPr>
            <a:r>
              <a:rPr lang="en-US" sz="1400"/>
              <a:t>• OMA accepts requirements for APIs from its members as well as external bodies and organizations.</a:t>
            </a:r>
          </a:p>
        </p:txBody>
      </p:sp>
      <p:pic>
        <p:nvPicPr>
          <p:cNvPr id="23556"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23557"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23558"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24578"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24579" name="Text Box 7"/>
          <p:cNvSpPr txBox="1">
            <a:spLocks noChangeArrowheads="1"/>
          </p:cNvSpPr>
          <p:nvPr/>
        </p:nvSpPr>
        <p:spPr bwMode="auto">
          <a:xfrm>
            <a:off x="1219200" y="982663"/>
            <a:ext cx="6553200" cy="2343150"/>
          </a:xfrm>
          <a:prstGeom prst="rect">
            <a:avLst/>
          </a:prstGeom>
          <a:noFill/>
          <a:ln w="9525">
            <a:noFill/>
            <a:miter lim="800000"/>
            <a:headEnd/>
            <a:tailEnd/>
          </a:ln>
        </p:spPr>
        <p:txBody>
          <a:bodyPr>
            <a:spAutoFit/>
          </a:bodyPr>
          <a:lstStyle/>
          <a:p>
            <a:pPr>
              <a:spcAft>
                <a:spcPts val="1800"/>
              </a:spcAft>
            </a:pPr>
            <a:r>
              <a:rPr lang="en-US" sz="2000">
                <a:solidFill>
                  <a:srgbClr val="AE1F29"/>
                </a:solidFill>
              </a:rPr>
              <a:t>Network APIs: What, Why, Who, Where?</a:t>
            </a:r>
          </a:p>
          <a:p>
            <a:r>
              <a:rPr lang="en-US" sz="1400"/>
              <a:t>Use Application Programming Interfaces (APIs) to open up service capabilities and assets in the core network to application developers</a:t>
            </a:r>
          </a:p>
          <a:p>
            <a:pPr>
              <a:spcBef>
                <a:spcPts val="1200"/>
              </a:spcBef>
            </a:pPr>
            <a:r>
              <a:rPr lang="en-US" sz="1400"/>
              <a:t>OMA Network APIs provide an abstracted view of these capabilities</a:t>
            </a:r>
          </a:p>
          <a:p>
            <a:pPr>
              <a:spcBef>
                <a:spcPts val="600"/>
              </a:spcBef>
            </a:pPr>
            <a:r>
              <a:rPr lang="en-US" sz="1400"/>
              <a:t>	• Application developers do not require comprehensive knowledge of </a:t>
            </a:r>
          </a:p>
          <a:p>
            <a:r>
              <a:rPr lang="en-US" sz="1400"/>
              <a:t>	  arcane telecommunication signaling protocols and call state models</a:t>
            </a:r>
          </a:p>
          <a:p>
            <a:r>
              <a:rPr lang="en-US" sz="1400"/>
              <a:t>	• Applications built towards the API can be ported across network types </a:t>
            </a:r>
          </a:p>
          <a:p>
            <a:r>
              <a:rPr lang="en-US" sz="1400"/>
              <a:t>	  and access technologies</a:t>
            </a:r>
          </a:p>
        </p:txBody>
      </p:sp>
      <p:pic>
        <p:nvPicPr>
          <p:cNvPr id="24580"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24581"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24582"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pic>
        <p:nvPicPr>
          <p:cNvPr id="24583" name="Picture 12" descr="APIs 3.pdf"/>
          <p:cNvPicPr>
            <a:picLocks noChangeAspect="1"/>
          </p:cNvPicPr>
          <p:nvPr/>
        </p:nvPicPr>
        <p:blipFill>
          <a:blip r:embed="rId4"/>
          <a:srcRect l="42500" t="21893" r="26666" b="47197"/>
          <a:stretch>
            <a:fillRect/>
          </a:stretch>
        </p:blipFill>
        <p:spPr bwMode="auto">
          <a:xfrm>
            <a:off x="2247900" y="3352800"/>
            <a:ext cx="4464050" cy="28956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tes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test.thmx</Template>
  <TotalTime>2575</TotalTime>
  <Words>1166</Words>
  <Application>Microsoft Macintosh PowerPoint</Application>
  <PresentationFormat>On-screen Show (4:3)</PresentationFormat>
  <Paragraphs>200</Paragraphs>
  <Slides>18</Slides>
  <Notes>0</Notes>
  <HiddenSlides>0</HiddenSlides>
  <MMClips>0</MMClips>
  <ScaleCrop>false</ScaleCrop>
  <HeadingPairs>
    <vt:vector size="6" baseType="variant">
      <vt:variant>
        <vt:lpstr>Fonts Used</vt:lpstr>
      </vt:variant>
      <vt:variant>
        <vt:i4>4</vt:i4>
      </vt:variant>
      <vt:variant>
        <vt:lpstr>Design Template</vt:lpstr>
      </vt:variant>
      <vt:variant>
        <vt:i4>2</vt:i4>
      </vt:variant>
      <vt:variant>
        <vt:lpstr>Slide Titles</vt:lpstr>
      </vt:variant>
      <vt:variant>
        <vt:i4>18</vt:i4>
      </vt:variant>
    </vt:vector>
  </HeadingPairs>
  <TitlesOfParts>
    <vt:vector size="24" baseType="lpstr">
      <vt:lpstr>Arial</vt:lpstr>
      <vt:lpstr>ＭＳ Ｐゴシック</vt:lpstr>
      <vt:lpstr>Verdana</vt:lpstr>
      <vt:lpstr>Calibri</vt:lpstr>
      <vt:lpstr>test</vt:lpstr>
      <vt:lpstr>test</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tom komin</dc:creator>
  <cp:lastModifiedBy>lmclidi</cp:lastModifiedBy>
  <cp:revision>234</cp:revision>
  <cp:lastPrinted>2011-03-31T22:06:06Z</cp:lastPrinted>
  <dcterms:created xsi:type="dcterms:W3CDTF">2011-04-08T14:57:22Z</dcterms:created>
  <dcterms:modified xsi:type="dcterms:W3CDTF">2011-06-13T21:00:33Z</dcterms:modified>
</cp:coreProperties>
</file>