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sldIdLst>
    <p:sldId id="267" r:id="rId2"/>
    <p:sldId id="266" r:id="rId3"/>
    <p:sldId id="268" r:id="rId4"/>
    <p:sldId id="269" r:id="rId5"/>
    <p:sldId id="270" r:id="rId6"/>
    <p:sldId id="271" r:id="rId7"/>
    <p:sldId id="273" r:id="rId8"/>
    <p:sldId id="274" r:id="rId9"/>
    <p:sldId id="272" r:id="rId10"/>
  </p:sldIdLst>
  <p:sldSz cx="9144000" cy="6858000" type="screen4x3"/>
  <p:notesSz cx="6794500" cy="9906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58E39"/>
    <a:srgbClr val="DDDDDD"/>
    <a:srgbClr val="00CC00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852" autoAdjust="0"/>
    <p:restoredTop sz="93405" autoAdjust="0"/>
  </p:normalViewPr>
  <p:slideViewPr>
    <p:cSldViewPr>
      <p:cViewPr>
        <p:scale>
          <a:sx n="75" d="100"/>
          <a:sy n="75" d="100"/>
        </p:scale>
        <p:origin x="-2004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124" y="-96"/>
      </p:cViewPr>
      <p:guideLst>
        <p:guide orient="horz" pos="3120"/>
        <p:guide pos="214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10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05350"/>
            <a:ext cx="54356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100" y="9409113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EEBDFE2-DB07-4E67-9C16-2385178B25F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42BB9E-BDF8-4C95-B11D-A6585214FACB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49688" y="941070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4F0122F-6CF4-414B-90FB-9779574B9647}" type="slidenum">
              <a:rPr lang="en-US" sz="1200"/>
              <a:pPr algn="r"/>
              <a:t>1</a:t>
            </a:fld>
            <a:endParaRPr lang="en-US" sz="120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05350"/>
            <a:ext cx="4981575" cy="44577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C99881-4A59-449C-A4CB-EE6DA990414C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17410" name="Rectangle 7"/>
          <p:cNvSpPr txBox="1">
            <a:spLocks noGrp="1" noChangeArrowheads="1"/>
          </p:cNvSpPr>
          <p:nvPr/>
        </p:nvSpPr>
        <p:spPr bwMode="auto">
          <a:xfrm>
            <a:off x="3849688" y="941070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84436B7-6EEB-47F8-BA46-68F78EC7B2C2}" type="slidenum">
              <a:rPr lang="en-US" sz="1200"/>
              <a:pPr algn="r"/>
              <a:t>2</a:t>
            </a:fld>
            <a:endParaRPr lang="en-US" sz="12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05350"/>
            <a:ext cx="4981575" cy="4457700"/>
          </a:xfrm>
          <a:noFill/>
          <a:ln/>
        </p:spPr>
        <p:txBody>
          <a:bodyPr/>
          <a:lstStyle/>
          <a:p>
            <a:pPr eaLnBrk="1" hangingPunct="1">
              <a:buFontTx/>
              <a:buChar char="-"/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685CF5-D857-43B1-AB34-1C566C68C8B5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3849688" y="941070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8DD9FA3-1AC1-400A-97FB-FA0BA96C1493}" type="slidenum">
              <a:rPr lang="en-US" sz="1200"/>
              <a:pPr algn="r"/>
              <a:t>3</a:t>
            </a:fld>
            <a:endParaRPr lang="en-US" sz="120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05350"/>
            <a:ext cx="4981575" cy="4457700"/>
          </a:xfrm>
          <a:noFill/>
          <a:ln/>
        </p:spPr>
        <p:txBody>
          <a:bodyPr/>
          <a:lstStyle/>
          <a:p>
            <a:pPr eaLnBrk="1" hangingPunct="1">
              <a:buFontTx/>
              <a:buChar char="-"/>
            </a:pP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63059-C662-4167-A3D6-8C928B79484A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21506" name="Rectangle 7"/>
          <p:cNvSpPr txBox="1">
            <a:spLocks noGrp="1" noChangeArrowheads="1"/>
          </p:cNvSpPr>
          <p:nvPr/>
        </p:nvSpPr>
        <p:spPr bwMode="auto">
          <a:xfrm>
            <a:off x="3849688" y="941070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3C5232C-AE8E-4F7D-9FF4-DA958914AB13}" type="slidenum">
              <a:rPr lang="en-US" sz="1200"/>
              <a:pPr algn="r"/>
              <a:t>4</a:t>
            </a:fld>
            <a:endParaRPr lang="en-US" sz="120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05350"/>
            <a:ext cx="4981575" cy="4457700"/>
          </a:xfrm>
          <a:noFill/>
          <a:ln/>
        </p:spPr>
        <p:txBody>
          <a:bodyPr/>
          <a:lstStyle/>
          <a:p>
            <a:pPr eaLnBrk="1" hangingPunct="1">
              <a:buFontTx/>
              <a:buChar char="-"/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3B6A45-AC82-47F5-9F65-13DE7F69FC70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23554" name="Rectangle 7"/>
          <p:cNvSpPr txBox="1">
            <a:spLocks noGrp="1" noChangeArrowheads="1"/>
          </p:cNvSpPr>
          <p:nvPr/>
        </p:nvSpPr>
        <p:spPr bwMode="auto">
          <a:xfrm>
            <a:off x="3849688" y="941070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A8E696C-779A-42C7-86F5-B7A7BAC34CAC}" type="slidenum">
              <a:rPr lang="en-US" sz="1200"/>
              <a:pPr algn="r"/>
              <a:t>5</a:t>
            </a:fld>
            <a:endParaRPr lang="en-US" sz="120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05350"/>
            <a:ext cx="4981575" cy="4457700"/>
          </a:xfrm>
          <a:noFill/>
          <a:ln/>
        </p:spPr>
        <p:txBody>
          <a:bodyPr/>
          <a:lstStyle/>
          <a:p>
            <a:pPr eaLnBrk="1" hangingPunct="1">
              <a:buFontTx/>
              <a:buChar char="-"/>
            </a:pP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724248-90C7-4CC5-AD80-3CDD5A366F31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25602" name="Rectangle 7"/>
          <p:cNvSpPr txBox="1">
            <a:spLocks noGrp="1" noChangeArrowheads="1"/>
          </p:cNvSpPr>
          <p:nvPr/>
        </p:nvSpPr>
        <p:spPr bwMode="auto">
          <a:xfrm>
            <a:off x="3849688" y="941070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AD1407A-FC69-4AFD-8597-7AC90F37D507}" type="slidenum">
              <a:rPr lang="en-US" sz="1200"/>
              <a:pPr algn="r"/>
              <a:t>6</a:t>
            </a:fld>
            <a:endParaRPr lang="en-US" sz="120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05350"/>
            <a:ext cx="4981575" cy="4457700"/>
          </a:xfrm>
          <a:noFill/>
          <a:ln/>
        </p:spPr>
        <p:txBody>
          <a:bodyPr/>
          <a:lstStyle/>
          <a:p>
            <a:pPr eaLnBrk="1" hangingPunct="1">
              <a:buFontTx/>
              <a:buChar char="-"/>
            </a:pPr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35495E-31FA-4B84-979E-19CA06AC32BD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27650" name="Rectangle 7"/>
          <p:cNvSpPr txBox="1">
            <a:spLocks noGrp="1" noChangeArrowheads="1"/>
          </p:cNvSpPr>
          <p:nvPr/>
        </p:nvSpPr>
        <p:spPr bwMode="auto">
          <a:xfrm>
            <a:off x="3849688" y="941070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B55226D-A78C-404F-93E6-A5679ACCC1EE}" type="slidenum">
              <a:rPr lang="en-US" sz="1200"/>
              <a:pPr algn="r"/>
              <a:t>7</a:t>
            </a:fld>
            <a:endParaRPr lang="en-US" sz="120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05350"/>
            <a:ext cx="4981575" cy="4457700"/>
          </a:xfrm>
          <a:noFill/>
          <a:ln/>
        </p:spPr>
        <p:txBody>
          <a:bodyPr/>
          <a:lstStyle/>
          <a:p>
            <a:pPr eaLnBrk="1" hangingPunct="1">
              <a:buFontTx/>
              <a:buChar char="-"/>
            </a:pPr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C4F97C-073C-499C-BED8-EBA52B70EAEA}" type="slidenum">
              <a:rPr lang="en-GB" smtClean="0"/>
              <a:pPr/>
              <a:t>8</a:t>
            </a:fld>
            <a:endParaRPr lang="en-GB" smtClean="0"/>
          </a:p>
        </p:txBody>
      </p:sp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49688" y="941070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34AC671-D8D3-46A6-BBEE-844095B54406}" type="slidenum">
              <a:rPr lang="en-US" sz="1200"/>
              <a:pPr algn="r"/>
              <a:t>8</a:t>
            </a:fld>
            <a:endParaRPr lang="en-US" sz="120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05350"/>
            <a:ext cx="4981575" cy="4457700"/>
          </a:xfrm>
          <a:noFill/>
          <a:ln/>
        </p:spPr>
        <p:txBody>
          <a:bodyPr/>
          <a:lstStyle/>
          <a:p>
            <a:pPr eaLnBrk="1" hangingPunct="1">
              <a:buFontTx/>
              <a:buChar char="-"/>
            </a:pPr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5BE441-D6D0-44E0-B981-FB1620DE7578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31746" name="Rectangle 7"/>
          <p:cNvSpPr txBox="1">
            <a:spLocks noGrp="1" noChangeArrowheads="1"/>
          </p:cNvSpPr>
          <p:nvPr/>
        </p:nvSpPr>
        <p:spPr bwMode="auto">
          <a:xfrm>
            <a:off x="3849688" y="941070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CCEE8F5-0F09-4BD1-9E70-29C158771924}" type="slidenum">
              <a:rPr lang="en-US" sz="1200"/>
              <a:pPr algn="r"/>
              <a:t>9</a:t>
            </a:fld>
            <a:endParaRPr lang="en-US" sz="120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05350"/>
            <a:ext cx="4981575" cy="4457700"/>
          </a:xfrm>
          <a:noFill/>
          <a:ln/>
        </p:spPr>
        <p:txBody>
          <a:bodyPr/>
          <a:lstStyle/>
          <a:p>
            <a:pPr eaLnBrk="1" hangingPunct="1">
              <a:buFontTx/>
              <a:buChar char="-"/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gsma_logo_colour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85125" y="574675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457200" y="5486400"/>
            <a:ext cx="8686800" cy="0"/>
          </a:xfrm>
          <a:prstGeom prst="line">
            <a:avLst/>
          </a:prstGeom>
          <a:noFill/>
          <a:ln w="47625">
            <a:solidFill>
              <a:srgbClr val="CD092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GB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77825" y="6169025"/>
            <a:ext cx="6400800" cy="59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600" dirty="0">
                <a:solidFill>
                  <a:srgbClr val="000000"/>
                </a:solidFill>
              </a:rPr>
              <a:t>Restricted - Confidential Information</a:t>
            </a:r>
          </a:p>
          <a:p>
            <a:pPr>
              <a:spcBef>
                <a:spcPct val="50000"/>
              </a:spcBef>
              <a:defRPr/>
            </a:pPr>
            <a:r>
              <a:rPr lang="en-GB" sz="600" dirty="0"/>
              <a:t>© GSM Association 2007</a:t>
            </a:r>
          </a:p>
          <a:p>
            <a:pPr>
              <a:spcBef>
                <a:spcPct val="50000"/>
              </a:spcBef>
              <a:defRPr/>
            </a:pPr>
            <a:r>
              <a:rPr lang="en-GB" sz="600" dirty="0">
                <a:solidFill>
                  <a:srgbClr val="000000"/>
                </a:solidFill>
              </a:rPr>
              <a:t>All GSMA meetings are conducted in full compliance with the GSMA’s anti-trust compliance policy</a:t>
            </a:r>
          </a:p>
          <a:p>
            <a:pPr>
              <a:spcBef>
                <a:spcPct val="50000"/>
              </a:spcBef>
              <a:defRPr/>
            </a:pPr>
            <a:endParaRPr lang="en-GB" sz="600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57338" y="1608138"/>
            <a:ext cx="6019800" cy="792162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 sz="2800"/>
            </a:lvl1pPr>
          </a:lstStyle>
          <a:p>
            <a:r>
              <a:rPr lang="en-GB" smtClean="0"/>
              <a:t>Click to edit Master subtitle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6238" y="333375"/>
            <a:ext cx="2112962" cy="57499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4175" y="333375"/>
            <a:ext cx="6189663" cy="57499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57338"/>
            <a:ext cx="411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557338"/>
            <a:ext cx="411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smtClean="0"/>
              <a:t>Drag picture to placeholder or click icon to add</a:t>
            </a:r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sma_logo_colour_rgb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985125" y="574675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84175" y="333375"/>
            <a:ext cx="6707188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57338"/>
            <a:ext cx="83820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2"/>
            <a:r>
              <a:rPr lang="en-GB" smtClean="0"/>
              <a:t>Second level</a:t>
            </a:r>
          </a:p>
          <a:p>
            <a:pPr lvl="3"/>
            <a:r>
              <a:rPr lang="en-GB" smtClean="0"/>
              <a:t>Third level</a:t>
            </a:r>
          </a:p>
          <a:p>
            <a:pPr lvl="4"/>
            <a:r>
              <a:rPr lang="en-GB" smtClean="0"/>
              <a:t>Fourth level</a:t>
            </a:r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>
            <a:off x="457200" y="1143000"/>
            <a:ext cx="8686800" cy="0"/>
          </a:xfrm>
          <a:prstGeom prst="line">
            <a:avLst/>
          </a:prstGeom>
          <a:noFill/>
          <a:ln w="47625">
            <a:solidFill>
              <a:srgbClr val="CD092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GB" dirty="0"/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2484438" y="5734050"/>
            <a:ext cx="12969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347663" y="6437313"/>
            <a:ext cx="15128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600" dirty="0"/>
              <a:t> © GSMA  2011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D0921"/>
        </a:buClr>
        <a:buSzPct val="50000"/>
        <a:buFont typeface="Wingdings 2" pitchFamily="18" charset="2"/>
        <a:buChar char="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D0921"/>
        </a:buClr>
        <a:buSzPct val="50000"/>
        <a:buChar char="–"/>
        <a:defRPr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CD0921"/>
        </a:buClr>
        <a:buSzPct val="50000"/>
        <a:buChar char="•"/>
        <a:defRPr sz="16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D0921"/>
        </a:buClr>
        <a:buSzPct val="50000"/>
        <a:buChar char="–"/>
        <a:defRPr sz="16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CD0921"/>
        </a:buClr>
        <a:buSzPct val="50000"/>
        <a:buChar char="»"/>
        <a:defRPr sz="1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CD0921"/>
        </a:buClr>
        <a:buSzPct val="50000"/>
        <a:buChar char="»"/>
        <a:defRPr sz="1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CD0921"/>
        </a:buClr>
        <a:buSzPct val="50000"/>
        <a:buChar char="»"/>
        <a:defRPr sz="1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CD0921"/>
        </a:buClr>
        <a:buSzPct val="50000"/>
        <a:buChar char="»"/>
        <a:defRPr sz="1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CD0921"/>
        </a:buClr>
        <a:buSzPct val="50000"/>
        <a:buChar char="»"/>
        <a:defRPr sz="1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45"/>
          <p:cNvSpPr>
            <a:spLocks noGrp="1" noChangeArrowheads="1"/>
          </p:cNvSpPr>
          <p:nvPr>
            <p:ph type="subTitle" idx="4294967295"/>
          </p:nvPr>
        </p:nvSpPr>
        <p:spPr>
          <a:xfrm>
            <a:off x="1250950" y="2997200"/>
            <a:ext cx="6480175" cy="13843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r>
              <a:rPr lang="en-GB" sz="3600" smtClean="0"/>
              <a:t>OneAPI v3 Candidates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en-GB" sz="3600" smtClean="0"/>
              <a:t>for OMA input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en-GB" sz="1800" smtClean="0"/>
              <a:t>Technical call 15</a:t>
            </a:r>
            <a:r>
              <a:rPr lang="en-GB" sz="1800" baseline="30000" smtClean="0"/>
              <a:t>th</a:t>
            </a:r>
            <a:r>
              <a:rPr lang="en-GB" sz="1800" smtClean="0"/>
              <a:t> June 2011, version 2</a:t>
            </a:r>
          </a:p>
        </p:txBody>
      </p:sp>
      <p:pic>
        <p:nvPicPr>
          <p:cNvPr id="14338" name="Picture 3" descr="gsma_one_api_rg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1736725"/>
            <a:ext cx="22875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AutoShape 6" descr="data:image/jpg;base64,/9j/4AAQSkZJRgABAQAAAQABAAD/2wCEAAkGBhQRERQUEhQWFRUVGBYVFxgXExcZFhcYFRgYFhUWFhcXHCYfFxkjGRgUHy8gIygpLSwsFx4xNTAqNSYrLCkBCQoKDgwOGg8PGiokHx8pLC0tLCwpLiw0KSkvKSwsKiwsLikpKSwsMi8pKiwqKSopLCwsKSw1NSwpLC0yKTUvL//AABEIALcBEwMBIgACEQEDEQH/xAAcAAEAAgMBAQEAAAAAAAAAAAAABQYDBAcCAQj/xABHEAABAwEEBgYHBgUCBAcAAAABAAIDEQQSITEFBkFRYXETIjKBkaEHI0JSscHwM2JyktHhFIKissIWQ1Nz0/EVJERjg5Oz/8QAGgEBAAMBAQEAAAAAAAAAAAAAAAIDBAUBBv/EADcRAAIBAgMFBQcDAwUAAAAAAAABAgMRBCExEkFRYfBxgZGhsRMiMlLB0fEFFEIzcuEjJGKi8v/aAAwDAQACEQMRAD8A7iiIgCIiAIiIAiIgCIiAIiIAiLzJIGgucQAASSTQADEkk5BAelD6U1ss9nN176v9xnWdyOwHgSFz/W/0mdJeZA4tiFQXA3XScb3+2yv8x4ZGi/6iJqGSNYPuH4uGJ7ys06+6Jtp4bK9R2OwS+kMn7OzuO4vLh5NY74qFtvpEtgrdbZm8Htmrv2kfBcwGlJc2zY/idX+5bcOsVpZS+b7agkO6wNKHPMZDaqXVnxNMaFLci+xeku3NPrIbORub0gP9zqeCsOjPSZE/CeN8J39tniAHf0rmdl0lFMKBxgkNTifVuJxz9nv3BfX2hzKte266lRQAVr+u9eLESWp68JB6Hd7La2StD43Ne05OaQQe8LMuBaN1oms0l+Alpr1muJLH02Pbt54EbCF1zVLXKK3swFyVo68ZOI+80+0yu3Ztpt1U60Z5bzDVw8qee4sKIiuMwREQBERAEREAREQBERAEREAREQBERAEREAREQBERAEREB8c6gqcAFyrXTW82usUbrlmBxI7U1Ma/djrlvzUr6V9cG2aHoAes8VeBnc2M/mNe4HYVxi1Tl5vWgk1xbC3Om9+zxwWWrUz2V19+rs2UaDa23l4eN3ku135J7rGzStmb2Qwkbbt8+JBot2HTzXYVaeGHwcAq3ZopCOrA0DZUF3maDwWaSMgesgw3tBb8MFXeqtz8F6X+pXKnhJuzkm/7pX8XFryRY32eCXBzA08B8WnBaFq1dLMYzh4tPDh8OC07DKR9k6+0ZxuwePwnbyU/o63Bwq3Ee0054Z4bCrI1FU92S6+j5GWth6uF/wBSlJ264XTXNXXGzKxPHjQsuu2jIHiAPlgt6w226Lk2LPZdm6Plvbw8FOW7RjZW1b3Ha07jw4KsvhLHFr8xnx4hZa1JwzWh1sDjY4hWeUkbNrsrgSO/DEEHIg7jvWOxWh8MjZInlsjDVrhs+RByIyIwWaySYCM7/Vnic2cjmDspxKwzkZ/uVmTs8jptKSzO3aoa2Mt0VcGysoJGbjsc2ubDjQ8xmFPr88aH0xJZZmTxVvNzBwD2ntMdhkadxAOxd60NpaO1QsmiNWvFRvByLTuINQeS61GrtrPU4WJoeyldaM3URRmldZILNhLIA73Ri7hUDs140VzaWpmSbdkSa09J6Yhszb00jYxsvHE8GjNx4AFVHTfpIHR0srfWHC88susG1wa15LzuGA37jT+naXGR7zLKe095q/wPZbuAAConXitMzVTwspfFkXi1+kuIfZQTScSBG3+s3v6VHSelZ7cf4PDhaB/06eapFp0nU7z5DmtS0WpzxQ0p9Zb1neJZsWCidK0d6YbG8hsrZITvc0OZ+aMk+Sudht8c7A+J7ZGHJzXBw8Rt4L86yWYDZ4/oFn0RpeaxydJZ3lp2jEsfwe0mjh5jYQpQxXzFdTBfKz9Foq9qdrlHpCOoFyVlOkjrl95p9ph39xVhW1NNXRzZRcXZhERengREQBERAEREAREQBERAFr2+3NhifK80axpceQFcOK2FQ/S5pQsszIWnGZ1T+GOhP9RZ4KE5bMbllKKlJJ6b+xZvyOQaf0q+02h9oeLznPPRszF44DmGi6ByC39E6EEfXk60jsSTjQ7gtBkojkYS0mmApTqjK9xNaqwsla7skkDM3TQd9KKija19/wBOteZ5+pTqX2f4rhxt9so/8edz3VKr4iuOQatq0c1xvN6j8w4fMbV5ssri/K7M2lRslbspx3Hu5biw2qz3gC3B7cWn5HgVVUp7Wa166XA3YTFOm9ifwvvtz+6/ksiXslqBAkb2XYPG471g09oy+2+zFzRVv3m5kfp+6waOtYqHnBshuSD3ZN/fj3g71M2bbGc24t4he05KpGz669SvE05YSsp09NV9Vz5cYtPeUoAvbsFcjXJZ2yXhjnjWlB1tvxr3lZNL2QxTEDsv6zeB9oDv+IWrdo4E5Owy27FzZxcW4s+soVo1YKpHeK7KD4/FWDU7Xs6O6RjozJE8h1A4NLXZEi9gailRhkFCzPbSq07QQRkvac3F3QrU1OOyzpOmvTFE6AizNkZK40q9jSGDa4XXEOdsA7zlQ0+HWazsN4h731q572m8ScyL2X77VWms+qFehH9UKunUctTPTpKmvdLY7WOzSg1Byyu4k/XHYo2eJmcbiRsrg5td/PhgVEsiGz5rPHMWmny+Cok7mqOWpuRbjn5c/wBl7qK7zv8A03LC8YXsKjHPEjaF7D93l+qqLeR9cOQ8ysEjRxK3IoidgHPFY7U27g55PIL1HjMeh9LvsdoZNEMWnEbHNPaYeBHgaHYv0Ho+3MniZLGaskaHtPBwqK7ivzjIBsBK616INIl9kkiP+zKQ0bmSC+P6jIujhp/xOTjaa+IviIi2nNCIiAIiIAiIgCIiAIiIAuSelK0X7YG7I42N/meXOPldXW1x3XXraRm/Gwflhb+qz180lxdjVhns7U/lV/Bp+hW5I2Mic6vrAbtOB2+CxWaYwMa4ODmurVuOeFPiti22K8bwzGY2OArhzUfaHtkeLgoDQkbiBQ4bMqKErxfWiz64lFFxqx9Vf+TstOGjXC3YyZa6o2d1aDxC9KKtml+iIaxoc6hJBNAAMyTsCk7PedGH4EEDFvZx3YnCqtUk3Y59WhOnFTayen077Z9h6REUigxsYA8tODZhdPB4xa7yHgd6loLQSyOQ9ppuP7sD5/FRUzKtI25jmMQpCxPvl42SsEg/F2Xf1Cqo+Cr29etvE6Mv9fCZ6w9P/N+6CGs1lrFeGbCHDkcD5UPcqxKyrTiN4+KujaSRCu0Fh+HwKpTbQW9XCoJadmRoqsVHNSRs/Rat4SpPc/U2bOy8zI5EjEc+axuaANi86Me69TiRl4LHNZXhxFaUNFjtmd5vI1HjE0qvra8fFejBQ0JJqvXRjd4q6xnvY+NdvI8V6Lhs8h819bQZeQCwdOPrFRaJKRJWF9SBQY4YuH1uXiF5pnlUYN3HeSEsEoDm5ZjevN+rn0yvHJ1NgPzVdixsloY6gUBPMkfAJa4aN9kHgFgitFGioPiP1WOe1bh8P1XthtI1bwzLifrgugehV3Xtm6kHj65c5nnNMaBdS9ClgpZZpj/vSkD8MQu/3mRbMPH3jn4ufuWOioiLecoIiIAiIgCIiAIiIAiIgC5FrbHTSMvGRvnAw/JddXLdfoLluve8IH+b4T/iqK+ifBmmgtpTit8WvFpfUrUg6zuZ+K1prMOu5o6xHjTHzw8lvWxlJHePiKrCpyV00zh05uDU46qzICx6De+pfi59CcMm7B9bgpKHSDYWGMdkHiaVp81mtcsjRei7WR3kcORUPoy2CCXrhz3vNHCnVaCMAdg8yqJe5y6t5I69L/cJt+87Ws3bPN6u2srWtz0LAG4A5g7QvihrM8h18tNypFRS6ypoMPrNS4laTRrg7fTZzVsJ7SMGIw7oyyd1uf37sz0sujn0dH918kfc4Xh5hYl5hdQnhLE7xFFVWys+f+foacAtrbhxXq9j0myZspoJG7nV8VVdItuzyCmbr35gD8SrNE7rScgfgq7pZtZzni1p+W5e4le53kf0iVq75r7GrCCHnOmB2rJpSMiQ1NMtp2rAJBfyOW/91v2/FwoKdUblzVqfVO1iJlju45fQ/VYHTgfus2liQzlw281By2taoRujDVnZm9aLbQFa9jmvu4D47FHuBfngPNS9ngaxob3nmVKSSViMG27skbPJdFSsVjtFWk17TifgPkoy26SwugpBaQGjGi8VPIk6t2TfTngsMlpKjHW3ilkZLaHiOFpe47BsG8nJo4nBeqmRlWSNuzwvnlbFH2nmg4Da48AKnuXfdRbOIYzCzsRhgHmCTxNKlUbVXVVtjYS4h8zx13bAM7jPu127fADpmr2jzFHVwo5+JG4DIHjme9boQ2Ec2rU22SqIikVhERAEREAREQBERAEREAVE9J1gr0Mg2iSEniQJI/6mHxV7URrXow2iyyMb2wA+P8cZvNHfSneq6sdqDRfh5bNRPT6X392pyjSBvCOQZPaPHP5+S1VuQgPjewbKSx/hdjTuN5q0gVGEtqKZya9P2VSULaPLsea8teZ9WnbbGLr3Nb1z3k7KDd3LcRSaurMhCbhJSjqiPfK6CIsFKPGPB1cQOBBHgvljjdEA97axO2gmoNM3b8is9tsfSFu4HrcuC1NJyu+zr1a1A3VzHj8VRKLUr8fz92dOjUjUp+ztorvLXdZcG/cSfLxkopg8VbWmyoovFcXfij8sVraNtgdUMpdb1BgNmdPFZGv63N9fyhRqyU4pri/Rr6k8JRlQqzUtyi/OM/RMmI39Z54KA0i8GY190fEqWElGuO+irttnrI87qDwCtxHwd5l/S1atfgvsfInVd+y3bTM2uzIbFoWJlTisk78Vzksz6dyyDNHfxcrIWuu3ySXEE0DQXHDkFc4dRbI2HojEHVxL3H1pO8PFC3kKDgoXUqG/aXP2Rxkd8jgB5Neryuph4rYucbFTbnZFBtPopF6sNpc0bpIw/wDqa5tfBbNm9GLKHprRI7/ltbGAd9XXyV0HR+i3zHqigGbjkP1PBbztVZNjmH8w+RVuxHgUe0nbU4zbPRDICTDaWkbpWEH8zK18AsMfoptVcZoAN4Mh8rg+K7lZ9VDX1jxTc0fM5eClW6EhH+23vxRqJ4pSOIaP9FUbaGeZ0n3WAMb3klzj3UV60JqyI23LNCGN2kCgPFzji48ySr5FYI29ljRyaK+Kzr1WWgd3qQ+i9XmxkOf1nDL3Ry3niVMIi8AREQBERAEREAREQBERAEREAREQHJ9bNGmyWolo6hLpWcWOPrmDi13WA3OULbIgHXm9l2I/RdW1w0N/EWZ12nSR+sjO4tzHItqDz4LkrJQysbhRhJArnG7aw+dN471k/pSs9H11ytzLcRS/cwU4/EvPrVcXdb4o8ojm0ND/AN0Wg4oUfpGwOcQ5hAJug4CgFSSTXuGSkEUWlJWZbTqypS2oOzNGF90EloaRhRoAFRhhTfmsFnfUjwHesOlbRR91pqXUAbsHvO/fms2i21Jd7LcAd52n63rPFbU0ty+9/W3gzsVX7OhKbVnJLLh7uyv+u03w2om9bZ7rQN+KrNotNanaSty32+847hh3KLjfffwGP15Kdd7uBD9Np2TnxJOyOo362LXfNWuayzvut2LBYbKZ5WRNze4NruGbndwBPcs0I3OpUnYv+o1huWa+c5nXv5R1Wf5H+ZXPQmj2zSEOOAF6g240pXZsUXDCGNa1oo1oDQNwAoB4KX1aPrx+F3yXVS2VY4spbUrltiiDQA0AAZAZL0iKJ6EREAREQBERAEREAREQBFqaR0pHA29K66DgBm5x2Na0YuPAKuW7WGaR1xodETlFG1r7URvfX1dnHF1Sqp1Yw1NFLDTq5rTi+vHhvLPa7fHEL0r2sG9zgB55qOk1njpWNksg94R3Gf8A2SlrfAqMsOq8jnX3lsJO0HprQec8oIbyY0KVi1Ws4N57Old70zjK7+skDuAUNqrLRW661Rc4Yen8Tcny6802Rj9dtjWwjgbSHO/LAyT4ryNapjk2PuhtjvMQhWiOINFGgAbgKDyXtPZ1Pm8jz21BaU/P7plTOt8je0If5hao/N0BC2LLrjfNOja//k2mJ5/I4sd5KyLVtmioZhSWJj/xMB8yME2Ki0l5fke2w71p+f0yNSLWaAkNe4xOPszMdGTyLwAe4lSgNVBT6qNDSIJHxg+w71sJ4GKSuHIhQb2S2I4/+XFcHsvSWNxOx8Z60BOGLTRRdWcPjWXLr1sTWHpVf6Us+D68ltF6XM9dtVrrnOjbW8Oz77R7PB7dh5cKXLRmsYe8RTNEUpFWi9ejlHvQvycOGYUlbrE2Vha7uO0HYQrvdqR6yMrU6Es/8NfVH5//AIwsGNXMyvU6zaZh7cwRv8aLPFawRUGo3jFW3WrU03y5p6OXY6nq5QMr438RiOIouc2+PopCyeJ0Um9poHcWnJw4hZ3GpTyWa67159xZKGHxHvSyfbZ+Nmn2vZfFvUnP4hu/yKjbdpsDqxi+7Kg+Z2fFRzgw/wDFdwwWT+HdTZAza5x61OFcu4d6i3Unl/jzefgjyNHC0HtN3fNqXhGOV/7pW5GCGFznlgN6V/bd7Mbdw/RbmldINhYIY86U49/ErUOlWxt6KytLic30zO+pzWhLIIcXG/M72c7td/1+qujamufXgiiani53atFcfN829/2PlsnMYu5vdQnhw+vmtmwxdG2rszjX5V+tq1dH2Q16WU4nEV+K+WzSGwKh3kzpRtTj6Hu02ypzyV+9H2gCxhtEgo6QUjBzDDiXc3Ydw4qG1O1HdKWzWlpEebWOzk3Fw2M/u5Z9KWunTtmYa1XayCnNVIave73QB+Y1/wAfNQgVy0JYOiiAPad1nczkO4UV7MyJBERQJhERAEREAREQBERAFHaa0wLOwUaXyPN2OMZvdu4AZk7FIqgWvSTpC+0s+0lf/CWT7ra0fKOJxx2KivV2Flq+vxzNmEw/tZXei9dy+r5JmezWeWedwa8Omb1ZrRSrIK5wWYHC9vdmpLR+k7NZ5I7PZ2OeZHlrpBiC5oq4ukP2jhmaVpXZkthmqgETYBK5sIbRzWC66R57TnvxJB90U41GC036Lmgm6QNdMyCIsgaBG035CARRgaA0AYmmR2rOoThZ2z469vlv1bNrqUq147WVslpd7r9+7JRXHMnLZpqGF4ZJI1jiL1DsFaVJyaK4Yrbima4BzSHNOIIIIPIjNQGj9C2iK+8ywmSWjpHuieSKDstpIAWNxoKBQ2i4KnATvszXPcHRAt6aZxIe/wBW4FkYxDQMNtVb7aSauteuff4GZYanJPZlpv49mm/TPPXIvaKljTU0MhivXTK5vQi0Pa50UY+0fIQcQcmtLi7PFS1i1iPSvZIYnMYy+6aNxEbcaXX3qhrttA4qca8XkVzwdSKus9/d+cu3QnkUUzWaE3Sb7WvIa17opGxuJyo5zaCuwmgKk2Sg1oQaGhoa0O47irVJS0ZmlTnD4k0el5kjDgQ4Ag4EEVBBzBBzXpFIgUTT+iG2WjX1NikcMQevZJSerJG7MMrs+jN6s6Ye50lmtBBngpVwyljPYlHPCvHmpbSuj2zwyROye0t5VyPMGh7lz7RFucG6NtB7bZHWGU+801DAd9KA81ia9lPLR9fW67zsQf7qi1LVb+dm0++zT45PU6NabK2Rt14qPrEbiqppvU0PaRdE0fuuAvDlx4ihVwRbTjnCtMejrP8AhnujcM43udd5Bw6ze8HuVM0hq5NCazWeWg9oDpG877bwHfRfqC1WCOTttB47e4jEKKn1Vbmx7m88R8iouEWTjUceB+ZzpRrcGkM5HreJy7qLJo2xPkNYoZJCfdY4g8XPy8Sv0LLqvLsLHd5B8wsT9AT+5Xk5vzKgqEeJY8TLgcds+oNtnPrLkDT7zrzvysqPEhWrQWoFnsxDnVmkGIc8C6DvbHkOZqVc/wDwWb/hnxb+qzxauTHNobzcPlVWxhGOhTKpKWpFr3DC55utBcdw+sFY7Jqq0YyOLuAwHjmfJTEFmawUY0NHAfVVK5CxFaH0B0ZD5KF2wbG8eJ+CmkRRJBERAEREAREQBERAEREBqaXkLYJiMxG8jmGkhUrRLRe0S32bkzv5iCfGqv0sYcC04ggg8jgVzoRPjguAVn0dKXge/C43qjht5LDispJ9ZNP0TOv+n2lCUd9/WMop9za8To6LXsFubNG2Rhq14qP0PEHA8lsLammro5LTi7PceXsDgQQCCKEEVBBzBG0L5FEGtDWgNaBQACgAGQAGQXtF6L7iEn1ZaYrS2pdJaA6899Ca0owYDBrcKALS0hYHtFjbKwyQxD1zY2l9ZGtAjcWAVcy9eOAzpUK0IqZUYvTrO5phipp55/i2XDLTgV22RvtrmNLHRWZjg95kF18pYataGHFrK4kuoTsUXqxpZ7o5P4dl+aaWSV7nVEUQcaN6RwzddAIYMcdiupbXA5LDHY2sZcjAjbjQMAbSu0ACgO1RdF7W1frlwLI4qKpuDjwtw33vvd8vDhkVV2lnMm6EWqgYSZp5GAsMhGELB2WAZkVG6taqSl07JE6OMhlofLjGIup1ACXSOvOcA3s0NcarLozQT7NRkUoMVSS2SMFxqauPSMLauO9wctCw2a0wyyyvs4mlkNA9kzAxrB2IwHgOa0ZmgNTiq0px1vn329esy+TpTbtZ2XJXfgrcWk3lkuJKQ6xMPSh7XxPhb0j2PAqGUJDgWktc3A4g7NiomioCYNGxkdaa1utRG5kdSTyIoVsaQgdLLLE+Rt+S6+2yt+zs8EeLYGE7c6nadmdJzVOx9PK62ObcjuCGysI7MLfbpsLvhXZRQbdWSXWufkrdrNCjHDU3Jb7Pv2Wlbtbb/tV95bERFvOEEREAREQBERAEREAREQBERAEREAREQBERAEREAUFp/Qz3PbaLNQTxilD2ZWbY3fI/sROooTgpqzLKVWVKW1H8rgyiaKt5gc+SzMc6KtZ7KftYHe06Npzbw+Gy36M0vFaGX4nhw272nc4Zg81r6V1ejnIf1o5W9mWM3XjhX2hwKrlu0JMx9+SMyOH/AKiyERz/APyRHqydyyr2lHLVdeHZpzR0pOjis72l1xsn23UuUtS7oqTZdaJmG700M1PYmBss/KjhcJUwzWdwHrLLaG8WNbK3udG418FdHEQl19sjLUwVWHB9cHZ+RPIoP/WNnHa6Vv4rNMP8F9/1hZz2emd+GzTH/BS9tT+ZeJX+1rfI/Bk2igpNaHU6lltB4va2Jve6Vw+CiLRrXM83WyQRH3Yg61zeDBcB5qMq8F10iyGCqz/P0V35FutVrZE0vkc1jRmXEAeJVU0vrQ6VhMLv4ez5OtLwQ533bPGes9x30WCDQU8zg/ozXZNbHB7hxjszOoz+ZWDR+rUcbxLIXTzDKSShu8I2jqxjkFW5VKmSVl11l4l6hQw+cntPrtXj3xIDQ+rJna0OY6GyA3xE77a0Oz6S0nYK0N39ldmtAFBgBgvqK+nTUFkZK+IlWd3pw61fFhERWGcIiIAiIgCIiAIiIAiIgCIiAIiIAiIgCIiAIiIAiIgCIiAw2myMkFJGNeNzmhw8Cox2p9lrURBh/wDbc+P+xwRFCUIy1SLYVqkMoya7GP8ASzNk1pbytUvzcU/0tGe1LaXc7VN8nBEXnsocCX7mr8zPseqFkBqYWuO+Quk//QlSkFnawUY1rRuaAB4BfEUowjHREJ1Zz+KTfazKiIpFYREQBERAEREAREQBERAEREAREQBERAEREAREQBERAERE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0" name="TextBox 2"/>
          <p:cNvSpPr txBox="1">
            <a:spLocks noChangeArrowheads="1"/>
          </p:cNvSpPr>
          <p:nvPr/>
        </p:nvSpPr>
        <p:spPr bwMode="auto">
          <a:xfrm>
            <a:off x="352425" y="6524625"/>
            <a:ext cx="531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600"/>
              <a:t>23 Mar 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6707187" cy="777875"/>
          </a:xfrm>
        </p:spPr>
        <p:txBody>
          <a:bodyPr/>
          <a:lstStyle/>
          <a:p>
            <a:pPr eaLnBrk="1" hangingPunct="1"/>
            <a:r>
              <a:rPr lang="en-GB" smtClean="0"/>
              <a:t>Candidate API list from June F2F</a:t>
            </a:r>
          </a:p>
        </p:txBody>
      </p:sp>
      <p:sp>
        <p:nvSpPr>
          <p:cNvPr id="16386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r>
              <a:rPr lang="en-GB" dirty="0" err="1" smtClean="0"/>
              <a:t>Femto</a:t>
            </a:r>
            <a:r>
              <a:rPr lang="en-GB" dirty="0" smtClean="0"/>
              <a:t> Services</a:t>
            </a:r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r>
              <a:rPr lang="en-GB" dirty="0" smtClean="0"/>
              <a:t>User Context</a:t>
            </a:r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r>
              <a:rPr lang="en-GB" dirty="0" smtClean="0"/>
              <a:t>ACR lifecycle</a:t>
            </a:r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r>
              <a:rPr lang="en-GB" dirty="0" smtClean="0"/>
              <a:t>Advertising</a:t>
            </a:r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r>
              <a:rPr lang="en-GB" dirty="0" smtClean="0"/>
              <a:t>Specific </a:t>
            </a:r>
            <a:r>
              <a:rPr lang="en-GB" dirty="0" err="1" smtClean="0"/>
              <a:t>OneAPI</a:t>
            </a:r>
            <a:r>
              <a:rPr lang="en-GB" dirty="0" smtClean="0"/>
              <a:t> enhancements</a:t>
            </a:r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r>
              <a:rPr lang="en-GB" dirty="0" smtClean="0"/>
              <a:t>Enhancements to all </a:t>
            </a:r>
            <a:r>
              <a:rPr lang="en-GB" dirty="0" err="1" smtClean="0"/>
              <a:t>OneAPIs</a:t>
            </a:r>
            <a:endParaRPr lang="en-GB" dirty="0" smtClean="0"/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r>
              <a:rPr lang="en-GB" dirty="0" smtClean="0"/>
              <a:t>WAC requirements</a:t>
            </a:r>
          </a:p>
          <a:p>
            <a:pPr marL="0" indent="0" eaLnBrk="1" hangingPunct="1">
              <a:buSzPct val="100000"/>
              <a:buFont typeface="Wingdings 2" pitchFamily="18" charset="2"/>
              <a:buNone/>
              <a:defRPr/>
            </a:pPr>
            <a:endParaRPr lang="en-GB" dirty="0" smtClean="0"/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endParaRPr lang="en-GB" dirty="0" smtClean="0"/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endParaRPr lang="en-GB" dirty="0" smtClean="0"/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endParaRPr lang="en-GB" dirty="0" smtClean="0"/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endParaRPr lang="en-GB" dirty="0" smtClean="0"/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497887" cy="777875"/>
          </a:xfrm>
        </p:spPr>
        <p:txBody>
          <a:bodyPr/>
          <a:lstStyle/>
          <a:p>
            <a:pPr eaLnBrk="1" hangingPunct="1"/>
            <a:r>
              <a:rPr lang="en-GB" smtClean="0"/>
              <a:t>Femto Services – functional requirements</a:t>
            </a:r>
          </a:p>
        </p:txBody>
      </p:sp>
      <p:sp>
        <p:nvSpPr>
          <p:cNvPr id="16386" name="Content Placeholder 3"/>
          <p:cNvSpPr>
            <a:spLocks noGrp="1"/>
          </p:cNvSpPr>
          <p:nvPr>
            <p:ph idx="1"/>
          </p:nvPr>
        </p:nvSpPr>
        <p:spPr>
          <a:xfrm>
            <a:off x="468313" y="1196975"/>
            <a:ext cx="8382000" cy="4814888"/>
          </a:xfrm>
        </p:spPr>
        <p:txBody>
          <a:bodyPr/>
          <a:lstStyle/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r>
              <a:rPr lang="en-GB" sz="1800" dirty="0" smtClean="0"/>
              <a:t>Query whether a particular user is within a particular </a:t>
            </a:r>
            <a:r>
              <a:rPr lang="en-GB" sz="1800" dirty="0" err="1" smtClean="0"/>
              <a:t>femtozone</a:t>
            </a:r>
            <a:endParaRPr lang="en-GB" sz="1800" dirty="0" smtClean="0"/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r>
              <a:rPr lang="en-GB" sz="1800" dirty="0" smtClean="0"/>
              <a:t>Query a particular </a:t>
            </a:r>
            <a:r>
              <a:rPr lang="en-GB" sz="1800" dirty="0" err="1" smtClean="0"/>
              <a:t>femtozone</a:t>
            </a:r>
            <a:r>
              <a:rPr lang="en-GB" sz="1800" dirty="0" smtClean="0"/>
              <a:t> to determine which users are within it </a:t>
            </a:r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r>
              <a:rPr lang="en-GB" sz="1800" dirty="0" smtClean="0"/>
              <a:t>Query an access point within a </a:t>
            </a:r>
            <a:r>
              <a:rPr lang="en-GB" sz="1800" dirty="0" err="1" smtClean="0"/>
              <a:t>Femtozone</a:t>
            </a:r>
            <a:r>
              <a:rPr lang="en-GB" sz="1800" dirty="0" smtClean="0"/>
              <a:t> to determine which users are within it</a:t>
            </a:r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r>
              <a:rPr lang="en-GB" sz="1800" dirty="0" smtClean="0"/>
              <a:t>Query the status of a </a:t>
            </a:r>
            <a:r>
              <a:rPr lang="en-GB" sz="1800" dirty="0" err="1" smtClean="0"/>
              <a:t>Femtozone</a:t>
            </a:r>
            <a:r>
              <a:rPr lang="en-GB" sz="1800" dirty="0" smtClean="0"/>
              <a:t> (additional statistics beyond current users)</a:t>
            </a:r>
            <a:endParaRPr lang="en-GB" sz="1800" dirty="0"/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r>
              <a:rPr lang="en-GB" sz="1800" dirty="0" smtClean="0"/>
              <a:t>Create/delete a subscription to be notified of users entering/leaving a particular </a:t>
            </a:r>
            <a:r>
              <a:rPr lang="en-GB" sz="1800" dirty="0" err="1" smtClean="0"/>
              <a:t>femtozone</a:t>
            </a:r>
            <a:r>
              <a:rPr lang="en-GB" sz="1800" dirty="0" smtClean="0"/>
              <a:t>, including their previous network connection (another </a:t>
            </a:r>
            <a:r>
              <a:rPr lang="en-GB" sz="1800" dirty="0" err="1" smtClean="0"/>
              <a:t>femtozone</a:t>
            </a:r>
            <a:r>
              <a:rPr lang="en-GB" sz="1800" dirty="0" smtClean="0"/>
              <a:t> or the macro network)</a:t>
            </a:r>
          </a:p>
          <a:p>
            <a:pPr marL="0" indent="0" eaLnBrk="1" hangingPunct="1">
              <a:buSzPct val="100000"/>
              <a:buFont typeface="Wingdings 2" pitchFamily="18" charset="2"/>
              <a:buNone/>
              <a:defRPr/>
            </a:pPr>
            <a:endParaRPr lang="en-GB" sz="1800" dirty="0" smtClean="0"/>
          </a:p>
          <a:p>
            <a:pPr marL="0" indent="0" eaLnBrk="1" hangingPunct="1">
              <a:buSzPct val="100000"/>
              <a:buFont typeface="Wingdings 2" pitchFamily="18" charset="2"/>
              <a:buNone/>
              <a:defRPr/>
            </a:pPr>
            <a:r>
              <a:rPr lang="en-GB" sz="1800" dirty="0" smtClean="0"/>
              <a:t>Outstanding questions</a:t>
            </a:r>
          </a:p>
          <a:p>
            <a:pPr marL="457200" indent="-457200" eaLnBrk="1" hangingPunct="1">
              <a:buSzPct val="100000"/>
              <a:buFont typeface="+mj-lt"/>
              <a:buAutoNum type="arabicPeriod"/>
              <a:defRPr/>
            </a:pPr>
            <a:r>
              <a:rPr lang="en-GB" sz="1800" dirty="0" smtClean="0"/>
              <a:t>Not clear how the developer discovers the ID of the </a:t>
            </a:r>
            <a:r>
              <a:rPr lang="en-GB" sz="1800" dirty="0" err="1" smtClean="0"/>
              <a:t>Femtozone</a:t>
            </a:r>
            <a:r>
              <a:rPr lang="en-GB" sz="1800" dirty="0" smtClean="0"/>
              <a:t> , or whether it is a GUID</a:t>
            </a:r>
          </a:p>
          <a:p>
            <a:pPr marL="457200" indent="-457200" eaLnBrk="1" hangingPunct="1">
              <a:buSzPct val="100000"/>
              <a:buFont typeface="+mj-lt"/>
              <a:buAutoNum type="arabicPeriod"/>
              <a:defRPr/>
            </a:pPr>
            <a:r>
              <a:rPr lang="en-GB" sz="1800" dirty="0" smtClean="0"/>
              <a:t>Not clear if ‘in a </a:t>
            </a:r>
            <a:r>
              <a:rPr lang="en-GB" sz="1800" dirty="0" err="1"/>
              <a:t>F</a:t>
            </a:r>
            <a:r>
              <a:rPr lang="en-GB" sz="1800" dirty="0" err="1" smtClean="0"/>
              <a:t>emtozone</a:t>
            </a:r>
            <a:r>
              <a:rPr lang="en-GB" sz="1800" dirty="0" smtClean="0"/>
              <a:t>’ means ‘connected to the </a:t>
            </a:r>
            <a:r>
              <a:rPr lang="en-GB" sz="1800" dirty="0" err="1" smtClean="0"/>
              <a:t>Femtozone</a:t>
            </a:r>
            <a:r>
              <a:rPr lang="en-GB" sz="1800" dirty="0" smtClean="0"/>
              <a:t>, or simply within coverage that would permit connection’</a:t>
            </a:r>
          </a:p>
          <a:p>
            <a:pPr marL="457200" indent="-457200" eaLnBrk="1" hangingPunct="1">
              <a:buSzPct val="100000"/>
              <a:buFont typeface="+mj-lt"/>
              <a:buAutoNum type="arabicPeriod"/>
              <a:defRPr/>
            </a:pPr>
            <a:r>
              <a:rPr lang="en-GB" sz="1800" dirty="0" smtClean="0"/>
              <a:t>Need clarification on ‘other statistics’ that would relate to a </a:t>
            </a:r>
            <a:r>
              <a:rPr lang="en-GB" sz="1800" dirty="0" err="1" smtClean="0"/>
              <a:t>Femtozone</a:t>
            </a:r>
            <a:r>
              <a:rPr lang="en-GB" sz="1800" dirty="0" smtClean="0"/>
              <a:t> status</a:t>
            </a:r>
          </a:p>
          <a:p>
            <a:pPr marL="0" indent="0" eaLnBrk="1" hangingPunct="1">
              <a:buSzPct val="100000"/>
              <a:buFont typeface="Wingdings 2" pitchFamily="18" charset="2"/>
              <a:buNone/>
              <a:defRPr/>
            </a:pPr>
            <a:endParaRPr lang="en-GB" dirty="0" smtClean="0"/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endParaRPr lang="en-GB" dirty="0" smtClean="0"/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endParaRPr lang="en-GB" dirty="0" smtClean="0"/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endParaRPr lang="en-GB" dirty="0" smtClean="0"/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endParaRPr lang="en-GB" dirty="0" smtClean="0"/>
          </a:p>
          <a:p>
            <a:pPr marL="457200" indent="-457200" eaLnBrk="1" hangingPunct="1">
              <a:buSzPct val="100000"/>
              <a:buFont typeface="Arial" charset="0"/>
              <a:buAutoNum type="arabicPeriod"/>
              <a:defRPr/>
            </a:pP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497887" cy="777875"/>
          </a:xfrm>
        </p:spPr>
        <p:txBody>
          <a:bodyPr/>
          <a:lstStyle/>
          <a:p>
            <a:pPr eaLnBrk="1" hangingPunct="1"/>
            <a:r>
              <a:rPr lang="en-GB" smtClean="0"/>
              <a:t>User Context– functional requirements</a:t>
            </a:r>
          </a:p>
        </p:txBody>
      </p:sp>
      <p:sp>
        <p:nvSpPr>
          <p:cNvPr id="20482" name="Content Placeholder 3"/>
          <p:cNvSpPr>
            <a:spLocks noGrp="1"/>
          </p:cNvSpPr>
          <p:nvPr>
            <p:ph idx="1"/>
          </p:nvPr>
        </p:nvSpPr>
        <p:spPr>
          <a:xfrm>
            <a:off x="468313" y="1196975"/>
            <a:ext cx="8382000" cy="4814888"/>
          </a:xfrm>
        </p:spPr>
        <p:txBody>
          <a:bodyPr/>
          <a:lstStyle/>
          <a:p>
            <a:pPr marL="457200" indent="-457200" eaLnBrk="1" hangingPunct="1">
              <a:buSzPct val="100000"/>
              <a:buFont typeface="Arial" charset="0"/>
              <a:buAutoNum type="arabicPeriod"/>
            </a:pPr>
            <a:r>
              <a:rPr lang="en-GB" sz="1800" smtClean="0"/>
              <a:t>Query billing type (pre-pay or post-pay)</a:t>
            </a:r>
          </a:p>
          <a:p>
            <a:pPr marL="457200" indent="-457200" eaLnBrk="1" hangingPunct="1">
              <a:buSzPct val="100000"/>
              <a:buFont typeface="Arial" charset="0"/>
              <a:buAutoNum type="arabicPeriod"/>
            </a:pPr>
            <a:r>
              <a:rPr lang="en-GB" sz="1800" smtClean="0"/>
              <a:t>Query if user has a positive balance</a:t>
            </a:r>
          </a:p>
          <a:p>
            <a:pPr marL="457200" indent="-457200" eaLnBrk="1" hangingPunct="1">
              <a:buSzPct val="100000"/>
              <a:buFont typeface="Arial" charset="0"/>
              <a:buAutoNum type="arabicPeriod"/>
            </a:pPr>
            <a:r>
              <a:rPr lang="en-GB" sz="1800" smtClean="0"/>
              <a:t>Query the user’s personal information (attributes: first name, surname, home address, contactTelephoneNumber)</a:t>
            </a:r>
          </a:p>
          <a:p>
            <a:pPr marL="457200" indent="-457200" eaLnBrk="1" hangingPunct="1">
              <a:buSzPct val="100000"/>
              <a:buFont typeface="Arial" charset="0"/>
              <a:buAutoNum type="arabicPeriod"/>
            </a:pPr>
            <a:r>
              <a:rPr lang="en-GB" sz="1800" smtClean="0"/>
              <a:t>Query if the OneAPI server can verify the user’s age</a:t>
            </a:r>
          </a:p>
          <a:p>
            <a:pPr marL="457200" indent="-457200" eaLnBrk="1" hangingPunct="1">
              <a:buSzPct val="100000"/>
              <a:buFont typeface="Wingdings 2" pitchFamily="18" charset="2"/>
              <a:buNone/>
            </a:pPr>
            <a:endParaRPr lang="en-GB" smtClean="0"/>
          </a:p>
          <a:p>
            <a:pPr marL="457200" indent="-457200" eaLnBrk="1" hangingPunct="1">
              <a:buSzPct val="100000"/>
              <a:buFont typeface="Wingdings 2" pitchFamily="18" charset="2"/>
              <a:buNone/>
            </a:pPr>
            <a:endParaRPr lang="en-GB" smtClean="0"/>
          </a:p>
          <a:p>
            <a:pPr marL="457200" indent="-457200" eaLnBrk="1" hangingPunct="1">
              <a:buSzPct val="100000"/>
              <a:buFont typeface="Wingdings 2" pitchFamily="18" charset="2"/>
              <a:buNone/>
            </a:pPr>
            <a:r>
              <a:rPr lang="en-GB" smtClean="0"/>
              <a:t>Notes:</a:t>
            </a:r>
          </a:p>
          <a:p>
            <a:pPr marL="457200" indent="-457200" eaLnBrk="1" hangingPunct="1">
              <a:buSzPct val="100000"/>
              <a:buFont typeface="Wingdings 2" pitchFamily="18" charset="2"/>
              <a:buNone/>
            </a:pPr>
            <a:r>
              <a:rPr lang="en-GB" smtClean="0"/>
              <a:t>As sample input for OMA analysis:</a:t>
            </a:r>
          </a:p>
          <a:p>
            <a:pPr marL="800100" lvl="1" indent="-342900" eaLnBrk="1" hangingPunct="1">
              <a:buSzPct val="100000"/>
              <a:buFont typeface="Wingdings 2" pitchFamily="18" charset="2"/>
              <a:buAutoNum type="arabicPeriod"/>
            </a:pPr>
            <a:r>
              <a:rPr lang="en-GB" smtClean="0"/>
              <a:t> GSMA can provide OneAPI Customer Profile draft</a:t>
            </a:r>
          </a:p>
          <a:p>
            <a:pPr marL="800100" lvl="1" indent="-342900" eaLnBrk="1" hangingPunct="1">
              <a:buSzPct val="100000"/>
              <a:buFont typeface="Wingdings 2" pitchFamily="18" charset="2"/>
              <a:buAutoNum type="arabicPeriod"/>
            </a:pPr>
            <a:r>
              <a:rPr lang="en-GB" smtClean="0"/>
              <a:t> Bluevia can provide ‘User Context’ API.</a:t>
            </a:r>
          </a:p>
          <a:p>
            <a:pPr marL="457200" indent="-457200" eaLnBrk="1" hangingPunct="1">
              <a:buSzPct val="100000"/>
              <a:buFont typeface="Wingdings 2" pitchFamily="18" charset="2"/>
              <a:buChar char="–"/>
            </a:pPr>
            <a:r>
              <a:rPr lang="en-GB" smtClean="0"/>
              <a:t>Clearly this is a sensitive API that would require user authorisation via OAUTH to </a:t>
            </a:r>
          </a:p>
          <a:p>
            <a:pPr marL="457200" indent="-457200" eaLnBrk="1" hangingPunct="1">
              <a:buSzPct val="100000"/>
              <a:buFont typeface="Arial" charset="0"/>
              <a:buAutoNum type="arabicPeriod"/>
            </a:pPr>
            <a:endParaRPr lang="en-GB" smtClean="0"/>
          </a:p>
          <a:p>
            <a:pPr marL="457200" indent="-457200" eaLnBrk="1" hangingPunct="1">
              <a:buSzPct val="100000"/>
              <a:buFont typeface="Arial" charset="0"/>
              <a:buAutoNum type="arabicPeriod"/>
            </a:pPr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497887" cy="777875"/>
          </a:xfrm>
        </p:spPr>
        <p:txBody>
          <a:bodyPr/>
          <a:lstStyle/>
          <a:p>
            <a:pPr eaLnBrk="1" hangingPunct="1"/>
            <a:r>
              <a:rPr lang="en-GB" smtClean="0"/>
              <a:t>ACR lifecycle– functional requirements</a:t>
            </a:r>
          </a:p>
        </p:txBody>
      </p:sp>
      <p:sp>
        <p:nvSpPr>
          <p:cNvPr id="22530" name="Content Placeholder 3"/>
          <p:cNvSpPr>
            <a:spLocks noGrp="1"/>
          </p:cNvSpPr>
          <p:nvPr>
            <p:ph idx="1"/>
          </p:nvPr>
        </p:nvSpPr>
        <p:spPr>
          <a:xfrm>
            <a:off x="468313" y="1196975"/>
            <a:ext cx="8382000" cy="4814888"/>
          </a:xfrm>
        </p:spPr>
        <p:txBody>
          <a:bodyPr/>
          <a:lstStyle/>
          <a:p>
            <a:pPr marL="457200" indent="-457200" eaLnBrk="1" hangingPunct="1">
              <a:buSzPct val="100000"/>
              <a:buFont typeface="Arial" charset="0"/>
              <a:buAutoNum type="arabicPeriod"/>
            </a:pPr>
            <a:r>
              <a:rPr lang="en-GB" sz="1800" smtClean="0"/>
              <a:t>Query if an ACR is still valid (or has expired or been revoked)</a:t>
            </a:r>
          </a:p>
          <a:p>
            <a:pPr marL="457200" indent="-457200" eaLnBrk="1" hangingPunct="1">
              <a:buSzPct val="100000"/>
              <a:buFont typeface="Arial" charset="0"/>
              <a:buAutoNum type="arabicPeriod"/>
            </a:pPr>
            <a:r>
              <a:rPr lang="en-GB" sz="1800" smtClean="0"/>
              <a:t>Create an ACR based on an MSISDN that a user has provided manually or another customer identifier (such as a user nickname) that is meaningful to the operator.</a:t>
            </a:r>
          </a:p>
          <a:p>
            <a:pPr marL="457200" indent="-457200" eaLnBrk="1" hangingPunct="1">
              <a:buSzPct val="100000"/>
              <a:buFont typeface="Wingdings 2" pitchFamily="18" charset="2"/>
              <a:buNone/>
            </a:pPr>
            <a:endParaRPr lang="en-GB" smtClean="0"/>
          </a:p>
          <a:p>
            <a:pPr marL="457200" indent="-457200" eaLnBrk="1" hangingPunct="1">
              <a:buSzPct val="100000"/>
              <a:buFont typeface="Wingdings 2" pitchFamily="18" charset="2"/>
              <a:buNone/>
            </a:pPr>
            <a:endParaRPr lang="en-GB" smtClean="0"/>
          </a:p>
          <a:p>
            <a:pPr marL="457200" indent="-457200" eaLnBrk="1" hangingPunct="1">
              <a:buSzPct val="100000"/>
              <a:buFont typeface="Wingdings 2" pitchFamily="18" charset="2"/>
              <a:buNone/>
            </a:pPr>
            <a:r>
              <a:rPr lang="en-GB" smtClean="0"/>
              <a:t>Notes:</a:t>
            </a:r>
          </a:p>
          <a:p>
            <a:pPr marL="457200" indent="-457200" eaLnBrk="1" hangingPunct="1">
              <a:buSzPct val="100000"/>
              <a:buFont typeface="Wingdings 2" pitchFamily="18" charset="2"/>
              <a:buNone/>
            </a:pPr>
            <a:r>
              <a:rPr lang="en-GB" smtClean="0"/>
              <a:t>Sample input from OneAPI Customer Profile (MWC 2011)</a:t>
            </a:r>
          </a:p>
          <a:p>
            <a:pPr marL="457200" indent="-457200" eaLnBrk="1" hangingPunct="1">
              <a:buSzPct val="100000"/>
              <a:buFont typeface="Arial" charset="0"/>
              <a:buAutoNum type="arabicPeriod"/>
            </a:pPr>
            <a:endParaRPr lang="en-GB" smtClean="0"/>
          </a:p>
          <a:p>
            <a:pPr marL="457200" indent="-457200" eaLnBrk="1" hangingPunct="1">
              <a:buSzPct val="100000"/>
              <a:buFont typeface="Arial" charset="0"/>
              <a:buAutoNum type="arabicPeriod"/>
            </a:pPr>
            <a:endParaRPr lang="en-GB" smtClean="0"/>
          </a:p>
          <a:p>
            <a:pPr marL="457200" indent="-457200" eaLnBrk="1" hangingPunct="1">
              <a:buSzPct val="100000"/>
              <a:buFont typeface="Arial" charset="0"/>
              <a:buAutoNum type="arabicPeriod"/>
            </a:pPr>
            <a:endParaRPr lang="en-GB" smtClean="0"/>
          </a:p>
          <a:p>
            <a:pPr marL="457200" indent="-457200" eaLnBrk="1" hangingPunct="1">
              <a:buSzPct val="100000"/>
              <a:buFont typeface="Arial" charset="0"/>
              <a:buAutoNum type="arabicPeriod"/>
            </a:pPr>
            <a:endParaRPr lang="en-GB" smtClean="0"/>
          </a:p>
          <a:p>
            <a:pPr marL="457200" indent="-457200" eaLnBrk="1" hangingPunct="1">
              <a:buSzPct val="100000"/>
              <a:buFont typeface="Arial" charset="0"/>
              <a:buAutoNum type="arabicPeriod"/>
            </a:pPr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497887" cy="777875"/>
          </a:xfrm>
        </p:spPr>
        <p:txBody>
          <a:bodyPr/>
          <a:lstStyle/>
          <a:p>
            <a:pPr eaLnBrk="1" hangingPunct="1"/>
            <a:r>
              <a:rPr lang="en-GB" smtClean="0"/>
              <a:t>Advertising API– functional requirements</a:t>
            </a:r>
          </a:p>
        </p:txBody>
      </p:sp>
      <p:sp>
        <p:nvSpPr>
          <p:cNvPr id="24578" name="Content Placeholder 3"/>
          <p:cNvSpPr>
            <a:spLocks noGrp="1"/>
          </p:cNvSpPr>
          <p:nvPr>
            <p:ph idx="1"/>
          </p:nvPr>
        </p:nvSpPr>
        <p:spPr>
          <a:xfrm>
            <a:off x="468313" y="1196975"/>
            <a:ext cx="8382000" cy="4968875"/>
          </a:xfrm>
        </p:spPr>
        <p:txBody>
          <a:bodyPr/>
          <a:lstStyle/>
          <a:p>
            <a:pPr marL="0" indent="0" eaLnBrk="1" hangingPunct="1">
              <a:buSzPct val="100000"/>
              <a:buFont typeface="Wingdings 2" pitchFamily="18" charset="2"/>
              <a:buNone/>
            </a:pPr>
            <a:endParaRPr lang="en-GB" smtClean="0"/>
          </a:p>
          <a:p>
            <a:pPr marL="0" indent="0" eaLnBrk="1" hangingPunct="1">
              <a:buSzPct val="100000"/>
            </a:pPr>
            <a:r>
              <a:rPr lang="en-GB" smtClean="0"/>
              <a:t> Query an advertisement that can be used in an application (“Get advert URL(address)”. </a:t>
            </a:r>
          </a:p>
          <a:p>
            <a:pPr marL="0" indent="0" eaLnBrk="1" hangingPunct="1">
              <a:buSzPct val="100000"/>
              <a:buFont typeface="Wingdings 2" pitchFamily="18" charset="2"/>
              <a:buNone/>
            </a:pPr>
            <a:endParaRPr lang="en-GB" smtClean="0"/>
          </a:p>
          <a:p>
            <a:pPr marL="0" indent="0" eaLnBrk="1" hangingPunct="1">
              <a:buSzPct val="100000"/>
              <a:buFont typeface="Wingdings 2" pitchFamily="18" charset="2"/>
              <a:buNone/>
            </a:pPr>
            <a:r>
              <a:rPr lang="en-GB" smtClean="0"/>
              <a:t>Notes:</a:t>
            </a:r>
          </a:p>
          <a:p>
            <a:pPr marL="0" indent="0" eaLnBrk="1" hangingPunct="1">
              <a:buSzPct val="100000"/>
              <a:buFont typeface="Wingdings 2" pitchFamily="18" charset="2"/>
              <a:buNone/>
            </a:pPr>
            <a:r>
              <a:rPr lang="en-GB" smtClean="0"/>
              <a:t>The means for the OneAPI server to calculate an appropriate advert for the given request context is out of scope of the API specification.</a:t>
            </a:r>
          </a:p>
          <a:p>
            <a:pPr marL="0" indent="0" eaLnBrk="1" hangingPunct="1">
              <a:buSzPct val="100000"/>
              <a:buFont typeface="Wingdings 2" pitchFamily="18" charset="2"/>
              <a:buNone/>
            </a:pPr>
            <a:r>
              <a:rPr lang="en-GB" smtClean="0"/>
              <a:t>Bluevia Advertising API can also be considered as sample input.</a:t>
            </a:r>
          </a:p>
          <a:p>
            <a:pPr marL="0" indent="0" eaLnBrk="1" hangingPunct="1">
              <a:buSzPct val="100000"/>
              <a:buFont typeface="Arial" charset="0"/>
              <a:buNone/>
            </a:pPr>
            <a:r>
              <a:rPr lang="en-GB" smtClean="0"/>
              <a:t>Note that GSMA Mobile Advertising group have not yet finalised requirements therefore we cannot guarantee alignment (estimated q3 2011)</a:t>
            </a:r>
          </a:p>
          <a:p>
            <a:pPr marL="0" indent="0" eaLnBrk="1" hangingPunct="1">
              <a:buSzPct val="100000"/>
              <a:buFont typeface="Arial" charset="0"/>
              <a:buChar char="¢"/>
            </a:pPr>
            <a:endParaRPr lang="en-GB" smtClean="0"/>
          </a:p>
          <a:p>
            <a:pPr marL="0" indent="0" eaLnBrk="1" hangingPunct="1">
              <a:buSzPct val="100000"/>
              <a:buFont typeface="Arial" charset="0"/>
              <a:buChar char="¢"/>
            </a:pPr>
            <a:endParaRPr lang="en-GB" smtClean="0"/>
          </a:p>
          <a:p>
            <a:pPr marL="0" indent="0" eaLnBrk="1" hangingPunct="1">
              <a:buSzPct val="100000"/>
              <a:buFont typeface="Arial" charset="0"/>
              <a:buChar char="¢"/>
            </a:pPr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497887" cy="777875"/>
          </a:xfrm>
        </p:spPr>
        <p:txBody>
          <a:bodyPr/>
          <a:lstStyle/>
          <a:p>
            <a:pPr eaLnBrk="1" hangingPunct="1"/>
            <a:r>
              <a:rPr lang="en-GB" smtClean="0"/>
              <a:t>Specific OneAPI enhancements</a:t>
            </a:r>
          </a:p>
        </p:txBody>
      </p:sp>
      <p:sp>
        <p:nvSpPr>
          <p:cNvPr id="26626" name="Content Placeholder 3"/>
          <p:cNvSpPr>
            <a:spLocks noGrp="1"/>
          </p:cNvSpPr>
          <p:nvPr>
            <p:ph idx="1"/>
          </p:nvPr>
        </p:nvSpPr>
        <p:spPr>
          <a:xfrm>
            <a:off x="468313" y="1196975"/>
            <a:ext cx="8382000" cy="4814888"/>
          </a:xfrm>
        </p:spPr>
        <p:txBody>
          <a:bodyPr/>
          <a:lstStyle/>
          <a:p>
            <a:pPr marL="0" indent="0" eaLnBrk="1" hangingPunct="1">
              <a:buSzPct val="100000"/>
              <a:buFont typeface="Wingdings 2" pitchFamily="18" charset="2"/>
              <a:buNone/>
            </a:pPr>
            <a:endParaRPr lang="en-GB" smtClean="0"/>
          </a:p>
          <a:p>
            <a:pPr marL="0" indent="0" eaLnBrk="1" hangingPunct="1">
              <a:buSzPct val="100000"/>
              <a:buFont typeface="Wingdings 2" pitchFamily="18" charset="2"/>
              <a:buNone/>
            </a:pPr>
            <a:endParaRPr lang="en-GB" smtClean="0"/>
          </a:p>
          <a:p>
            <a:pPr marL="0" indent="0" eaLnBrk="1" hangingPunct="1">
              <a:buSzPct val="100000"/>
              <a:buFont typeface="Wingdings 2" pitchFamily="18" charset="2"/>
              <a:buNone/>
            </a:pPr>
            <a:r>
              <a:rPr lang="en-GB" smtClean="0"/>
              <a:t>Payment</a:t>
            </a:r>
          </a:p>
          <a:p>
            <a:pPr marL="0" indent="0" eaLnBrk="1" hangingPunct="1">
              <a:buSzPct val="100000"/>
              <a:buFont typeface="Arial" charset="0"/>
              <a:buAutoNum type="arabicPeriod"/>
            </a:pPr>
            <a:r>
              <a:rPr lang="en-GB" smtClean="0"/>
              <a:t>A charge request can return either 201 Created or 202 Accepted, to accommodate operators who require out of band user authorisation</a:t>
            </a:r>
          </a:p>
          <a:p>
            <a:pPr marL="0" indent="0" eaLnBrk="1" hangingPunct="1">
              <a:buSzPct val="100000"/>
              <a:buFont typeface="Arial" charset="0"/>
              <a:buAutoNum type="arabicPeriod"/>
            </a:pPr>
            <a:r>
              <a:rPr lang="en-GB" smtClean="0"/>
              <a:t> one of amount, code, or productID must be provided when creating a charge</a:t>
            </a:r>
          </a:p>
          <a:p>
            <a:pPr marL="0" indent="0" eaLnBrk="1" hangingPunct="1">
              <a:buSzPct val="100000"/>
              <a:buFont typeface="Arial" charset="0"/>
              <a:buAutoNum type="arabicPeriod"/>
            </a:pPr>
            <a:r>
              <a:rPr lang="en-GB" smtClean="0"/>
              <a:t>The OneAPI profile will include the ability to query a single transaction (via a GET to the previously created resource URL)</a:t>
            </a:r>
          </a:p>
          <a:p>
            <a:pPr marL="0" indent="0" eaLnBrk="1" hangingPunct="1">
              <a:buSzPct val="100000"/>
              <a:buFont typeface="Arial" charset="0"/>
              <a:buNone/>
            </a:pPr>
            <a:endParaRPr lang="en-GB" smtClean="0"/>
          </a:p>
          <a:p>
            <a:pPr marL="0" indent="0" eaLnBrk="1" hangingPunct="1">
              <a:buSzPct val="100000"/>
              <a:buFont typeface="Wingdings 2" pitchFamily="18" charset="2"/>
              <a:buNone/>
            </a:pPr>
            <a:r>
              <a:rPr lang="en-GB" smtClean="0"/>
              <a:t>Messaging (SMS/MMS)</a:t>
            </a:r>
          </a:p>
          <a:p>
            <a:pPr marL="0" indent="0" eaLnBrk="1" hangingPunct="1">
              <a:buSzPct val="100000"/>
              <a:buFont typeface="Arial" charset="0"/>
              <a:buAutoNum type="arabicPeriod"/>
            </a:pPr>
            <a:r>
              <a:rPr lang="en-GB" smtClean="0"/>
              <a:t>A Create SMS request must return a Location header with a URI that can be queried for delivery status</a:t>
            </a:r>
          </a:p>
          <a:p>
            <a:pPr marL="0" indent="0" eaLnBrk="1" hangingPunct="1">
              <a:buSzPct val="100000"/>
              <a:buFont typeface="Arial" charset="0"/>
              <a:buAutoNum type="arabicPeriod"/>
            </a:pPr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497887" cy="777875"/>
          </a:xfrm>
        </p:spPr>
        <p:txBody>
          <a:bodyPr/>
          <a:lstStyle/>
          <a:p>
            <a:pPr eaLnBrk="1" hangingPunct="1"/>
            <a:r>
              <a:rPr lang="en-GB" smtClean="0"/>
              <a:t>Enhancements to all OneAPIs</a:t>
            </a:r>
          </a:p>
        </p:txBody>
      </p:sp>
      <p:sp>
        <p:nvSpPr>
          <p:cNvPr id="28674" name="Content Placeholder 3"/>
          <p:cNvSpPr>
            <a:spLocks noGrp="1"/>
          </p:cNvSpPr>
          <p:nvPr>
            <p:ph idx="1"/>
          </p:nvPr>
        </p:nvSpPr>
        <p:spPr>
          <a:xfrm>
            <a:off x="468313" y="1196975"/>
            <a:ext cx="8382000" cy="3816350"/>
          </a:xfrm>
        </p:spPr>
        <p:txBody>
          <a:bodyPr/>
          <a:lstStyle/>
          <a:p>
            <a:pPr marL="0" indent="0" eaLnBrk="1" hangingPunct="1">
              <a:buSzPct val="100000"/>
              <a:buFont typeface="Wingdings 2" pitchFamily="18" charset="2"/>
              <a:buNone/>
            </a:pPr>
            <a:endParaRPr lang="en-GB" smtClean="0"/>
          </a:p>
          <a:p>
            <a:pPr marL="0" indent="0" eaLnBrk="1" hangingPunct="1">
              <a:buSzPct val="100000"/>
              <a:buFont typeface="Arial" charset="0"/>
              <a:buAutoNum type="arabicPeriod"/>
            </a:pPr>
            <a:r>
              <a:rPr lang="en-GB" smtClean="0"/>
              <a:t>API version will be mandatory (no OMA change needed)</a:t>
            </a:r>
          </a:p>
          <a:p>
            <a:pPr marL="0" indent="0" eaLnBrk="1" hangingPunct="1">
              <a:buSzPct val="100000"/>
              <a:buFont typeface="Arial" charset="0"/>
              <a:buAutoNum type="arabicPeriod"/>
            </a:pPr>
            <a:r>
              <a:rPr lang="en-GB" smtClean="0"/>
              <a:t>XML is supported as a response format and resFormat parameter</a:t>
            </a:r>
          </a:p>
          <a:p>
            <a:pPr marL="0" indent="0" eaLnBrk="1" hangingPunct="1">
              <a:buSzPct val="100000"/>
              <a:buFont typeface="Arial" charset="0"/>
              <a:buAutoNum type="arabicPeriod"/>
            </a:pPr>
            <a:r>
              <a:rPr lang="en-GB" smtClean="0"/>
              <a:t>Make explicit that the path following the host can include further nodes (i.e. after example.com and before the resource pattern)</a:t>
            </a:r>
          </a:p>
          <a:p>
            <a:pPr marL="0" indent="0" eaLnBrk="1" hangingPunct="1">
              <a:buSzPct val="100000"/>
              <a:buFont typeface="Arial" charset="0"/>
              <a:buAutoNum type="arabicPeriod"/>
            </a:pPr>
            <a:r>
              <a:rPr lang="en-GB" smtClean="0"/>
              <a:t> (OMA CR) Additional exception codes to be annotated (DEPENDENCY: open action for OneAPI to build these up with Bluevia input.Potential new WID for OMA on ‘error framework’</a:t>
            </a:r>
          </a:p>
          <a:p>
            <a:pPr marL="0" indent="0" eaLnBrk="1" hangingPunct="1">
              <a:buSzPct val="100000"/>
              <a:buFont typeface="Arial" charset="0"/>
              <a:buAutoNum type="arabicPeriod"/>
            </a:pPr>
            <a:r>
              <a:rPr lang="en-GB" smtClean="0"/>
              <a:t> (OMA CR) Possible removal of userID from URLs when they are also in the body of the request.</a:t>
            </a:r>
          </a:p>
          <a:p>
            <a:pPr marL="0" indent="0" eaLnBrk="1" hangingPunct="1">
              <a:buSzPct val="100000"/>
              <a:buFont typeface="Arial" charset="0"/>
              <a:buAutoNum type="arabicPeriod"/>
            </a:pPr>
            <a:endParaRPr lang="en-GB" smtClean="0"/>
          </a:p>
          <a:p>
            <a:pPr marL="0" indent="0" eaLnBrk="1" hangingPunct="1">
              <a:buSzPct val="100000"/>
              <a:buFont typeface="Arial" charset="0"/>
              <a:buAutoNum type="arabicPeriod"/>
            </a:pPr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497887" cy="777875"/>
          </a:xfrm>
        </p:spPr>
        <p:txBody>
          <a:bodyPr/>
          <a:lstStyle/>
          <a:p>
            <a:pPr eaLnBrk="1" hangingPunct="1"/>
            <a:r>
              <a:rPr lang="en-GB" smtClean="0"/>
              <a:t>WAC requirements</a:t>
            </a:r>
          </a:p>
        </p:txBody>
      </p:sp>
      <p:sp>
        <p:nvSpPr>
          <p:cNvPr id="30722" name="Content Placeholder 3"/>
          <p:cNvSpPr>
            <a:spLocks noGrp="1"/>
          </p:cNvSpPr>
          <p:nvPr>
            <p:ph idx="1"/>
          </p:nvPr>
        </p:nvSpPr>
        <p:spPr>
          <a:xfrm>
            <a:off x="468313" y="1196975"/>
            <a:ext cx="8382000" cy="4814888"/>
          </a:xfrm>
        </p:spPr>
        <p:txBody>
          <a:bodyPr/>
          <a:lstStyle/>
          <a:p>
            <a:pPr marL="0" indent="0" eaLnBrk="1" hangingPunct="1">
              <a:buSzPct val="100000"/>
              <a:buFont typeface="Wingdings 2" pitchFamily="18" charset="2"/>
              <a:buNone/>
            </a:pPr>
            <a:endParaRPr lang="en-GB" smtClean="0"/>
          </a:p>
          <a:p>
            <a:pPr marL="0" indent="0" eaLnBrk="1" hangingPunct="1">
              <a:buSzPct val="100000"/>
              <a:buFont typeface="Wingdings 2" pitchFamily="18" charset="2"/>
              <a:buNone/>
            </a:pPr>
            <a:endParaRPr lang="en-GB" smtClean="0"/>
          </a:p>
          <a:p>
            <a:pPr marL="0" indent="0" eaLnBrk="1" hangingPunct="1">
              <a:buSzPct val="100000"/>
              <a:buFont typeface="Wingdings 2" pitchFamily="18" charset="2"/>
              <a:buNone/>
            </a:pPr>
            <a:r>
              <a:rPr lang="en-GB" smtClean="0"/>
              <a:t>WAC will likely request new API definitions. OneAPI can provide a Beta specification whilst any WAC trial is underway, in lieu of full submission to OMA. OneAPI will keep OMA informed of any such requests from WAC.</a:t>
            </a:r>
          </a:p>
          <a:p>
            <a:pPr marL="0" indent="0" eaLnBrk="1" hangingPunct="1">
              <a:buSzPct val="100000"/>
              <a:buFont typeface="Wingdings 2" pitchFamily="18" charset="2"/>
              <a:buNone/>
            </a:pPr>
            <a:endParaRPr lang="en-GB" smtClean="0"/>
          </a:p>
          <a:p>
            <a:pPr marL="0" indent="0" eaLnBrk="1" hangingPunct="1">
              <a:buSzPct val="100000"/>
              <a:buFont typeface="Wingdings 2" pitchFamily="18" charset="2"/>
              <a:buNone/>
            </a:pPr>
            <a:r>
              <a:rPr lang="en-GB" smtClean="0"/>
              <a:t>We are pending high-level feedback from what are the focus areas. Early indications are that there will be reuse of the OneAPI plus possibly additional APIs.</a:t>
            </a:r>
          </a:p>
          <a:p>
            <a:pPr marL="0" indent="0" eaLnBrk="1" hangingPunct="1">
              <a:buSzPct val="100000"/>
              <a:buFont typeface="Wingdings 2" pitchFamily="18" charset="2"/>
              <a:buNone/>
            </a:pPr>
            <a:endParaRPr lang="en-GB" smtClean="0"/>
          </a:p>
          <a:p>
            <a:pPr marL="0" indent="0" eaLnBrk="1" hangingPunct="1">
              <a:buSzPct val="100000"/>
              <a:buFont typeface="Wingdings 2" pitchFamily="18" charset="2"/>
              <a:buNone/>
            </a:pPr>
            <a:r>
              <a:rPr lang="en-GB" smtClean="0"/>
              <a:t>GSMA will provide rapid input of WAC CRs into OMA, of which payment enhancements (as per previous slide) are the first example.</a:t>
            </a:r>
          </a:p>
          <a:p>
            <a:pPr marL="0" indent="0" eaLnBrk="1" hangingPunct="1">
              <a:buSzPct val="100000"/>
              <a:buFont typeface="Arial" charset="0"/>
              <a:buAutoNum type="arabicPeriod"/>
            </a:pPr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neAPIv3_template">
  <a:themeElements>
    <a:clrScheme name="Brand PPT Template Nov 0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rand PPT Template Nov 07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rand PPT Template Nov 0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rand PPT Template Nov 0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rand PPT Template Nov 0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rand PPT Template Nov 0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rand PPT Template Nov 0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rand PPT Template Nov 0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and PPT Template Nov 0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and PPT Template Nov 0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and PPT Template Nov 0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and PPT Template Nov 0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and PPT Template Nov 0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and PPT Template Nov 0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OneAPIv3_template.potx</Template>
  <TotalTime>14239</TotalTime>
  <Words>632</Words>
  <Application>Microsoft Macintosh PowerPoint</Application>
  <PresentationFormat>On-screen Show (4:3)</PresentationFormat>
  <Paragraphs>105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Wingdings 2</vt:lpstr>
      <vt:lpstr>OneAPIv3_template</vt:lpstr>
      <vt:lpstr>OneAPIv3_template</vt:lpstr>
      <vt:lpstr>Slide 1</vt:lpstr>
      <vt:lpstr>Candidate API list from June F2F</vt:lpstr>
      <vt:lpstr>Femto Services – functional requirements</vt:lpstr>
      <vt:lpstr>User Context– functional requirements</vt:lpstr>
      <vt:lpstr>ACR lifecycle– functional requirements</vt:lpstr>
      <vt:lpstr>Advertising API– functional requirements</vt:lpstr>
      <vt:lpstr>Specific OneAPI enhancements</vt:lpstr>
      <vt:lpstr>Enhancements to all OneAPIs</vt:lpstr>
      <vt:lpstr>WAC requirements</vt:lpstr>
    </vt:vector>
  </TitlesOfParts>
  <Company>Vodafone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OneAPI</dc:title>
  <dc:creator>smithk</dc:creator>
  <cp:lastModifiedBy>smithk</cp:lastModifiedBy>
  <cp:revision>215</cp:revision>
  <dcterms:created xsi:type="dcterms:W3CDTF">2009-07-08T10:35:27Z</dcterms:created>
  <dcterms:modified xsi:type="dcterms:W3CDTF">2011-06-22T12:22:25Z</dcterms:modified>
</cp:coreProperties>
</file>