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2" r:id="rId2"/>
  </p:sldMasterIdLst>
  <p:notesMasterIdLst>
    <p:notesMasterId r:id="rId18"/>
  </p:notesMasterIdLst>
  <p:handoutMasterIdLst>
    <p:handoutMasterId r:id="rId19"/>
  </p:handoutMasterIdLst>
  <p:sldIdLst>
    <p:sldId id="340" r:id="rId3"/>
    <p:sldId id="341" r:id="rId4"/>
    <p:sldId id="336" r:id="rId5"/>
    <p:sldId id="337" r:id="rId6"/>
    <p:sldId id="319" r:id="rId7"/>
    <p:sldId id="320" r:id="rId8"/>
    <p:sldId id="334" r:id="rId9"/>
    <p:sldId id="323" r:id="rId10"/>
    <p:sldId id="326" r:id="rId11"/>
    <p:sldId id="329" r:id="rId12"/>
    <p:sldId id="338" r:id="rId13"/>
    <p:sldId id="325" r:id="rId14"/>
    <p:sldId id="327" r:id="rId15"/>
    <p:sldId id="339" r:id="rId16"/>
    <p:sldId id="335" r:id="rId1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varScale="1">
        <p:scale>
          <a:sx n="77" d="100"/>
          <a:sy n="77" d="100"/>
        </p:scale>
        <p:origin x="-1122" y="-10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34"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a:t>
            </a:r>
            <a:r>
              <a:rPr lang="en-US" altLang="zh-CN" sz="1800" b="1" dirty="0" err="1" smtClean="0">
                <a:latin typeface="Arial Narrow" pitchFamily="34" charset="0"/>
                <a:ea typeface="宋体" charset="-122"/>
              </a:rPr>
              <a:t>pqrs</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
        <p:nvSpPr>
          <p:cNvPr id="11" name="TextBox 10"/>
          <p:cNvSpPr txBox="1"/>
          <p:nvPr userDrawn="1"/>
        </p:nvSpPr>
        <p:spPr>
          <a:xfrm rot="18462916">
            <a:off x="2407498" y="2426874"/>
            <a:ext cx="4020652" cy="2003625"/>
          </a:xfrm>
          <a:prstGeom prst="rect">
            <a:avLst/>
          </a:prstGeom>
          <a:noFill/>
        </p:spPr>
        <p:txBody>
          <a:bodyPr wrap="none" rtlCol="0">
            <a:spAutoFit/>
          </a:bodyPr>
          <a:lstStyle/>
          <a:p>
            <a:r>
              <a:rPr lang="en-US" sz="13800" dirty="0" smtClean="0">
                <a:solidFill>
                  <a:srgbClr val="FFFF00">
                    <a:alpha val="31000"/>
                  </a:srgbClr>
                </a:solidFill>
              </a:rPr>
              <a:t>Draft</a:t>
            </a:r>
            <a:endParaRPr lang="en-US" sz="13800" dirty="0">
              <a:solidFill>
                <a:srgbClr val="FFFF00">
                  <a:alpha val="31000"/>
                </a:srgbClr>
              </a:solidFill>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endParaRPr lang="en-US" altLang="zh-CN" sz="1800" b="1" dirty="0" smtClean="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member.openmobilealliance.org/ftp/Public_documents/ARCH/Permanent_documents/OMA-RD-SmaC-V1_0-20130121-D.zip"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member.openmobilealliance.org/ftp/Public_documents/ARCH/2014/OMA-ARC-2014-0032-Reply_LS_from_Small_Cell_Forum_on_OMA_LS_997.zip" TargetMode="External"/><Relationship Id="rId4" Type="http://schemas.openxmlformats.org/officeDocument/2006/relationships/hyperlink" Target="http://member.openmobilealliance.org/ftp/Public_documents/ARCH/2014/OMA-ARC-2014-0033-ILS_from_Small_Cell_Forum_on_Follow_up_Request.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95263" y="-5863"/>
            <a:ext cx="9558338" cy="647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474663" y="1981200"/>
            <a:ext cx="82454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eaLnBrk="0" hangingPunct="0">
              <a:spcBef>
                <a:spcPct val="25000"/>
              </a:spcBef>
              <a:buClr>
                <a:schemeClr val="tx1"/>
              </a:buClr>
              <a:buSzPct val="80000"/>
              <a:buChar char="•"/>
              <a:tabLst>
                <a:tab pos="1827213" algn="r"/>
                <a:tab pos="1939925" algn="l"/>
              </a:tabLst>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tabLst>
                <a:tab pos="1827213" algn="r"/>
                <a:tab pos="1939925" algn="l"/>
              </a:tabLst>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tabLst>
                <a:tab pos="1827213" algn="r"/>
                <a:tab pos="1939925" algn="l"/>
              </a:tabLst>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tabLst>
                <a:tab pos="1827213" algn="r"/>
                <a:tab pos="1939925" algn="l"/>
              </a:tabLst>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tabLst>
                <a:tab pos="1827213" algn="r"/>
                <a:tab pos="1939925" algn="l"/>
              </a:tabLst>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itchFamily="34" charset="0"/>
              </a:defRPr>
            </a:lvl9pPr>
          </a:lstStyle>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Submitted To:	</a:t>
            </a:r>
            <a:r>
              <a:rPr lang="en-US" altLang="ko-KR" sz="2000" b="1" dirty="0" smtClean="0">
                <a:solidFill>
                  <a:schemeClr val="tx1"/>
                </a:solidFill>
                <a:latin typeface="Tahoma" pitchFamily="34" charset="0"/>
                <a:ea typeface="굴림" pitchFamily="34" charset="-127"/>
              </a:rPr>
              <a:t>ARC</a:t>
            </a:r>
            <a:endParaRPr lang="en-US" altLang="ko-KR" sz="2000" b="1" dirty="0">
              <a:solidFill>
                <a:schemeClr val="tx1"/>
              </a:solidFill>
              <a:latin typeface="Tahoma" pitchFamily="34" charset="0"/>
              <a:ea typeface="굴림" pitchFamily="34" charset="-127"/>
            </a:endParaRP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Date:	</a:t>
            </a:r>
            <a:r>
              <a:rPr lang="en-US" altLang="ko-KR" sz="2000" b="1" dirty="0" smtClean="0">
                <a:solidFill>
                  <a:schemeClr val="tx1"/>
                </a:solidFill>
                <a:latin typeface="Tahoma" pitchFamily="34" charset="0"/>
                <a:ea typeface="굴림" pitchFamily="34" charset="-127"/>
              </a:rPr>
              <a:t>13 May 2014 </a:t>
            </a:r>
            <a:r>
              <a:rPr lang="en-US" altLang="ko-KR" sz="2000" b="1" dirty="0">
                <a:solidFill>
                  <a:schemeClr val="tx1"/>
                </a:solidFill>
                <a:latin typeface="Tahoma" pitchFamily="34" charset="0"/>
                <a:ea typeface="굴림" pitchFamily="34" charset="-127"/>
              </a:rPr>
              <a:t>	</a:t>
            </a: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Availability:	      Public            OMA Confidential</a:t>
            </a: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Contact:	</a:t>
            </a:r>
            <a:r>
              <a:rPr lang="en-US" altLang="ko-KR" sz="2000" b="1" dirty="0" smtClean="0">
                <a:solidFill>
                  <a:schemeClr val="tx1"/>
                </a:solidFill>
                <a:latin typeface="Tahoma" pitchFamily="34" charset="0"/>
                <a:ea typeface="굴림" pitchFamily="34" charset="-127"/>
              </a:rPr>
              <a:t>Eldad Zeira, InterDigital,</a:t>
            </a:r>
            <a:endParaRPr lang="en-US" altLang="ko-KR" sz="2000" b="1" dirty="0">
              <a:solidFill>
                <a:schemeClr val="tx1"/>
              </a:solidFill>
              <a:latin typeface="Tahoma" pitchFamily="34" charset="0"/>
              <a:ea typeface="굴림" pitchFamily="34" charset="-127"/>
            </a:endParaRPr>
          </a:p>
          <a:p>
            <a:pPr>
              <a:lnSpc>
                <a:spcPct val="95000"/>
              </a:lnSpc>
              <a:spcBef>
                <a:spcPct val="0"/>
              </a:spcBef>
              <a:spcAft>
                <a:spcPct val="35000"/>
              </a:spcAft>
              <a:buClrTx/>
              <a:buSzTx/>
              <a:buFontTx/>
              <a:buNone/>
            </a:pPr>
            <a:r>
              <a:rPr lang="en-US" altLang="ko-KR" sz="2000" b="1" dirty="0">
                <a:solidFill>
                  <a:srgbClr val="0B52FC"/>
                </a:solidFill>
                <a:latin typeface="Tahoma" pitchFamily="34" charset="0"/>
                <a:ea typeface="굴림" pitchFamily="34" charset="-127"/>
              </a:rPr>
              <a:t>	                          </a:t>
            </a:r>
            <a:r>
              <a:rPr lang="en-US" altLang="ko-KR" sz="2000" b="1" dirty="0" smtClean="0">
                <a:solidFill>
                  <a:srgbClr val="0B52FC"/>
                </a:solidFill>
                <a:latin typeface="Tahoma" pitchFamily="34" charset="0"/>
                <a:ea typeface="굴림" pitchFamily="34" charset="-127"/>
              </a:rPr>
              <a:t>eldad.zeira@interdigital.com</a:t>
            </a:r>
            <a:endParaRPr lang="en-US" altLang="ko-KR" sz="2000" b="1" dirty="0">
              <a:solidFill>
                <a:srgbClr val="0B52FC"/>
              </a:solidFill>
              <a:latin typeface="Tahoma" pitchFamily="34" charset="0"/>
              <a:ea typeface="굴림" pitchFamily="34" charset="-127"/>
            </a:endParaRPr>
          </a:p>
          <a:p>
            <a:pPr>
              <a:lnSpc>
                <a:spcPct val="95000"/>
              </a:lnSpc>
              <a:spcBef>
                <a:spcPct val="0"/>
              </a:spcBef>
              <a:spcAft>
                <a:spcPct val="35000"/>
              </a:spcAft>
              <a:buClrTx/>
              <a:buSzTx/>
              <a:buFontTx/>
              <a:buNone/>
            </a:pPr>
            <a:r>
              <a:rPr lang="en-US" altLang="ko-KR" sz="2000" b="1" dirty="0">
                <a:solidFill>
                  <a:schemeClr val="tx1"/>
                </a:solidFill>
                <a:latin typeface="Tahoma" pitchFamily="34" charset="0"/>
                <a:ea typeface="굴림" pitchFamily="34" charset="-127"/>
              </a:rPr>
              <a:t>	Source:	 </a:t>
            </a:r>
            <a:r>
              <a:rPr lang="en-US" altLang="ko-KR" sz="2000" b="1" dirty="0" smtClean="0">
                <a:solidFill>
                  <a:schemeClr val="tx1"/>
                </a:solidFill>
                <a:latin typeface="Tahoma" pitchFamily="34" charset="0"/>
                <a:ea typeface="굴림" pitchFamily="34" charset="-127"/>
              </a:rPr>
              <a:t>InterDigital</a:t>
            </a:r>
            <a:endParaRPr lang="en-US" altLang="ko-KR" sz="2000" b="1" dirty="0">
              <a:solidFill>
                <a:schemeClr val="tx1"/>
              </a:solidFill>
              <a:latin typeface="Tahoma" pitchFamily="34" charset="0"/>
              <a:ea typeface="굴림" pitchFamily="34" charset="-127"/>
            </a:endParaRPr>
          </a:p>
        </p:txBody>
      </p:sp>
      <p:sp>
        <p:nvSpPr>
          <p:cNvPr id="2052" name="Rectangle 26"/>
          <p:cNvSpPr>
            <a:spLocks noGrp="1" noChangeArrowheads="1"/>
          </p:cNvSpPr>
          <p:nvPr>
            <p:ph type="ctrTitle"/>
          </p:nvPr>
        </p:nvSpPr>
        <p:spPr>
          <a:xfrm>
            <a:off x="481227" y="464536"/>
            <a:ext cx="7959725" cy="1506538"/>
          </a:xfrm>
        </p:spPr>
        <p:txBody>
          <a:bodyPr anchor="t"/>
          <a:lstStyle/>
          <a:p>
            <a:r>
              <a:rPr lang="en-GB" altLang="en-US" sz="1400" dirty="0" smtClean="0"/>
              <a:t>OMA-ARC-2014-xxxx-INP_draft_WID_for_SmaC_implementation</a:t>
            </a:r>
            <a:r>
              <a:rPr lang="en-US" altLang="ko-KR" sz="2000" dirty="0" smtClean="0">
                <a:ea typeface="굴림" pitchFamily="34" charset="-127"/>
              </a:rPr>
              <a:t/>
            </a:r>
            <a:br>
              <a:rPr lang="en-US" altLang="ko-KR" sz="2000" dirty="0" smtClean="0">
                <a:ea typeface="굴림" pitchFamily="34" charset="-127"/>
              </a:rPr>
            </a:br>
            <a:r>
              <a:rPr lang="en-US" altLang="ko-KR" sz="1400" dirty="0" smtClean="0">
                <a:ea typeface="굴림" pitchFamily="34" charset="-127"/>
              </a:rPr>
              <a:t/>
            </a:r>
            <a:br>
              <a:rPr lang="en-US" altLang="ko-KR" sz="1400" dirty="0" smtClean="0">
                <a:ea typeface="굴림" pitchFamily="34" charset="-127"/>
              </a:rPr>
            </a:br>
            <a:r>
              <a:rPr lang="en-US" altLang="ko-KR" sz="2800" dirty="0" smtClean="0">
                <a:ea typeface="굴림" pitchFamily="34" charset="-127"/>
              </a:rPr>
              <a:t> </a:t>
            </a:r>
            <a:r>
              <a:rPr lang="en-US" altLang="ko-KR" dirty="0" smtClean="0">
                <a:ea typeface="굴림" pitchFamily="34" charset="-127"/>
              </a:rPr>
              <a:t>Draft WID to implement </a:t>
            </a:r>
            <a:r>
              <a:rPr lang="en-US" altLang="ko-KR" dirty="0" err="1" smtClean="0">
                <a:ea typeface="굴림" pitchFamily="34" charset="-127"/>
              </a:rPr>
              <a:t>SmaC</a:t>
            </a:r>
            <a:r>
              <a:rPr lang="en-US" altLang="ko-KR" dirty="0" smtClean="0">
                <a:ea typeface="굴림" pitchFamily="34" charset="-127"/>
              </a:rPr>
              <a:t> </a:t>
            </a:r>
            <a:br>
              <a:rPr lang="en-US" altLang="ko-KR" dirty="0" smtClean="0">
                <a:ea typeface="굴림" pitchFamily="34" charset="-127"/>
              </a:rPr>
            </a:br>
            <a:endParaRPr lang="en-US" altLang="ko-KR" dirty="0" smtClean="0">
              <a:ea typeface="굴림" pitchFamily="34" charset="-127"/>
            </a:endParaRPr>
          </a:p>
        </p:txBody>
      </p:sp>
      <p:sp>
        <p:nvSpPr>
          <p:cNvPr id="2053" name="Text Box 29"/>
          <p:cNvSpPr txBox="1">
            <a:spLocks noChangeArrowheads="1"/>
          </p:cNvSpPr>
          <p:nvPr/>
        </p:nvSpPr>
        <p:spPr bwMode="auto">
          <a:xfrm>
            <a:off x="2603500" y="2774950"/>
            <a:ext cx="29368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a:lnSpc>
                <a:spcPct val="90000"/>
              </a:lnSpc>
              <a:spcBef>
                <a:spcPct val="50000"/>
              </a:spcBef>
              <a:buClrTx/>
              <a:buSzTx/>
              <a:buFontTx/>
              <a:buNone/>
            </a:pPr>
            <a:r>
              <a:rPr lang="en-US" altLang="ko-KR" sz="1800" b="1">
                <a:solidFill>
                  <a:srgbClr val="800000"/>
                </a:solidFill>
                <a:latin typeface="Tahoma" pitchFamily="34" charset="0"/>
                <a:ea typeface="굴림" pitchFamily="34" charset="-127"/>
              </a:rPr>
              <a:t>X</a:t>
            </a:r>
          </a:p>
        </p:txBody>
      </p:sp>
      <p:sp>
        <p:nvSpPr>
          <p:cNvPr id="2054" name="Text Box 30"/>
          <p:cNvSpPr txBox="1">
            <a:spLocks noChangeArrowheads="1"/>
          </p:cNvSpPr>
          <p:nvPr/>
        </p:nvSpPr>
        <p:spPr bwMode="auto">
          <a:xfrm>
            <a:off x="4287838" y="2774950"/>
            <a:ext cx="29527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a:lnSpc>
                <a:spcPct val="90000"/>
              </a:lnSpc>
              <a:spcBef>
                <a:spcPct val="50000"/>
              </a:spcBef>
              <a:buClrTx/>
              <a:buSzTx/>
              <a:buFontTx/>
              <a:buNone/>
            </a:pPr>
            <a:endParaRPr lang="en-GB" altLang="ko-KR" sz="1800" b="1">
              <a:solidFill>
                <a:srgbClr val="800000"/>
              </a:solidFill>
              <a:latin typeface="Tahoma" pitchFamily="34" charset="0"/>
              <a:ea typeface="굴림" pitchFamily="34" charset="-127"/>
            </a:endParaRPr>
          </a:p>
        </p:txBody>
      </p:sp>
      <p:sp>
        <p:nvSpPr>
          <p:cNvPr id="2055" name="Text Box 57"/>
          <p:cNvSpPr txBox="1">
            <a:spLocks noChangeArrowheads="1"/>
          </p:cNvSpPr>
          <p:nvPr/>
        </p:nvSpPr>
        <p:spPr bwMode="auto">
          <a:xfrm>
            <a:off x="1154113" y="5003800"/>
            <a:ext cx="6923087" cy="635000"/>
          </a:xfrm>
          <a:prstGeom prst="rect">
            <a:avLst/>
          </a:prstGeom>
          <a:solidFill>
            <a:srgbClr val="EAEAEA"/>
          </a:solidFill>
          <a:ln w="6350">
            <a:solidFill>
              <a:schemeClr val="tx1"/>
            </a:solidFill>
            <a:miter lim="800000"/>
            <a:headEnd/>
            <a:tailEnd/>
          </a:ln>
        </p:spPr>
        <p:txBody>
          <a:bodyPr>
            <a:spAutoFit/>
          </a:bodyP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90000"/>
              </a:lnSpc>
              <a:spcBef>
                <a:spcPct val="35000"/>
              </a:spcBef>
              <a:buClrTx/>
              <a:buSzTx/>
              <a:buFontTx/>
              <a:buNone/>
            </a:pPr>
            <a:r>
              <a:rPr lang="en-GB" altLang="ko-KR" sz="900">
                <a:solidFill>
                  <a:schemeClr val="tx1"/>
                </a:solidFill>
                <a:latin typeface="Arial" charset="0"/>
                <a:ea typeface="굴림" pitchFamily="34" charset="-127"/>
                <a:cs typeface="Times New Roman" charset="0"/>
              </a:rPr>
              <a:t>USE OF THIS DOCUMENT BY NON-OMA MEMBERS IS SUBJECT TO ALL OF THE TERMS AND CONDITIONS OF THE USE AGREEMENT (located at </a:t>
            </a:r>
            <a:r>
              <a:rPr lang="en-GB" altLang="ko-KR" sz="900">
                <a:solidFill>
                  <a:schemeClr val="tx1"/>
                </a:solidFill>
                <a:latin typeface="Arial" charset="0"/>
                <a:ea typeface="굴림" pitchFamily="34" charset="-127"/>
                <a:cs typeface="Times New Roman" charset="0"/>
                <a:hlinkClick r:id="rId4"/>
              </a:rPr>
              <a:t>http://www.openmobilealliance.org/UseAgreement.html</a:t>
            </a:r>
            <a:r>
              <a:rPr lang="en-GB" altLang="ko-KR" sz="900">
                <a:solidFill>
                  <a:schemeClr val="tx1"/>
                </a:solidFill>
                <a:latin typeface="Arial" charset="0"/>
                <a:ea typeface="굴림" pitchFamily="34" charset="-127"/>
                <a:cs typeface="Times New Roman" charset="0"/>
              </a:rPr>
              <a:t>) AND IF YOU HAVE NOT AGREED TO THE TERMS OF THE USE AGREEMENT, YOU DO NOT HAVE THE RIGHT TO USE, COPY OR DISTRIBUTE THIS DOCUMENT.</a:t>
            </a:r>
          </a:p>
          <a:p>
            <a:pPr>
              <a:lnSpc>
                <a:spcPct val="90000"/>
              </a:lnSpc>
              <a:spcBef>
                <a:spcPct val="35000"/>
              </a:spcBef>
              <a:buClrTx/>
              <a:buSzTx/>
              <a:buFontTx/>
              <a:buNone/>
            </a:pPr>
            <a:r>
              <a:rPr lang="en-GB" altLang="ko-KR" sz="900">
                <a:solidFill>
                  <a:schemeClr val="tx1"/>
                </a:solidFill>
                <a:latin typeface="Arial" charset="0"/>
                <a:ea typeface="굴림" pitchFamily="34" charset="-127"/>
                <a:cs typeface="Times New Roman" charset="0"/>
              </a:rPr>
              <a:t>THIS DOCUMENT IS PROVIDED ON AN "AS IS" "AS AVAILABLE" AND "WITH ALL FAULTS" BASIS.</a:t>
            </a:r>
          </a:p>
        </p:txBody>
      </p:sp>
      <p:sp>
        <p:nvSpPr>
          <p:cNvPr id="2056" name="Text Box 59"/>
          <p:cNvSpPr txBox="1">
            <a:spLocks noChangeArrowheads="1"/>
          </p:cNvSpPr>
          <p:nvPr/>
        </p:nvSpPr>
        <p:spPr bwMode="auto">
          <a:xfrm>
            <a:off x="42863" y="5715000"/>
            <a:ext cx="9101137" cy="757238"/>
          </a:xfrm>
          <a:prstGeom prst="rect">
            <a:avLst/>
          </a:prstGeom>
          <a:solidFill>
            <a:srgbClr val="FFFF99"/>
          </a:solidFill>
          <a:ln w="6350">
            <a:solidFill>
              <a:schemeClr val="tx1"/>
            </a:solidFill>
            <a:miter lim="800000"/>
            <a:headEnd/>
            <a:tailEnd/>
          </a:ln>
        </p:spPr>
        <p:txBody>
          <a:bodyPr>
            <a:spAutoFit/>
          </a:bodyPr>
          <a:lstStyle>
            <a:lvl1pPr defTabSz="762000" eaLnBrk="0" hangingPunct="0">
              <a:spcBef>
                <a:spcPct val="25000"/>
              </a:spcBef>
              <a:buClr>
                <a:schemeClr val="tx1"/>
              </a:buClr>
              <a:buSzPct val="80000"/>
              <a:buChar char="•"/>
              <a:defRPr sz="2600">
                <a:solidFill>
                  <a:srgbClr val="000066"/>
                </a:solidFill>
                <a:latin typeface="Arial Narrow" pitchFamily="34" charset="0"/>
              </a:defRPr>
            </a:lvl1pPr>
            <a:lvl2pPr marL="742950" indent="-285750" defTabSz="762000" eaLnBrk="0" hangingPunct="0">
              <a:spcBef>
                <a:spcPct val="25000"/>
              </a:spcBef>
              <a:buClr>
                <a:schemeClr val="tx1"/>
              </a:buClr>
              <a:buSzPct val="80000"/>
              <a:buChar char="•"/>
              <a:defRPr sz="2200">
                <a:solidFill>
                  <a:srgbClr val="480024"/>
                </a:solidFill>
                <a:latin typeface="Arial Narrow" pitchFamily="34" charset="0"/>
              </a:defRPr>
            </a:lvl2pPr>
            <a:lvl3pPr marL="1143000" indent="-228600" defTabSz="762000" eaLnBrk="0" hangingPunct="0">
              <a:spcBef>
                <a:spcPct val="25000"/>
              </a:spcBef>
              <a:buClr>
                <a:schemeClr val="tx1"/>
              </a:buClr>
              <a:buSzPct val="80000"/>
              <a:buChar char="•"/>
              <a:defRPr sz="2000">
                <a:solidFill>
                  <a:srgbClr val="0B2200"/>
                </a:solidFill>
                <a:latin typeface="Arial Narrow" pitchFamily="34" charset="0"/>
              </a:defRPr>
            </a:lvl3pPr>
            <a:lvl4pPr marL="1600200" indent="-228600" defTabSz="762000" eaLnBrk="0" hangingPunct="0">
              <a:spcBef>
                <a:spcPct val="20000"/>
              </a:spcBef>
              <a:buClr>
                <a:schemeClr val="tx1"/>
              </a:buClr>
              <a:buSzPct val="80000"/>
              <a:buChar char="•"/>
              <a:defRPr>
                <a:solidFill>
                  <a:srgbClr val="543800"/>
                </a:solidFill>
                <a:latin typeface="Arial Narrow" pitchFamily="34" charset="0"/>
              </a:defRPr>
            </a:lvl4pPr>
            <a:lvl5pPr marL="2057400" indent="-228600" defTabSz="762000" eaLnBrk="0" hangingPunct="0">
              <a:spcBef>
                <a:spcPct val="20000"/>
              </a:spcBef>
              <a:buClr>
                <a:schemeClr val="tx1"/>
              </a:buClr>
              <a:buSzPct val="80000"/>
              <a:buChar char="•"/>
              <a:defRPr sz="1600">
                <a:solidFill>
                  <a:srgbClr val="330066"/>
                </a:solidFill>
                <a:latin typeface="Arial Narrow"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gn="ctr">
              <a:lnSpc>
                <a:spcPct val="90000"/>
              </a:lnSpc>
              <a:spcBef>
                <a:spcPct val="35000"/>
              </a:spcBef>
              <a:buClrTx/>
              <a:buSzTx/>
              <a:buFontTx/>
              <a:buNone/>
            </a:pPr>
            <a:r>
              <a:rPr lang="en-GB" altLang="ko-KR" sz="900" b="1">
                <a:solidFill>
                  <a:schemeClr val="tx1"/>
                </a:solidFill>
                <a:latin typeface="Arial" charset="0"/>
                <a:ea typeface="굴림" pitchFamily="34" charset="-127"/>
                <a:cs typeface="Times New Roman" charset="0"/>
              </a:rPr>
              <a:t>Intellectual Property Rights</a:t>
            </a:r>
          </a:p>
          <a:p>
            <a:pPr>
              <a:lnSpc>
                <a:spcPct val="90000"/>
              </a:lnSpc>
              <a:spcBef>
                <a:spcPct val="35000"/>
              </a:spcBef>
              <a:buClrTx/>
              <a:buSzTx/>
              <a:buFontTx/>
              <a:buNone/>
            </a:pPr>
            <a:r>
              <a:rPr lang="en-GB" altLang="ko-KR" sz="900">
                <a:solidFill>
                  <a:schemeClr val="tx1"/>
                </a:solidFill>
                <a:latin typeface="Arial" charset="0"/>
                <a:ea typeface="굴림" pitchFamily="34" charset="-127"/>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25507215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p:txBody>
          <a:bodyPr/>
          <a:lstStyle/>
          <a:p>
            <a:r>
              <a:rPr lang="en-US" altLang="zh-CN" dirty="0" smtClean="0">
                <a:solidFill>
                  <a:srgbClr val="002060"/>
                </a:solidFill>
                <a:ea typeface="宋体" charset="-122"/>
              </a:rPr>
              <a:t>Requirements</a:t>
            </a:r>
          </a:p>
          <a:p>
            <a:pPr lvl="1"/>
            <a:r>
              <a:rPr lang="en-US" altLang="zh-CN" dirty="0" smtClean="0">
                <a:solidFill>
                  <a:srgbClr val="002060"/>
                </a:solidFill>
                <a:ea typeface="宋体" charset="-122"/>
              </a:rPr>
              <a:t>The current </a:t>
            </a:r>
            <a:r>
              <a:rPr lang="en-US" altLang="zh-CN" dirty="0" err="1">
                <a:solidFill>
                  <a:srgbClr val="002060"/>
                </a:solidFill>
                <a:ea typeface="宋体" charset="-122"/>
              </a:rPr>
              <a:t>S</a:t>
            </a:r>
            <a:r>
              <a:rPr lang="en-US" altLang="zh-CN" dirty="0" err="1" smtClean="0">
                <a:solidFill>
                  <a:srgbClr val="002060"/>
                </a:solidFill>
                <a:ea typeface="宋体" charset="-122"/>
              </a:rPr>
              <a:t>maC</a:t>
            </a:r>
            <a:r>
              <a:rPr lang="en-US" altLang="zh-CN" dirty="0" smtClean="0">
                <a:solidFill>
                  <a:srgbClr val="002060"/>
                </a:solidFill>
                <a:ea typeface="宋体" charset="-122"/>
              </a:rPr>
              <a:t> RD will be revised and prioritized as needed</a:t>
            </a:r>
            <a:endParaRPr lang="en-US" altLang="zh-CN" i="1" dirty="0" smtClean="0">
              <a:solidFill>
                <a:srgbClr val="002060"/>
              </a:solidFill>
              <a:ea typeface="宋体" charset="-122"/>
            </a:endParaRPr>
          </a:p>
          <a:p>
            <a:r>
              <a:rPr lang="en-US" altLang="zh-CN" dirty="0" smtClean="0">
                <a:solidFill>
                  <a:srgbClr val="002060"/>
                </a:solidFill>
                <a:ea typeface="宋体" charset="-122"/>
              </a:rPr>
              <a:t>Architecture</a:t>
            </a:r>
          </a:p>
          <a:p>
            <a:pPr lvl="1"/>
            <a:r>
              <a:rPr lang="en-US" altLang="zh-CN" dirty="0" smtClean="0">
                <a:solidFill>
                  <a:srgbClr val="002060"/>
                </a:solidFill>
                <a:ea typeface="宋体" charset="-122"/>
              </a:rPr>
              <a:t>An architecture document will be developed</a:t>
            </a:r>
            <a:endParaRPr lang="en-US" altLang="zh-CN" i="1" dirty="0" smtClean="0">
              <a:solidFill>
                <a:srgbClr val="002060"/>
              </a:solidFill>
              <a:ea typeface="宋体" charset="-122"/>
            </a:endParaRPr>
          </a:p>
          <a:p>
            <a:r>
              <a:rPr lang="en-US" altLang="zh-CN" dirty="0" smtClean="0">
                <a:solidFill>
                  <a:srgbClr val="002060"/>
                </a:solidFill>
                <a:ea typeface="宋体" charset="-122"/>
              </a:rPr>
              <a:t>Development Phase</a:t>
            </a:r>
          </a:p>
          <a:p>
            <a:pPr lvl="1"/>
            <a:r>
              <a:rPr lang="en-US" altLang="zh-CN" dirty="0" smtClean="0">
                <a:solidFill>
                  <a:srgbClr val="002060"/>
                </a:solidFill>
                <a:ea typeface="宋体" charset="-122"/>
              </a:rPr>
              <a:t>APIs</a:t>
            </a:r>
          </a:p>
          <a:p>
            <a:pPr lvl="1"/>
            <a:r>
              <a:rPr lang="en-US" altLang="zh-CN" dirty="0" err="1" smtClean="0">
                <a:solidFill>
                  <a:srgbClr val="002060"/>
                </a:solidFill>
                <a:ea typeface="宋体" charset="-122"/>
              </a:rPr>
              <a:t>IoP</a:t>
            </a:r>
            <a:r>
              <a:rPr lang="en-US" altLang="zh-CN" i="1" dirty="0" smtClean="0">
                <a:solidFill>
                  <a:srgbClr val="002060"/>
                </a:solidFill>
                <a:ea typeface="宋体" charset="-122"/>
              </a:rPr>
              <a:t> plans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dirty="0" err="1" smtClean="0">
                <a:solidFill>
                  <a:srgbClr val="002060"/>
                </a:solidFill>
                <a:ea typeface="宋体" charset="-122"/>
              </a:rPr>
              <a:t>Requirements</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 </a:t>
            </a:r>
            <a:endParaRPr lang="es-ES" altLang="zh-CN" i="1" dirty="0" smtClean="0">
              <a:solidFill>
                <a:srgbClr val="002060"/>
              </a:solidFill>
              <a:ea typeface="宋体" charset="-122"/>
            </a:endParaRPr>
          </a:p>
          <a:p>
            <a:r>
              <a:rPr lang="es-ES" altLang="zh-CN" dirty="0" err="1" smtClean="0">
                <a:solidFill>
                  <a:srgbClr val="002060"/>
                </a:solidFill>
                <a:ea typeface="宋体" charset="-122"/>
              </a:rPr>
              <a:t>Architecture</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a:t>
            </a:r>
            <a:endParaRPr lang="es-ES" altLang="zh-CN" i="1" dirty="0" smtClean="0">
              <a:solidFill>
                <a:srgbClr val="002060"/>
              </a:solidFill>
              <a:ea typeface="宋体" charset="-122"/>
            </a:endParaRPr>
          </a:p>
          <a:p>
            <a:r>
              <a:rPr lang="es-ES" altLang="zh-CN" dirty="0" err="1" smtClean="0">
                <a:solidFill>
                  <a:srgbClr val="002060"/>
                </a:solidFill>
                <a:ea typeface="宋体" charset="-122"/>
              </a:rPr>
              <a:t>Release</a:t>
            </a:r>
            <a:endParaRPr lang="es-ES" altLang="zh-CN" dirty="0" smtClean="0">
              <a:solidFill>
                <a:srgbClr val="002060"/>
              </a:solidFill>
              <a:ea typeface="宋体" charset="-122"/>
            </a:endParaRPr>
          </a:p>
          <a:p>
            <a:pPr lvl="1"/>
            <a:r>
              <a:rPr lang="es-ES" altLang="zh-CN" dirty="0" smtClean="0">
                <a:solidFill>
                  <a:srgbClr val="002060"/>
                </a:solidFill>
                <a:ea typeface="宋体" charset="-122"/>
              </a:rPr>
              <a:t>TBD</a:t>
            </a:r>
            <a:endParaRPr lang="es-ES" altLang="zh-CN" i="1" dirty="0" smtClean="0">
              <a:solidFill>
                <a:srgbClr val="002060"/>
              </a:solidFill>
              <a:ea typeface="宋体" charset="-122"/>
            </a:endParaRPr>
          </a:p>
        </p:txBody>
      </p:sp>
    </p:spTree>
    <p:extLst>
      <p:ext uri="{BB962C8B-B14F-4D97-AF65-F5344CB8AC3E}">
        <p14:creationId xmlns:p14="http://schemas.microsoft.com/office/powerpoint/2010/main" val="39956555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323208179"/>
              </p:ext>
            </p:extLst>
          </p:nvPr>
        </p:nvGraphicFramePr>
        <p:xfrm>
          <a:off x="490538" y="16065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InterDigital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AT&amp;T (??)</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36152396"/>
              </p:ext>
            </p:extLst>
          </p:nvPr>
        </p:nvGraphicFramePr>
        <p:xfrm>
          <a:off x="338138" y="1606550"/>
          <a:ext cx="8686800" cy="32051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Requirements document</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Eldad Zeira, InterDigital</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ARC document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Technical Specifications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2292" name="Rectangle 3"/>
          <p:cNvSpPr>
            <a:spLocks noChangeArrowheads="1"/>
          </p:cNvSpPr>
          <p:nvPr/>
        </p:nvSpPr>
        <p:spPr bwMode="auto">
          <a:xfrm>
            <a:off x="261938" y="11493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Approved Versions</a:t>
            </a:r>
          </a:p>
        </p:txBody>
      </p:sp>
      <p:sp>
        <p:nvSpPr>
          <p:cNvPr id="12293" name="Rectangle 3"/>
          <p:cNvSpPr>
            <a:spLocks noChangeArrowheads="1"/>
          </p:cNvSpPr>
          <p:nvPr/>
        </p:nvSpPr>
        <p:spPr bwMode="auto">
          <a:xfrm>
            <a:off x="261938" y="36639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Draft Version 1.0</a:t>
            </a:r>
          </a:p>
        </p:txBody>
      </p:sp>
      <p:graphicFrame>
        <p:nvGraphicFramePr>
          <p:cNvPr id="40057" name="Group 121"/>
          <p:cNvGraphicFramePr>
            <a:graphicFrameLocks noGrp="1"/>
          </p:cNvGraphicFramePr>
          <p:nvPr/>
        </p:nvGraphicFramePr>
        <p:xfrm>
          <a:off x="566738" y="1758950"/>
          <a:ext cx="8001000" cy="1584336"/>
        </p:xfrm>
        <a:graphic>
          <a:graphicData uri="http://schemas.openxmlformats.org/drawingml/2006/table">
            <a:tbl>
              <a:tblPr/>
              <a:tblGrid>
                <a:gridCol w="990600"/>
                <a:gridCol w="1524000"/>
                <a:gridCol w="5486400"/>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extLst>
              <p:ext uri="{D42A27DB-BD31-4B8C-83A1-F6EECF244321}">
                <p14:modId xmlns:p14="http://schemas.microsoft.com/office/powerpoint/2010/main" val="1975245706"/>
              </p:ext>
            </p:extLst>
          </p:nvPr>
        </p:nvGraphicFramePr>
        <p:xfrm>
          <a:off x="566738" y="4121150"/>
          <a:ext cx="8077200" cy="1997076"/>
        </p:xfrm>
        <a:graphic>
          <a:graphicData uri="http://schemas.openxmlformats.org/drawingml/2006/table">
            <a:tbl>
              <a:tblPr/>
              <a:tblGrid>
                <a:gridCol w="1524000"/>
                <a:gridCol w="6553200"/>
              </a:tblGrid>
              <a:tr h="39625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404">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5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999642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dirty="0" err="1" smtClean="0">
                <a:ea typeface="宋体" charset="-122"/>
              </a:rPr>
              <a:t>References</a:t>
            </a:r>
            <a:endParaRPr lang="es-ES" altLang="zh-CN" dirty="0" smtClean="0">
              <a:ea typeface="宋体" charset="-122"/>
            </a:endParaRPr>
          </a:p>
        </p:txBody>
      </p:sp>
      <p:sp>
        <p:nvSpPr>
          <p:cNvPr id="9219" name="Rectangle 3"/>
          <p:cNvSpPr>
            <a:spLocks noGrp="1" noChangeArrowheads="1"/>
          </p:cNvSpPr>
          <p:nvPr>
            <p:ph type="body" idx="1"/>
          </p:nvPr>
        </p:nvSpPr>
        <p:spPr/>
        <p:txBody>
          <a:bodyPr/>
          <a:lstStyle/>
          <a:p>
            <a:pPr marL="514350" indent="-514350">
              <a:buFont typeface="+mj-lt"/>
              <a:buAutoNum type="arabicParenR"/>
            </a:pPr>
            <a:r>
              <a:rPr lang="fi-FI" sz="2800" dirty="0" smtClean="0"/>
              <a:t>SmaC RD V1.0 </a:t>
            </a:r>
            <a:r>
              <a:rPr lang="fi-FI" sz="2800" dirty="0" smtClean="0">
                <a:hlinkClick r:id="rId3"/>
              </a:rPr>
              <a:t>http://member.openmobilealliance.org/ftp/Public_documents/ARCH/Permanent_documents/OMA-RD-SmaC-V1_0-20130121-D.zip</a:t>
            </a:r>
            <a:endParaRPr lang="fi-FI" sz="2800" dirty="0" smtClean="0"/>
          </a:p>
          <a:p>
            <a:pPr marL="514350" indent="-514350">
              <a:buFont typeface="+mj-lt"/>
              <a:buAutoNum type="arabicParenR"/>
            </a:pPr>
            <a:r>
              <a:rPr lang="fi-FI" sz="2800" dirty="0" smtClean="0">
                <a:hlinkClick r:id="rId4"/>
              </a:rPr>
              <a:t>LS from http</a:t>
            </a:r>
            <a:r>
              <a:rPr lang="fi-FI" sz="2800" dirty="0">
                <a:hlinkClick r:id="rId4"/>
              </a:rPr>
              <a:t>://member.openmobilealliance.org/ftp/Public_documents/ARCH/2014/OMA-ARC-2014-0033-ILS_from_Small_Cell_Forum_on_Follow_up_Request.zip</a:t>
            </a:r>
            <a:endParaRPr lang="fi-FI" sz="2800" dirty="0"/>
          </a:p>
          <a:p>
            <a:pPr marL="514350" indent="-514350">
              <a:buFont typeface="+mj-lt"/>
              <a:buAutoNum type="arabicParenR"/>
            </a:pPr>
            <a:r>
              <a:rPr lang="en-US" sz="2800" dirty="0">
                <a:hlinkClick r:id="rId5"/>
              </a:rPr>
              <a:t>http://member.openmobilealliance.org/ftp/Public_documents/ARCH/2014/OMA-ARC-2014-0032-Reply_LS_from_Small_Cell_Forum_on_OMA_LS_997.zip</a:t>
            </a:r>
            <a:endParaRPr lang="en-US" sz="2800" dirty="0"/>
          </a:p>
          <a:p>
            <a:pPr marL="0" indent="0">
              <a:buNone/>
            </a:pPr>
            <a:r>
              <a:rPr lang="es-ES" altLang="zh-CN" i="1" dirty="0" smtClean="0">
                <a:ea typeface="宋体" charset="-122"/>
              </a:rPr>
              <a:t> </a:t>
            </a:r>
          </a:p>
        </p:txBody>
      </p:sp>
    </p:spTree>
    <p:extLst>
      <p:ext uri="{BB962C8B-B14F-4D97-AF65-F5344CB8AC3E}">
        <p14:creationId xmlns:p14="http://schemas.microsoft.com/office/powerpoint/2010/main" val="1802229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GB" sz="2200" dirty="0"/>
              <a:t>Small Cells are low-power wireless access points that </a:t>
            </a:r>
            <a:r>
              <a:rPr lang="en-GB" sz="2200" dirty="0" smtClean="0"/>
              <a:t>enable </a:t>
            </a:r>
            <a:r>
              <a:rPr lang="en-GB" sz="2200" dirty="0"/>
              <a:t>Mobile Operators and Service Providers to increase their networks’ capacity and quality in a sustainable way</a:t>
            </a:r>
            <a:r>
              <a:rPr lang="en-GB" sz="2200" dirty="0" smtClean="0"/>
              <a:t>.</a:t>
            </a:r>
          </a:p>
          <a:p>
            <a:r>
              <a:rPr lang="en-GB" sz="2200" dirty="0" smtClean="0"/>
              <a:t>Clusters of small cells may be formed based on location and / or other parameters  (e.g. ownership)</a:t>
            </a:r>
          </a:p>
          <a:p>
            <a:r>
              <a:rPr lang="en-GB" sz="2200" dirty="0" smtClean="0"/>
              <a:t>Small </a:t>
            </a:r>
            <a:r>
              <a:rPr lang="en-GB" sz="2200" dirty="0"/>
              <a:t>Cells offer peculiar capabilities that can be exposed, through convenient APIs, to Application Developers, in order to enhance Apps with new functionalities.</a:t>
            </a:r>
            <a:endParaRPr lang="en-US" sz="2200" dirty="0"/>
          </a:p>
          <a:p>
            <a:r>
              <a:rPr lang="en-US" sz="2200" dirty="0" smtClean="0"/>
              <a:t>In [1] OMA has defined a set of requirements for use cases enabled by small cells capabilities.</a:t>
            </a:r>
          </a:p>
          <a:p>
            <a:r>
              <a:rPr lang="en-US" sz="2200" dirty="0" smtClean="0"/>
              <a:t>In the context of the cooperation agreement between OMA and SCF the latter has recently requested [2] OMA to commence </a:t>
            </a:r>
            <a:r>
              <a:rPr lang="en-US" sz="2200" dirty="0"/>
              <a:t>generation of normative specifications to address the requirements agreed on presently</a:t>
            </a:r>
            <a:r>
              <a:rPr lang="en-US" sz="2200" dirty="0" smtClean="0"/>
              <a:t>.</a:t>
            </a:r>
          </a:p>
          <a:p>
            <a:r>
              <a:rPr lang="en-US" sz="2200" dirty="0" smtClean="0"/>
              <a:t>The attached (draft) WID aims to start the discussion to lead to OMA undertaking of that task.</a:t>
            </a:r>
          </a:p>
        </p:txBody>
      </p:sp>
    </p:spTree>
    <p:extLst>
      <p:ext uri="{BB962C8B-B14F-4D97-AF65-F5344CB8AC3E}">
        <p14:creationId xmlns:p14="http://schemas.microsoft.com/office/powerpoint/2010/main" val="18475781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234950"/>
            <a:ext cx="9363075"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1652588"/>
          </a:xfrm>
          <a:noFill/>
        </p:spPr>
        <p:txBody>
          <a:bodyPr anchor="t"/>
          <a:lstStyle/>
          <a:p>
            <a:r>
              <a:rPr lang="en-GB" altLang="en-US" sz="2700" dirty="0" smtClean="0"/>
              <a:t>OMA-WID_pqrs-SMAC_API_implementation-V1_0-2014xxxx-D</a:t>
            </a:r>
            <a:r>
              <a:rPr lang="en-US" altLang="zh-CN" sz="2400" dirty="0" smtClean="0">
                <a:ea typeface="宋体" charset="-122"/>
              </a:rPr>
              <a:t/>
            </a:r>
            <a:br>
              <a:rPr lang="en-US" altLang="zh-CN" sz="2400" dirty="0" smtClean="0">
                <a:ea typeface="宋体" charset="-122"/>
              </a:rPr>
            </a:br>
            <a:r>
              <a:rPr lang="en-US" altLang="zh-CN" sz="1600" dirty="0" smtClean="0">
                <a:ea typeface="宋体" charset="-122"/>
              </a:rPr>
              <a:t/>
            </a:r>
            <a:br>
              <a:rPr lang="en-US" altLang="zh-CN" sz="1600" dirty="0" smtClean="0">
                <a:ea typeface="宋体" charset="-122"/>
              </a:rPr>
            </a:br>
            <a:r>
              <a:rPr lang="en-US" altLang="zh-CN" sz="3600" dirty="0" smtClean="0">
                <a:ea typeface="宋体" charset="-122"/>
              </a:rPr>
              <a:t> </a:t>
            </a:r>
            <a:r>
              <a:rPr lang="en-US" altLang="zh-CN" sz="2700" dirty="0" smtClean="0">
                <a:ea typeface="宋体" charset="-122"/>
              </a:rPr>
              <a:t>Work Item Document</a:t>
            </a:r>
            <a:br>
              <a:rPr lang="en-US" altLang="zh-CN" sz="2700" dirty="0" smtClean="0">
                <a:ea typeface="宋体" charset="-122"/>
              </a:rPr>
            </a:br>
            <a:r>
              <a:rPr lang="en-US" altLang="zh-CN" sz="2700" dirty="0" err="1" smtClean="0">
                <a:ea typeface="宋体" charset="-122"/>
              </a:rPr>
              <a:t>Wpqrs</a:t>
            </a:r>
            <a:r>
              <a:rPr lang="en-US" altLang="zh-CN" sz="2700" dirty="0" smtClean="0">
                <a:ea typeface="宋体" charset="-122"/>
              </a:rPr>
              <a:t> – </a:t>
            </a:r>
            <a:r>
              <a:rPr lang="en-US" altLang="zh-CN" sz="2700" dirty="0" err="1" smtClean="0">
                <a:ea typeface="宋体" charset="-122"/>
              </a:rPr>
              <a:t>SMAC_API_Implementation</a:t>
            </a:r>
            <a:r>
              <a:rPr lang="en-GB" altLang="en-US" sz="2700" dirty="0" smtClean="0"/>
              <a:t>_</a:t>
            </a:r>
            <a:r>
              <a:rPr lang="en-US" altLang="zh-CN" sz="2700" dirty="0" smtClean="0">
                <a:ea typeface="宋体" charset="-122"/>
              </a:rPr>
              <a:t> V1.0</a:t>
            </a:r>
            <a:br>
              <a:rPr lang="en-US" altLang="zh-CN" sz="2700" dirty="0" smtClean="0">
                <a:ea typeface="宋体" charset="-122"/>
              </a:rPr>
            </a:br>
            <a:endParaRPr lang="en-US" altLang="zh-CN" sz="2700" dirty="0" smtClean="0">
              <a:ea typeface="宋体"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宋体" charset="-122"/>
                <a:cs typeface="Times New Roman" pitchFamily="18" charset="0"/>
              </a:rPr>
              <a:t>Intellectual Property Rights</a:t>
            </a:r>
          </a:p>
          <a:p>
            <a:pPr>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Date</a:t>
            </a:r>
            <a:r>
              <a:rPr lang="en-US" altLang="zh-CN" b="1" dirty="0">
                <a:latin typeface="Tahoma" pitchFamily="34" charset="0"/>
                <a:ea typeface="宋体" charset="-122"/>
              </a:rPr>
              <a:t>:	</a:t>
            </a:r>
            <a:r>
              <a:rPr lang="en-US" altLang="zh-CN" b="1" dirty="0" smtClean="0">
                <a:latin typeface="Tahoma" pitchFamily="34" charset="0"/>
                <a:ea typeface="宋体" charset="-122"/>
              </a:rPr>
              <a:t>xx May 2014</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a:t>
            </a:r>
            <a:endParaRPr lang="en-US" altLang="zh-CN" b="1" dirty="0" smtClean="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Contact</a:t>
            </a:r>
            <a:r>
              <a:rPr lang="en-US" altLang="zh-CN" b="1" dirty="0">
                <a:latin typeface="Tahoma" pitchFamily="34" charset="0"/>
                <a:ea typeface="宋体" charset="-122"/>
              </a:rPr>
              <a:t>:	</a:t>
            </a:r>
            <a:r>
              <a:rPr lang="en-US" altLang="zh-CN" b="1" dirty="0" smtClean="0">
                <a:latin typeface="Tahoma" pitchFamily="34" charset="0"/>
                <a:ea typeface="宋体" charset="-122"/>
              </a:rPr>
              <a:t>Eldad Zeira, </a:t>
            </a:r>
            <a:r>
              <a:rPr lang="en-US" altLang="zh-CN" b="1" dirty="0" smtClean="0">
                <a:solidFill>
                  <a:srgbClr val="FF0000"/>
                </a:solidFill>
                <a:latin typeface="Tahoma" pitchFamily="34" charset="0"/>
                <a:ea typeface="宋体" charset="-122"/>
              </a:rPr>
              <a:t>eldad.zeira@interdigital.com</a:t>
            </a:r>
          </a:p>
          <a:p>
            <a:pPr>
              <a:lnSpc>
                <a:spcPct val="95000"/>
              </a:lnSpc>
              <a:spcAft>
                <a:spcPct val="35000"/>
              </a:spcAft>
            </a:pPr>
            <a:r>
              <a:rPr lang="en-US" altLang="zh-CN" b="1" dirty="0">
                <a:latin typeface="Tahoma" pitchFamily="34" charset="0"/>
                <a:ea typeface="宋体" charset="-122"/>
              </a:rPr>
              <a:t>	</a:t>
            </a:r>
            <a:r>
              <a:rPr lang="en-US" altLang="zh-CN" b="1" dirty="0" smtClean="0">
                <a:latin typeface="Tahoma" pitchFamily="34" charset="0"/>
                <a:ea typeface="宋体" charset="-122"/>
              </a:rPr>
              <a:t> 				</a:t>
            </a:r>
            <a:r>
              <a:rPr lang="en-US" altLang="zh-CN" b="1" dirty="0">
                <a:latin typeface="Tahoma" pitchFamily="34" charset="0"/>
                <a:ea typeface="宋体" charset="-122"/>
              </a:rPr>
              <a:t>	</a:t>
            </a:r>
            <a:r>
              <a:rPr lang="en-US" altLang="zh-CN" b="1" dirty="0" smtClean="0">
                <a:latin typeface="Tahoma" pitchFamily="34" charset="0"/>
                <a:ea typeface="宋体" charset="-122"/>
              </a:rPr>
              <a:t>	</a:t>
            </a:r>
            <a:endParaRPr lang="en-US" altLang="zh-CN" b="1" dirty="0">
              <a:latin typeface="Tahoma" pitchFamily="34" charset="0"/>
              <a:ea typeface="宋体" charset="-122"/>
            </a:endParaRPr>
          </a:p>
          <a:p>
            <a:pPr>
              <a:lnSpc>
                <a:spcPct val="95000"/>
              </a:lnSpc>
              <a:spcAft>
                <a:spcPct val="35000"/>
              </a:spcAft>
            </a:pPr>
            <a:r>
              <a:rPr lang="en-US" altLang="zh-CN" b="1" dirty="0">
                <a:latin typeface="Tahoma" pitchFamily="34" charset="0"/>
                <a:ea typeface="宋体" charset="-122"/>
              </a:rPr>
              <a:t>	Source:	</a:t>
            </a:r>
            <a:r>
              <a:rPr lang="en-US" altLang="zh-CN" b="1" dirty="0" smtClean="0">
                <a:latin typeface="Tahoma" pitchFamily="34" charset="0"/>
                <a:ea typeface="宋体" charset="-122"/>
              </a:rPr>
              <a:t>InterDigital</a:t>
            </a:r>
            <a:endParaRPr lang="en-US" altLang="zh-CN" b="1" dirty="0">
              <a:latin typeface="Tahoma" pitchFamily="34" charset="0"/>
              <a:ea typeface="宋体" charset="-122"/>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 name="TextBox 1"/>
          <p:cNvSpPr txBox="1"/>
          <p:nvPr/>
        </p:nvSpPr>
        <p:spPr>
          <a:xfrm rot="18038002">
            <a:off x="2442225" y="2238610"/>
            <a:ext cx="4288353" cy="1421928"/>
          </a:xfrm>
          <a:prstGeom prst="rect">
            <a:avLst/>
          </a:prstGeom>
          <a:noFill/>
        </p:spPr>
        <p:txBody>
          <a:bodyPr wrap="none" rtlCol="0">
            <a:spAutoFit/>
          </a:bodyPr>
          <a:lstStyle/>
          <a:p>
            <a:r>
              <a:rPr lang="en-US" sz="9600" dirty="0" smtClean="0">
                <a:solidFill>
                  <a:srgbClr val="FFFF00"/>
                </a:solidFill>
              </a:rPr>
              <a:t>DRAFT</a:t>
            </a:r>
            <a:endParaRPr lang="en-US" sz="9600" dirty="0">
              <a:solidFill>
                <a:srgbClr val="FFFF00"/>
              </a:solidFill>
            </a:endParaRPr>
          </a:p>
        </p:txBody>
      </p:sp>
    </p:spTree>
    <p:extLst>
      <p:ext uri="{BB962C8B-B14F-4D97-AF65-F5344CB8AC3E}">
        <p14:creationId xmlns:p14="http://schemas.microsoft.com/office/powerpoint/2010/main" val="24703710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820347184"/>
              </p:ext>
            </p:extLst>
          </p:nvPr>
        </p:nvGraphicFramePr>
        <p:xfrm>
          <a:off x="642938" y="2825750"/>
          <a:ext cx="8229600" cy="836613"/>
        </p:xfrm>
        <a:graphic>
          <a:graphicData uri="http://schemas.openxmlformats.org/drawingml/2006/table">
            <a:tbl>
              <a:tblPr/>
              <a:tblGrid>
                <a:gridCol w="2057400"/>
                <a:gridCol w="1828800"/>
                <a:gridCol w="2514600"/>
                <a:gridCol w="1828800"/>
              </a:tblGrid>
              <a:tr h="4019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671">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GB" altLang="en-US" sz="1400" dirty="0" smtClean="0"/>
                        <a:t>Small</a:t>
                      </a:r>
                      <a:r>
                        <a:rPr lang="en-GB" altLang="en-US" sz="1400" baseline="0" dirty="0" smtClean="0"/>
                        <a:t> </a:t>
                      </a:r>
                      <a:r>
                        <a:rPr lang="en-GB" altLang="en-US" sz="1400" dirty="0" smtClean="0"/>
                        <a:t>cell</a:t>
                      </a:r>
                      <a:r>
                        <a:rPr lang="en-GB" altLang="en-US" sz="1400" baseline="0" dirty="0" smtClean="0"/>
                        <a:t> </a:t>
                      </a:r>
                      <a:r>
                        <a:rPr lang="en-GB" altLang="en-US" sz="1400" dirty="0" smtClean="0"/>
                        <a:t>cluster</a:t>
                      </a:r>
                      <a:r>
                        <a:rPr lang="en-GB" altLang="en-US" sz="1400" baseline="0" dirty="0" smtClean="0"/>
                        <a:t> </a:t>
                      </a:r>
                      <a:r>
                        <a:rPr lang="en-GB" altLang="en-US" sz="1400" dirty="0" smtClean="0"/>
                        <a:t>API</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OMA ARC</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SmaCAPI</a:t>
                      </a:r>
                      <a:endPar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92" name="TextBox 1"/>
          <p:cNvSpPr txBox="1">
            <a:spLocks noChangeArrowheads="1"/>
          </p:cNvSpPr>
          <p:nvPr/>
        </p:nvSpPr>
        <p:spPr bwMode="auto">
          <a:xfrm>
            <a:off x="642938" y="4197350"/>
            <a:ext cx="2193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GB" altLang="en-US" b="1" dirty="0"/>
              <a:t>Enabler type: </a:t>
            </a:r>
            <a:r>
              <a:rPr lang="en-GB" altLang="en-US" b="1" dirty="0" smtClean="0"/>
              <a:t>??</a:t>
            </a:r>
            <a:endParaRPr lang="de-DE" altLang="en-US" b="1" dirty="0"/>
          </a:p>
        </p:txBody>
      </p:sp>
    </p:spTree>
    <p:extLst>
      <p:ext uri="{BB962C8B-B14F-4D97-AF65-F5344CB8AC3E}">
        <p14:creationId xmlns:p14="http://schemas.microsoft.com/office/powerpoint/2010/main" val="37019585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4099" name="Rectangle 1029"/>
          <p:cNvSpPr>
            <a:spLocks noGrp="1" noChangeArrowheads="1"/>
          </p:cNvSpPr>
          <p:nvPr>
            <p:ph type="body" idx="1"/>
          </p:nvPr>
        </p:nvSpPr>
        <p:spPr>
          <a:xfrm>
            <a:off x="292100" y="920750"/>
            <a:ext cx="8778875" cy="4800600"/>
          </a:xfrm>
        </p:spPr>
        <p:txBody>
          <a:bodyPr/>
          <a:lstStyle/>
          <a:p>
            <a:r>
              <a:rPr lang="en-GB" altLang="zh-CN" sz="2000" dirty="0" smtClean="0">
                <a:solidFill>
                  <a:srgbClr val="002060"/>
                </a:solidFill>
                <a:ea typeface="宋体" charset="-122"/>
              </a:rPr>
              <a:t>Work Areas: Small cell based API for value added services</a:t>
            </a:r>
          </a:p>
          <a:p>
            <a:r>
              <a:rPr lang="en-GB" altLang="zh-CN" sz="2000" dirty="0" smtClean="0">
                <a:solidFill>
                  <a:srgbClr val="002060"/>
                </a:solidFill>
                <a:ea typeface="宋体" charset="-122"/>
              </a:rPr>
              <a:t>Issues this Work Item aims to solve:</a:t>
            </a:r>
          </a:p>
          <a:p>
            <a:pPr lvl="1"/>
            <a:r>
              <a:rPr lang="en-GB" altLang="zh-CN" sz="1800" dirty="0" smtClean="0">
                <a:solidFill>
                  <a:srgbClr val="002060"/>
                </a:solidFill>
                <a:ea typeface="宋体" charset="-122"/>
              </a:rPr>
              <a:t>1’st phase: zonal presence &amp; location streaming</a:t>
            </a:r>
            <a:r>
              <a:rPr lang="en-GB" altLang="zh-CN" sz="1800" baseline="30000" dirty="0" smtClean="0">
                <a:solidFill>
                  <a:srgbClr val="002060"/>
                </a:solidFill>
                <a:ea typeface="宋体" charset="-122"/>
              </a:rPr>
              <a:t>1</a:t>
            </a:r>
            <a:r>
              <a:rPr lang="en-GB" altLang="zh-CN" sz="1800" dirty="0" smtClean="0">
                <a:solidFill>
                  <a:srgbClr val="002060"/>
                </a:solidFill>
                <a:ea typeface="宋体" charset="-122"/>
              </a:rPr>
              <a:t> in an LTE small cell group</a:t>
            </a:r>
          </a:p>
          <a:p>
            <a:pPr lvl="1"/>
            <a:r>
              <a:rPr lang="en-GB" altLang="zh-CN" sz="1800" dirty="0" smtClean="0">
                <a:solidFill>
                  <a:srgbClr val="002060"/>
                </a:solidFill>
                <a:ea typeface="宋体" charset="-122"/>
              </a:rPr>
              <a:t>2’nd step: TBD, based on RD and SCF requests</a:t>
            </a:r>
          </a:p>
          <a:p>
            <a:r>
              <a:rPr lang="en-GB" altLang="zh-CN" sz="2000" dirty="0" smtClean="0">
                <a:solidFill>
                  <a:srgbClr val="002060"/>
                </a:solidFill>
                <a:ea typeface="宋体" charset="-122"/>
              </a:rPr>
              <a:t>Market benefits: </a:t>
            </a:r>
            <a:r>
              <a:rPr lang="en-US" sz="2000" dirty="0">
                <a:solidFill>
                  <a:srgbClr val="002060"/>
                </a:solidFill>
              </a:rPr>
              <a:t>   Enable </a:t>
            </a:r>
            <a:r>
              <a:rPr lang="en-US" sz="2000" dirty="0" smtClean="0">
                <a:solidFill>
                  <a:srgbClr val="002060"/>
                </a:solidFill>
              </a:rPr>
              <a:t>service (application) providers  to </a:t>
            </a:r>
            <a:r>
              <a:rPr lang="en-US" sz="2000" dirty="0">
                <a:solidFill>
                  <a:srgbClr val="002060"/>
                </a:solidFill>
              </a:rPr>
              <a:t>take advantage of the small cell as a service delivery platform</a:t>
            </a:r>
            <a:endParaRPr lang="en-GB" altLang="zh-CN" sz="2000" dirty="0" smtClean="0">
              <a:solidFill>
                <a:srgbClr val="002060"/>
              </a:solidFill>
              <a:ea typeface="宋体" charset="-122"/>
            </a:endParaRPr>
          </a:p>
          <a:p>
            <a:r>
              <a:rPr lang="en-GB" altLang="zh-CN" sz="2000" dirty="0" smtClean="0">
                <a:solidFill>
                  <a:srgbClr val="002060"/>
                </a:solidFill>
                <a:ea typeface="宋体" charset="-122"/>
              </a:rPr>
              <a:t>Time to market: 1 year</a:t>
            </a:r>
          </a:p>
          <a:p>
            <a:r>
              <a:rPr lang="en-GB" altLang="zh-CN" sz="2000" dirty="0" smtClean="0">
                <a:solidFill>
                  <a:srgbClr val="002060"/>
                </a:solidFill>
                <a:ea typeface="宋体" charset="-122"/>
              </a:rPr>
              <a:t>Expected market acceptance: high</a:t>
            </a:r>
          </a:p>
          <a:p>
            <a:r>
              <a:rPr lang="en-GB" altLang="zh-CN" sz="2000" dirty="0" smtClean="0">
                <a:solidFill>
                  <a:srgbClr val="002060"/>
                </a:solidFill>
                <a:ea typeface="宋体" charset="-122"/>
              </a:rPr>
              <a:t>Complexity: </a:t>
            </a:r>
          </a:p>
          <a:p>
            <a:pPr lvl="1"/>
            <a:r>
              <a:rPr lang="en-GB" altLang="zh-CN" sz="1800" dirty="0" smtClean="0">
                <a:solidFill>
                  <a:srgbClr val="002060"/>
                </a:solidFill>
                <a:ea typeface="宋体" charset="-122"/>
              </a:rPr>
              <a:t>Low for implementing existing RD for UMTS</a:t>
            </a:r>
          </a:p>
          <a:p>
            <a:pPr lvl="1"/>
            <a:r>
              <a:rPr lang="en-GB" altLang="zh-CN" sz="1800" dirty="0" smtClean="0">
                <a:solidFill>
                  <a:srgbClr val="002060"/>
                </a:solidFill>
                <a:ea typeface="宋体" charset="-122"/>
              </a:rPr>
              <a:t>EPC authorization requirements could be more complex</a:t>
            </a:r>
          </a:p>
          <a:p>
            <a:r>
              <a:rPr lang="en-GB" altLang="zh-CN" sz="2000" dirty="0" smtClean="0">
                <a:solidFill>
                  <a:srgbClr val="002060"/>
                </a:solidFill>
                <a:ea typeface="宋体" charset="-122"/>
              </a:rPr>
              <a:t>Uniqueness: </a:t>
            </a:r>
            <a:r>
              <a:rPr lang="en-GB" sz="2000" dirty="0" smtClean="0">
                <a:solidFill>
                  <a:srgbClr val="002060"/>
                </a:solidFill>
              </a:rPr>
              <a:t>while </a:t>
            </a:r>
            <a:r>
              <a:rPr lang="en-GB" sz="2000" dirty="0">
                <a:solidFill>
                  <a:srgbClr val="002060"/>
                </a:solidFill>
              </a:rPr>
              <a:t>the technology to provide location and other services does exist, the new API will provide these services in the context of a cluster of small cells</a:t>
            </a:r>
            <a:endParaRPr lang="en-GB" altLang="zh-CN" sz="2000" dirty="0" smtClean="0">
              <a:solidFill>
                <a:srgbClr val="002060"/>
              </a:solidFill>
              <a:ea typeface="宋体" charset="-122"/>
            </a:endParaRPr>
          </a:p>
        </p:txBody>
      </p:sp>
      <p:sp>
        <p:nvSpPr>
          <p:cNvPr id="2" name="Oval Callout 1"/>
          <p:cNvSpPr/>
          <p:nvPr/>
        </p:nvSpPr>
        <p:spPr bwMode="auto">
          <a:xfrm>
            <a:off x="7285466" y="120650"/>
            <a:ext cx="2057400" cy="990600"/>
          </a:xfrm>
          <a:prstGeom prst="wedgeEllipseCallout">
            <a:avLst>
              <a:gd name="adj1" fmla="val -59271"/>
              <a:gd name="adj2" fmla="val 134850"/>
            </a:avLst>
          </a:prstGeom>
          <a:solidFill>
            <a:schemeClr val="accent1">
              <a:alpha val="12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rPr>
              <a:t>Suggestion only</a:t>
            </a:r>
          </a:p>
        </p:txBody>
      </p:sp>
      <p:sp>
        <p:nvSpPr>
          <p:cNvPr id="3" name="TextBox 2"/>
          <p:cNvSpPr txBox="1"/>
          <p:nvPr/>
        </p:nvSpPr>
        <p:spPr>
          <a:xfrm>
            <a:off x="1481137" y="6026150"/>
            <a:ext cx="3760966" cy="313932"/>
          </a:xfrm>
          <a:prstGeom prst="rect">
            <a:avLst/>
          </a:prstGeom>
          <a:noFill/>
        </p:spPr>
        <p:txBody>
          <a:bodyPr wrap="none" rtlCol="0">
            <a:spAutoFit/>
          </a:bodyPr>
          <a:lstStyle/>
          <a:p>
            <a:r>
              <a:rPr lang="en-US" sz="1600" baseline="30000" dirty="0" smtClean="0"/>
              <a:t>1 </a:t>
            </a:r>
            <a:r>
              <a:rPr lang="en-US" sz="1600" dirty="0" smtClean="0"/>
              <a:t>Clauses 6.1.2 and 6.1.3 in the RD [1]</a:t>
            </a:r>
            <a:r>
              <a:rPr lang="en-US" sz="1600" baseline="30000" dirty="0" smtClean="0"/>
              <a:t> </a:t>
            </a:r>
            <a:r>
              <a:rPr lang="en-US" sz="1600" dirty="0" smtClean="0"/>
              <a:t> </a:t>
            </a:r>
            <a:endParaRPr lang="en-US"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 1’st phase</a:t>
            </a:r>
          </a:p>
        </p:txBody>
      </p:sp>
      <p:sp>
        <p:nvSpPr>
          <p:cNvPr id="5123" name="Rectangle 5"/>
          <p:cNvSpPr>
            <a:spLocks noGrp="1" noChangeArrowheads="1"/>
          </p:cNvSpPr>
          <p:nvPr>
            <p:ph type="body" idx="1"/>
          </p:nvPr>
        </p:nvSpPr>
        <p:spPr/>
        <p:txBody>
          <a:bodyPr/>
          <a:lstStyle/>
          <a:p>
            <a:r>
              <a:rPr lang="en-GB" altLang="zh-CN" dirty="0" smtClean="0">
                <a:ea typeface="宋体" charset="-122"/>
              </a:rPr>
              <a:t>The owners of a store chain want to provide their customers with real time information regarding merchandise availability and prices. The owners are notified when </a:t>
            </a:r>
            <a:r>
              <a:rPr lang="en-GB" altLang="zh-CN" dirty="0">
                <a:ea typeface="宋体" charset="-122"/>
              </a:rPr>
              <a:t>a </a:t>
            </a:r>
            <a:r>
              <a:rPr lang="en-GB" altLang="zh-CN" dirty="0" smtClean="0">
                <a:ea typeface="宋体" charset="-122"/>
              </a:rPr>
              <a:t>participating customer </a:t>
            </a:r>
            <a:r>
              <a:rPr lang="en-GB" altLang="zh-CN" dirty="0">
                <a:ea typeface="宋体" charset="-122"/>
              </a:rPr>
              <a:t>is </a:t>
            </a:r>
            <a:r>
              <a:rPr lang="en-GB" altLang="zh-CN" dirty="0" smtClean="0">
                <a:ea typeface="宋体" charset="-122"/>
              </a:rPr>
              <a:t>at </a:t>
            </a:r>
            <a:r>
              <a:rPr lang="en-GB" altLang="zh-CN" dirty="0">
                <a:ea typeface="宋体" charset="-122"/>
              </a:rPr>
              <a:t>any of their </a:t>
            </a:r>
            <a:r>
              <a:rPr lang="en-GB" altLang="zh-CN" dirty="0" smtClean="0">
                <a:ea typeface="宋体" charset="-122"/>
              </a:rPr>
              <a:t>stores, regardless of the physical location of these stores.</a:t>
            </a:r>
          </a:p>
          <a:p>
            <a:r>
              <a:rPr lang="en-GB" altLang="zh-CN" dirty="0" smtClean="0">
                <a:ea typeface="宋体" charset="-122"/>
              </a:rPr>
              <a:t>A student looks for classmates. While being on campus, the student’s mobile streams location information available at the mobile to a social networking app of her choice. </a:t>
            </a:r>
          </a:p>
          <a:p>
            <a:r>
              <a:rPr lang="en-GB" altLang="zh-CN" dirty="0" smtClean="0">
                <a:ea typeface="宋体" charset="-122"/>
              </a:rPr>
              <a:t>Other cases?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 2’nd phase</a:t>
            </a:r>
          </a:p>
        </p:txBody>
      </p:sp>
      <p:sp>
        <p:nvSpPr>
          <p:cNvPr id="5123" name="Rectangle 5"/>
          <p:cNvSpPr>
            <a:spLocks noGrp="1" noChangeArrowheads="1"/>
          </p:cNvSpPr>
          <p:nvPr>
            <p:ph type="body" idx="1"/>
          </p:nvPr>
        </p:nvSpPr>
        <p:spPr/>
        <p:txBody>
          <a:bodyPr/>
          <a:lstStyle/>
          <a:p>
            <a:r>
              <a:rPr lang="en-GB" altLang="zh-CN" dirty="0" smtClean="0">
                <a:ea typeface="宋体" charset="-122"/>
              </a:rPr>
              <a:t>To be determined based on existing RD [1] and SCF inputs (e.g. [2] and [3])</a:t>
            </a:r>
          </a:p>
        </p:txBody>
      </p:sp>
    </p:spTree>
    <p:extLst>
      <p:ext uri="{BB962C8B-B14F-4D97-AF65-F5344CB8AC3E}">
        <p14:creationId xmlns:p14="http://schemas.microsoft.com/office/powerpoint/2010/main" val="40141446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宋体" charset="-122"/>
              </a:rPr>
              <a:t>Existing specifications affected: none</a:t>
            </a:r>
          </a:p>
          <a:p>
            <a:r>
              <a:rPr lang="en-GB" altLang="zh-CN" dirty="0" smtClean="0">
                <a:ea typeface="宋体" charset="-122"/>
              </a:rPr>
              <a:t>Other Work Items affected: none</a:t>
            </a:r>
          </a:p>
          <a:p>
            <a:r>
              <a:rPr lang="en-GB" altLang="zh-CN" dirty="0" smtClean="0">
                <a:ea typeface="宋体" charset="-122"/>
              </a:rPr>
              <a:t>OMA WGs and external organizations affected: </a:t>
            </a:r>
            <a:br>
              <a:rPr lang="en-GB" altLang="zh-CN" dirty="0" smtClean="0">
                <a:ea typeface="宋体" charset="-122"/>
              </a:rPr>
            </a:br>
            <a:r>
              <a:rPr lang="en-GB" altLang="zh-CN" dirty="0" smtClean="0">
                <a:ea typeface="宋体" charset="-122"/>
              </a:rPr>
              <a:t>TBD</a:t>
            </a:r>
          </a:p>
          <a:p>
            <a:r>
              <a:rPr lang="en-GB" altLang="zh-CN" dirty="0" smtClean="0">
                <a:ea typeface="宋体" charset="-122"/>
              </a:rPr>
              <a:t>Impacts on Architecture, Charging/Billing, Security, Privacy, IOT: </a:t>
            </a:r>
            <a:br>
              <a:rPr lang="en-GB" altLang="zh-CN" dirty="0" smtClean="0">
                <a:ea typeface="宋体" charset="-122"/>
              </a:rPr>
            </a:br>
            <a:r>
              <a:rPr lang="en-GB" altLang="zh-CN" dirty="0" smtClean="0">
                <a:ea typeface="宋体" charset="-122"/>
              </a:rPr>
              <a:t>IOT test cases to be developed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宋体" charset="-122"/>
              </a:rPr>
              <a:t>Proposed Timeline</a:t>
            </a:r>
          </a:p>
        </p:txBody>
      </p:sp>
      <p:sp>
        <p:nvSpPr>
          <p:cNvPr id="2" name="Content Placeholder 1"/>
          <p:cNvSpPr>
            <a:spLocks noGrp="1"/>
          </p:cNvSpPr>
          <p:nvPr>
            <p:ph idx="1"/>
          </p:nvPr>
        </p:nvSpPr>
        <p:spPr/>
        <p:txBody>
          <a:bodyPr/>
          <a:lstStyle/>
          <a:p>
            <a:r>
              <a:rPr lang="en-US" dirty="0" smtClean="0"/>
              <a:t>TBD</a:t>
            </a:r>
            <a:endParaRPr lang="en-US" dirty="0"/>
          </a:p>
        </p:txBody>
      </p:sp>
      <p:sp>
        <p:nvSpPr>
          <p:cNvPr id="717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8761</TotalTime>
  <Pages>15</Pages>
  <Words>2159</Words>
  <Application>Microsoft Office PowerPoint</Application>
  <PresentationFormat>Custom</PresentationFormat>
  <Paragraphs>176</Paragraphs>
  <Slides>15</Slides>
  <Notes>14</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OMA Template</vt:lpstr>
      <vt:lpstr>1_OMA Template</vt:lpstr>
      <vt:lpstr>OMA-ARC-2014-xxxx-INP_draft_WID_for_SmaC_implementation   Draft WID to implement SmaC  </vt:lpstr>
      <vt:lpstr>Background</vt:lpstr>
      <vt:lpstr>OMA-WID_pqrs-SMAC_API_implementation-V1_0-2014xxxx-D   Work Item Document Wpqrs – SMAC_API_Implementation_ V1.0 </vt:lpstr>
      <vt:lpstr>Work Item Title and Registration Name </vt:lpstr>
      <vt:lpstr>Description and Objectives</vt:lpstr>
      <vt:lpstr>Main Use Case(s) – 1’st phase</vt:lpstr>
      <vt:lpstr>Main Use Case(s) – 2’nd phase</vt:lpstr>
      <vt:lpstr>Impacts, Relationships and Dependencies</vt:lpstr>
      <vt:lpstr>Proposed Timeline</vt:lpstr>
      <vt:lpstr>Planned deliverables</vt:lpstr>
      <vt:lpstr>Planned reviews</vt:lpstr>
      <vt:lpstr>Supporting Companies</vt:lpstr>
      <vt:lpstr>Proposed Resources</vt:lpstr>
      <vt:lpstr>Document History</vt:lpstr>
      <vt:lpstr>References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Zeira, Eldad</cp:lastModifiedBy>
  <cp:revision>377</cp:revision>
  <cp:lastPrinted>1999-04-27T06:51:51Z</cp:lastPrinted>
  <dcterms:created xsi:type="dcterms:W3CDTF">2002-03-19T14:05:12Z</dcterms:created>
  <dcterms:modified xsi:type="dcterms:W3CDTF">2014-05-12T07:19:05Z</dcterms:modified>
</cp:coreProperties>
</file>