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5"/>
  </p:notesMasterIdLst>
  <p:handoutMasterIdLst>
    <p:handoutMasterId r:id="rId16"/>
  </p:handoutMasterIdLst>
  <p:sldIdLst>
    <p:sldId id="256" r:id="rId2"/>
    <p:sldId id="309" r:id="rId3"/>
    <p:sldId id="296" r:id="rId4"/>
    <p:sldId id="297" r:id="rId5"/>
    <p:sldId id="298" r:id="rId6"/>
    <p:sldId id="295" r:id="rId7"/>
    <p:sldId id="310" r:id="rId8"/>
    <p:sldId id="302" r:id="rId9"/>
    <p:sldId id="304" r:id="rId10"/>
    <p:sldId id="306" r:id="rId11"/>
    <p:sldId id="307" r:id="rId12"/>
    <p:sldId id="299" r:id="rId13"/>
    <p:sldId id="308" r:id="rId1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ECE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38" autoAdjust="0"/>
    <p:restoredTop sz="75139" autoAdjust="0"/>
  </p:normalViewPr>
  <p:slideViewPr>
    <p:cSldViewPr snapToGrid="0" snapToObjects="1">
      <p:cViewPr>
        <p:scale>
          <a:sx n="90" d="100"/>
          <a:sy n="90" d="100"/>
        </p:scale>
        <p:origin x="-738" y="-1002"/>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F2CC08-3EC7-1246-952D-71DE81925A1A}" type="datetimeFigureOut">
              <a:rPr lang="en-US" smtClean="0"/>
              <a:pPr/>
              <a:t>5/27/2014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0441205-EA7D-3F4B-92F8-AA44B2BD3DCA}" type="slidenum">
              <a:rPr lang="en-US" smtClean="0"/>
              <a:pPr/>
              <a:t>‹#›</a:t>
            </a:fld>
            <a:endParaRPr lang="en-US"/>
          </a:p>
        </p:txBody>
      </p:sp>
    </p:spTree>
    <p:extLst>
      <p:ext uri="{BB962C8B-B14F-4D97-AF65-F5344CB8AC3E}">
        <p14:creationId xmlns:p14="http://schemas.microsoft.com/office/powerpoint/2010/main" val="258539982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0A9D62-86C0-EF43-9440-E3526533F0E3}" type="datetimeFigureOut">
              <a:rPr lang="en-US" smtClean="0"/>
              <a:pPr/>
              <a:t>5/27/2014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4AA30F-43C9-254D-9C05-203888F9F541}" type="slidenum">
              <a:rPr lang="en-US" smtClean="0"/>
              <a:pPr/>
              <a:t>‹#›</a:t>
            </a:fld>
            <a:endParaRPr lang="en-US"/>
          </a:p>
        </p:txBody>
      </p:sp>
    </p:spTree>
    <p:extLst>
      <p:ext uri="{BB962C8B-B14F-4D97-AF65-F5344CB8AC3E}">
        <p14:creationId xmlns:p14="http://schemas.microsoft.com/office/powerpoint/2010/main" val="26191019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4AA30F-43C9-254D-9C05-203888F9F541}" type="slidenum">
              <a:rPr lang="en-US" smtClean="0"/>
              <a:pPr/>
              <a:t>1</a:t>
            </a:fld>
            <a:endParaRPr lang="en-US"/>
          </a:p>
        </p:txBody>
      </p:sp>
    </p:spTree>
    <p:extLst>
      <p:ext uri="{BB962C8B-B14F-4D97-AF65-F5344CB8AC3E}">
        <p14:creationId xmlns:p14="http://schemas.microsoft.com/office/powerpoint/2010/main" val="27425247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mn-lt"/>
                <a:ea typeface="+mn-ea"/>
                <a:cs typeface="+mn-cs"/>
              </a:rPr>
              <a:t>Service Enablers may be considered implementation-agnostic, in the sense that it should not matter whether they are realized on virtual or “real” hardware. </a:t>
            </a:r>
            <a:endParaRPr lang="zh-CN" altLang="zh-CN" sz="1200" kern="1200" dirty="0" smtClean="0">
              <a:solidFill>
                <a:schemeClr val="tx1"/>
              </a:solidFill>
              <a:latin typeface="+mn-lt"/>
              <a:ea typeface="+mn-ea"/>
              <a:cs typeface="+mn-cs"/>
            </a:endParaRPr>
          </a:p>
          <a:p>
            <a:pPr lvl="0"/>
            <a:r>
              <a:rPr lang="en-US" altLang="zh-CN" sz="1200" kern="1200" dirty="0" smtClean="0">
                <a:solidFill>
                  <a:schemeClr val="tx1"/>
                </a:solidFill>
                <a:latin typeface="+mn-lt"/>
                <a:ea typeface="+mn-ea"/>
                <a:cs typeface="+mn-cs"/>
              </a:rPr>
              <a:t>E.g. current OMA Enablers are basically protocol interface specifications.  They can probably be virtualized based on deployment of their component entities as discrete virtual functions which expose those interfaces.</a:t>
            </a:r>
            <a:endParaRPr lang="zh-CN" altLang="zh-CN" sz="1200" kern="1200" dirty="0" smtClean="0">
              <a:solidFill>
                <a:schemeClr val="tx1"/>
              </a:solidFill>
              <a:latin typeface="+mn-lt"/>
              <a:ea typeface="+mn-ea"/>
              <a:cs typeface="+mn-cs"/>
            </a:endParaRPr>
          </a:p>
          <a:p>
            <a:r>
              <a:rPr lang="en-US" altLang="zh-CN" sz="1200" kern="1200" dirty="0" smtClean="0">
                <a:solidFill>
                  <a:schemeClr val="tx1"/>
                </a:solidFill>
                <a:latin typeface="+mn-lt"/>
                <a:ea typeface="+mn-ea"/>
                <a:cs typeface="+mn-cs"/>
              </a:rPr>
              <a:t>OMA has also defined numerous APIs which enable applications to leverage network resources, in a network-agnostic manner. The design approach (e.g. REST) taken in these APIs is likely well aligned with interface design goals for virtual function management and orchestration, especially as exposed to applications which will leverage those functions. OMA is thus well positioned to support the needs of the SDO community in developing APIs enabling virtual function deployment.</a:t>
            </a:r>
            <a:endParaRPr lang="zh-CN" altLang="zh-CN"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CF4AA30F-43C9-254D-9C05-203888F9F541}"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4AA30F-43C9-254D-9C05-203888F9F541}" type="slidenum">
              <a:rPr lang="en-US" smtClean="0"/>
              <a:pPr/>
              <a:t>11</a:t>
            </a:fld>
            <a:endParaRPr lang="en-US"/>
          </a:p>
        </p:txBody>
      </p:sp>
    </p:spTree>
    <p:extLst>
      <p:ext uri="{BB962C8B-B14F-4D97-AF65-F5344CB8AC3E}">
        <p14:creationId xmlns:p14="http://schemas.microsoft.com/office/powerpoint/2010/main" val="33428996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4AA30F-43C9-254D-9C05-203888F9F541}" type="slidenum">
              <a:rPr lang="en-US" smtClean="0"/>
              <a:pPr/>
              <a:t>12</a:t>
            </a:fld>
            <a:endParaRPr lang="en-US"/>
          </a:p>
        </p:txBody>
      </p:sp>
    </p:spTree>
    <p:extLst>
      <p:ext uri="{BB962C8B-B14F-4D97-AF65-F5344CB8AC3E}">
        <p14:creationId xmlns:p14="http://schemas.microsoft.com/office/powerpoint/2010/main" val="31273031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4AA30F-43C9-254D-9C05-203888F9F541}" type="slidenum">
              <a:rPr lang="en-US" smtClean="0"/>
              <a:pPr/>
              <a:t>13</a:t>
            </a:fld>
            <a:endParaRPr lang="en-US"/>
          </a:p>
        </p:txBody>
      </p:sp>
    </p:spTree>
    <p:extLst>
      <p:ext uri="{BB962C8B-B14F-4D97-AF65-F5344CB8AC3E}">
        <p14:creationId xmlns:p14="http://schemas.microsoft.com/office/powerpoint/2010/main" val="36760704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p:spPr>
      </p:sp>
      <p:sp>
        <p:nvSpPr>
          <p:cNvPr id="95235" name="Slide Number Placeholder 3"/>
          <p:cNvSpPr>
            <a:spLocks noGrp="1"/>
          </p:cNvSpPr>
          <p:nvPr>
            <p:ph type="sldNum" sz="quarter" idx="5"/>
          </p:nvPr>
        </p:nvSpPr>
        <p:spPr>
          <a:noFill/>
        </p:spPr>
        <p:txBody>
          <a:bodyPr/>
          <a:lstStyle/>
          <a:p>
            <a:pPr defTabSz="461963"/>
            <a:fld id="{20E2D716-42F5-439F-82F3-4DDAB76AC7B3}" type="slidenum">
              <a:rPr lang="en-US" smtClean="0">
                <a:solidFill>
                  <a:srgbClr val="000000"/>
                </a:solidFill>
                <a:ea typeface="MS PGothic" pitchFamily="34" charset="-128"/>
              </a:rPr>
              <a:pPr defTabSz="461963"/>
              <a:t>2</a:t>
            </a:fld>
            <a:endParaRPr lang="en-US" dirty="0" smtClean="0">
              <a:solidFill>
                <a:srgbClr val="000000"/>
              </a:solidFill>
              <a:ea typeface="MS PGothic" pitchFamily="34" charset="-128"/>
            </a:endParaRPr>
          </a:p>
        </p:txBody>
      </p:sp>
      <p:sp>
        <p:nvSpPr>
          <p:cNvPr id="2" name="Notes Placeholder 1"/>
          <p:cNvSpPr>
            <a:spLocks noGrp="1"/>
          </p:cNvSpPr>
          <p:nvPr>
            <p:ph type="body" sz="quarter" idx="10"/>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p:spPr>
      </p:sp>
      <p:sp>
        <p:nvSpPr>
          <p:cNvPr id="95235" name="Slide Number Placeholder 3"/>
          <p:cNvSpPr>
            <a:spLocks noGrp="1"/>
          </p:cNvSpPr>
          <p:nvPr>
            <p:ph type="sldNum" sz="quarter" idx="5"/>
          </p:nvPr>
        </p:nvSpPr>
        <p:spPr>
          <a:noFill/>
        </p:spPr>
        <p:txBody>
          <a:bodyPr/>
          <a:lstStyle/>
          <a:p>
            <a:pPr defTabSz="461963"/>
            <a:fld id="{20E2D716-42F5-439F-82F3-4DDAB76AC7B3}" type="slidenum">
              <a:rPr lang="en-US" smtClean="0">
                <a:solidFill>
                  <a:srgbClr val="000000"/>
                </a:solidFill>
                <a:ea typeface="MS PGothic" pitchFamily="34" charset="-128"/>
              </a:rPr>
              <a:pPr defTabSz="461963"/>
              <a:t>3</a:t>
            </a:fld>
            <a:endParaRPr lang="en-US" dirty="0" smtClean="0">
              <a:solidFill>
                <a:srgbClr val="000000"/>
              </a:solidFill>
              <a:ea typeface="MS PGothic" pitchFamily="34" charset="-128"/>
            </a:endParaRPr>
          </a:p>
        </p:txBody>
      </p:sp>
      <p:sp>
        <p:nvSpPr>
          <p:cNvPr id="2" name="Notes Placeholder 1"/>
          <p:cNvSpPr>
            <a:spLocks noGrp="1"/>
          </p:cNvSpPr>
          <p:nvPr>
            <p:ph type="body" sz="quarter" idx="10"/>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4AA30F-43C9-254D-9C05-203888F9F541}" type="slidenum">
              <a:rPr lang="en-US" smtClean="0"/>
              <a:pPr/>
              <a:t>4</a:t>
            </a:fld>
            <a:endParaRPr lang="en-US"/>
          </a:p>
        </p:txBody>
      </p:sp>
    </p:spTree>
    <p:extLst>
      <p:ext uri="{BB962C8B-B14F-4D97-AF65-F5344CB8AC3E}">
        <p14:creationId xmlns:p14="http://schemas.microsoft.com/office/powerpoint/2010/main" val="1855577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4AA30F-43C9-254D-9C05-203888F9F541}" type="slidenum">
              <a:rPr lang="en-US" smtClean="0"/>
              <a:pPr/>
              <a:t>5</a:t>
            </a:fld>
            <a:endParaRPr lang="en-US"/>
          </a:p>
        </p:txBody>
      </p:sp>
    </p:spTree>
    <p:extLst>
      <p:ext uri="{BB962C8B-B14F-4D97-AF65-F5344CB8AC3E}">
        <p14:creationId xmlns:p14="http://schemas.microsoft.com/office/powerpoint/2010/main" val="42008618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4AA30F-43C9-254D-9C05-203888F9F541}" type="slidenum">
              <a:rPr lang="en-US" smtClean="0"/>
              <a:pPr/>
              <a:t>6</a:t>
            </a:fld>
            <a:endParaRPr lang="en-US"/>
          </a:p>
        </p:txBody>
      </p:sp>
    </p:spTree>
    <p:extLst>
      <p:ext uri="{BB962C8B-B14F-4D97-AF65-F5344CB8AC3E}">
        <p14:creationId xmlns:p14="http://schemas.microsoft.com/office/powerpoint/2010/main" val="34352454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4AA30F-43C9-254D-9C05-203888F9F541}" type="slidenum">
              <a:rPr lang="en-US" smtClean="0"/>
              <a:pPr/>
              <a:t>7</a:t>
            </a:fld>
            <a:endParaRPr lang="en-US"/>
          </a:p>
        </p:txBody>
      </p:sp>
    </p:spTree>
    <p:extLst>
      <p:ext uri="{BB962C8B-B14F-4D97-AF65-F5344CB8AC3E}">
        <p14:creationId xmlns:p14="http://schemas.microsoft.com/office/powerpoint/2010/main" val="20674831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b="1" dirty="0" smtClean="0">
                <a:ea typeface="宋体" charset="-122"/>
              </a:rPr>
              <a:t>Body of European Regulators of Electronic Communications (BEREC), </a:t>
            </a:r>
            <a:endParaRPr lang="zh-CN" altLang="en-US" dirty="0"/>
          </a:p>
        </p:txBody>
      </p:sp>
      <p:sp>
        <p:nvSpPr>
          <p:cNvPr id="4" name="灯片编号占位符 3"/>
          <p:cNvSpPr>
            <a:spLocks noGrp="1"/>
          </p:cNvSpPr>
          <p:nvPr>
            <p:ph type="sldNum" sz="quarter" idx="10"/>
          </p:nvPr>
        </p:nvSpPr>
        <p:spPr/>
        <p:txBody>
          <a:bodyPr/>
          <a:lstStyle/>
          <a:p>
            <a:fld id="{CF4AA30F-43C9-254D-9C05-203888F9F541}"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4AA30F-43C9-254D-9C05-203888F9F541}" type="slidenum">
              <a:rPr lang="en-US" smtClean="0"/>
              <a:pPr/>
              <a:t>9</a:t>
            </a:fld>
            <a:endParaRPr lang="en-US"/>
          </a:p>
        </p:txBody>
      </p:sp>
    </p:spTree>
    <p:extLst>
      <p:ext uri="{BB962C8B-B14F-4D97-AF65-F5344CB8AC3E}">
        <p14:creationId xmlns:p14="http://schemas.microsoft.com/office/powerpoint/2010/main" val="26215442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a:xfrm>
            <a:off x="0" y="2287129"/>
            <a:ext cx="9144000" cy="1881890"/>
          </a:xfrm>
          <a:prstGeom prst="rect">
            <a:avLst/>
          </a:prstGeom>
          <a:solidFill>
            <a:schemeClr val="tx1">
              <a:alpha val="63000"/>
            </a:schemeClr>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3" name="Footer Placeholder 2"/>
          <p:cNvSpPr>
            <a:spLocks noGrp="1"/>
          </p:cNvSpPr>
          <p:nvPr>
            <p:ph type="ftr" sz="quarter" idx="10"/>
          </p:nvPr>
        </p:nvSpPr>
        <p:spPr/>
        <p:txBody>
          <a:bodyPr/>
          <a:lstStyle/>
          <a:p>
            <a:r>
              <a:rPr lang="en-US" dirty="0" smtClean="0"/>
              <a:t>The information in this presentation is public.     |     Copyright © 2014</a:t>
            </a:r>
            <a:endParaRPr lang="en-US" dirty="0"/>
          </a:p>
        </p:txBody>
      </p:sp>
      <p:sp>
        <p:nvSpPr>
          <p:cNvPr id="8" name="Title 1"/>
          <p:cNvSpPr>
            <a:spLocks noGrp="1"/>
          </p:cNvSpPr>
          <p:nvPr>
            <p:ph type="ctrTitle"/>
          </p:nvPr>
        </p:nvSpPr>
        <p:spPr>
          <a:xfrm>
            <a:off x="838200" y="2377268"/>
            <a:ext cx="7772400" cy="645068"/>
          </a:xfrm>
        </p:spPr>
        <p:txBody>
          <a:bodyPr/>
          <a:lstStyle>
            <a:lvl1pPr algn="l">
              <a:defRPr>
                <a:solidFill>
                  <a:schemeClr val="bg1"/>
                </a:solidFill>
              </a:defRPr>
            </a:lvl1pPr>
          </a:lstStyle>
          <a:p>
            <a:r>
              <a:rPr lang="en-US" dirty="0" smtClean="0"/>
              <a:t>Click to edit Master title style</a:t>
            </a:r>
            <a:endParaRPr lang="en-US" dirty="0"/>
          </a:p>
        </p:txBody>
      </p:sp>
      <p:sp>
        <p:nvSpPr>
          <p:cNvPr id="9" name="Subtitle 2"/>
          <p:cNvSpPr>
            <a:spLocks noGrp="1"/>
          </p:cNvSpPr>
          <p:nvPr>
            <p:ph type="subTitle" idx="1"/>
          </p:nvPr>
        </p:nvSpPr>
        <p:spPr>
          <a:xfrm>
            <a:off x="838200" y="3036278"/>
            <a:ext cx="7772400" cy="1314450"/>
          </a:xfrm>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52740456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3_Title and Conten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11"/>
          </p:nvPr>
        </p:nvSpPr>
        <p:spPr>
          <a:xfrm>
            <a:off x="457200" y="4767263"/>
            <a:ext cx="8229600" cy="273844"/>
          </a:xfrm>
        </p:spPr>
        <p:txBody>
          <a:bodyPr/>
          <a:lstStyle>
            <a:lvl1pPr>
              <a:defRPr sz="800"/>
            </a:lvl1pPr>
          </a:lstStyle>
          <a:p>
            <a:r>
              <a:rPr lang="en-US" dirty="0"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a:t>
            </a:fld>
            <a:endParaRPr lang="en-US" dirty="0"/>
          </a:p>
        </p:txBody>
      </p:sp>
    </p:spTree>
    <p:extLst>
      <p:ext uri="{BB962C8B-B14F-4D97-AF65-F5344CB8AC3E}">
        <p14:creationId xmlns:p14="http://schemas.microsoft.com/office/powerpoint/2010/main" val="3411284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sz="800"/>
            </a:lvl1pPr>
          </a:lstStyle>
          <a:p>
            <a:r>
              <a:rPr lang="en-US" dirty="0" smtClean="0"/>
              <a:t>The information in this presentation is public.     |     Copyright © 2014</a:t>
            </a:r>
            <a:endParaRPr lang="en-US" dirty="0"/>
          </a:p>
        </p:txBody>
      </p:sp>
      <p:sp>
        <p:nvSpPr>
          <p:cNvPr id="8" name="Rectangle 7"/>
          <p:cNvSpPr/>
          <p:nvPr userDrawn="1"/>
        </p:nvSpPr>
        <p:spPr>
          <a:xfrm>
            <a:off x="0" y="2287129"/>
            <a:ext cx="9144000" cy="1881890"/>
          </a:xfrm>
          <a:prstGeom prst="rect">
            <a:avLst/>
          </a:prstGeom>
          <a:solidFill>
            <a:schemeClr val="tx1">
              <a:alpha val="63000"/>
            </a:schemeClr>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9" name="Title 1"/>
          <p:cNvSpPr>
            <a:spLocks noGrp="1"/>
          </p:cNvSpPr>
          <p:nvPr>
            <p:ph type="ctrTitle"/>
          </p:nvPr>
        </p:nvSpPr>
        <p:spPr>
          <a:xfrm>
            <a:off x="838200" y="2377268"/>
            <a:ext cx="7772400" cy="645068"/>
          </a:xfrm>
        </p:spPr>
        <p:txBody>
          <a:bodyPr/>
          <a:lstStyle>
            <a:lvl1pPr algn="l">
              <a:defRPr>
                <a:solidFill>
                  <a:schemeClr val="bg1"/>
                </a:solidFill>
              </a:defRPr>
            </a:lvl1pPr>
          </a:lstStyle>
          <a:p>
            <a:r>
              <a:rPr lang="en-US" dirty="0" smtClean="0"/>
              <a:t>Click to edit Master title style</a:t>
            </a:r>
            <a:endParaRPr lang="en-US" dirty="0"/>
          </a:p>
        </p:txBody>
      </p:sp>
      <p:sp>
        <p:nvSpPr>
          <p:cNvPr id="10" name="Subtitle 2"/>
          <p:cNvSpPr>
            <a:spLocks noGrp="1"/>
          </p:cNvSpPr>
          <p:nvPr>
            <p:ph type="subTitle" idx="1"/>
          </p:nvPr>
        </p:nvSpPr>
        <p:spPr>
          <a:xfrm>
            <a:off x="838200" y="3036278"/>
            <a:ext cx="7772400" cy="1314450"/>
          </a:xfrm>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656380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11"/>
          </p:nvPr>
        </p:nvSpPr>
        <p:spPr>
          <a:xfrm>
            <a:off x="457200" y="4767263"/>
            <a:ext cx="8229600" cy="273844"/>
          </a:xfrm>
        </p:spPr>
        <p:txBody>
          <a:bodyPr/>
          <a:lstStyle>
            <a:lvl1pPr>
              <a:defRPr sz="800"/>
            </a:lvl1pPr>
          </a:lstStyle>
          <a:p>
            <a:r>
              <a:rPr lang="en-US" dirty="0"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a:t>
            </a:fld>
            <a:endParaRPr lang="en-US" dirty="0"/>
          </a:p>
        </p:txBody>
      </p:sp>
    </p:spTree>
    <p:extLst>
      <p:ext uri="{BB962C8B-B14F-4D97-AF65-F5344CB8AC3E}">
        <p14:creationId xmlns:p14="http://schemas.microsoft.com/office/powerpoint/2010/main" val="20180926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lvl1pPr>
              <a:defRPr sz="3400"/>
            </a:lvl1pPr>
          </a:lstStyle>
          <a:p>
            <a:r>
              <a:rPr lang="en-US" smtClean="0"/>
              <a:t>Click to edit Master title style</a:t>
            </a:r>
            <a:endParaRPr lang="en-US" dirty="0"/>
          </a:p>
        </p:txBody>
      </p:sp>
      <p:sp>
        <p:nvSpPr>
          <p:cNvPr id="3" name="Rectangle 5"/>
          <p:cNvSpPr>
            <a:spLocks noGrp="1" noChangeArrowheads="1"/>
          </p:cNvSpPr>
          <p:nvPr>
            <p:ph type="sldNum" sz="quarter" idx="10"/>
          </p:nvPr>
        </p:nvSpPr>
        <p:spPr>
          <a:xfrm>
            <a:off x="8312151" y="4925616"/>
            <a:ext cx="803275" cy="167878"/>
          </a:xfrm>
          <a:prstGeom prst="rect">
            <a:avLst/>
          </a:prstGeom>
          <a:ln/>
        </p:spPr>
        <p:txBody>
          <a:bodyPr/>
          <a:lstStyle>
            <a:lvl1pPr>
              <a:defRPr/>
            </a:lvl1pPr>
          </a:lstStyle>
          <a:p>
            <a:pPr>
              <a:defRPr/>
            </a:pPr>
            <a:fld id="{7A6E5403-609A-431E-8500-AD9AA40C5B13}" type="slidenum">
              <a:rPr/>
              <a:pPr>
                <a:defRPr/>
              </a:pPr>
              <a:t>‹#›</a:t>
            </a:fld>
            <a:endParaRPr dirty="0"/>
          </a:p>
        </p:txBody>
      </p:sp>
    </p:spTree>
    <p:extLst>
      <p:ext uri="{BB962C8B-B14F-4D97-AF65-F5344CB8AC3E}">
        <p14:creationId xmlns:p14="http://schemas.microsoft.com/office/powerpoint/2010/main" val="3525675912"/>
      </p:ext>
    </p:extLst>
  </p:cSld>
  <p:clrMapOvr>
    <a:masterClrMapping/>
  </p:clrMapOvr>
  <p:transition>
    <p:wipe dir="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1"/>
          <p:cNvSpPr>
            <a:spLocks noGrp="1"/>
          </p:cNvSpPr>
          <p:nvPr>
            <p:ph type="sldNum" sz="quarter" idx="4"/>
          </p:nvPr>
        </p:nvSpPr>
        <p:spPr>
          <a:xfrm>
            <a:off x="4459704" y="473574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a:t>
            </a:fld>
            <a:endParaRPr lang="en-US" dirty="0"/>
          </a:p>
        </p:txBody>
      </p:sp>
    </p:spTree>
    <p:extLst>
      <p:ext uri="{BB962C8B-B14F-4D97-AF65-F5344CB8AC3E}">
        <p14:creationId xmlns:p14="http://schemas.microsoft.com/office/powerpoint/2010/main" val="57548241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alphaModFix amt="2500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81571"/>
            <a:ext cx="8229600" cy="85725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719925"/>
            <a:ext cx="8229600" cy="287469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457200" y="4779710"/>
            <a:ext cx="8229600" cy="248949"/>
          </a:xfrm>
          <a:prstGeom prst="rect">
            <a:avLst/>
          </a:prstGeom>
        </p:spPr>
        <p:txBody>
          <a:bodyPr vert="horz" lIns="91440" tIns="45720" rIns="91440" bIns="45720" rtlCol="0" anchor="ctr"/>
          <a:lstStyle>
            <a:lvl1pPr algn="ctr">
              <a:defRPr sz="800" b="1" i="0">
                <a:solidFill>
                  <a:schemeClr val="tx1">
                    <a:tint val="75000"/>
                  </a:schemeClr>
                </a:solidFill>
              </a:defRPr>
            </a:lvl1pPr>
          </a:lstStyle>
          <a:p>
            <a:r>
              <a:rPr lang="en-US" dirty="0" smtClean="0"/>
              <a:t>The information in this presentation is public.     |     Copyright © 2014</a:t>
            </a:r>
            <a:endParaRPr lang="en-US" dirty="0"/>
          </a:p>
        </p:txBody>
      </p:sp>
      <p:sp>
        <p:nvSpPr>
          <p:cNvPr id="6"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a:t>
            </a:fld>
            <a:endParaRPr lang="en-US" dirty="0"/>
          </a:p>
        </p:txBody>
      </p:sp>
    </p:spTree>
    <p:extLst>
      <p:ext uri="{BB962C8B-B14F-4D97-AF65-F5344CB8AC3E}">
        <p14:creationId xmlns:p14="http://schemas.microsoft.com/office/powerpoint/2010/main" val="151666361"/>
      </p:ext>
    </p:extLst>
  </p:cSld>
  <p:clrMap bg1="lt1" tx1="dk1" bg2="lt2" tx2="dk2" accent1="accent1" accent2="accent2" accent3="accent3" accent4="accent4" accent5="accent5" accent6="accent6" hlink="hlink" folHlink="folHlink"/>
  <p:sldLayoutIdLst>
    <p:sldLayoutId id="2147483658" r:id="rId1"/>
    <p:sldLayoutId id="2147483661" r:id="rId2"/>
    <p:sldLayoutId id="2147483649" r:id="rId3"/>
    <p:sldLayoutId id="2147483650" r:id="rId4"/>
    <p:sldLayoutId id="2147483664" r:id="rId5"/>
    <p:sldLayoutId id="2147483665" r:id="rId6"/>
  </p:sldLayoutIdLst>
  <p:hf hdr="0" dt="0"/>
  <p:txStyles>
    <p:titleStyle>
      <a:lvl1pPr algn="ctr" defTabSz="457200" rtl="0" eaLnBrk="1" latinLnBrk="0" hangingPunct="1">
        <a:spcBef>
          <a:spcPct val="0"/>
        </a:spcBef>
        <a:buNone/>
        <a:defRPr sz="2400" b="1" i="0" kern="1200" cap="all">
          <a:solidFill>
            <a:schemeClr val="tx1"/>
          </a:solidFill>
          <a:latin typeface="+mj-lt"/>
          <a:ea typeface="+mj-ea"/>
          <a:cs typeface="+mj-cs"/>
        </a:defRPr>
      </a:lvl1pPr>
    </p:titleStyle>
    <p:bodyStyle>
      <a:lvl1pPr marL="514350" indent="-514350" algn="l" defTabSz="457200" rtl="0" eaLnBrk="1" latinLnBrk="0" hangingPunct="1">
        <a:spcBef>
          <a:spcPct val="20000"/>
        </a:spcBef>
        <a:buClr>
          <a:srgbClr val="00ECEF"/>
        </a:buClr>
        <a:buFont typeface="+mj-lt"/>
        <a:buAutoNum type="arabicPeriod"/>
        <a:defRPr sz="2000" kern="1200">
          <a:solidFill>
            <a:schemeClr val="tx1"/>
          </a:solidFill>
          <a:latin typeface="+mn-lt"/>
          <a:ea typeface="+mn-ea"/>
          <a:cs typeface="+mn-cs"/>
        </a:defRPr>
      </a:lvl1pPr>
      <a:lvl2pPr marL="971550" indent="-514350" algn="l" defTabSz="457200" rtl="0" eaLnBrk="1" latinLnBrk="0" hangingPunct="1">
        <a:spcBef>
          <a:spcPct val="20000"/>
        </a:spcBef>
        <a:buClr>
          <a:srgbClr val="00ECEF"/>
        </a:buClr>
        <a:buFont typeface="+mj-lt"/>
        <a:buAutoNum type="arabicPeriod"/>
        <a:defRPr sz="1800" kern="1200">
          <a:solidFill>
            <a:schemeClr val="tx1"/>
          </a:solidFill>
          <a:latin typeface="+mn-lt"/>
          <a:ea typeface="+mn-ea"/>
          <a:cs typeface="+mn-cs"/>
        </a:defRPr>
      </a:lvl2pPr>
      <a:lvl3pPr marL="1371600" indent="-457200" algn="l" defTabSz="457200" rtl="0" eaLnBrk="1" latinLnBrk="0" hangingPunct="1">
        <a:spcBef>
          <a:spcPct val="20000"/>
        </a:spcBef>
        <a:buClr>
          <a:srgbClr val="00ECEF"/>
        </a:buClr>
        <a:buFont typeface="+mj-lt"/>
        <a:buAutoNum type="arabicPeriod"/>
        <a:defRPr sz="1600" kern="1200">
          <a:solidFill>
            <a:schemeClr val="tx1"/>
          </a:solidFill>
          <a:latin typeface="+mn-lt"/>
          <a:ea typeface="+mn-ea"/>
          <a:cs typeface="+mn-cs"/>
        </a:defRPr>
      </a:lvl3pPr>
      <a:lvl4pPr marL="1828800" indent="-457200" algn="l" defTabSz="457200" rtl="0" eaLnBrk="1" latinLnBrk="0" hangingPunct="1">
        <a:spcBef>
          <a:spcPct val="20000"/>
        </a:spcBef>
        <a:buClr>
          <a:srgbClr val="00ECEF"/>
        </a:buClr>
        <a:buFont typeface="+mj-lt"/>
        <a:buAutoNum type="arabicPeriod"/>
        <a:defRPr sz="1400" kern="1200">
          <a:solidFill>
            <a:schemeClr val="tx1"/>
          </a:solidFill>
          <a:latin typeface="+mn-lt"/>
          <a:ea typeface="+mn-ea"/>
          <a:cs typeface="+mn-cs"/>
        </a:defRPr>
      </a:lvl4pPr>
      <a:lvl5pPr marL="2286000" indent="-457200" algn="l" defTabSz="457200" rtl="0" eaLnBrk="1" latinLnBrk="0" hangingPunct="1">
        <a:spcBef>
          <a:spcPct val="20000"/>
        </a:spcBef>
        <a:buClr>
          <a:srgbClr val="00ECEF"/>
        </a:buClr>
        <a:buFont typeface="+mj-lt"/>
        <a:buAutoNum type="arabicPeriod"/>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openmobilealliance.org/"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hyperlink" Target="http://technical.openmobilealliance.org/Technical/release_program/GuidelinesREST.aspx" TargetMode="External"/><Relationship Id="rId5" Type="http://schemas.openxmlformats.org/officeDocument/2006/relationships/hyperlink" Target="http://www.openmobilealliance.org/API/APIsInventory.aspx" TargetMode="External"/><Relationship Id="rId4" Type="http://schemas.openxmlformats.org/officeDocument/2006/relationships/hyperlink" Target="http://www.openmobilealliance.org/API/APIInformation.aspx?page=about"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6.emf"/><Relationship Id="rId5" Type="http://schemas.openxmlformats.org/officeDocument/2006/relationships/oleObject" Target="../embeddings/Documento_di_Microsoft_Word_97_-_20031.doc"/><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cap="none" dirty="0" smtClean="0"/>
              <a:t>Network APIs as a key enabler for the virtualization paradigm</a:t>
            </a:r>
            <a:endParaRPr lang="en-US" cap="none" dirty="0"/>
          </a:p>
        </p:txBody>
      </p:sp>
      <p:sp>
        <p:nvSpPr>
          <p:cNvPr id="10" name="Subtitle 9"/>
          <p:cNvSpPr>
            <a:spLocks noGrp="1"/>
          </p:cNvSpPr>
          <p:nvPr>
            <p:ph type="subTitle" idx="1"/>
          </p:nvPr>
        </p:nvSpPr>
        <p:spPr>
          <a:xfrm>
            <a:off x="838200" y="3325090"/>
            <a:ext cx="7772400" cy="807523"/>
          </a:xfrm>
        </p:spPr>
        <p:txBody>
          <a:bodyPr>
            <a:normAutofit fontScale="92500" lnSpcReduction="10000"/>
          </a:bodyPr>
          <a:lstStyle/>
          <a:p>
            <a:r>
              <a:rPr lang="en-US" sz="2200" b="1" dirty="0" smtClean="0"/>
              <a:t>Vincenzo Amorino</a:t>
            </a:r>
          </a:p>
          <a:p>
            <a:r>
              <a:rPr lang="en-US" sz="1500" b="1" dirty="0" smtClean="0"/>
              <a:t>OMA Architecture Working Group Chairman</a:t>
            </a:r>
          </a:p>
          <a:p>
            <a:r>
              <a:rPr lang="it-IT" sz="1200" b="1" dirty="0" smtClean="0"/>
              <a:t>(vincenzo.amorino@telecomitalia.it)</a:t>
            </a:r>
            <a:endParaRPr lang="en-US" sz="1200" dirty="0"/>
          </a:p>
        </p:txBody>
      </p:sp>
      <p:sp>
        <p:nvSpPr>
          <p:cNvPr id="4" name="Footer Placeholder 3"/>
          <p:cNvSpPr>
            <a:spLocks noGrp="1"/>
          </p:cNvSpPr>
          <p:nvPr>
            <p:ph type="ftr" sz="quarter" idx="11"/>
          </p:nvPr>
        </p:nvSpPr>
        <p:spPr>
          <a:xfrm>
            <a:off x="457200" y="4767263"/>
            <a:ext cx="8229600" cy="273844"/>
          </a:xfrm>
        </p:spPr>
        <p:txBody>
          <a:bodyPr/>
          <a:lstStyle/>
          <a:p>
            <a:r>
              <a:rPr lang="en-US" sz="1000" dirty="0" smtClean="0"/>
              <a:t>The information in this presentation is public.     |     Copyright © 2014</a:t>
            </a:r>
            <a:endParaRPr lang="en-US" sz="1000" dirty="0"/>
          </a:p>
        </p:txBody>
      </p:sp>
    </p:spTree>
    <p:extLst>
      <p:ext uri="{BB962C8B-B14F-4D97-AF65-F5344CB8AC3E}">
        <p14:creationId xmlns:p14="http://schemas.microsoft.com/office/powerpoint/2010/main" val="5572686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a:t>Which are the impacts of </a:t>
            </a:r>
            <a:r>
              <a:rPr lang="en-US" sz="2000" dirty="0" smtClean="0"/>
              <a:t>NFV on Service Enablers and Service Layer?</a:t>
            </a:r>
            <a:endParaRPr lang="en-US" sz="2000" dirty="0"/>
          </a:p>
        </p:txBody>
      </p:sp>
      <p:sp>
        <p:nvSpPr>
          <p:cNvPr id="3" name="Content Placeholder 2"/>
          <p:cNvSpPr>
            <a:spLocks noGrp="1"/>
          </p:cNvSpPr>
          <p:nvPr>
            <p:ph idx="1"/>
          </p:nvPr>
        </p:nvSpPr>
        <p:spPr>
          <a:xfrm>
            <a:off x="201881" y="1721917"/>
            <a:ext cx="8680862" cy="3223471"/>
          </a:xfrm>
        </p:spPr>
        <p:txBody>
          <a:bodyPr>
            <a:normAutofit/>
          </a:bodyPr>
          <a:lstStyle/>
          <a:p>
            <a:pPr marL="342900" indent="-342900">
              <a:buFont typeface="Arial" pitchFamily="34" charset="0"/>
              <a:buChar char="•"/>
            </a:pPr>
            <a:r>
              <a:rPr lang="en-US" sz="1600" dirty="0" smtClean="0"/>
              <a:t>Service Enablers may be considered implementation-agnostic</a:t>
            </a:r>
            <a:r>
              <a:rPr lang="en-US" sz="1600" dirty="0"/>
              <a:t>, in the sense that it should not matter whether they are realized on virtual or “real” hardware. </a:t>
            </a:r>
          </a:p>
          <a:p>
            <a:pPr marL="800100" lvl="1" indent="-342900">
              <a:buFont typeface="Arial" pitchFamily="34" charset="0"/>
              <a:buChar char="•"/>
            </a:pPr>
            <a:r>
              <a:rPr lang="en-US" sz="1600" dirty="0" smtClean="0"/>
              <a:t>E.g. current </a:t>
            </a:r>
            <a:r>
              <a:rPr lang="en-US" sz="1600" dirty="0"/>
              <a:t>OMA Enablers are basically protocol interface specifications.  They can probably be virtualized based on </a:t>
            </a:r>
            <a:r>
              <a:rPr lang="en-US" altLang="zh-CN" sz="1600" dirty="0" smtClean="0"/>
              <a:t>deployment of their component entities as discrete virtual functions which expose those interfaces</a:t>
            </a:r>
            <a:r>
              <a:rPr lang="en-US" sz="1600" dirty="0" smtClean="0"/>
              <a:t>.</a:t>
            </a:r>
            <a:endParaRPr lang="en-US" sz="1600" dirty="0"/>
          </a:p>
          <a:p>
            <a:pPr marL="342900" indent="-342900">
              <a:buFont typeface="Arial" pitchFamily="34" charset="0"/>
              <a:buChar char="•"/>
            </a:pPr>
            <a:r>
              <a:rPr lang="en-US" altLang="zh-CN" sz="1600" dirty="0" smtClean="0"/>
              <a:t>OMA has also defined numerous APIs which enable applications to leverage network resources, in a network-agnostic manner. The design approach (e.g. REST) taken in these APIs is likely well aligned with interface design goals for virtual function management and orchestration, especially as exposed to applications which will leverage those functions. OMA is thus well positioned to support the needs of the SDO community in developing APIs enabling virtual function deployment.</a:t>
            </a:r>
            <a:endParaRPr lang="en-US" sz="1600" dirty="0"/>
          </a:p>
        </p:txBody>
      </p:sp>
      <p:sp>
        <p:nvSpPr>
          <p:cNvPr id="4" name="Footer Placeholder 3"/>
          <p:cNvSpPr>
            <a:spLocks noGrp="1"/>
          </p:cNvSpPr>
          <p:nvPr>
            <p:ph type="ftr" sz="quarter" idx="11"/>
          </p:nvPr>
        </p:nvSpPr>
        <p:spPr/>
        <p:txBody>
          <a:bodyPr/>
          <a:lstStyle/>
          <a:p>
            <a:r>
              <a:rPr lang="en-US"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10</a:t>
            </a:fld>
            <a:endParaRPr lang="en-US" dirty="0"/>
          </a:p>
        </p:txBody>
      </p:sp>
    </p:spTree>
    <p:extLst>
      <p:ext uri="{BB962C8B-B14F-4D97-AF65-F5344CB8AC3E}">
        <p14:creationId xmlns:p14="http://schemas.microsoft.com/office/powerpoint/2010/main" val="13259609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5325" y="757821"/>
            <a:ext cx="8229600" cy="857250"/>
          </a:xfrm>
        </p:spPr>
        <p:txBody>
          <a:bodyPr/>
          <a:lstStyle/>
          <a:p>
            <a:r>
              <a:rPr lang="en-US" dirty="0" smtClean="0"/>
              <a:t>Conclusion</a:t>
            </a:r>
            <a:endParaRPr lang="en-US" dirty="0"/>
          </a:p>
        </p:txBody>
      </p:sp>
      <p:sp>
        <p:nvSpPr>
          <p:cNvPr id="3" name="Content Placeholder 2"/>
          <p:cNvSpPr>
            <a:spLocks noGrp="1"/>
          </p:cNvSpPr>
          <p:nvPr>
            <p:ph idx="1"/>
          </p:nvPr>
        </p:nvSpPr>
        <p:spPr>
          <a:xfrm>
            <a:off x="190005" y="1615071"/>
            <a:ext cx="8752114" cy="3152192"/>
          </a:xfrm>
        </p:spPr>
        <p:txBody>
          <a:bodyPr>
            <a:normAutofit fontScale="92500" lnSpcReduction="20000"/>
          </a:bodyPr>
          <a:lstStyle/>
          <a:p>
            <a:pPr marL="342900" indent="-342900">
              <a:spcBef>
                <a:spcPts val="1200"/>
              </a:spcBef>
              <a:buFont typeface="Arial" pitchFamily="34" charset="0"/>
              <a:buChar char="•"/>
            </a:pPr>
            <a:r>
              <a:rPr lang="en-US" dirty="0" smtClean="0"/>
              <a:t>OMA has a recognized competence on defining APIs to expose network resources, and supporting functionalities to allow operators to expose such APIs (i.e. Exposure Layer)</a:t>
            </a:r>
          </a:p>
          <a:p>
            <a:pPr marL="342900" indent="-342900">
              <a:spcBef>
                <a:spcPts val="1200"/>
              </a:spcBef>
              <a:buFont typeface="Arial" pitchFamily="34" charset="0"/>
              <a:buChar char="•"/>
            </a:pPr>
            <a:r>
              <a:rPr lang="en-US" dirty="0" smtClean="0"/>
              <a:t>Virtualization allows to optimize the usage of resources, dynamically increasing or reducing the allocated capacity based on the offered load</a:t>
            </a:r>
          </a:p>
          <a:p>
            <a:pPr marL="342900" indent="-342900">
              <a:spcBef>
                <a:spcPts val="1200"/>
              </a:spcBef>
              <a:buFont typeface="Arial" pitchFamily="34" charset="0"/>
              <a:buChar char="•"/>
            </a:pPr>
            <a:r>
              <a:rPr lang="en-US" dirty="0" smtClean="0"/>
              <a:t>OMA believes that a modular approach with APIs when designing service enablers is one of the ways to exploit the benefits of virtualization</a:t>
            </a:r>
          </a:p>
          <a:p>
            <a:pPr marL="342900" indent="-342900">
              <a:spcBef>
                <a:spcPts val="1200"/>
              </a:spcBef>
              <a:buFont typeface="Arial" pitchFamily="34" charset="0"/>
              <a:buChar char="•"/>
            </a:pPr>
            <a:r>
              <a:rPr lang="en-US" dirty="0" smtClean="0"/>
              <a:t>OMA </a:t>
            </a:r>
            <a:r>
              <a:rPr lang="en-US" dirty="0"/>
              <a:t>is happy to make available to the Industry and other SDOs  its competence on APIs and related topics that may become significantly  relevant for these emerging paradigms.</a:t>
            </a:r>
            <a:endParaRPr lang="en-US" dirty="0" smtClean="0"/>
          </a:p>
          <a:p>
            <a:pPr marL="342900" indent="-342900">
              <a:buFont typeface="Arial" pitchFamily="34" charset="0"/>
              <a:buChar char="•"/>
            </a:pPr>
            <a:endParaRPr lang="en-US" dirty="0" smtClean="0"/>
          </a:p>
          <a:p>
            <a:pPr marL="342900" indent="-342900">
              <a:buFont typeface="Arial" pitchFamily="34" charset="0"/>
              <a:buChar char="•"/>
            </a:pPr>
            <a:endParaRPr lang="en-US" dirty="0" smtClean="0"/>
          </a:p>
          <a:p>
            <a:pPr marL="342900" indent="-342900">
              <a:buFont typeface="Arial" pitchFamily="34" charset="0"/>
              <a:buChar char="•"/>
            </a:pPr>
            <a:endParaRPr lang="en-US" dirty="0" smtClean="0"/>
          </a:p>
          <a:p>
            <a:pPr marL="342900" indent="-342900">
              <a:buFont typeface="Arial" pitchFamily="34" charset="0"/>
              <a:buChar char="•"/>
            </a:pPr>
            <a:endParaRPr lang="en-US" dirty="0"/>
          </a:p>
        </p:txBody>
      </p:sp>
      <p:sp>
        <p:nvSpPr>
          <p:cNvPr id="4" name="Footer Placeholder 3"/>
          <p:cNvSpPr>
            <a:spLocks noGrp="1"/>
          </p:cNvSpPr>
          <p:nvPr>
            <p:ph type="ftr" sz="quarter" idx="11"/>
          </p:nvPr>
        </p:nvSpPr>
        <p:spPr/>
        <p:txBody>
          <a:bodyPr/>
          <a:lstStyle/>
          <a:p>
            <a:r>
              <a:rPr lang="en-US" smtClean="0"/>
              <a:t>The information in this presentation is public.     |     Copyright © 2014</a:t>
            </a:r>
            <a:endParaRPr lang="en-US"/>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11</a:t>
            </a:fld>
            <a:endParaRPr lang="en-US" dirty="0"/>
          </a:p>
        </p:txBody>
      </p:sp>
    </p:spTree>
    <p:extLst>
      <p:ext uri="{BB962C8B-B14F-4D97-AF65-F5344CB8AC3E}">
        <p14:creationId xmlns:p14="http://schemas.microsoft.com/office/powerpoint/2010/main" val="27887024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References</a:t>
            </a:r>
            <a:endParaRPr lang="en-US" dirty="0"/>
          </a:p>
        </p:txBody>
      </p:sp>
      <p:sp>
        <p:nvSpPr>
          <p:cNvPr id="3" name="Content Placeholder 2"/>
          <p:cNvSpPr>
            <a:spLocks noGrp="1"/>
          </p:cNvSpPr>
          <p:nvPr>
            <p:ph idx="1"/>
          </p:nvPr>
        </p:nvSpPr>
        <p:spPr/>
        <p:txBody>
          <a:bodyPr>
            <a:normAutofit/>
          </a:bodyPr>
          <a:lstStyle/>
          <a:p>
            <a:pPr marL="0" indent="0">
              <a:buNone/>
            </a:pPr>
            <a:r>
              <a:rPr lang="it-IT" sz="1400" dirty="0" smtClean="0"/>
              <a:t>[1] </a:t>
            </a:r>
            <a:r>
              <a:rPr lang="it-IT" sz="1400" dirty="0">
                <a:hlinkClick r:id="rId3"/>
              </a:rPr>
              <a:t>http://openmobilealliance.org</a:t>
            </a:r>
            <a:r>
              <a:rPr lang="it-IT" sz="1400" dirty="0" smtClean="0">
                <a:hlinkClick r:id="rId3"/>
              </a:rPr>
              <a:t>/</a:t>
            </a:r>
            <a:r>
              <a:rPr lang="it-IT" sz="1400" dirty="0" smtClean="0"/>
              <a:t> </a:t>
            </a:r>
            <a:endParaRPr lang="en-US" sz="1400" dirty="0" smtClean="0"/>
          </a:p>
          <a:p>
            <a:pPr marL="0" indent="0">
              <a:buNone/>
            </a:pPr>
            <a:r>
              <a:rPr lang="en-US" sz="1400" dirty="0" smtClean="0"/>
              <a:t>[2] </a:t>
            </a:r>
            <a:r>
              <a:rPr lang="en-US" sz="1400" dirty="0">
                <a:hlinkClick r:id="rId4"/>
              </a:rPr>
              <a:t>http://</a:t>
            </a:r>
            <a:r>
              <a:rPr lang="en-US" sz="1400" dirty="0" smtClean="0">
                <a:hlinkClick r:id="rId4"/>
              </a:rPr>
              <a:t>www.openmobilealliance.org/API/APIInformation.aspx?page=about</a:t>
            </a:r>
            <a:r>
              <a:rPr lang="en-US" sz="1400" dirty="0" smtClean="0"/>
              <a:t> </a:t>
            </a:r>
            <a:endParaRPr lang="en-US" sz="1400" dirty="0"/>
          </a:p>
          <a:p>
            <a:pPr marL="0" indent="0">
              <a:buNone/>
            </a:pPr>
            <a:r>
              <a:rPr lang="en-US" sz="1400" dirty="0" smtClean="0"/>
              <a:t>[3] </a:t>
            </a:r>
            <a:r>
              <a:rPr lang="en-US" sz="1400" dirty="0">
                <a:hlinkClick r:id="rId5"/>
              </a:rPr>
              <a:t>http://</a:t>
            </a:r>
            <a:r>
              <a:rPr lang="en-US" sz="1400" dirty="0" smtClean="0">
                <a:hlinkClick r:id="rId5"/>
              </a:rPr>
              <a:t>www.openmobilealliance.org/API/APIsInventory.aspx</a:t>
            </a:r>
            <a:endParaRPr lang="en-US" sz="1400" dirty="0"/>
          </a:p>
          <a:p>
            <a:pPr marL="0" indent="0">
              <a:buNone/>
            </a:pPr>
            <a:r>
              <a:rPr lang="it-IT" sz="1400" dirty="0" smtClean="0"/>
              <a:t>[4] </a:t>
            </a:r>
            <a:r>
              <a:rPr lang="it-IT" sz="1400" dirty="0">
                <a:hlinkClick r:id="rId6"/>
              </a:rPr>
              <a:t>http://</a:t>
            </a:r>
            <a:r>
              <a:rPr lang="it-IT" sz="1400" dirty="0" smtClean="0">
                <a:hlinkClick r:id="rId6"/>
              </a:rPr>
              <a:t>technical.openmobilealliance.org/Technical/release_program/GuidelinesREST.aspx</a:t>
            </a:r>
            <a:r>
              <a:rPr lang="it-IT" sz="1400" dirty="0" smtClean="0"/>
              <a:t> </a:t>
            </a:r>
            <a:endParaRPr lang="en-US" sz="1400" dirty="0"/>
          </a:p>
          <a:p>
            <a:pPr marL="0" indent="0">
              <a:buNone/>
            </a:pPr>
            <a:endParaRPr lang="en-US" sz="1400" dirty="0"/>
          </a:p>
        </p:txBody>
      </p:sp>
      <p:sp>
        <p:nvSpPr>
          <p:cNvPr id="4" name="Footer Placeholder 3"/>
          <p:cNvSpPr>
            <a:spLocks noGrp="1"/>
          </p:cNvSpPr>
          <p:nvPr>
            <p:ph type="ftr" sz="quarter" idx="11"/>
          </p:nvPr>
        </p:nvSpPr>
        <p:spPr/>
        <p:txBody>
          <a:bodyPr/>
          <a:lstStyle/>
          <a:p>
            <a:r>
              <a:rPr lang="en-US"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12</a:t>
            </a:fld>
            <a:endParaRPr lang="en-US" dirty="0"/>
          </a:p>
        </p:txBody>
      </p:sp>
    </p:spTree>
    <p:extLst>
      <p:ext uri="{BB962C8B-B14F-4D97-AF65-F5344CB8AC3E}">
        <p14:creationId xmlns:p14="http://schemas.microsoft.com/office/powerpoint/2010/main" val="30977035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7"/>
          <p:cNvSpPr>
            <a:spLocks noGrp="1"/>
          </p:cNvSpPr>
          <p:nvPr>
            <p:ph type="ctrTitle"/>
          </p:nvPr>
        </p:nvSpPr>
        <p:spPr bwMode="auto">
          <a:xfrm>
            <a:off x="685800" y="2981325"/>
            <a:ext cx="7772400" cy="504825"/>
          </a:xfrm>
        </p:spPr>
        <p:txBody>
          <a:bodyPr wrap="square" numCol="1" anchorCtr="0" compatLnSpc="1">
            <a:prstTxWarp prst="textNoShape">
              <a:avLst/>
            </a:prstTxWarp>
          </a:bodyPr>
          <a:lstStyle/>
          <a:p>
            <a:pPr eaLnBrk="1" hangingPunct="1"/>
            <a:r>
              <a:rPr lang="en-US" sz="6600" cap="none" smtClean="0">
                <a:ea typeface="ＭＳ Ｐゴシック" pitchFamily="34" charset="-128"/>
              </a:rPr>
              <a:t>Thank You</a:t>
            </a:r>
          </a:p>
        </p:txBody>
      </p:sp>
      <p:sp>
        <p:nvSpPr>
          <p:cNvPr id="2" name="Footer Placeholder 1"/>
          <p:cNvSpPr>
            <a:spLocks noGrp="1"/>
          </p:cNvSpPr>
          <p:nvPr>
            <p:ph type="ftr" sz="quarter" idx="11"/>
          </p:nvPr>
        </p:nvSpPr>
        <p:spPr/>
        <p:txBody>
          <a:bodyPr/>
          <a:lstStyle/>
          <a:p>
            <a:r>
              <a:rPr lang="en-US" smtClean="0"/>
              <a:t>The information in this presentation is public.     |     Copyright © 2014</a:t>
            </a:r>
            <a:endParaRPr lang="en-US" dirty="0"/>
          </a:p>
        </p:txBody>
      </p:sp>
    </p:spTree>
    <p:extLst>
      <p:ext uri="{BB962C8B-B14F-4D97-AF65-F5344CB8AC3E}">
        <p14:creationId xmlns:p14="http://schemas.microsoft.com/office/powerpoint/2010/main" val="12265123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457200" y="781571"/>
            <a:ext cx="8229600" cy="679094"/>
          </a:xfrm>
        </p:spPr>
        <p:txBody>
          <a:bodyPr>
            <a:normAutofit/>
          </a:bodyPr>
          <a:lstStyle/>
          <a:p>
            <a:pPr>
              <a:defRPr/>
            </a:pPr>
            <a:r>
              <a:rPr lang="en-US" dirty="0" smtClean="0">
                <a:latin typeface="Calibri" pitchFamily="34" charset="0"/>
                <a:ea typeface="ＭＳ Ｐゴシック"/>
                <a:cs typeface="ＭＳ Ｐゴシック"/>
              </a:rPr>
              <a:t>Contents</a:t>
            </a:r>
            <a:endParaRPr lang="en-US" kern="1200" dirty="0">
              <a:solidFill>
                <a:schemeClr val="tx1"/>
              </a:solidFill>
              <a:latin typeface="Calibri" pitchFamily="34" charset="0"/>
              <a:ea typeface="ＭＳ Ｐゴシック"/>
              <a:cs typeface="ＭＳ Ｐゴシック"/>
            </a:endParaRPr>
          </a:p>
        </p:txBody>
      </p:sp>
      <p:sp>
        <p:nvSpPr>
          <p:cNvPr id="94210" name="Content Placeholder 2"/>
          <p:cNvSpPr>
            <a:spLocks noGrp="1"/>
          </p:cNvSpPr>
          <p:nvPr>
            <p:ph idx="1"/>
          </p:nvPr>
        </p:nvSpPr>
        <p:spPr>
          <a:xfrm>
            <a:off x="172193" y="1603165"/>
            <a:ext cx="8514608" cy="2874698"/>
          </a:xfrm>
        </p:spPr>
        <p:txBody>
          <a:bodyPr>
            <a:normAutofit/>
          </a:bodyPr>
          <a:lstStyle/>
          <a:p>
            <a:pPr marL="342900" indent="-342900">
              <a:buFont typeface="Arial" pitchFamily="34" charset="0"/>
              <a:buChar char="•"/>
            </a:pPr>
            <a:r>
              <a:rPr lang="en-US" sz="2400" dirty="0" smtClean="0"/>
              <a:t>About OMA</a:t>
            </a:r>
          </a:p>
          <a:p>
            <a:pPr marL="342900" indent="-342900">
              <a:buFont typeface="Arial" pitchFamily="34" charset="0"/>
              <a:buChar char="•"/>
            </a:pPr>
            <a:r>
              <a:rPr lang="en-US" sz="2400" dirty="0" smtClean="0"/>
              <a:t>OMA Network APIs and Service Exposure Framework</a:t>
            </a:r>
          </a:p>
          <a:p>
            <a:pPr marL="342900" indent="-342900">
              <a:buFont typeface="Arial" pitchFamily="34" charset="0"/>
              <a:buChar char="•"/>
            </a:pPr>
            <a:r>
              <a:rPr lang="en-US" sz="2400" dirty="0" smtClean="0"/>
              <a:t>OMA Cooperation with Other Organizations</a:t>
            </a:r>
          </a:p>
          <a:p>
            <a:pPr marL="342900" indent="-342900">
              <a:buFont typeface="Arial" pitchFamily="34" charset="0"/>
              <a:buChar char="•"/>
            </a:pPr>
            <a:r>
              <a:rPr lang="en-US" sz="2400" dirty="0" smtClean="0"/>
              <a:t>Relationship with Network Virtualization</a:t>
            </a:r>
          </a:p>
          <a:p>
            <a:pPr marL="342900" indent="-342900">
              <a:buFont typeface="Arial" pitchFamily="34" charset="0"/>
              <a:buChar char="•"/>
            </a:pPr>
            <a:r>
              <a:rPr lang="en-US" sz="2400" dirty="0" smtClean="0"/>
              <a:t>Conclusion</a:t>
            </a:r>
          </a:p>
        </p:txBody>
      </p:sp>
      <p:sp>
        <p:nvSpPr>
          <p:cNvPr id="2" name="Footer Placeholder 1"/>
          <p:cNvSpPr>
            <a:spLocks noGrp="1"/>
          </p:cNvSpPr>
          <p:nvPr>
            <p:ph type="ftr" sz="quarter" idx="11"/>
          </p:nvPr>
        </p:nvSpPr>
        <p:spPr/>
        <p:txBody>
          <a:bodyPr/>
          <a:lstStyle/>
          <a:p>
            <a:r>
              <a:rPr lang="en-US"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2</a:t>
            </a:fld>
            <a:endParaRPr lang="en-US" dirty="0"/>
          </a:p>
        </p:txBody>
      </p:sp>
    </p:spTree>
    <p:extLst>
      <p:ext uri="{BB962C8B-B14F-4D97-AF65-F5344CB8AC3E}">
        <p14:creationId xmlns:p14="http://schemas.microsoft.com/office/powerpoint/2010/main" val="29191228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457200" y="555946"/>
            <a:ext cx="8229600" cy="857250"/>
          </a:xfrm>
        </p:spPr>
        <p:txBody>
          <a:bodyPr>
            <a:normAutofit/>
          </a:bodyPr>
          <a:lstStyle/>
          <a:p>
            <a:pPr>
              <a:defRPr/>
            </a:pPr>
            <a:r>
              <a:rPr lang="en-US" dirty="0" smtClean="0">
                <a:latin typeface="Calibri" pitchFamily="34" charset="0"/>
                <a:ea typeface="ＭＳ Ｐゴシック"/>
                <a:cs typeface="ＭＳ Ｐゴシック"/>
              </a:rPr>
              <a:t>About OMA</a:t>
            </a:r>
            <a:endParaRPr lang="en-US" kern="1200" dirty="0">
              <a:solidFill>
                <a:schemeClr val="tx1"/>
              </a:solidFill>
              <a:latin typeface="Calibri" pitchFamily="34" charset="0"/>
              <a:ea typeface="ＭＳ Ｐゴシック"/>
              <a:cs typeface="ＭＳ Ｐゴシック"/>
            </a:endParaRPr>
          </a:p>
        </p:txBody>
      </p:sp>
      <p:sp>
        <p:nvSpPr>
          <p:cNvPr id="94210" name="Content Placeholder 2"/>
          <p:cNvSpPr>
            <a:spLocks noGrp="1"/>
          </p:cNvSpPr>
          <p:nvPr>
            <p:ph idx="1"/>
          </p:nvPr>
        </p:nvSpPr>
        <p:spPr>
          <a:xfrm>
            <a:off x="225631" y="1496291"/>
            <a:ext cx="8668987" cy="3098332"/>
          </a:xfrm>
        </p:spPr>
        <p:txBody>
          <a:bodyPr>
            <a:normAutofit fontScale="92500" lnSpcReduction="20000"/>
          </a:bodyPr>
          <a:lstStyle/>
          <a:p>
            <a:pPr marL="342900" indent="-342900">
              <a:buFont typeface="Arial" pitchFamily="34" charset="0"/>
              <a:buChar char="•"/>
            </a:pPr>
            <a:r>
              <a:rPr lang="en-US" dirty="0" smtClean="0"/>
              <a:t>OMA ([1]) is the Leading Industry Forum for Developing Market Driven – Interoperable Mobile Service Enablers</a:t>
            </a:r>
          </a:p>
          <a:p>
            <a:pPr marL="342900" indent="-342900">
              <a:buFont typeface="Arial" pitchFamily="34" charset="0"/>
              <a:buChar char="•"/>
            </a:pPr>
            <a:r>
              <a:rPr lang="en-US" dirty="0" smtClean="0"/>
              <a:t>OMA was formed in June 2002 by the world’s leading mobile operators, device and network suppliers, information technology companies and content and service providers. </a:t>
            </a:r>
          </a:p>
          <a:p>
            <a:pPr marL="342900" indent="-342900">
              <a:buFont typeface="Arial" pitchFamily="34" charset="0"/>
              <a:buChar char="•"/>
            </a:pPr>
            <a:r>
              <a:rPr lang="en-US" dirty="0" smtClean="0"/>
              <a:t>OMA is the focal point for the development of mobile service enabler specifications, which support the creation of interoperable end-to-end mobile services. Toward that end, OMA has developed programs that allow implementers the opportunity to test their products to ensure industry-wide interoperability.</a:t>
            </a:r>
          </a:p>
          <a:p>
            <a:pPr marL="342900" indent="-342900">
              <a:buFont typeface="Arial" pitchFamily="34" charset="0"/>
              <a:buChar char="•"/>
            </a:pPr>
            <a:r>
              <a:rPr lang="en-US" dirty="0" smtClean="0"/>
              <a:t>OMA develops Service Enablers and APIs in the areas of Communications, Content Delivery, Device Management, M2M, Location, …</a:t>
            </a:r>
          </a:p>
        </p:txBody>
      </p:sp>
      <p:sp>
        <p:nvSpPr>
          <p:cNvPr id="2" name="Footer Placeholder 1"/>
          <p:cNvSpPr>
            <a:spLocks noGrp="1"/>
          </p:cNvSpPr>
          <p:nvPr>
            <p:ph type="ftr" sz="quarter" idx="11"/>
          </p:nvPr>
        </p:nvSpPr>
        <p:spPr/>
        <p:txBody>
          <a:bodyPr/>
          <a:lstStyle/>
          <a:p>
            <a:r>
              <a:rPr lang="en-US"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3</a:t>
            </a:fld>
            <a:endParaRPr lang="en-US" dirty="0"/>
          </a:p>
        </p:txBody>
      </p:sp>
    </p:spTree>
    <p:extLst>
      <p:ext uri="{BB962C8B-B14F-4D97-AF65-F5344CB8AC3E}">
        <p14:creationId xmlns:p14="http://schemas.microsoft.com/office/powerpoint/2010/main" val="29191228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smtClean="0"/>
              <a:t>Introduction and background</a:t>
            </a:r>
            <a:endParaRPr lang="en-US" altLang="en-US" dirty="0" smtClean="0"/>
          </a:p>
        </p:txBody>
      </p:sp>
      <p:sp>
        <p:nvSpPr>
          <p:cNvPr id="4099" name="Content Placeholder 2"/>
          <p:cNvSpPr>
            <a:spLocks noGrp="1"/>
          </p:cNvSpPr>
          <p:nvPr>
            <p:ph idx="1"/>
          </p:nvPr>
        </p:nvSpPr>
        <p:spPr>
          <a:xfrm>
            <a:off x="457200" y="1531916"/>
            <a:ext cx="8229600" cy="3253839"/>
          </a:xfrm>
        </p:spPr>
        <p:txBody>
          <a:bodyPr>
            <a:normAutofit fontScale="85000" lnSpcReduction="20000"/>
          </a:bodyPr>
          <a:lstStyle/>
          <a:p>
            <a:pPr marL="342900" indent="-342900">
              <a:buFont typeface="Arial" pitchFamily="34" charset="0"/>
              <a:buChar char="•"/>
            </a:pPr>
            <a:r>
              <a:rPr lang="en-US" dirty="0" smtClean="0"/>
              <a:t>API stands for Application Programming Interface, and represents an interface exposed to application developers, focused on a specific development community. </a:t>
            </a:r>
          </a:p>
          <a:p>
            <a:pPr marL="742950" lvl="1" indent="-285750">
              <a:buFont typeface="Arial" pitchFamily="34" charset="0"/>
              <a:buChar char="•"/>
            </a:pPr>
            <a:r>
              <a:rPr lang="en-US" dirty="0" smtClean="0"/>
              <a:t>An API acts as an abstraction layer that encapsulates application level protocols and associated data formats, hiding complexity that is not needed by the API users.</a:t>
            </a:r>
          </a:p>
          <a:p>
            <a:pPr marL="742950" lvl="1" indent="-285750">
              <a:buFont typeface="Arial" pitchFamily="34" charset="0"/>
              <a:buChar char="•"/>
            </a:pPr>
            <a:r>
              <a:rPr lang="en-US" altLang="en-US" dirty="0" smtClean="0"/>
              <a:t>APIs represent an approach to allow platforms to interact in a flexible way</a:t>
            </a:r>
          </a:p>
          <a:p>
            <a:pPr marL="342900" indent="-342900">
              <a:buFont typeface="Arial" pitchFamily="34" charset="0"/>
              <a:buChar char="•"/>
            </a:pPr>
            <a:r>
              <a:rPr lang="en-US" altLang="en-US" dirty="0" smtClean="0"/>
              <a:t>A “Network API” is an API to expose capabilities of a resource residing in the Network (e.g. a Server) of an operator, enabling smart use of network resources management.</a:t>
            </a:r>
          </a:p>
          <a:p>
            <a:pPr marL="342900" indent="-342900">
              <a:buFont typeface="Arial" pitchFamily="34" charset="0"/>
              <a:buChar char="•"/>
            </a:pPr>
            <a:r>
              <a:rPr lang="en-US" altLang="en-US" dirty="0" smtClean="0"/>
              <a:t>The “Exposure Layer” is an intermediation layer that enables operators to allow network infrastructure to be virtualized independently when deploying APIs, ensuring access control and security in the communications between core network service capabilities and the entity accessing the capabilities through enforcement of policy and SLA management</a:t>
            </a:r>
          </a:p>
          <a:p>
            <a:pPr marL="342900" indent="-342900">
              <a:buFont typeface="Arial" pitchFamily="34" charset="0"/>
              <a:buChar char="•"/>
            </a:pPr>
            <a:endParaRPr lang="en-US" altLang="en-US" dirty="0" smtClean="0"/>
          </a:p>
        </p:txBody>
      </p:sp>
      <p:sp>
        <p:nvSpPr>
          <p:cNvPr id="2" name="Footer Placeholder 1"/>
          <p:cNvSpPr>
            <a:spLocks noGrp="1"/>
          </p:cNvSpPr>
          <p:nvPr>
            <p:ph type="ftr" sz="quarter" idx="11"/>
          </p:nvPr>
        </p:nvSpPr>
        <p:spPr/>
        <p:txBody>
          <a:bodyPr/>
          <a:lstStyle/>
          <a:p>
            <a:r>
              <a:rPr lang="en-US"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4</a:t>
            </a:fld>
            <a:endParaRPr lang="en-US" dirty="0"/>
          </a:p>
        </p:txBody>
      </p:sp>
    </p:spTree>
    <p:extLst>
      <p:ext uri="{BB962C8B-B14F-4D97-AF65-F5344CB8AC3E}">
        <p14:creationId xmlns:p14="http://schemas.microsoft.com/office/powerpoint/2010/main" val="9272206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dirty="0" smtClean="0"/>
              <a:t>Introduction and background</a:t>
            </a:r>
          </a:p>
        </p:txBody>
      </p:sp>
      <p:sp>
        <p:nvSpPr>
          <p:cNvPr id="4099" name="Content Placeholder 2"/>
          <p:cNvSpPr>
            <a:spLocks noGrp="1"/>
          </p:cNvSpPr>
          <p:nvPr>
            <p:ph idx="1"/>
          </p:nvPr>
        </p:nvSpPr>
        <p:spPr>
          <a:xfrm>
            <a:off x="6059276" y="2060310"/>
            <a:ext cx="2627524" cy="2027104"/>
          </a:xfrm>
        </p:spPr>
        <p:txBody>
          <a:bodyPr vert="horz" lIns="91440" tIns="45720" rIns="91440" bIns="45720" rtlCol="0">
            <a:normAutofit/>
          </a:bodyPr>
          <a:lstStyle/>
          <a:p>
            <a:pPr marL="0" indent="0">
              <a:buNone/>
            </a:pPr>
            <a:r>
              <a:rPr lang="en-US" sz="1800" dirty="0"/>
              <a:t>The “Exposure Layer” (included mechanisms to enable such exposing) and Network APIs to expose specific capabilities are in the scope of OMA. </a:t>
            </a:r>
            <a:endParaRPr lang="en-US" altLang="en-US" sz="1800" dirty="0"/>
          </a:p>
        </p:txBody>
      </p:sp>
      <p:pic>
        <p:nvPicPr>
          <p:cNvPr id="4" name="Picture 8" descr="untitl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476089"/>
            <a:ext cx="4957591" cy="3195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ight Brace 1"/>
          <p:cNvSpPr/>
          <p:nvPr/>
        </p:nvSpPr>
        <p:spPr>
          <a:xfrm>
            <a:off x="5574535" y="2379644"/>
            <a:ext cx="176270" cy="1046603"/>
          </a:xfrm>
          <a:prstGeom prst="righ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 name="Footer Placeholder 2"/>
          <p:cNvSpPr>
            <a:spLocks noGrp="1"/>
          </p:cNvSpPr>
          <p:nvPr>
            <p:ph type="ftr" sz="quarter" idx="11"/>
          </p:nvPr>
        </p:nvSpPr>
        <p:spPr/>
        <p:txBody>
          <a:bodyPr/>
          <a:lstStyle/>
          <a:p>
            <a:r>
              <a:rPr lang="en-US" smtClean="0"/>
              <a:t>The information in this presentation is public.     |     Copyright © 2014</a:t>
            </a:r>
            <a:endParaRPr lang="en-US" dirty="0"/>
          </a:p>
        </p:txBody>
      </p:sp>
      <p:sp>
        <p:nvSpPr>
          <p:cNvPr id="7"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5</a:t>
            </a:fld>
            <a:endParaRPr lang="en-US" dirty="0"/>
          </a:p>
        </p:txBody>
      </p:sp>
    </p:spTree>
    <p:extLst>
      <p:ext uri="{BB962C8B-B14F-4D97-AF65-F5344CB8AC3E}">
        <p14:creationId xmlns:p14="http://schemas.microsoft.com/office/powerpoint/2010/main" val="26527328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50946"/>
            <a:ext cx="8229600" cy="857250"/>
          </a:xfrm>
        </p:spPr>
        <p:txBody>
          <a:bodyPr/>
          <a:lstStyle/>
          <a:p>
            <a:r>
              <a:rPr lang="it-IT" sz="2000" dirty="0" smtClean="0"/>
              <a:t>OMA APIS and OMA Service Exposure Framework</a:t>
            </a:r>
            <a:endParaRPr lang="en-US" sz="2000" dirty="0"/>
          </a:p>
        </p:txBody>
      </p:sp>
      <p:sp>
        <p:nvSpPr>
          <p:cNvPr id="6" name="Content Placeholder 5"/>
          <p:cNvSpPr>
            <a:spLocks noGrp="1"/>
          </p:cNvSpPr>
          <p:nvPr>
            <p:ph idx="1"/>
          </p:nvPr>
        </p:nvSpPr>
        <p:spPr>
          <a:xfrm>
            <a:off x="154379" y="1585710"/>
            <a:ext cx="8823366" cy="3324053"/>
          </a:xfrm>
        </p:spPr>
        <p:txBody>
          <a:bodyPr>
            <a:normAutofit fontScale="85000" lnSpcReduction="20000"/>
          </a:bodyPr>
          <a:lstStyle/>
          <a:p>
            <a:pPr marL="176213" indent="-176213">
              <a:spcBef>
                <a:spcPts val="1200"/>
              </a:spcBef>
              <a:buFont typeface="Arial" pitchFamily="34" charset="0"/>
              <a:buChar char="•"/>
            </a:pPr>
            <a:r>
              <a:rPr lang="en-US" dirty="0"/>
              <a:t>OMA </a:t>
            </a:r>
            <a:r>
              <a:rPr lang="en-US" dirty="0" smtClean="0"/>
              <a:t>has </a:t>
            </a:r>
            <a:r>
              <a:rPr lang="en-US" dirty="0"/>
              <a:t>worked and is working on </a:t>
            </a:r>
            <a:r>
              <a:rPr lang="en-US" b="1" dirty="0" smtClean="0">
                <a:solidFill>
                  <a:srgbClr val="FF0000"/>
                </a:solidFill>
              </a:rPr>
              <a:t>24+ Network APIs</a:t>
            </a:r>
            <a:r>
              <a:rPr lang="en-US" dirty="0"/>
              <a:t>. For </a:t>
            </a:r>
            <a:r>
              <a:rPr lang="en-US" dirty="0" smtClean="0"/>
              <a:t>a comprehensive description</a:t>
            </a:r>
            <a:r>
              <a:rPr lang="en-US" dirty="0"/>
              <a:t>, collection and </a:t>
            </a:r>
            <a:r>
              <a:rPr lang="en-US" dirty="0" smtClean="0"/>
              <a:t>updates of OMA APIs, it </a:t>
            </a:r>
            <a:r>
              <a:rPr lang="en-US" dirty="0"/>
              <a:t>is suggested </a:t>
            </a:r>
            <a:r>
              <a:rPr lang="en-US" dirty="0" smtClean="0"/>
              <a:t>to visit the OMA </a:t>
            </a:r>
            <a:r>
              <a:rPr lang="en-US" dirty="0"/>
              <a:t>Web Site Section at </a:t>
            </a:r>
            <a:r>
              <a:rPr lang="en-US" dirty="0" smtClean="0"/>
              <a:t>[2] and the OMA </a:t>
            </a:r>
            <a:r>
              <a:rPr lang="en-US" dirty="0"/>
              <a:t>API Inventory website at </a:t>
            </a:r>
            <a:r>
              <a:rPr lang="en-US" dirty="0" smtClean="0"/>
              <a:t>[3].</a:t>
            </a:r>
          </a:p>
          <a:p>
            <a:pPr marL="176213" indent="-176213">
              <a:spcBef>
                <a:spcPts val="1200"/>
              </a:spcBef>
              <a:buFont typeface="Arial" pitchFamily="34" charset="0"/>
              <a:buChar char="•"/>
            </a:pPr>
            <a:r>
              <a:rPr lang="en-US" dirty="0" smtClean="0"/>
              <a:t>OMA </a:t>
            </a:r>
            <a:r>
              <a:rPr lang="en-US" dirty="0"/>
              <a:t>has also published a “</a:t>
            </a:r>
            <a:r>
              <a:rPr lang="en-US" b="1" dirty="0">
                <a:solidFill>
                  <a:srgbClr val="FF0000"/>
                </a:solidFill>
              </a:rPr>
              <a:t>Guidelines for </a:t>
            </a:r>
            <a:r>
              <a:rPr lang="en-US" b="1" dirty="0" err="1">
                <a:solidFill>
                  <a:srgbClr val="FF0000"/>
                </a:solidFill>
              </a:rPr>
              <a:t>RESTful</a:t>
            </a:r>
            <a:r>
              <a:rPr lang="en-US" b="1" dirty="0">
                <a:solidFill>
                  <a:srgbClr val="FF0000"/>
                </a:solidFill>
              </a:rPr>
              <a:t> Network APIs</a:t>
            </a:r>
            <a:r>
              <a:rPr lang="en-US" dirty="0"/>
              <a:t>” for the development of </a:t>
            </a:r>
            <a:r>
              <a:rPr lang="en-US" dirty="0" err="1"/>
              <a:t>RESTful</a:t>
            </a:r>
            <a:r>
              <a:rPr lang="en-US" dirty="0"/>
              <a:t> </a:t>
            </a:r>
            <a:r>
              <a:rPr lang="en-US" dirty="0" smtClean="0"/>
              <a:t>API </a:t>
            </a:r>
            <a:r>
              <a:rPr lang="en-US" dirty="0"/>
              <a:t>specifications (see </a:t>
            </a:r>
            <a:r>
              <a:rPr lang="en-US" dirty="0" smtClean="0"/>
              <a:t>[4]), </a:t>
            </a:r>
            <a:r>
              <a:rPr lang="en-US" dirty="0"/>
              <a:t>and it is now working on a new version of this document making such guidelines not only for OMA internal use, but also to be used by other entities, such as other SDO or directly </a:t>
            </a:r>
            <a:r>
              <a:rPr lang="en-US" dirty="0" smtClean="0"/>
              <a:t>by MNOs for </a:t>
            </a:r>
            <a:r>
              <a:rPr lang="en-US" dirty="0"/>
              <a:t>the development of internal APIs.</a:t>
            </a:r>
          </a:p>
          <a:p>
            <a:pPr marL="176213" indent="-176213">
              <a:spcBef>
                <a:spcPts val="1200"/>
              </a:spcBef>
              <a:buFont typeface="Arial" pitchFamily="34" charset="0"/>
              <a:buChar char="•"/>
            </a:pPr>
            <a:r>
              <a:rPr lang="en-US" dirty="0" smtClean="0"/>
              <a:t>OMA will release soon also a </a:t>
            </a:r>
            <a:r>
              <a:rPr lang="en-US" b="1" dirty="0">
                <a:solidFill>
                  <a:srgbClr val="FF0000"/>
                </a:solidFill>
              </a:rPr>
              <a:t>template</a:t>
            </a:r>
            <a:r>
              <a:rPr lang="en-US" dirty="0" smtClean="0"/>
              <a:t> to be used for defining REST APIs as well as a specifications for the so called “</a:t>
            </a:r>
            <a:r>
              <a:rPr lang="en-US" altLang="en-US" b="1" dirty="0">
                <a:solidFill>
                  <a:srgbClr val="FF0000"/>
                </a:solidFill>
              </a:rPr>
              <a:t>OMA Service Exposure Framework</a:t>
            </a:r>
            <a:r>
              <a:rPr lang="en-US" dirty="0"/>
              <a:t>” considering </a:t>
            </a:r>
            <a:r>
              <a:rPr lang="en-US" dirty="0" smtClean="0"/>
              <a:t>all the supporting </a:t>
            </a:r>
            <a:r>
              <a:rPr lang="en-US" dirty="0"/>
              <a:t>non-functional </a:t>
            </a:r>
            <a:r>
              <a:rPr lang="en-US" dirty="0" smtClean="0"/>
              <a:t>capabilities that are to be considered when an APIs is made available, such as AAA, policy to </a:t>
            </a:r>
            <a:r>
              <a:rPr lang="en-US" dirty="0"/>
              <a:t>protect platforms and </a:t>
            </a:r>
            <a:r>
              <a:rPr lang="en-US" dirty="0" smtClean="0"/>
              <a:t>network, policy </a:t>
            </a:r>
            <a:r>
              <a:rPr lang="en-US" dirty="0"/>
              <a:t>related to the specific functionalities </a:t>
            </a:r>
            <a:r>
              <a:rPr lang="en-US" dirty="0" smtClean="0"/>
              <a:t>exposed</a:t>
            </a:r>
            <a:endParaRPr lang="en-US" dirty="0"/>
          </a:p>
        </p:txBody>
      </p:sp>
      <p:sp>
        <p:nvSpPr>
          <p:cNvPr id="2" name="Footer Placeholder 1"/>
          <p:cNvSpPr>
            <a:spLocks noGrp="1"/>
          </p:cNvSpPr>
          <p:nvPr>
            <p:ph type="ftr" sz="quarter" idx="11"/>
          </p:nvPr>
        </p:nvSpPr>
        <p:spPr/>
        <p:txBody>
          <a:bodyPr/>
          <a:lstStyle/>
          <a:p>
            <a:r>
              <a:rPr lang="en-US" dirty="0" smtClean="0"/>
              <a:t>The information in this presentation is public.     |     Copyright © 2014</a:t>
            </a:r>
            <a:endParaRPr lang="en-US" dirty="0"/>
          </a:p>
        </p:txBody>
      </p:sp>
      <p:sp>
        <p:nvSpPr>
          <p:cNvPr id="7"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6</a:t>
            </a:fld>
            <a:endParaRPr lang="en-US" dirty="0"/>
          </a:p>
        </p:txBody>
      </p:sp>
    </p:spTree>
    <p:extLst>
      <p:ext uri="{BB962C8B-B14F-4D97-AF65-F5344CB8AC3E}">
        <p14:creationId xmlns:p14="http://schemas.microsoft.com/office/powerpoint/2010/main" val="26710497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dirty="0" smtClean="0"/>
              <a:t>OMA REST APIs</a:t>
            </a:r>
            <a:endParaRPr lang="zh-CN" altLang="en-US" dirty="0"/>
          </a:p>
        </p:txBody>
      </p:sp>
      <p:sp>
        <p:nvSpPr>
          <p:cNvPr id="4" name="页脚占位符 3"/>
          <p:cNvSpPr>
            <a:spLocks noGrp="1"/>
          </p:cNvSpPr>
          <p:nvPr>
            <p:ph type="ftr" sz="quarter" idx="11"/>
          </p:nvPr>
        </p:nvSpPr>
        <p:spPr/>
        <p:txBody>
          <a:bodyPr/>
          <a:lstStyle/>
          <a:p>
            <a:r>
              <a:rPr lang="en-US" smtClean="0"/>
              <a:t>The information in this presentation is public.     |     Copyright © 2014</a:t>
            </a:r>
            <a:endParaRPr lang="en-US" dirty="0"/>
          </a:p>
        </p:txBody>
      </p:sp>
      <p:sp>
        <p:nvSpPr>
          <p:cNvPr id="5" name="灯片编号占位符 4"/>
          <p:cNvSpPr>
            <a:spLocks noGrp="1"/>
          </p:cNvSpPr>
          <p:nvPr>
            <p:ph type="sldNum" sz="quarter" idx="4"/>
          </p:nvPr>
        </p:nvSpPr>
        <p:spPr/>
        <p:txBody>
          <a:bodyPr/>
          <a:lstStyle/>
          <a:p>
            <a:fld id="{679F4819-889C-46A3-ABDF-6E6B594B5861}" type="slidenum">
              <a:rPr lang="en-US" smtClean="0"/>
              <a:pPr/>
              <a:t>7</a:t>
            </a:fld>
            <a:endParaRPr lang="en-US" dirty="0"/>
          </a:p>
        </p:txBody>
      </p:sp>
      <p:graphicFrame>
        <p:nvGraphicFramePr>
          <p:cNvPr id="6" name="Rectangle 5"/>
          <p:cNvGraphicFramePr>
            <a:graphicFrameLocks noGrp="1"/>
          </p:cNvGraphicFramePr>
          <p:nvPr/>
        </p:nvGraphicFramePr>
        <p:xfrm>
          <a:off x="339725" y="1616075"/>
          <a:ext cx="8570913" cy="2892425"/>
        </p:xfrm>
        <a:graphic>
          <a:graphicData uri="http://schemas.openxmlformats.org/presentationml/2006/ole">
            <mc:AlternateContent xmlns:mc="http://schemas.openxmlformats.org/markup-compatibility/2006">
              <mc:Choice xmlns:v="urn:schemas-microsoft-com:vml" Requires="v">
                <p:oleObj spid="_x0000_s1027" name="Document" r:id="rId5" imgW="5970791" imgH="2013122" progId="Word.Document.8">
                  <p:embed/>
                </p:oleObj>
              </mc:Choice>
              <mc:Fallback>
                <p:oleObj name="Document" r:id="rId5" imgW="5970791" imgH="2013122" progId="Word.Document.8">
                  <p:embed/>
                  <p:pic>
                    <p:nvPicPr>
                      <p:cNvPr id="0" name="Rectangle 5"/>
                      <p:cNvPicPr>
                        <a:picLocks noGrp="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9725" y="1616075"/>
                        <a:ext cx="8570913" cy="2892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167"/>
          <p:cNvSpPr>
            <a:spLocks noChangeArrowheads="1"/>
          </p:cNvSpPr>
          <p:nvPr/>
        </p:nvSpPr>
        <p:spPr bwMode="auto">
          <a:xfrm>
            <a:off x="393402" y="4283242"/>
            <a:ext cx="7724273" cy="307777"/>
          </a:xfrm>
          <a:prstGeom prst="rect">
            <a:avLst/>
          </a:prstGeom>
          <a:noFill/>
          <a:ln>
            <a:noFill/>
          </a:ln>
          <a:effectLst>
            <a:prstShdw prst="shdw17" dist="17961" dir="2700000">
              <a:srgbClr val="618FFD">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wrap="square">
            <a:spAutoFit/>
          </a:bodyPr>
          <a:lstStyle/>
          <a:p>
            <a:pPr defTabSz="914400">
              <a:spcBef>
                <a:spcPct val="50000"/>
              </a:spcBef>
              <a:defRPr/>
            </a:pPr>
            <a:r>
              <a:rPr kumimoji="0" lang="en-US" altLang="zh-CN" sz="1400" b="1" i="0" u="none" strike="noStrike" kern="0" cap="none" spc="0" normalizeH="0" baseline="0" noProof="0" dirty="0" smtClean="0">
                <a:ln>
                  <a:noFill/>
                </a:ln>
                <a:solidFill>
                  <a:srgbClr val="000000"/>
                </a:solidFill>
                <a:effectLst/>
                <a:uLnTx/>
                <a:uFillTx/>
                <a:ea typeface="宋体" charset="-122"/>
              </a:rPr>
              <a:t>Legend: </a:t>
            </a:r>
            <a:r>
              <a:rPr kumimoji="0" lang="en-US" altLang="zh-CN" sz="1400" b="1" i="0" u="none" strike="noStrike" kern="0" cap="none" spc="0" normalizeH="0" baseline="0" noProof="0" dirty="0" smtClean="0">
                <a:ln>
                  <a:noFill/>
                </a:ln>
                <a:solidFill>
                  <a:srgbClr val="ECEC04"/>
                </a:solidFill>
                <a:effectLst/>
                <a:uLnTx/>
                <a:uFillTx/>
                <a:ea typeface="宋体" charset="-122"/>
              </a:rPr>
              <a:t>This color</a:t>
            </a:r>
            <a:r>
              <a:rPr kumimoji="0" lang="en-US" altLang="zh-CN" sz="1400" b="1" i="0" u="none" strike="noStrike" kern="0" cap="none" spc="0" normalizeH="0" baseline="0" noProof="0" dirty="0" smtClean="0">
                <a:ln>
                  <a:noFill/>
                </a:ln>
                <a:solidFill>
                  <a:srgbClr val="000000"/>
                </a:solidFill>
                <a:effectLst/>
                <a:uLnTx/>
                <a:uFillTx/>
                <a:ea typeface="宋体" charset="-122"/>
              </a:rPr>
              <a:t>: </a:t>
            </a:r>
            <a:r>
              <a:rPr kumimoji="0" lang="en-US" altLang="zh-CN" sz="1400" b="0" i="0" u="none" strike="noStrike" kern="0" cap="none" spc="0" normalizeH="0" baseline="0" noProof="0" dirty="0" smtClean="0">
                <a:ln>
                  <a:noFill/>
                </a:ln>
                <a:solidFill>
                  <a:srgbClr val="000000"/>
                </a:solidFill>
                <a:effectLst/>
                <a:uLnTx/>
                <a:uFillTx/>
                <a:ea typeface="宋体" charset="-122"/>
              </a:rPr>
              <a:t> Approved   </a:t>
            </a:r>
            <a:r>
              <a:rPr kumimoji="0" lang="en-US" altLang="zh-CN" sz="1400" b="1" i="0" u="none" strike="noStrike" kern="0" cap="none" spc="0" normalizeH="0" baseline="0" noProof="0" dirty="0" smtClean="0">
                <a:ln>
                  <a:noFill/>
                </a:ln>
                <a:solidFill>
                  <a:srgbClr val="00AE00"/>
                </a:solidFill>
                <a:effectLst/>
                <a:uLnTx/>
                <a:uFillTx/>
                <a:ea typeface="宋体" charset="-122"/>
              </a:rPr>
              <a:t>This color</a:t>
            </a:r>
            <a:r>
              <a:rPr kumimoji="0" lang="en-US" altLang="zh-CN" sz="1400" b="1" i="0" u="none" strike="noStrike" kern="0" cap="none" spc="0" normalizeH="0" baseline="0" noProof="0" dirty="0" smtClean="0">
                <a:ln>
                  <a:noFill/>
                </a:ln>
                <a:solidFill>
                  <a:srgbClr val="000000"/>
                </a:solidFill>
                <a:effectLst/>
                <a:uLnTx/>
                <a:uFillTx/>
                <a:ea typeface="宋体" charset="-122"/>
              </a:rPr>
              <a:t>: </a:t>
            </a:r>
            <a:r>
              <a:rPr kumimoji="0" lang="en-US" altLang="zh-CN" sz="1400" b="0" i="0" u="none" strike="noStrike" kern="0" cap="none" spc="0" normalizeH="0" baseline="0" noProof="0" dirty="0" smtClean="0">
                <a:ln>
                  <a:noFill/>
                </a:ln>
                <a:solidFill>
                  <a:srgbClr val="000000"/>
                </a:solidFill>
                <a:effectLst/>
                <a:uLnTx/>
                <a:uFillTx/>
                <a:ea typeface="宋体" charset="-122"/>
              </a:rPr>
              <a:t>Candidate  </a:t>
            </a:r>
            <a:r>
              <a:rPr lang="en-US" altLang="zh-CN" sz="1400" b="1" dirty="0" smtClean="0">
                <a:solidFill>
                  <a:srgbClr val="0070C0"/>
                </a:solidFill>
                <a:ea typeface="宋体" charset="-122"/>
              </a:rPr>
              <a:t>This color: </a:t>
            </a:r>
            <a:r>
              <a:rPr lang="en-US" altLang="zh-CN" sz="1400" b="1" dirty="0" smtClean="0">
                <a:solidFill>
                  <a:srgbClr val="000000"/>
                </a:solidFill>
                <a:ea typeface="宋体" charset="-122"/>
              </a:rPr>
              <a:t>O</a:t>
            </a:r>
            <a:r>
              <a:rPr lang="en-US" altLang="zh-CN" sz="1400" dirty="0" smtClean="0">
                <a:solidFill>
                  <a:srgbClr val="000000"/>
                </a:solidFill>
                <a:ea typeface="宋体" charset="-122"/>
              </a:rPr>
              <a:t>ngoing</a:t>
            </a:r>
            <a:endParaRPr kumimoji="0" lang="en-US" altLang="zh-CN" sz="1400" b="0" i="0" u="none" strike="noStrike" kern="0" cap="none" spc="0" normalizeH="0" baseline="0" noProof="0" dirty="0" smtClean="0">
              <a:ln>
                <a:noFill/>
              </a:ln>
              <a:solidFill>
                <a:srgbClr val="000000"/>
              </a:solidFill>
              <a:effectLst/>
              <a:uLnTx/>
              <a:uFillTx/>
              <a:ea typeface="宋体"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2000" dirty="0" smtClean="0"/>
              <a:t>OMA cooperation with other Organizations</a:t>
            </a:r>
            <a:endParaRPr lang="en-US" sz="2000" dirty="0"/>
          </a:p>
        </p:txBody>
      </p:sp>
      <p:sp>
        <p:nvSpPr>
          <p:cNvPr id="6" name="Content Placeholder 5"/>
          <p:cNvSpPr>
            <a:spLocks noGrp="1"/>
          </p:cNvSpPr>
          <p:nvPr>
            <p:ph idx="1"/>
          </p:nvPr>
        </p:nvSpPr>
        <p:spPr>
          <a:xfrm>
            <a:off x="213756" y="1508166"/>
            <a:ext cx="8645236" cy="3086457"/>
          </a:xfrm>
        </p:spPr>
        <p:txBody>
          <a:bodyPr>
            <a:normAutofit fontScale="85000" lnSpcReduction="10000"/>
          </a:bodyPr>
          <a:lstStyle/>
          <a:p>
            <a:pPr marL="176213" indent="-176213">
              <a:buFont typeface="Arial" pitchFamily="34" charset="0"/>
              <a:buChar char="•"/>
            </a:pPr>
            <a:r>
              <a:rPr lang="en-US" dirty="0" smtClean="0"/>
              <a:t>In addition, OMA is very proud of the strong cooperation it has with other industry partners on the topic of APIs. OMA receives market requirements from the following organizations:</a:t>
            </a:r>
          </a:p>
          <a:p>
            <a:pPr marL="363538" lvl="1" indent="-187325">
              <a:spcBef>
                <a:spcPts val="1200"/>
              </a:spcBef>
              <a:buFont typeface="Arial" pitchFamily="34" charset="0"/>
              <a:buChar char="•"/>
            </a:pPr>
            <a:r>
              <a:rPr lang="en-US" dirty="0" smtClean="0"/>
              <a:t>GSMA </a:t>
            </a:r>
            <a:r>
              <a:rPr lang="en-US" dirty="0" err="1" smtClean="0"/>
              <a:t>OneAPI</a:t>
            </a:r>
            <a:r>
              <a:rPr lang="en-US" dirty="0" smtClean="0"/>
              <a:t> and GSMA RCS Global Specification Group (GSG) for various Profiles;</a:t>
            </a:r>
          </a:p>
          <a:p>
            <a:pPr marL="363538" lvl="1" indent="-187325">
              <a:spcBef>
                <a:spcPts val="1200"/>
              </a:spcBef>
              <a:buFont typeface="Arial" pitchFamily="34" charset="0"/>
              <a:buChar char="•"/>
            </a:pPr>
            <a:r>
              <a:rPr lang="en-US" dirty="0" smtClean="0"/>
              <a:t>Small Cell Forum for exposure of Small Cell capabilities;</a:t>
            </a:r>
          </a:p>
          <a:p>
            <a:pPr marL="363538" lvl="1" indent="-187325">
              <a:spcBef>
                <a:spcPts val="1200"/>
              </a:spcBef>
              <a:buFont typeface="Arial" pitchFamily="34" charset="0"/>
              <a:buChar char="•"/>
            </a:pPr>
            <a:r>
              <a:rPr lang="en-US" dirty="0" smtClean="0"/>
              <a:t>Government Entity like BEREC and European Commission for the definition of new APIs to be used for the interaction between the EU (European Union) MNOs and the Alternate Roaming Providers as requested by the mandatory EU Regulation on “Separate sale of regulated retail roaming services”</a:t>
            </a:r>
          </a:p>
          <a:p>
            <a:pPr marL="363538" lvl="1" indent="-187325">
              <a:spcBef>
                <a:spcPts val="1200"/>
              </a:spcBef>
              <a:buFont typeface="Arial" pitchFamily="34" charset="0"/>
              <a:buChar char="•"/>
            </a:pPr>
            <a:r>
              <a:rPr lang="en-US" dirty="0" smtClean="0"/>
              <a:t>3GPP, with which a collaboration is being setting-up about architecture enhancements wherein 3GPP system provided service capabilities are exposed to application providers. </a:t>
            </a:r>
          </a:p>
          <a:p>
            <a:pPr marL="342900" indent="-342900">
              <a:buFont typeface="Arial" pitchFamily="34" charset="0"/>
              <a:buChar char="•"/>
            </a:pPr>
            <a:endParaRPr lang="en-US" dirty="0"/>
          </a:p>
        </p:txBody>
      </p:sp>
      <p:sp>
        <p:nvSpPr>
          <p:cNvPr id="2" name="Footer Placeholder 1"/>
          <p:cNvSpPr>
            <a:spLocks noGrp="1"/>
          </p:cNvSpPr>
          <p:nvPr>
            <p:ph type="ftr" sz="quarter" idx="11"/>
          </p:nvPr>
        </p:nvSpPr>
        <p:spPr/>
        <p:txBody>
          <a:bodyPr/>
          <a:lstStyle/>
          <a:p>
            <a:r>
              <a:rPr lang="en-US" smtClean="0"/>
              <a:t>The information in this presentation is public.     |     Copyright © 2014</a:t>
            </a:r>
            <a:endParaRPr lang="en-US"/>
          </a:p>
        </p:txBody>
      </p:sp>
      <p:sp>
        <p:nvSpPr>
          <p:cNvPr id="7"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8</a:t>
            </a:fld>
            <a:endParaRPr lang="en-US" dirty="0"/>
          </a:p>
        </p:txBody>
      </p:sp>
    </p:spTree>
    <p:extLst>
      <p:ext uri="{BB962C8B-B14F-4D97-AF65-F5344CB8AC3E}">
        <p14:creationId xmlns:p14="http://schemas.microsoft.com/office/powerpoint/2010/main" val="5855474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781571"/>
            <a:ext cx="8229600" cy="548465"/>
          </a:xfrm>
        </p:spPr>
        <p:txBody>
          <a:bodyPr/>
          <a:lstStyle/>
          <a:p>
            <a:r>
              <a:rPr lang="en-US" sz="2000" dirty="0" smtClean="0"/>
              <a:t>Network virtualization: a new paradigm</a:t>
            </a:r>
          </a:p>
        </p:txBody>
      </p:sp>
      <p:sp>
        <p:nvSpPr>
          <p:cNvPr id="3075" name="Content Placeholder 2"/>
          <p:cNvSpPr>
            <a:spLocks noGrp="1"/>
          </p:cNvSpPr>
          <p:nvPr>
            <p:ph idx="1"/>
          </p:nvPr>
        </p:nvSpPr>
        <p:spPr>
          <a:xfrm>
            <a:off x="457200" y="1436914"/>
            <a:ext cx="8229600" cy="3157709"/>
          </a:xfrm>
        </p:spPr>
        <p:txBody>
          <a:bodyPr>
            <a:noAutofit/>
          </a:bodyPr>
          <a:lstStyle/>
          <a:p>
            <a:pPr marL="342900" indent="-342900">
              <a:buFont typeface="Arial" pitchFamily="34" charset="0"/>
              <a:buChar char="•"/>
            </a:pPr>
            <a:r>
              <a:rPr lang="en-US" sz="1800" dirty="0" smtClean="0"/>
              <a:t>Network Function Virtualization (NFV) is a new paradigm where network services and functions are implemented as apps in software that can run on standard hardware, and that can be placed and moved to various locations. </a:t>
            </a:r>
          </a:p>
          <a:p>
            <a:pPr marL="342900" indent="-342900">
              <a:buFont typeface="Arial" pitchFamily="34" charset="0"/>
              <a:buChar char="•"/>
            </a:pPr>
            <a:r>
              <a:rPr lang="en-US" sz="1800" dirty="0"/>
              <a:t>It’s not just a matter of understanding if NFV paradigm will be advantageous or not for future networks and services: </a:t>
            </a:r>
          </a:p>
          <a:p>
            <a:pPr marL="800100" lvl="1" indent="-342900">
              <a:buFont typeface="Arial" pitchFamily="34" charset="0"/>
              <a:buChar char="•"/>
            </a:pPr>
            <a:r>
              <a:rPr lang="en-US" sz="1600" dirty="0"/>
              <a:t>on one side it’s more a matter of “</a:t>
            </a:r>
            <a:r>
              <a:rPr lang="en-US" sz="1600" dirty="0" err="1"/>
              <a:t>softwarising</a:t>
            </a:r>
            <a:r>
              <a:rPr lang="en-US" sz="1600" dirty="0"/>
              <a:t>” (i.e., automating, optimizing) processes to adapt to an overall transformation, which is already changing the rules of the biz; </a:t>
            </a:r>
          </a:p>
          <a:p>
            <a:pPr marL="800100" lvl="1" indent="-342900">
              <a:buFont typeface="Arial" pitchFamily="34" charset="0"/>
              <a:buChar char="•"/>
            </a:pPr>
            <a:r>
              <a:rPr lang="en-US" sz="1600" dirty="0"/>
              <a:t>on the other side, it’s also moving to faster deployments where less investments are required and revenues expected in the short term</a:t>
            </a:r>
            <a:r>
              <a:rPr lang="en-US" sz="1600" dirty="0" smtClean="0"/>
              <a:t>.</a:t>
            </a:r>
          </a:p>
        </p:txBody>
      </p:sp>
      <p:sp>
        <p:nvSpPr>
          <p:cNvPr id="2" name="Footer Placeholder 1"/>
          <p:cNvSpPr>
            <a:spLocks noGrp="1"/>
          </p:cNvSpPr>
          <p:nvPr>
            <p:ph type="ftr" sz="quarter" idx="11"/>
          </p:nvPr>
        </p:nvSpPr>
        <p:spPr/>
        <p:txBody>
          <a:bodyPr/>
          <a:lstStyle/>
          <a:p>
            <a:r>
              <a:rPr lang="en-US"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pPr/>
              <a:t>9</a:t>
            </a:fld>
            <a:endParaRPr lang="en-US" dirty="0"/>
          </a:p>
        </p:txBody>
      </p:sp>
    </p:spTree>
    <p:extLst>
      <p:ext uri="{BB962C8B-B14F-4D97-AF65-F5344CB8AC3E}">
        <p14:creationId xmlns:p14="http://schemas.microsoft.com/office/powerpoint/2010/main" val="347376611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3083</TotalTime>
  <Words>1316</Words>
  <Application>Microsoft Office PowerPoint</Application>
  <PresentationFormat>On-screen Show (16:9)</PresentationFormat>
  <Paragraphs>98</Paragraphs>
  <Slides>13</Slides>
  <Notes>13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15" baseType="lpstr">
      <vt:lpstr>Office Theme</vt:lpstr>
      <vt:lpstr>Document</vt:lpstr>
      <vt:lpstr>Network APIs as a key enabler for the virtualization paradigm</vt:lpstr>
      <vt:lpstr>Contents</vt:lpstr>
      <vt:lpstr>About OMA</vt:lpstr>
      <vt:lpstr>Introduction and background</vt:lpstr>
      <vt:lpstr>Introduction and background</vt:lpstr>
      <vt:lpstr>OMA APIS and OMA Service Exposure Framework</vt:lpstr>
      <vt:lpstr>OMA REST APIs</vt:lpstr>
      <vt:lpstr>OMA cooperation with other Organizations</vt:lpstr>
      <vt:lpstr>Network virtualization: a new paradigm</vt:lpstr>
      <vt:lpstr>Which are the impacts of NFV on Service Enablers and Service Layer?</vt:lpstr>
      <vt:lpstr>Conclusion</vt:lpstr>
      <vt:lpstr>References</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Open Mobile Alliance</dc:creator>
  <cp:lastModifiedBy>Amorino Vincenzo</cp:lastModifiedBy>
  <cp:revision>95</cp:revision>
  <dcterms:created xsi:type="dcterms:W3CDTF">2013-01-09T22:19:17Z</dcterms:created>
  <dcterms:modified xsi:type="dcterms:W3CDTF">2014-05-27T07:32:25Z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(3)AgwYuY7SMtDsfnxYCggX9TzWEW9p6BhqSWPCZjdIhxQwXrNsoLU1xsBAnAn+iJ0VdyI9RPHV_x000d_
fa9MAGgu6z+rwz+sHBn67Q4Tk+nidaApSEEfbnIspdeZ5qF3WcYUsgGhaAY0QaHWPBbL7Q9q_x000d_
MgeP0jIuDblEh1azW8dkFpIto3/7NdCHldkXFa5k6B44ldTdyXNvGc6Pf+zmyOEEHmjkTeP5_x000d_
vtUAn+8VMKg1xyv82Y</vt:lpwstr>
  </property>
  <property fmtid="{D5CDD505-2E9C-101B-9397-08002B2CF9AE}" pid="3" name="_new_ms_pID_725431">
    <vt:lpwstr>yjoP6+IGCjPKxFKLLUsGSR189+lITBKQU0EkAUXyn6dqp3erPSfEIX_x000d_
WSNL/z/PEELoalo1xsK0ZJhVnG6WZ7yNsIBz6UAyEjmWAeQ4YHXlmX4Bx701OCj05tm27lYE_x000d_
M2dSckqLLmLBlhfGQmjkmRk+5AMDOswDItpP+dB8lW7rJjNCjFRvM7QEaH7ROgl7D13ZkvLp_x000d_
HQC9XY/xhAeSfaCCJveEjglDcqJpmnIOM63S</vt:lpwstr>
  </property>
  <property fmtid="{D5CDD505-2E9C-101B-9397-08002B2CF9AE}" pid="4" name="_new_ms_pID_725432">
    <vt:lpwstr>qzLBENjuGtPnadQwDVfgHY4tOv43zUcLfvVr_x000d_
9rtAtv0ilUSWJwr+TIRQNqgCajVB+aqnoVKbijN/Liher49Tkf6CzkVLydC8wks6fxuTLIot_x000d_
iOCrsvniEHytT6iriVZaM76+EFbZ1xESJQ8uZtP3dJo=</vt:lpwstr>
  </property>
  <property fmtid="{D5CDD505-2E9C-101B-9397-08002B2CF9AE}" pid="5" name="sflag">
    <vt:lpwstr>1401132315</vt:lpwstr>
  </property>
</Properties>
</file>