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2" r:id="rId2"/>
  </p:sldMasterIdLst>
  <p:notesMasterIdLst>
    <p:notesMasterId r:id="rId27"/>
  </p:notesMasterIdLst>
  <p:handoutMasterIdLst>
    <p:handoutMasterId r:id="rId28"/>
  </p:handoutMasterIdLst>
  <p:sldIdLst>
    <p:sldId id="365" r:id="rId3"/>
    <p:sldId id="337" r:id="rId4"/>
    <p:sldId id="356" r:id="rId5"/>
    <p:sldId id="357" r:id="rId6"/>
    <p:sldId id="319" r:id="rId7"/>
    <p:sldId id="358" r:id="rId8"/>
    <p:sldId id="359" r:id="rId9"/>
    <p:sldId id="361" r:id="rId10"/>
    <p:sldId id="360" r:id="rId11"/>
    <p:sldId id="362" r:id="rId12"/>
    <p:sldId id="320" r:id="rId13"/>
    <p:sldId id="323" r:id="rId14"/>
    <p:sldId id="363" r:id="rId15"/>
    <p:sldId id="329" r:id="rId16"/>
    <p:sldId id="338" r:id="rId17"/>
    <p:sldId id="325" r:id="rId18"/>
    <p:sldId id="327" r:id="rId19"/>
    <p:sldId id="339" r:id="rId20"/>
    <p:sldId id="335" r:id="rId21"/>
    <p:sldId id="370" r:id="rId22"/>
    <p:sldId id="366" r:id="rId23"/>
    <p:sldId id="367" r:id="rId24"/>
    <p:sldId id="368" r:id="rId25"/>
    <p:sldId id="369" r:id="rId2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FDB5C3"/>
    <a:srgbClr val="99FFCC"/>
    <a:srgbClr val="FFCCCC"/>
    <a:srgbClr val="FEEDCE"/>
    <a:srgbClr val="330066"/>
    <a:srgbClr val="5438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32" autoAdjust="0"/>
    <p:restoredTop sz="94745" autoAdjust="0"/>
  </p:normalViewPr>
  <p:slideViewPr>
    <p:cSldViewPr>
      <p:cViewPr varScale="1">
        <p:scale>
          <a:sx n="76" d="100"/>
          <a:sy n="76" d="100"/>
        </p:scale>
        <p:origin x="-576" y="-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16902"/>
    </p:cViewPr>
  </p:sorterViewPr>
  <p:notesViewPr>
    <p:cSldViewPr>
      <p:cViewPr varScale="1">
        <p:scale>
          <a:sx n="67" d="100"/>
          <a:sy n="67" d="100"/>
        </p:scale>
        <p:origin x="-3154" y="-82"/>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4694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88481437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This is the new </a:t>
            </a:r>
            <a:r>
              <a:rPr lang="en-US" altLang="en-US" b="1" smtClean="0"/>
              <a:t>Work Item Definition (WID)</a:t>
            </a:r>
            <a:r>
              <a:rPr lang="en-US" altLang="en-US" smtClean="0"/>
              <a:t> template. It is in PowerPoint format so that it also serves to present the Work Item to TP and assist in its socialization. Keep in mind that this is a </a:t>
            </a:r>
            <a:r>
              <a:rPr lang="en-US" altLang="en-US" b="1" smtClean="0"/>
              <a:t>permanent document</a:t>
            </a:r>
            <a:r>
              <a:rPr lang="en-US" altLang="en-US" smtClean="0"/>
              <a:t>, so it is important to provide information that is as detailed and exact as possible.</a:t>
            </a:r>
            <a:endParaRPr lang="en-GB"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Double click on the embedded Excel sheet and enter the dates for the proposed WI schedule in the table in sheet2. The dates need to be set for UK style YYYY-MM-DD. Filling instructions are in the file.</a:t>
            </a:r>
          </a:p>
          <a:p>
            <a:r>
              <a:rPr lang="en-US" altLang="en-US" smtClean="0"/>
              <a:t>The Excel file will calculate durations and creates the graph. Copy/paste the table and graph from Excel into slide.</a:t>
            </a:r>
          </a:p>
          <a:p>
            <a:endParaRPr lang="en-US" altLang="en-US" smtClean="0"/>
          </a:p>
          <a:p>
            <a:pPr>
              <a:spcBef>
                <a:spcPct val="0"/>
              </a:spcBef>
            </a:pPr>
            <a:r>
              <a:rPr lang="en-US" altLang="en-US" smtClean="0"/>
              <a:t>Please note that the 'AD start' date should be aligned with the ‘New reqs deadline’. It is not necessary to provide any milestones beyond Candidate status (e.g. for IOP testing, public review or Approved status).</a:t>
            </a:r>
            <a:endParaRPr lang="en-GB"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153447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87266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1205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33226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
        <p:nvSpPr>
          <p:cNvPr id="4"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en-US" sz="1800" b="1" dirty="0" smtClean="0">
                <a:latin typeface="Arial Narrow" pitchFamily="34" charset="0"/>
              </a:rPr>
              <a:t>OMA-</a:t>
            </a:r>
            <a:r>
              <a:rPr lang="en-US" altLang="en-US" sz="1800" b="1" dirty="0" err="1" smtClean="0">
                <a:latin typeface="Arial Narrow" pitchFamily="34" charset="0"/>
              </a:rPr>
              <a:t>WID_xxxx</a:t>
            </a:r>
            <a:endParaRPr lang="en-US" altLang="en-US" sz="1800" b="1" dirty="0" smtClean="0">
              <a:latin typeface="Arial Narrow" pitchFamily="34" charset="0"/>
            </a:endParaRPr>
          </a:p>
        </p:txBody>
      </p:sp>
    </p:spTree>
    <p:extLst>
      <p:ext uri="{BB962C8B-B14F-4D97-AF65-F5344CB8AC3E}">
        <p14:creationId xmlns:p14="http://schemas.microsoft.com/office/powerpoint/2010/main" val="1559669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480085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570949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53561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303823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270697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735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239135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4057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27906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23154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390611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18137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74470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92035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21471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084845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77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74404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94589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OMA-WID-0305</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defRPr/>
            </a:pPr>
            <a:r>
              <a:rPr lang="en-GB" altLang="zh-CN" sz="1000" b="1" smtClean="0">
                <a:ea typeface="宋体" charset="-122"/>
                <a:cs typeface="Times New Roman" pitchFamily="18" charset="0"/>
              </a:rPr>
              <a:t>© 2014 Open Mobile Alliance Ltd.  All Rights Reserved.</a:t>
            </a:r>
            <a:endParaRPr lang="en-US" altLang="zh-CN" sz="1000" b="1" smtClean="0">
              <a:ea typeface="宋体" charset="-122"/>
              <a:cs typeface="Times New Roman" pitchFamily="18" charset="0"/>
            </a:endParaRPr>
          </a:p>
          <a:p>
            <a:pPr>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dirty="0" smtClean="0">
                <a:latin typeface="Arial Narrow" pitchFamily="34" charset="0"/>
                <a:ea typeface="宋体" charset="-122"/>
              </a:rPr>
              <a:t>    </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defRPr/>
            </a:pPr>
            <a:r>
              <a:rPr lang="en-US" altLang="zh-CN" sz="1800" b="1" smtClean="0">
                <a:latin typeface="Arial Narrow" pitchFamily="34" charset="0"/>
                <a:ea typeface="宋体" charset="-122"/>
              </a:rPr>
              <a:t>Slide #</a:t>
            </a:r>
            <a:fld id="{61BF4659-F6D1-4A72-82E4-1C9B80C7CCFD}" type="slidenum">
              <a:rPr lang="en-US" altLang="zh-CN" sz="1800" b="1" smtClean="0">
                <a:latin typeface="Arial Narrow" pitchFamily="34" charset="0"/>
                <a:ea typeface="宋体" charset="-122"/>
              </a:rPr>
              <a:pPr algn="r">
                <a:defRPr/>
              </a:pPr>
              <a:t>‹#›</a:t>
            </a:fld>
            <a:r>
              <a:rPr lang="en-US" altLang="zh-CN" sz="1800" b="1" smtClean="0">
                <a:latin typeface="Arial Narrow" pitchFamily="34" charset="0"/>
                <a:ea typeface="宋体" charset="-122"/>
              </a:rPr>
              <a:t/>
            </a:r>
            <a:br>
              <a:rPr lang="en-US" altLang="zh-CN" sz="1800" b="1" smtClean="0">
                <a:latin typeface="Arial Narrow" pitchFamily="34" charset="0"/>
                <a:ea typeface="宋体" charset="-122"/>
              </a:rPr>
            </a:br>
            <a:r>
              <a:rPr lang="en-US" altLang="zh-CN" sz="500" smtClean="0">
                <a:solidFill>
                  <a:srgbClr val="999999"/>
                </a:solidFill>
                <a:ea typeface="宋体" charset="-122"/>
              </a:rPr>
              <a:t>[OMA-Template-WIDpresentation-20140101-I]</a:t>
            </a:r>
            <a:endParaRPr lang="en-US" altLang="zh-CN" sz="1800" b="1" smtClean="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extLst>
      <p:ext uri="{BB962C8B-B14F-4D97-AF65-F5344CB8AC3E}">
        <p14:creationId xmlns:p14="http://schemas.microsoft.com/office/powerpoint/2010/main" val="5326794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4.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member.openmobilealliance.org/ftp/Public_documents/ARCH/Permanent_documents/OMA-RD-SmaC-V1_0-20130121-D.zip" TargetMode="External"/><Relationship Id="rId7" Type="http://schemas.openxmlformats.org/officeDocument/2006/relationships/hyperlink" Target="http://scf.io/en/documents/084_-_Small_Cell_Zone_services_RESTful_Bindings.php"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scf.io/en/documents/067_-_Enterprise_small_cell_network_architectures.php" TargetMode="External"/><Relationship Id="rId5" Type="http://schemas.openxmlformats.org/officeDocument/2006/relationships/hyperlink" Target="http://member.openmobilealliance.org/ftp/Public_documents/ARCH/2014/OMA-ARC-2014-0032-Reply_LS_from_Small_Cell_Forum_on_OMA_LS_997.zip" TargetMode="External"/><Relationship Id="rId4" Type="http://schemas.openxmlformats.org/officeDocument/2006/relationships/hyperlink" Target="http://member.openmobilealliance.org/ftp/Public_documents/ARCH/2014/OMA-ARC-2014-0033-ILS_from_Small_Cell_Forum_on_Follow_up_Request.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228600"/>
            <a:ext cx="8534400" cy="996950"/>
          </a:xfrm>
          <a:noFill/>
        </p:spPr>
        <p:txBody>
          <a:bodyPr anchor="t"/>
          <a:lstStyle/>
          <a:p>
            <a:r>
              <a:rPr lang="en-US" altLang="en-US" sz="2400" dirty="0" smtClean="0"/>
              <a:t>OMA-TP-2014-xxx-WID_0305_REST_NetAPI_SmaC_V1_0_Presentation</a:t>
            </a:r>
            <a:r>
              <a:rPr lang="en-US" altLang="en-US" sz="2400" dirty="0" smtClean="0"/>
              <a:t/>
            </a:r>
            <a:br>
              <a:rPr lang="en-US" altLang="en-US" sz="2400" dirty="0" smtClean="0"/>
            </a:br>
            <a:r>
              <a:rPr lang="en-US" altLang="en-US" sz="1600" dirty="0" smtClean="0"/>
              <a:t/>
            </a:r>
            <a:br>
              <a:rPr lang="en-US" altLang="en-US" sz="1600" dirty="0" smtClean="0"/>
            </a:br>
            <a:r>
              <a:rPr lang="en-US" altLang="en-US" sz="3600" dirty="0" smtClean="0"/>
              <a:t> </a:t>
            </a:r>
            <a:r>
              <a:rPr lang="en-US" altLang="en-US" sz="2800" dirty="0" smtClean="0"/>
              <a:t>Work Item Document</a:t>
            </a:r>
            <a:r>
              <a:rPr lang="en-US" altLang="en-US" sz="3600" dirty="0" smtClean="0"/>
              <a:t/>
            </a:r>
            <a:br>
              <a:rPr lang="en-US" altLang="en-US" sz="3600" dirty="0" smtClean="0"/>
            </a:br>
            <a:r>
              <a:rPr lang="en-US" altLang="en-US" sz="2800" dirty="0" smtClean="0"/>
              <a:t>WID 0305 - </a:t>
            </a:r>
            <a:r>
              <a:rPr lang="en-US" altLang="en-US" sz="2800" dirty="0" smtClean="0"/>
              <a:t>RESTful </a:t>
            </a:r>
            <a:r>
              <a:rPr lang="en-US" altLang="en-US" sz="2800" dirty="0"/>
              <a:t>Network API for </a:t>
            </a:r>
            <a:r>
              <a:rPr lang="en-US" altLang="en-US" sz="2800" dirty="0" err="1"/>
              <a:t>SmaC</a:t>
            </a:r>
            <a:r>
              <a:rPr lang="en-US" altLang="en-US" sz="2800" dirty="0"/>
              <a:t> Zonal Presence</a:t>
            </a:r>
            <a:endParaRPr lang="en-US" altLang="en-US" sz="2800" dirty="0" smtClean="0"/>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en-US" sz="900">
                <a:cs typeface="Times New Roman" pitchFamily="18" charset="0"/>
              </a:rPr>
              <a:t>USE OF THIS DOCUMENT BY NON-OMA MEMBERS IS SUBJECT TO ALL OF THE TERMS AND CONDITIONS OF THE USE AGREEMENT (located at </a:t>
            </a:r>
            <a:r>
              <a:rPr lang="en-GB" altLang="en-US" sz="900">
                <a:cs typeface="Times New Roman" pitchFamily="18" charset="0"/>
                <a:hlinkClick r:id="rId4"/>
              </a:rPr>
              <a:t>http://www.openmobilealliance.org/UseAgreement.html</a:t>
            </a:r>
            <a:r>
              <a:rPr lang="en-GB" altLang="en-US" sz="900">
                <a:cs typeface="Times New Roman" pitchFamily="18" charset="0"/>
              </a:rPr>
              <a:t>) AND IF YOU HAVE NOT AGREED TO THE TERMS OF THE USE AGREEMENT, YOU DO NOT HAVE THE RIGHT TO USE, COPY OR DISTRIBUTE THIS DOCUMENT.</a:t>
            </a:r>
          </a:p>
          <a:p>
            <a:pPr>
              <a:spcBef>
                <a:spcPct val="35000"/>
              </a:spcBef>
            </a:pPr>
            <a:r>
              <a:rPr lang="en-GB" altLang="en-US" sz="900">
                <a:cs typeface="Times New Roman" pitchFamily="18" charset="0"/>
              </a:rPr>
              <a:t>THIS DOCUMENT IS PROVIDED ON AN "AS IS" "AS AVAILABLE" AND "WITH ALL FAULTS" BASIS.</a:t>
            </a:r>
            <a:endParaRPr lang="en-GB" altLang="en-US" sz="900"/>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en-US" sz="900" b="1">
                <a:cs typeface="Times New Roman" pitchFamily="18" charset="0"/>
              </a:rPr>
              <a:t>Intellectual Property Rights</a:t>
            </a:r>
          </a:p>
          <a:p>
            <a:pPr>
              <a:spcBef>
                <a:spcPct val="35000"/>
              </a:spcBef>
            </a:pPr>
            <a:r>
              <a:rPr lang="en-GB" alt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en-US" b="1" dirty="0">
                <a:latin typeface="Tahoma" pitchFamily="34" charset="0"/>
              </a:rPr>
              <a:t>	Date:	</a:t>
            </a:r>
            <a:r>
              <a:rPr lang="en-US" altLang="en-US" b="1" dirty="0" smtClean="0">
                <a:latin typeface="Tahoma" pitchFamily="34" charset="0"/>
              </a:rPr>
              <a:t>30 May </a:t>
            </a:r>
            <a:r>
              <a:rPr lang="en-US" altLang="en-US" b="1" dirty="0">
                <a:latin typeface="Tahoma" pitchFamily="34" charset="0"/>
              </a:rPr>
              <a:t>2014 	</a:t>
            </a:r>
          </a:p>
          <a:p>
            <a:pPr>
              <a:lnSpc>
                <a:spcPct val="95000"/>
              </a:lnSpc>
              <a:spcAft>
                <a:spcPct val="35000"/>
              </a:spcAft>
            </a:pPr>
            <a:r>
              <a:rPr lang="en-US" altLang="en-US" b="1" dirty="0">
                <a:latin typeface="Tahoma" pitchFamily="34" charset="0"/>
              </a:rPr>
              <a:t>	Availability:	      Public            OMA Confidential</a:t>
            </a:r>
          </a:p>
          <a:p>
            <a:pPr>
              <a:lnSpc>
                <a:spcPct val="95000"/>
              </a:lnSpc>
              <a:spcAft>
                <a:spcPct val="35000"/>
              </a:spcAft>
            </a:pPr>
            <a:r>
              <a:rPr lang="en-US" altLang="en-US" b="1" dirty="0">
                <a:latin typeface="Tahoma" pitchFamily="34" charset="0"/>
              </a:rPr>
              <a:t>	Contact:	</a:t>
            </a:r>
            <a:r>
              <a:rPr lang="en-US" altLang="en-US" b="1" dirty="0" err="1">
                <a:latin typeface="Tahoma" pitchFamily="34" charset="0"/>
              </a:rPr>
              <a:t>Eldad</a:t>
            </a:r>
            <a:r>
              <a:rPr lang="en-US" altLang="en-US" b="1" dirty="0">
                <a:latin typeface="Tahoma" pitchFamily="34" charset="0"/>
              </a:rPr>
              <a:t> </a:t>
            </a:r>
            <a:r>
              <a:rPr lang="en-US" altLang="en-US" b="1" dirty="0" err="1">
                <a:latin typeface="Tahoma" pitchFamily="34" charset="0"/>
              </a:rPr>
              <a:t>Zeira</a:t>
            </a:r>
            <a:r>
              <a:rPr lang="en-US" altLang="en-US" b="1" dirty="0">
                <a:latin typeface="Tahoma" pitchFamily="34" charset="0"/>
              </a:rPr>
              <a:t>, </a:t>
            </a:r>
            <a:r>
              <a:rPr lang="en-US" altLang="en-US" sz="1400" b="1" dirty="0" smtClean="0">
                <a:latin typeface="Tahoma" pitchFamily="34" charset="0"/>
              </a:rPr>
              <a:t>eldad.zeira@interdigital.com</a:t>
            </a:r>
          </a:p>
          <a:p>
            <a:pPr>
              <a:lnSpc>
                <a:spcPct val="95000"/>
              </a:lnSpc>
              <a:spcAft>
                <a:spcPct val="35000"/>
              </a:spcAft>
            </a:pPr>
            <a:r>
              <a:rPr lang="en-US" altLang="en-US" sz="1400" b="1" dirty="0">
                <a:latin typeface="Tahoma" pitchFamily="34" charset="0"/>
              </a:rPr>
              <a:t>		</a:t>
            </a:r>
            <a:r>
              <a:rPr lang="en-US" altLang="en-US" b="1" dirty="0">
                <a:latin typeface="Tahoma" pitchFamily="34" charset="0"/>
              </a:rPr>
              <a:t>Shahram </a:t>
            </a:r>
            <a:r>
              <a:rPr lang="en-US" altLang="en-US" b="1" dirty="0" smtClean="0">
                <a:latin typeface="Tahoma" pitchFamily="34" charset="0"/>
              </a:rPr>
              <a:t>Mohajeri</a:t>
            </a:r>
            <a:r>
              <a:rPr lang="en-US" altLang="en-US" sz="1400" b="1" dirty="0" smtClean="0">
                <a:latin typeface="Tahoma" pitchFamily="34" charset="0"/>
              </a:rPr>
              <a:t>, sm7084@att.com</a:t>
            </a:r>
            <a:endParaRPr lang="en-US" altLang="en-US" b="1" dirty="0">
              <a:latin typeface="Tahoma" pitchFamily="34" charset="0"/>
            </a:endParaRPr>
          </a:p>
          <a:p>
            <a:pPr>
              <a:lnSpc>
                <a:spcPct val="95000"/>
              </a:lnSpc>
              <a:spcAft>
                <a:spcPct val="35000"/>
              </a:spcAft>
            </a:pPr>
            <a:r>
              <a:rPr lang="en-US" altLang="en-US" b="1" dirty="0">
                <a:latin typeface="Tahoma" pitchFamily="34" charset="0"/>
              </a:rPr>
              <a:t>	Source:	</a:t>
            </a:r>
            <a:r>
              <a:rPr lang="en-US" altLang="en-US" b="1" dirty="0" err="1" smtClean="0">
                <a:latin typeface="Tahoma" pitchFamily="34" charset="0"/>
              </a:rPr>
              <a:t>InterDigital</a:t>
            </a:r>
            <a:r>
              <a:rPr lang="en-US" altLang="en-US" b="1" dirty="0" smtClean="0">
                <a:latin typeface="Tahoma" pitchFamily="34" charset="0"/>
              </a:rPr>
              <a:t>, AT&amp;T</a:t>
            </a:r>
            <a:endParaRPr lang="en-US" altLang="en-US" b="1" dirty="0">
              <a:latin typeface="Tahoma" pitchFamily="34" charset="0"/>
            </a:endParaRP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en-US" sz="1800" b="1">
                <a:solidFill>
                  <a:srgbClr val="800000"/>
                </a:solidFill>
                <a:latin typeface="Tahoma" pitchFamily="34" charset="0"/>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en-US" sz="1800" b="1">
              <a:solidFill>
                <a:srgbClr val="800000"/>
              </a:solidFill>
              <a:latin typeface="Tahoma" pitchFamily="34" charset="0"/>
            </a:endParaRPr>
          </a:p>
        </p:txBody>
      </p:sp>
    </p:spTree>
    <p:extLst>
      <p:ext uri="{BB962C8B-B14F-4D97-AF65-F5344CB8AC3E}">
        <p14:creationId xmlns:p14="http://schemas.microsoft.com/office/powerpoint/2010/main" val="21722744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r>
              <a:rPr lang="en-GB" altLang="zh-CN" dirty="0">
                <a:ea typeface="宋体" charset="-122"/>
              </a:rPr>
              <a:t>) </a:t>
            </a:r>
            <a:r>
              <a:rPr lang="en-US" altLang="zh-CN" sz="1600" dirty="0" smtClean="0">
                <a:solidFill>
                  <a:srgbClr val="000000"/>
                </a:solidFill>
              </a:rPr>
              <a:t>IV</a:t>
            </a:r>
            <a:r>
              <a:rPr lang="en-US" altLang="en-US" sz="1600" dirty="0" smtClean="0">
                <a:solidFill>
                  <a:srgbClr val="000000"/>
                </a:solidFill>
              </a:rPr>
              <a:t>/V</a:t>
            </a:r>
            <a:endParaRPr lang="en-GB" altLang="zh-CN" dirty="0" smtClean="0">
              <a:ea typeface="宋体" charset="-122"/>
            </a:endParaRPr>
          </a:p>
        </p:txBody>
      </p:sp>
      <p:sp>
        <p:nvSpPr>
          <p:cNvPr id="4" name="Rectangle 5"/>
          <p:cNvSpPr txBox="1">
            <a:spLocks noChangeArrowheads="1"/>
          </p:cNvSpPr>
          <p:nvPr/>
        </p:nvSpPr>
        <p:spPr bwMode="auto">
          <a:xfrm>
            <a:off x="261938" y="11493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Small Cell </a:t>
            </a:r>
            <a:r>
              <a:rPr lang="en-US" altLang="en-US" b="1" i="1" kern="0" dirty="0" smtClean="0"/>
              <a:t>MNO-authorized</a:t>
            </a:r>
            <a:r>
              <a:rPr lang="en-US" altLang="en-US" kern="0" dirty="0" smtClean="0"/>
              <a:t> &amp; </a:t>
            </a:r>
            <a:r>
              <a:rPr lang="en-US" altLang="en-US" b="1" i="1" kern="0" dirty="0" smtClean="0"/>
              <a:t>User-authorized</a:t>
            </a:r>
            <a:r>
              <a:rPr lang="en-US" altLang="en-US" kern="0" dirty="0" smtClean="0"/>
              <a:t> operations</a:t>
            </a:r>
          </a:p>
        </p:txBody>
      </p:sp>
      <p:sp>
        <p:nvSpPr>
          <p:cNvPr id="7" name="Line 6"/>
          <p:cNvSpPr>
            <a:spLocks noChangeShapeType="1"/>
          </p:cNvSpPr>
          <p:nvPr/>
        </p:nvSpPr>
        <p:spPr bwMode="auto">
          <a:xfrm flipH="1">
            <a:off x="5976938" y="2522538"/>
            <a:ext cx="36512" cy="38084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8" name="Line 9"/>
          <p:cNvSpPr>
            <a:spLocks noChangeShapeType="1"/>
          </p:cNvSpPr>
          <p:nvPr/>
        </p:nvSpPr>
        <p:spPr bwMode="auto">
          <a:xfrm flipH="1">
            <a:off x="2395538" y="3497262"/>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9" name="Line 12"/>
          <p:cNvSpPr>
            <a:spLocks noChangeShapeType="1"/>
          </p:cNvSpPr>
          <p:nvPr/>
        </p:nvSpPr>
        <p:spPr bwMode="auto">
          <a:xfrm flipH="1">
            <a:off x="2395538" y="2525713"/>
            <a:ext cx="11112" cy="37290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0" name="Text Box 14"/>
          <p:cNvSpPr txBox="1">
            <a:spLocks noChangeArrowheads="1"/>
          </p:cNvSpPr>
          <p:nvPr/>
        </p:nvSpPr>
        <p:spPr bwMode="auto">
          <a:xfrm>
            <a:off x="2500932" y="2783975"/>
            <a:ext cx="34893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b="1" dirty="0">
                <a:ea typeface="굴림" pitchFamily="34" charset="-127"/>
              </a:rPr>
              <a:t>request </a:t>
            </a:r>
            <a:r>
              <a:rPr lang="en-US" altLang="ko-KR" sz="1000" b="1" dirty="0" smtClean="0">
                <a:ea typeface="굴림" pitchFamily="34" charset="-127"/>
              </a:rPr>
              <a:t>users</a:t>
            </a:r>
            <a:endParaRPr lang="en-US" altLang="ko-KR" sz="1000" b="1" dirty="0">
              <a:ea typeface="굴림" pitchFamily="34" charset="-127"/>
            </a:endParaRPr>
          </a:p>
        </p:txBody>
      </p:sp>
      <p:sp>
        <p:nvSpPr>
          <p:cNvPr id="11" name="Line 15"/>
          <p:cNvSpPr>
            <a:spLocks noChangeShapeType="1"/>
          </p:cNvSpPr>
          <p:nvPr/>
        </p:nvSpPr>
        <p:spPr bwMode="auto">
          <a:xfrm flipH="1">
            <a:off x="2420938" y="3063875"/>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2" name="Rectangle 18"/>
          <p:cNvSpPr>
            <a:spLocks noChangeArrowheads="1"/>
          </p:cNvSpPr>
          <p:nvPr/>
        </p:nvSpPr>
        <p:spPr bwMode="auto">
          <a:xfrm>
            <a:off x="1785938" y="2124075"/>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Application</a:t>
            </a:r>
          </a:p>
        </p:txBody>
      </p:sp>
      <p:sp>
        <p:nvSpPr>
          <p:cNvPr id="13" name="Text Box 14"/>
          <p:cNvSpPr txBox="1">
            <a:spLocks noChangeArrowheads="1"/>
          </p:cNvSpPr>
          <p:nvPr/>
        </p:nvSpPr>
        <p:spPr bwMode="auto">
          <a:xfrm>
            <a:off x="2395538" y="3192462"/>
            <a:ext cx="2819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MSISDN present at AP &amp; zone)</a:t>
            </a:r>
            <a:endParaRPr lang="en-US" altLang="ko-KR" sz="1000" i="1" dirty="0">
              <a:ea typeface="굴림" pitchFamily="34" charset="-127"/>
            </a:endParaRPr>
          </a:p>
        </p:txBody>
      </p:sp>
      <p:grpSp>
        <p:nvGrpSpPr>
          <p:cNvPr id="14" name="그룹 13"/>
          <p:cNvGrpSpPr>
            <a:grpSpLocks/>
          </p:cNvGrpSpPr>
          <p:nvPr/>
        </p:nvGrpSpPr>
        <p:grpSpPr bwMode="auto">
          <a:xfrm>
            <a:off x="5976938" y="3116262"/>
            <a:ext cx="285750" cy="357188"/>
            <a:chOff x="6000750" y="3143250"/>
            <a:chExt cx="374650" cy="438150"/>
          </a:xfrm>
        </p:grpSpPr>
        <p:cxnSp>
          <p:nvCxnSpPr>
            <p:cNvPr id="15"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16"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7" name="Text Box 14"/>
          <p:cNvSpPr txBox="1">
            <a:spLocks noChangeArrowheads="1"/>
          </p:cNvSpPr>
          <p:nvPr/>
        </p:nvSpPr>
        <p:spPr bwMode="auto">
          <a:xfrm>
            <a:off x="6357938" y="3116262"/>
            <a:ext cx="2590799" cy="3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smtClean="0">
                <a:ea typeface="굴림" pitchFamily="34" charset="-127"/>
              </a:rPr>
              <a:t>Process request (check that App </a:t>
            </a:r>
          </a:p>
          <a:p>
            <a:r>
              <a:rPr lang="en-US" altLang="ko-KR" sz="1000" i="1" dirty="0" smtClean="0">
                <a:ea typeface="굴림" pitchFamily="34" charset="-127"/>
              </a:rPr>
              <a:t>is authorized  to have visibility over </a:t>
            </a:r>
          </a:p>
          <a:p>
            <a:r>
              <a:rPr lang="en-US" altLang="ko-KR" sz="1000" i="1" dirty="0" smtClean="0">
                <a:ea typeface="굴림" pitchFamily="34" charset="-127"/>
              </a:rPr>
              <a:t>the zone  and the user)</a:t>
            </a:r>
            <a:endParaRPr lang="en-US" altLang="ko-KR" sz="1000" i="1" dirty="0">
              <a:ea typeface="굴림" pitchFamily="34" charset="-127"/>
            </a:endParaRPr>
          </a:p>
        </p:txBody>
      </p:sp>
      <p:sp>
        <p:nvSpPr>
          <p:cNvPr id="18" name="Rectangle 18"/>
          <p:cNvSpPr>
            <a:spLocks noChangeArrowheads="1"/>
          </p:cNvSpPr>
          <p:nvPr/>
        </p:nvSpPr>
        <p:spPr bwMode="auto">
          <a:xfrm>
            <a:off x="5402263" y="2116138"/>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Server</a:t>
            </a:r>
          </a:p>
        </p:txBody>
      </p:sp>
      <p:sp>
        <p:nvSpPr>
          <p:cNvPr id="19" name="Text Box 14"/>
          <p:cNvSpPr txBox="1">
            <a:spLocks noChangeArrowheads="1"/>
          </p:cNvSpPr>
          <p:nvPr/>
        </p:nvSpPr>
        <p:spPr bwMode="auto">
          <a:xfrm>
            <a:off x="2471738" y="3704431"/>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Subscription to notification</a:t>
            </a:r>
            <a:endParaRPr lang="en-US" altLang="ko-KR" sz="1000" b="1" dirty="0">
              <a:ea typeface="굴림" pitchFamily="34" charset="-127"/>
            </a:endParaRPr>
          </a:p>
        </p:txBody>
      </p:sp>
      <p:sp>
        <p:nvSpPr>
          <p:cNvPr id="20" name="Line 15"/>
          <p:cNvSpPr>
            <a:spLocks noChangeShapeType="1"/>
          </p:cNvSpPr>
          <p:nvPr/>
        </p:nvSpPr>
        <p:spPr bwMode="auto">
          <a:xfrm flipH="1">
            <a:off x="2395538" y="4009231"/>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1" name="Line 9"/>
          <p:cNvSpPr>
            <a:spLocks noChangeShapeType="1"/>
          </p:cNvSpPr>
          <p:nvPr/>
        </p:nvSpPr>
        <p:spPr bwMode="auto">
          <a:xfrm flipH="1">
            <a:off x="2395538" y="4390231"/>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2" name="Text Box 14"/>
          <p:cNvSpPr txBox="1">
            <a:spLocks noChangeArrowheads="1"/>
          </p:cNvSpPr>
          <p:nvPr/>
        </p:nvSpPr>
        <p:spPr bwMode="auto">
          <a:xfrm>
            <a:off x="2471738" y="4009231"/>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(confirm subscription is created)</a:t>
            </a:r>
            <a:endParaRPr lang="en-US" altLang="ko-KR" sz="1000" i="1" dirty="0">
              <a:ea typeface="굴림" pitchFamily="34" charset="-127"/>
            </a:endParaRPr>
          </a:p>
        </p:txBody>
      </p:sp>
      <p:grpSp>
        <p:nvGrpSpPr>
          <p:cNvPr id="23" name="그룹 13"/>
          <p:cNvGrpSpPr>
            <a:grpSpLocks/>
          </p:cNvGrpSpPr>
          <p:nvPr/>
        </p:nvGrpSpPr>
        <p:grpSpPr bwMode="auto">
          <a:xfrm>
            <a:off x="5976938" y="4009231"/>
            <a:ext cx="285750" cy="357188"/>
            <a:chOff x="6000750" y="3143250"/>
            <a:chExt cx="374650" cy="438150"/>
          </a:xfrm>
        </p:grpSpPr>
        <p:cxnSp>
          <p:nvCxnSpPr>
            <p:cNvPr id="24"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25"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26" name="Text Box 14"/>
          <p:cNvSpPr txBox="1">
            <a:spLocks noChangeArrowheads="1"/>
          </p:cNvSpPr>
          <p:nvPr/>
        </p:nvSpPr>
        <p:spPr bwMode="auto">
          <a:xfrm>
            <a:off x="6510338" y="408543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cxnSp>
        <p:nvCxnSpPr>
          <p:cNvPr id="27" name="Straight Arrow Connector 24"/>
          <p:cNvCxnSpPr>
            <a:cxnSpLocks noChangeShapeType="1"/>
          </p:cNvCxnSpPr>
          <p:nvPr/>
        </p:nvCxnSpPr>
        <p:spPr bwMode="auto">
          <a:xfrm flipH="1">
            <a:off x="2376541" y="5111750"/>
            <a:ext cx="3581400" cy="0"/>
          </a:xfrm>
          <a:prstGeom prst="straightConnector1">
            <a:avLst/>
          </a:prstGeom>
          <a:noFill/>
          <a:ln w="1270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8" name="Text Box 14"/>
          <p:cNvSpPr txBox="1">
            <a:spLocks noChangeArrowheads="1"/>
          </p:cNvSpPr>
          <p:nvPr/>
        </p:nvSpPr>
        <p:spPr bwMode="auto">
          <a:xfrm>
            <a:off x="2504694" y="4827566"/>
            <a:ext cx="34290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Notification </a:t>
            </a:r>
            <a:r>
              <a:rPr lang="en-US" altLang="ko-KR" sz="1000" i="1" dirty="0" smtClean="0">
                <a:ea typeface="굴림" pitchFamily="34" charset="-127"/>
              </a:rPr>
              <a:t> (e.g. MSISDN:=123  </a:t>
            </a:r>
            <a:r>
              <a:rPr lang="en-US" altLang="ko-KR" sz="1000" i="1" dirty="0" err="1" smtClean="0">
                <a:ea typeface="굴림" pitchFamily="34" charset="-127"/>
              </a:rPr>
              <a:t>enteried</a:t>
            </a:r>
            <a:r>
              <a:rPr lang="en-US" altLang="ko-KR" sz="1000" i="1" dirty="0" smtClean="0">
                <a:ea typeface="굴림" pitchFamily="34" charset="-127"/>
              </a:rPr>
              <a:t>  </a:t>
            </a:r>
            <a:r>
              <a:rPr lang="en-US" altLang="ko-KR" sz="1000" i="1" dirty="0" err="1" smtClean="0">
                <a:ea typeface="굴림" pitchFamily="34" charset="-127"/>
              </a:rPr>
              <a:t>zoneID</a:t>
            </a:r>
            <a:r>
              <a:rPr lang="en-US" altLang="ko-KR" sz="1000" i="1" dirty="0" smtClean="0">
                <a:ea typeface="굴림" pitchFamily="34" charset="-127"/>
              </a:rPr>
              <a:t>=</a:t>
            </a:r>
            <a:r>
              <a:rPr lang="en-US" altLang="ko-KR" sz="1000" i="1" dirty="0" err="1" smtClean="0">
                <a:ea typeface="굴림" pitchFamily="34" charset="-127"/>
              </a:rPr>
              <a:t>abc</a:t>
            </a:r>
            <a:r>
              <a:rPr lang="en-US" altLang="ko-KR" sz="1000" i="1" dirty="0" smtClean="0">
                <a:ea typeface="굴림" pitchFamily="34" charset="-127"/>
              </a:rPr>
              <a:t> at AP=xyz)</a:t>
            </a:r>
            <a:endParaRPr lang="en-US" altLang="ko-KR" sz="1000" i="1" dirty="0">
              <a:ea typeface="굴림" pitchFamily="34" charset="-127"/>
            </a:endParaRPr>
          </a:p>
        </p:txBody>
      </p:sp>
    </p:spTree>
    <p:extLst>
      <p:ext uri="{BB962C8B-B14F-4D97-AF65-F5344CB8AC3E}">
        <p14:creationId xmlns:p14="http://schemas.microsoft.com/office/powerpoint/2010/main" val="16419765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a:t>
            </a:r>
            <a:r>
              <a:rPr lang="en-GB" altLang="zh-CN" dirty="0">
                <a:ea typeface="宋体" charset="-122"/>
              </a:rPr>
              <a:t>operations) </a:t>
            </a:r>
            <a:r>
              <a:rPr lang="en-US" altLang="en-US" sz="1600" dirty="0" smtClean="0">
                <a:solidFill>
                  <a:srgbClr val="000000"/>
                </a:solidFill>
              </a:rPr>
              <a:t>V/V</a:t>
            </a:r>
            <a:endParaRPr lang="en-GB" altLang="zh-CN" dirty="0" smtClean="0">
              <a:ea typeface="宋体" charset="-122"/>
            </a:endParaRPr>
          </a:p>
        </p:txBody>
      </p:sp>
      <p:sp>
        <p:nvSpPr>
          <p:cNvPr id="5123" name="Rectangle 5"/>
          <p:cNvSpPr>
            <a:spLocks noGrp="1" noChangeArrowheads="1"/>
          </p:cNvSpPr>
          <p:nvPr>
            <p:ph type="body" idx="1"/>
          </p:nvPr>
        </p:nvSpPr>
        <p:spPr/>
        <p:txBody>
          <a:bodyPr/>
          <a:lstStyle/>
          <a:p>
            <a:r>
              <a:rPr lang="en-GB" altLang="zh-CN" dirty="0" smtClean="0">
                <a:ea typeface="宋体" charset="-122"/>
              </a:rPr>
              <a:t>The owner of a store chain want to provide customers with real time information regarding merchandise availability and prices. The owner’s App (MNO-authorized &amp; user-authorized) is notified when </a:t>
            </a:r>
            <a:r>
              <a:rPr lang="en-GB" altLang="zh-CN" dirty="0">
                <a:ea typeface="宋体" charset="-122"/>
              </a:rPr>
              <a:t>a </a:t>
            </a:r>
            <a:r>
              <a:rPr lang="en-GB" altLang="zh-CN" dirty="0" smtClean="0">
                <a:ea typeface="宋体" charset="-122"/>
              </a:rPr>
              <a:t>participating customer </a:t>
            </a:r>
            <a:r>
              <a:rPr lang="en-GB" altLang="zh-CN" dirty="0">
                <a:ea typeface="宋体" charset="-122"/>
              </a:rPr>
              <a:t>is </a:t>
            </a:r>
            <a:r>
              <a:rPr lang="en-GB" altLang="zh-CN" dirty="0" smtClean="0">
                <a:ea typeface="宋体" charset="-122"/>
              </a:rPr>
              <a:t>at </a:t>
            </a:r>
            <a:r>
              <a:rPr lang="en-GB" altLang="zh-CN" dirty="0">
                <a:ea typeface="宋体" charset="-122"/>
              </a:rPr>
              <a:t>any of </a:t>
            </a:r>
            <a:r>
              <a:rPr lang="en-GB" altLang="zh-CN" dirty="0" smtClean="0">
                <a:ea typeface="宋体" charset="-122"/>
              </a:rPr>
              <a:t>stores belonging to owner’s zone), regardless of the physical location of the stores.</a:t>
            </a:r>
          </a:p>
          <a:p>
            <a:pPr lvl="2"/>
            <a:r>
              <a:rPr lang="en-GB" altLang="zh-CN" dirty="0" smtClean="0">
                <a:ea typeface="宋体" charset="-122"/>
              </a:rPr>
              <a:t>Store owner’s App may request and receive:</a:t>
            </a:r>
          </a:p>
          <a:p>
            <a:pPr lvl="3"/>
            <a:r>
              <a:rPr lang="en-GB" altLang="zh-CN" dirty="0" smtClean="0">
                <a:ea typeface="宋体" charset="-122"/>
              </a:rPr>
              <a:t>List of APs in stores and their locations</a:t>
            </a:r>
          </a:p>
          <a:p>
            <a:pPr lvl="3"/>
            <a:r>
              <a:rPr lang="en-GB" altLang="zh-CN" dirty="0" smtClean="0">
                <a:ea typeface="宋体" charset="-122"/>
              </a:rPr>
              <a:t>List / count of users in any of their stores</a:t>
            </a:r>
          </a:p>
          <a:p>
            <a:r>
              <a:rPr lang="en-GB" altLang="zh-CN" dirty="0" smtClean="0">
                <a:ea typeface="宋体" charset="-122"/>
              </a:rPr>
              <a:t>A metropolitan transportation agency tracks commuters habits and defines high traffic zones. </a:t>
            </a:r>
          </a:p>
          <a:p>
            <a:pPr lvl="1"/>
            <a:r>
              <a:rPr lang="en-GB" altLang="zh-CN" dirty="0" smtClean="0">
                <a:ea typeface="宋体" charset="-122"/>
              </a:rPr>
              <a:t>The agency’s App (MNO-authorized) then receives real time information on commuters count in each AP in these zones</a:t>
            </a:r>
          </a:p>
          <a:p>
            <a:pPr lvl="1"/>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宋体" charset="-122"/>
              </a:rPr>
              <a:t>Existing specifications affected: </a:t>
            </a:r>
          </a:p>
          <a:p>
            <a:pPr lvl="1"/>
            <a:r>
              <a:rPr lang="en-GB" altLang="zh-CN" dirty="0" smtClean="0">
                <a:ea typeface="宋体" charset="-122"/>
              </a:rPr>
              <a:t>none</a:t>
            </a:r>
          </a:p>
          <a:p>
            <a:r>
              <a:rPr lang="en-GB" altLang="zh-CN" dirty="0" smtClean="0">
                <a:ea typeface="宋体" charset="-122"/>
              </a:rPr>
              <a:t>Other Work Items affected: </a:t>
            </a:r>
          </a:p>
          <a:p>
            <a:pPr lvl="1"/>
            <a:r>
              <a:rPr lang="en-GB" altLang="zh-CN" dirty="0" smtClean="0">
                <a:ea typeface="宋体" charset="-122"/>
              </a:rPr>
              <a:t>none</a:t>
            </a:r>
          </a:p>
          <a:p>
            <a:r>
              <a:rPr lang="en-GB" altLang="zh-CN" dirty="0" smtClean="0">
                <a:ea typeface="宋体" charset="-122"/>
              </a:rPr>
              <a:t>OMA WGs and external organizations affected: </a:t>
            </a:r>
            <a:endParaRPr lang="en-GB" altLang="zh-CN" dirty="0">
              <a:ea typeface="宋体" charset="-122"/>
            </a:endParaRPr>
          </a:p>
          <a:p>
            <a:pPr lvl="1"/>
            <a:r>
              <a:rPr lang="en-GB" altLang="en-US" dirty="0"/>
              <a:t>Internally: OMA ARC</a:t>
            </a:r>
          </a:p>
          <a:p>
            <a:pPr lvl="1"/>
            <a:r>
              <a:rPr lang="en-GB" altLang="en-US" dirty="0"/>
              <a:t>Externally: </a:t>
            </a:r>
            <a:r>
              <a:rPr lang="en-GB" altLang="zh-CN" dirty="0" smtClean="0">
                <a:ea typeface="宋体" charset="-122"/>
              </a:rPr>
              <a:t>SCF</a:t>
            </a:r>
          </a:p>
          <a:p>
            <a:r>
              <a:rPr lang="en-GB" altLang="zh-CN" dirty="0" smtClean="0">
                <a:ea typeface="宋体" charset="-122"/>
              </a:rPr>
              <a:t>Impacts on Architecture, Charging/Billing, Security, Privacy, IOT: </a:t>
            </a:r>
          </a:p>
          <a:p>
            <a:pPr lvl="1"/>
            <a:r>
              <a:rPr lang="en-GB" altLang="zh-CN" dirty="0">
                <a:ea typeface="宋体" charset="-122"/>
              </a:rPr>
              <a:t>IOT, Security, Privacy</a:t>
            </a:r>
            <a:endParaRPr lang="en-GB" altLang="zh-CN" dirty="0" smtClean="0">
              <a:ea typeface="宋体"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GB" altLang="en-US" smtClean="0"/>
              <a:t>Proposed Timeline</a:t>
            </a:r>
          </a:p>
        </p:txBody>
      </p:sp>
      <p:graphicFrame>
        <p:nvGraphicFramePr>
          <p:cNvPr id="11267"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2084" name="Hoja de cálculo" showAsIcon="1" r:id="rId4" imgW="914400" imgH="714375" progId="Excel.Sheet.8">
                  <p:embed/>
                </p:oleObj>
              </mc:Choice>
              <mc:Fallback>
                <p:oleObj name="Hoja de cálculo" showAsIcon="1" r:id="rId4" imgW="914400" imgH="714375"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4" name="Group 350"/>
          <p:cNvGraphicFramePr>
            <a:graphicFrameLocks noGrp="1"/>
          </p:cNvGraphicFramePr>
          <p:nvPr/>
        </p:nvGraphicFramePr>
        <p:xfrm>
          <a:off x="5214938" y="1987550"/>
          <a:ext cx="3924300" cy="3181350"/>
        </p:xfrm>
        <a:graphic>
          <a:graphicData uri="http://schemas.openxmlformats.org/drawingml/2006/table">
            <a:tbl>
              <a:tblPr/>
              <a:tblGrid>
                <a:gridCol w="1765300"/>
                <a:gridCol w="958850"/>
                <a:gridCol w="268287"/>
                <a:gridCol w="352425"/>
                <a:gridCol w="352425"/>
                <a:gridCol w="227013"/>
              </a:tblGrid>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Approximate duration in months</a:t>
                      </a:r>
                      <a:endParaRPr kumimoji="0" lang="en-US" sz="2000" b="0" i="0" u="none" strike="noStrike" cap="none" normalizeH="0" baseline="0" smtClean="0">
                        <a:ln>
                          <a:noFill/>
                        </a:ln>
                        <a:solidFill>
                          <a:schemeClr val="tx1"/>
                        </a:solidFill>
                        <a:effectLst/>
                        <a:latin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35242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Date</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RD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2013-01-01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New reqs deadline</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2013-06-01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RD review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2013-08-01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RD as Candidate</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2013-09-01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8</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AD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2013-06-01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AD review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2013-09-01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AD as Candidate</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2013-11-01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5</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Detailed spec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2013-06-01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Consistency start</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2014-03-01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9</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14</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Enabler as Candidate</a:t>
                      </a:r>
                      <a:endParaRPr kumimoji="0" lang="en-US" sz="2000" b="0" i="0" u="none" strike="noStrike" cap="none" normalizeH="0" baseline="0" smtClean="0">
                        <a:ln>
                          <a:noFill/>
                        </a:ln>
                        <a:solidFill>
                          <a:schemeClr val="tx1"/>
                        </a:solidFill>
                        <a:effectLst/>
                        <a:latin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2014-05-01</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16</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cs typeface="Arial" charset="0"/>
                        </a:rPr>
                        <a:t> </a:t>
                      </a:r>
                      <a:endParaRPr kumimoji="0" lang="en-US"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11347" name="Object 351"/>
          <p:cNvGraphicFramePr>
            <a:graphicFrameLocks noChangeAspect="1"/>
          </p:cNvGraphicFramePr>
          <p:nvPr/>
        </p:nvGraphicFramePr>
        <p:xfrm>
          <a:off x="185738" y="2093913"/>
          <a:ext cx="4953000" cy="2967037"/>
        </p:xfrm>
        <a:graphic>
          <a:graphicData uri="http://schemas.openxmlformats.org/presentationml/2006/ole">
            <mc:AlternateContent xmlns:mc="http://schemas.openxmlformats.org/markup-compatibility/2006">
              <mc:Choice xmlns:v="urn:schemas-microsoft-com:vml" Requires="v">
                <p:oleObj spid="_x0000_s2085" name="Gráfico" r:id="rId6" imgW="5391219" imgH="3228884" progId="Excel.Chart.8">
                  <p:embed/>
                </p:oleObj>
              </mc:Choice>
              <mc:Fallback>
                <p:oleObj name="Gráfico" r:id="rId6" imgW="5391219" imgH="3228884" progId="Excel.Char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738" y="2093913"/>
                        <a:ext cx="4953000" cy="296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3A5698"/>
                              </a:outerShdw>
                            </a:effectLst>
                          </a14:hiddenEffects>
                        </a:ext>
                      </a:extLst>
                    </p:spPr>
                  </p:pic>
                </p:oleObj>
              </mc:Fallback>
            </mc:AlternateContent>
          </a:graphicData>
        </a:graphic>
      </p:graphicFrame>
      <p:sp>
        <p:nvSpPr>
          <p:cNvPr id="11348"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en-US"/>
          </a:p>
        </p:txBody>
      </p:sp>
      <p:sp>
        <p:nvSpPr>
          <p:cNvPr id="2" name="Rectangle 1"/>
          <p:cNvSpPr/>
          <p:nvPr/>
        </p:nvSpPr>
        <p:spPr>
          <a:xfrm>
            <a:off x="2248886" y="3091435"/>
            <a:ext cx="4865306" cy="840230"/>
          </a:xfrm>
          <a:prstGeom prst="rect">
            <a:avLst/>
          </a:prstGeom>
          <a:noFill/>
        </p:spPr>
        <p:txBody>
          <a:bodyPr wrap="none">
            <a:spAutoFit/>
          </a:bodyPr>
          <a:lstStyle/>
          <a:p>
            <a:pPr algn="ctr">
              <a:defRPr/>
            </a:pPr>
            <a:r>
              <a:rPr lang="en-US"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To be updated</a:t>
            </a:r>
          </a:p>
        </p:txBody>
      </p:sp>
    </p:spTree>
    <p:extLst>
      <p:ext uri="{BB962C8B-B14F-4D97-AF65-F5344CB8AC3E}">
        <p14:creationId xmlns:p14="http://schemas.microsoft.com/office/powerpoint/2010/main" val="8538609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宋体" charset="-122"/>
              </a:rPr>
              <a:t>Planned deliverables</a:t>
            </a:r>
          </a:p>
        </p:txBody>
      </p:sp>
      <p:sp>
        <p:nvSpPr>
          <p:cNvPr id="8195" name="Rectangle 3"/>
          <p:cNvSpPr>
            <a:spLocks noGrp="1" noChangeArrowheads="1"/>
          </p:cNvSpPr>
          <p:nvPr>
            <p:ph type="body" idx="1"/>
          </p:nvPr>
        </p:nvSpPr>
        <p:spPr/>
        <p:txBody>
          <a:bodyPr/>
          <a:lstStyle/>
          <a:p>
            <a:r>
              <a:rPr lang="en-US" altLang="zh-CN" dirty="0" smtClean="0">
                <a:solidFill>
                  <a:srgbClr val="002060"/>
                </a:solidFill>
                <a:ea typeface="宋体" charset="-122"/>
              </a:rPr>
              <a:t>Requirements</a:t>
            </a:r>
          </a:p>
          <a:p>
            <a:pPr lvl="1"/>
            <a:r>
              <a:rPr lang="en-US" altLang="zh-CN" dirty="0" smtClean="0">
                <a:solidFill>
                  <a:schemeClr val="tx1"/>
                </a:solidFill>
                <a:ea typeface="宋体" charset="-122"/>
              </a:rPr>
              <a:t>The current </a:t>
            </a:r>
            <a:r>
              <a:rPr lang="en-US" altLang="zh-CN" dirty="0" err="1">
                <a:solidFill>
                  <a:schemeClr val="tx1"/>
                </a:solidFill>
                <a:ea typeface="宋体" charset="-122"/>
              </a:rPr>
              <a:t>S</a:t>
            </a:r>
            <a:r>
              <a:rPr lang="en-US" altLang="zh-CN" dirty="0" err="1" smtClean="0">
                <a:solidFill>
                  <a:schemeClr val="tx1"/>
                </a:solidFill>
                <a:ea typeface="宋体" charset="-122"/>
              </a:rPr>
              <a:t>maC</a:t>
            </a:r>
            <a:r>
              <a:rPr lang="en-US" altLang="zh-CN" dirty="0" smtClean="0">
                <a:solidFill>
                  <a:schemeClr val="tx1"/>
                </a:solidFill>
                <a:ea typeface="宋体" charset="-122"/>
              </a:rPr>
              <a:t> RD 6.1.2 (Zonal Presence) will be revised and prioritized as needed</a:t>
            </a:r>
            <a:endParaRPr lang="en-US" altLang="zh-CN" i="1" dirty="0" smtClean="0">
              <a:solidFill>
                <a:schemeClr val="tx1"/>
              </a:solidFill>
              <a:ea typeface="宋体" charset="-122"/>
            </a:endParaRPr>
          </a:p>
          <a:p>
            <a:r>
              <a:rPr lang="en-US" altLang="zh-CN" dirty="0" smtClean="0">
                <a:solidFill>
                  <a:srgbClr val="002060"/>
                </a:solidFill>
                <a:ea typeface="宋体" charset="-122"/>
              </a:rPr>
              <a:t>Architecture</a:t>
            </a:r>
          </a:p>
          <a:p>
            <a:pPr lvl="1"/>
            <a:r>
              <a:rPr lang="es-ES" altLang="en-US" dirty="0"/>
              <a:t>No </a:t>
            </a:r>
            <a:r>
              <a:rPr lang="es-ES" altLang="en-US" dirty="0" err="1" smtClean="0"/>
              <a:t>Architecture</a:t>
            </a:r>
            <a:endParaRPr lang="en-US" altLang="zh-CN" i="1" dirty="0" smtClean="0">
              <a:solidFill>
                <a:srgbClr val="002060"/>
              </a:solidFill>
              <a:ea typeface="宋体" charset="-122"/>
            </a:endParaRPr>
          </a:p>
          <a:p>
            <a:r>
              <a:rPr lang="en-US" altLang="zh-CN" dirty="0" smtClean="0">
                <a:solidFill>
                  <a:srgbClr val="002060"/>
                </a:solidFill>
                <a:ea typeface="宋体" charset="-122"/>
              </a:rPr>
              <a:t>Development Phase</a:t>
            </a:r>
          </a:p>
          <a:p>
            <a:pPr lvl="1"/>
            <a:r>
              <a:rPr lang="en-US" altLang="zh-CN" dirty="0" smtClean="0">
                <a:solidFill>
                  <a:schemeClr val="tx1"/>
                </a:solidFill>
                <a:ea typeface="宋体" charset="-122"/>
              </a:rPr>
              <a:t>APIs</a:t>
            </a:r>
          </a:p>
          <a:p>
            <a:pPr lvl="1"/>
            <a:r>
              <a:rPr lang="en-US" altLang="zh-CN" dirty="0" err="1" smtClean="0">
                <a:solidFill>
                  <a:schemeClr val="tx1"/>
                </a:solidFill>
                <a:ea typeface="宋体" charset="-122"/>
              </a:rPr>
              <a:t>IoT</a:t>
            </a:r>
            <a:r>
              <a:rPr lang="en-US" altLang="zh-CN" i="1" dirty="0" smtClean="0">
                <a:solidFill>
                  <a:schemeClr val="tx1"/>
                </a:solidFill>
                <a:ea typeface="宋体" charset="-122"/>
              </a:rPr>
              <a:t> plans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宋体" charset="-122"/>
              </a:rPr>
              <a:t>Planned reviews</a:t>
            </a:r>
          </a:p>
        </p:txBody>
      </p:sp>
      <p:sp>
        <p:nvSpPr>
          <p:cNvPr id="9219" name="Rectangle 3"/>
          <p:cNvSpPr>
            <a:spLocks noGrp="1" noChangeArrowheads="1"/>
          </p:cNvSpPr>
          <p:nvPr>
            <p:ph type="body" idx="1"/>
          </p:nvPr>
        </p:nvSpPr>
        <p:spPr/>
        <p:txBody>
          <a:bodyPr/>
          <a:lstStyle/>
          <a:p>
            <a:r>
              <a:rPr lang="es-ES" altLang="zh-CN" dirty="0" err="1" smtClean="0">
                <a:solidFill>
                  <a:srgbClr val="002060"/>
                </a:solidFill>
                <a:ea typeface="宋体" charset="-122"/>
              </a:rPr>
              <a:t>Requirements</a:t>
            </a:r>
            <a:endParaRPr lang="es-ES" altLang="zh-CN" dirty="0" smtClean="0">
              <a:solidFill>
                <a:srgbClr val="002060"/>
              </a:solidFill>
              <a:ea typeface="宋体" charset="-122"/>
            </a:endParaRPr>
          </a:p>
          <a:p>
            <a:pPr lvl="1"/>
            <a:r>
              <a:rPr lang="es-ES" altLang="en-US" dirty="0"/>
              <a:t>No </a:t>
            </a:r>
            <a:r>
              <a:rPr lang="es-ES" altLang="en-US" dirty="0" err="1" smtClean="0"/>
              <a:t>Review</a:t>
            </a:r>
            <a:endParaRPr lang="es-ES" altLang="zh-CN" i="1" dirty="0" smtClean="0">
              <a:solidFill>
                <a:srgbClr val="002060"/>
              </a:solidFill>
              <a:ea typeface="宋体" charset="-122"/>
            </a:endParaRPr>
          </a:p>
          <a:p>
            <a:r>
              <a:rPr lang="es-ES" altLang="zh-CN" dirty="0" err="1" smtClean="0">
                <a:solidFill>
                  <a:srgbClr val="002060"/>
                </a:solidFill>
                <a:ea typeface="宋体" charset="-122"/>
              </a:rPr>
              <a:t>Architecture</a:t>
            </a:r>
            <a:endParaRPr lang="es-ES" altLang="zh-CN" dirty="0" smtClean="0">
              <a:solidFill>
                <a:srgbClr val="002060"/>
              </a:solidFill>
              <a:ea typeface="宋体" charset="-122"/>
            </a:endParaRPr>
          </a:p>
          <a:p>
            <a:pPr lvl="1"/>
            <a:r>
              <a:rPr lang="es-ES" altLang="en-US" dirty="0"/>
              <a:t>No </a:t>
            </a:r>
            <a:r>
              <a:rPr lang="es-ES" altLang="en-US" dirty="0" err="1" smtClean="0"/>
              <a:t>Review</a:t>
            </a:r>
            <a:endParaRPr lang="es-ES" altLang="zh-CN" i="1" dirty="0" smtClean="0">
              <a:solidFill>
                <a:srgbClr val="002060"/>
              </a:solidFill>
              <a:ea typeface="宋体" charset="-122"/>
            </a:endParaRPr>
          </a:p>
          <a:p>
            <a:r>
              <a:rPr lang="es-ES" altLang="zh-CN" dirty="0" err="1" smtClean="0">
                <a:solidFill>
                  <a:srgbClr val="002060"/>
                </a:solidFill>
                <a:ea typeface="宋体" charset="-122"/>
              </a:rPr>
              <a:t>Release</a:t>
            </a:r>
            <a:endParaRPr lang="es-ES" altLang="zh-CN" dirty="0" smtClean="0">
              <a:solidFill>
                <a:srgbClr val="002060"/>
              </a:solidFill>
              <a:ea typeface="宋体" charset="-122"/>
            </a:endParaRPr>
          </a:p>
          <a:p>
            <a:pPr lvl="1"/>
            <a:r>
              <a:rPr lang="es-ES" altLang="en-US" dirty="0" err="1"/>
              <a:t>Consistency</a:t>
            </a:r>
            <a:r>
              <a:rPr lang="es-ES" altLang="en-US" dirty="0"/>
              <a:t> </a:t>
            </a:r>
            <a:r>
              <a:rPr lang="es-ES" altLang="en-US" dirty="0" err="1" smtClean="0"/>
              <a:t>Review</a:t>
            </a:r>
            <a:endParaRPr lang="es-ES" altLang="en-US" i="1" dirty="0"/>
          </a:p>
        </p:txBody>
      </p:sp>
    </p:spTree>
    <p:extLst>
      <p:ext uri="{BB962C8B-B14F-4D97-AF65-F5344CB8AC3E}">
        <p14:creationId xmlns:p14="http://schemas.microsoft.com/office/powerpoint/2010/main" val="39956555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宋体"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宋体"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857220607"/>
              </p:ext>
            </p:extLst>
          </p:nvPr>
        </p:nvGraphicFramePr>
        <p:xfrm>
          <a:off x="490538" y="16065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InterDigital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宋体"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AT&amp;T</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宋体" charset="-122"/>
                        </a:rPr>
                        <a:t>Sponsor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36152396"/>
              </p:ext>
            </p:extLst>
          </p:nvPr>
        </p:nvGraphicFramePr>
        <p:xfrm>
          <a:off x="338138" y="1606550"/>
          <a:ext cx="8686800" cy="32051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noProof="0" dirty="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Requirements document</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Eldad Zeira, InterDigital</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ARC document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Technical Specifications </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noProof="0" dirty="0" smtClean="0">
                          <a:ln>
                            <a:noFill/>
                          </a:ln>
                          <a:solidFill>
                            <a:srgbClr val="800000"/>
                          </a:solidFill>
                          <a:effectLst/>
                          <a:latin typeface="Arial Narrow" pitchFamily="34" charset="0"/>
                          <a:ea typeface="宋体" charset="-122"/>
                        </a:rPr>
                        <a:t>TBD</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endParaRPr lang="en-US" noProof="0" dirty="0"/>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US" altLang="zh-CN" sz="2000" b="0" i="0" u="none" strike="noStrike" cap="none" normalizeH="0" baseline="0" noProof="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宋体" charset="-122"/>
            </a:endParaRPr>
          </a:p>
        </p:txBody>
      </p:sp>
      <p:sp>
        <p:nvSpPr>
          <p:cNvPr id="12292" name="Rectangle 3"/>
          <p:cNvSpPr>
            <a:spLocks noChangeArrowheads="1"/>
          </p:cNvSpPr>
          <p:nvPr/>
        </p:nvSpPr>
        <p:spPr bwMode="auto">
          <a:xfrm>
            <a:off x="261938" y="11493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Approved Versions</a:t>
            </a:r>
          </a:p>
        </p:txBody>
      </p:sp>
      <p:sp>
        <p:nvSpPr>
          <p:cNvPr id="12293" name="Rectangle 3"/>
          <p:cNvSpPr>
            <a:spLocks noChangeArrowheads="1"/>
          </p:cNvSpPr>
          <p:nvPr/>
        </p:nvSpPr>
        <p:spPr bwMode="auto">
          <a:xfrm>
            <a:off x="261938" y="3663950"/>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itchFamily="34" charset="0"/>
              </a:defRPr>
            </a:lvl1pPr>
            <a:lvl2pPr marL="742950" indent="-285750" defTabSz="1584325">
              <a:spcBef>
                <a:spcPct val="25000"/>
              </a:spcBef>
              <a:buClr>
                <a:schemeClr val="tx1"/>
              </a:buClr>
              <a:buSzPct val="80000"/>
              <a:buChar char="•"/>
              <a:defRPr sz="2200">
                <a:solidFill>
                  <a:srgbClr val="480024"/>
                </a:solidFill>
                <a:latin typeface="Arial Narrow" pitchFamily="34" charset="0"/>
              </a:defRPr>
            </a:lvl2pPr>
            <a:lvl3pPr marL="1143000" indent="-228600" defTabSz="1584325">
              <a:spcBef>
                <a:spcPct val="25000"/>
              </a:spcBef>
              <a:buClr>
                <a:schemeClr val="tx1"/>
              </a:buClr>
              <a:buSzPct val="80000"/>
              <a:buChar char="•"/>
              <a:defRPr sz="2000">
                <a:solidFill>
                  <a:srgbClr val="0B2200"/>
                </a:solidFill>
                <a:latin typeface="Arial Narrow" pitchFamily="34" charset="0"/>
              </a:defRPr>
            </a:lvl3pPr>
            <a:lvl4pPr marL="1600200" indent="-228600" defTabSz="1584325">
              <a:spcBef>
                <a:spcPct val="20000"/>
              </a:spcBef>
              <a:buClr>
                <a:schemeClr val="tx1"/>
              </a:buClr>
              <a:buSzPct val="80000"/>
              <a:buChar char="•"/>
              <a:defRPr>
                <a:solidFill>
                  <a:srgbClr val="543800"/>
                </a:solidFill>
                <a:latin typeface="Arial Narrow" pitchFamily="34" charset="0"/>
              </a:defRPr>
            </a:lvl4pPr>
            <a:lvl5pPr marL="2057400" indent="-228600" defTabSz="1584325">
              <a:spcBef>
                <a:spcPct val="20000"/>
              </a:spcBef>
              <a:buClr>
                <a:schemeClr val="tx1"/>
              </a:buClr>
              <a:buSzPct val="80000"/>
              <a:buChar char="•"/>
              <a:defRPr sz="16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itchFamily="34" charset="0"/>
              </a:defRPr>
            </a:lvl9pPr>
          </a:lstStyle>
          <a:p>
            <a:pPr>
              <a:lnSpc>
                <a:spcPct val="100000"/>
              </a:lnSpc>
              <a:buFontTx/>
              <a:buNone/>
            </a:pPr>
            <a:r>
              <a:rPr lang="en-GB" altLang="zh-CN" sz="2200">
                <a:ea typeface="宋体" charset="-122"/>
              </a:rPr>
              <a:t>Draft Version 1.0</a:t>
            </a:r>
          </a:p>
        </p:txBody>
      </p:sp>
      <p:graphicFrame>
        <p:nvGraphicFramePr>
          <p:cNvPr id="40057" name="Group 121"/>
          <p:cNvGraphicFramePr>
            <a:graphicFrameLocks noGrp="1"/>
          </p:cNvGraphicFramePr>
          <p:nvPr/>
        </p:nvGraphicFramePr>
        <p:xfrm>
          <a:off x="566738" y="1758950"/>
          <a:ext cx="8001000" cy="1584336"/>
        </p:xfrm>
        <a:graphic>
          <a:graphicData uri="http://schemas.openxmlformats.org/drawingml/2006/table">
            <a:tbl>
              <a:tblPr/>
              <a:tblGrid>
                <a:gridCol w="990600"/>
                <a:gridCol w="1524000"/>
                <a:gridCol w="5486400"/>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Date</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Notes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X.Y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dd mmm yyyy</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62" name="Group 126"/>
          <p:cNvGraphicFramePr>
            <a:graphicFrameLocks noGrp="1"/>
          </p:cNvGraphicFramePr>
          <p:nvPr>
            <p:extLst>
              <p:ext uri="{D42A27DB-BD31-4B8C-83A1-F6EECF244321}">
                <p14:modId xmlns:p14="http://schemas.microsoft.com/office/powerpoint/2010/main" val="2482228987"/>
              </p:ext>
            </p:extLst>
          </p:nvPr>
        </p:nvGraphicFramePr>
        <p:xfrm>
          <a:off x="566738" y="4121150"/>
          <a:ext cx="8077200" cy="2073038"/>
        </p:xfrm>
        <a:graphic>
          <a:graphicData uri="http://schemas.openxmlformats.org/drawingml/2006/table">
            <a:tbl>
              <a:tblPr/>
              <a:tblGrid>
                <a:gridCol w="1524000"/>
                <a:gridCol w="6553200"/>
              </a:tblGrid>
              <a:tr h="39625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Changes</a:t>
                      </a: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70117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s-ES" sz="2000" b="0" i="0" u="none" strike="noStrike" cap="none" normalizeH="0" baseline="0" dirty="0" smtClean="0">
                          <a:ln>
                            <a:noFill/>
                          </a:ln>
                          <a:solidFill>
                            <a:srgbClr val="000066"/>
                          </a:solidFill>
                          <a:effectLst/>
                          <a:latin typeface="Arial Narrow" pitchFamily="34" charset="0"/>
                        </a:rPr>
                        <a:t>30 </a:t>
                      </a:r>
                      <a:r>
                        <a:rPr kumimoji="0" lang="es-ES" sz="2000" b="0" i="0" u="none" strike="noStrike" cap="none" normalizeH="0" baseline="0" dirty="0" err="1" smtClean="0">
                          <a:ln>
                            <a:noFill/>
                          </a:ln>
                          <a:solidFill>
                            <a:srgbClr val="000066"/>
                          </a:solidFill>
                          <a:effectLst/>
                          <a:latin typeface="Arial Narrow" pitchFamily="34" charset="0"/>
                        </a:rPr>
                        <a:t>May</a:t>
                      </a:r>
                      <a:r>
                        <a:rPr kumimoji="0" lang="es-ES" sz="2000" b="0" i="0" u="none" strike="noStrike" cap="none" normalizeH="0" baseline="0" dirty="0" smtClean="0">
                          <a:ln>
                            <a:noFill/>
                          </a:ln>
                          <a:solidFill>
                            <a:srgbClr val="000066"/>
                          </a:solidFill>
                          <a:effectLst/>
                          <a:latin typeface="Arial Narrow" pitchFamily="34" charset="0"/>
                        </a:rPr>
                        <a:t> 2014</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sz="2000" b="0" i="0" u="none" strike="noStrike" cap="none" normalizeH="0" baseline="0" dirty="0" smtClean="0">
                          <a:ln>
                            <a:noFill/>
                          </a:ln>
                          <a:solidFill>
                            <a:srgbClr val="000066"/>
                          </a:solidFill>
                          <a:effectLst/>
                          <a:latin typeface="Arial Narrow" pitchFamily="34" charset="0"/>
                        </a:rPr>
                        <a:t>Draft Version </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3404">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5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66" marB="4566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6999642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dirty="0" err="1" smtClean="0">
                <a:ea typeface="宋体" charset="-122"/>
              </a:rPr>
              <a:t>References</a:t>
            </a:r>
            <a:endParaRPr lang="es-ES" altLang="zh-CN" dirty="0" smtClean="0">
              <a:ea typeface="宋体" charset="-122"/>
            </a:endParaRPr>
          </a:p>
        </p:txBody>
      </p:sp>
      <p:sp>
        <p:nvSpPr>
          <p:cNvPr id="9219" name="Rectangle 3"/>
          <p:cNvSpPr>
            <a:spLocks noGrp="1" noChangeArrowheads="1"/>
          </p:cNvSpPr>
          <p:nvPr>
            <p:ph type="body" idx="1"/>
          </p:nvPr>
        </p:nvSpPr>
        <p:spPr/>
        <p:txBody>
          <a:bodyPr/>
          <a:lstStyle/>
          <a:p>
            <a:pPr marL="514350" indent="-514350">
              <a:buFont typeface="+mj-lt"/>
              <a:buAutoNum type="arabicParenR"/>
            </a:pPr>
            <a:r>
              <a:rPr lang="fi-FI" sz="1600" dirty="0" smtClean="0"/>
              <a:t>SmaC RD V1.0 </a:t>
            </a:r>
            <a:r>
              <a:rPr lang="fi-FI" sz="1600" dirty="0" smtClean="0">
                <a:hlinkClick r:id="rId3"/>
              </a:rPr>
              <a:t>http://member.openmobilealliance.org/ftp/Public_documents/ARCH/Permanent_documents/OMA-RD-SmaC-V1_0-20130121-D.zip</a:t>
            </a:r>
            <a:endParaRPr lang="fi-FI" sz="1600" dirty="0" smtClean="0"/>
          </a:p>
          <a:p>
            <a:pPr marL="514350" indent="-514350">
              <a:buFont typeface="+mj-lt"/>
              <a:buAutoNum type="arabicParenR"/>
            </a:pPr>
            <a:r>
              <a:rPr lang="fi-FI" sz="1600" dirty="0" smtClean="0">
                <a:hlinkClick r:id="rId4"/>
              </a:rPr>
              <a:t>LS from http</a:t>
            </a:r>
            <a:r>
              <a:rPr lang="fi-FI" sz="1600" dirty="0">
                <a:hlinkClick r:id="rId4"/>
              </a:rPr>
              <a:t>://member.openmobilealliance.org/ftp/Public_documents/ARCH/2014/OMA-ARC-2014-0033-ILS_from_Small_Cell_Forum_on_Follow_up_Request.zip</a:t>
            </a:r>
            <a:endParaRPr lang="fi-FI" sz="1600" dirty="0"/>
          </a:p>
          <a:p>
            <a:pPr marL="514350" indent="-514350">
              <a:buFont typeface="+mj-lt"/>
              <a:buAutoNum type="arabicParenR"/>
            </a:pPr>
            <a:r>
              <a:rPr lang="en-US" sz="1600" dirty="0">
                <a:hlinkClick r:id="rId5"/>
              </a:rPr>
              <a:t>http://</a:t>
            </a:r>
            <a:r>
              <a:rPr lang="en-US" sz="1600" dirty="0" smtClean="0">
                <a:hlinkClick r:id="rId5"/>
              </a:rPr>
              <a:t>member.openmobilealliance.org/ftp/Public_documents/ARCH/2014/OMA-ARC-2014-0032-Reply_LS_from_Small_Cell_Forum_on_OMA_LS_997.zip</a:t>
            </a:r>
            <a:endParaRPr lang="en-US" sz="1600" dirty="0" smtClean="0"/>
          </a:p>
          <a:p>
            <a:pPr marL="514350" indent="-514350">
              <a:buFont typeface="+mj-lt"/>
              <a:buAutoNum type="arabicParenR"/>
            </a:pPr>
            <a:r>
              <a:rPr lang="en-US" sz="1600" dirty="0" smtClean="0"/>
              <a:t>SCF ARCH </a:t>
            </a:r>
            <a:r>
              <a:rPr lang="en-US" sz="1600" dirty="0" smtClean="0">
                <a:hlinkClick r:id="rId6"/>
              </a:rPr>
              <a:t>http://www.scf.io/en/documents/067_-_Enterprise_small_cell_network_architectures.php</a:t>
            </a:r>
            <a:endParaRPr lang="en-US" sz="1600" dirty="0"/>
          </a:p>
          <a:p>
            <a:pPr marL="514350" indent="-514350">
              <a:buFont typeface="+mj-lt"/>
              <a:buAutoNum type="arabicParenR"/>
            </a:pPr>
            <a:r>
              <a:rPr lang="en-US" sz="1600" dirty="0" smtClean="0"/>
              <a:t>OMA-TS-REST_NetAPI_Presence-V1_0-20130212-C</a:t>
            </a:r>
          </a:p>
          <a:p>
            <a:pPr marL="514350" indent="-514350">
              <a:buFont typeface="+mj-lt"/>
              <a:buAutoNum type="arabicParenR"/>
            </a:pPr>
            <a:r>
              <a:rPr lang="en-US" sz="1600" dirty="0" smtClean="0"/>
              <a:t>OMA-TS-REST_NetAPI_TerminalLocation-V1_0-20130924-A</a:t>
            </a:r>
          </a:p>
          <a:p>
            <a:pPr marL="514350" indent="-514350">
              <a:buFont typeface="+mj-lt"/>
              <a:buAutoNum type="arabicParenR"/>
            </a:pPr>
            <a:r>
              <a:rPr lang="en-US" sz="1600" dirty="0" smtClean="0"/>
              <a:t>084 Small Cell Zone </a:t>
            </a:r>
            <a:r>
              <a:rPr lang="en-US" sz="1600" smtClean="0"/>
              <a:t>Services </a:t>
            </a:r>
            <a:r>
              <a:rPr lang="en-US" sz="1600" smtClean="0">
                <a:hlinkClick r:id="rId7"/>
              </a:rPr>
              <a:t>http</a:t>
            </a:r>
            <a:r>
              <a:rPr lang="en-US" sz="1600" dirty="0" smtClean="0">
                <a:hlinkClick r:id="rId7"/>
              </a:rPr>
              <a:t>://scf.io/en/documents/084_-_Small_Cell_Zone_services_RESTful_Bindings.php</a:t>
            </a:r>
            <a:r>
              <a:rPr lang="en-US" sz="1600" dirty="0"/>
              <a:t>	</a:t>
            </a:r>
          </a:p>
          <a:p>
            <a:pPr marL="0" indent="0">
              <a:buNone/>
            </a:pPr>
            <a:endParaRPr lang="es-ES" altLang="zh-CN" sz="1600" dirty="0" smtClean="0">
              <a:ea typeface="宋体" charset="-122"/>
            </a:endParaRPr>
          </a:p>
        </p:txBody>
      </p:sp>
    </p:spTree>
    <p:extLst>
      <p:ext uri="{BB962C8B-B14F-4D97-AF65-F5344CB8AC3E}">
        <p14:creationId xmlns:p14="http://schemas.microsoft.com/office/powerpoint/2010/main" val="18022299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2714014982"/>
              </p:ext>
            </p:extLst>
          </p:nvPr>
        </p:nvGraphicFramePr>
        <p:xfrm>
          <a:off x="642938" y="2825750"/>
          <a:ext cx="8229600" cy="836613"/>
        </p:xfrm>
        <a:graphic>
          <a:graphicData uri="http://schemas.openxmlformats.org/drawingml/2006/table">
            <a:tbl>
              <a:tblPr/>
              <a:tblGrid>
                <a:gridCol w="2057400"/>
                <a:gridCol w="1828800"/>
                <a:gridCol w="2514600"/>
                <a:gridCol w="1828800"/>
              </a:tblGrid>
              <a:tr h="401942">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671">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en-GB" altLang="en-US" sz="1400" dirty="0" err="1" smtClean="0"/>
                        <a:t>SmaC</a:t>
                      </a:r>
                      <a:r>
                        <a:rPr lang="en-GB" altLang="en-US" sz="1400" dirty="0" smtClean="0"/>
                        <a:t> Zonal Presence</a:t>
                      </a:r>
                      <a:r>
                        <a:rPr lang="en-GB" altLang="en-US" sz="1400" baseline="0" dirty="0" smtClean="0"/>
                        <a:t> REST API</a:t>
                      </a:r>
                      <a:endParaRPr kumimoji="0" lang="en-GB" altLang="zh-CN" sz="1400" b="1" i="0" u="none" strike="noStrike" cap="none" normalizeH="0" baseline="0" dirty="0" smtClean="0">
                        <a:ln>
                          <a:noFill/>
                        </a:ln>
                        <a:solidFill>
                          <a:srgbClr val="FF0000"/>
                        </a:solidFill>
                        <a:effectLst/>
                        <a:latin typeface="Calibri" pitchFamily="34" charset="0"/>
                        <a:ea typeface="宋体" charset="-122"/>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ARC</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err="1" smtClean="0">
                          <a:ln>
                            <a:noFill/>
                          </a:ln>
                          <a:solidFill>
                            <a:srgbClr val="000000"/>
                          </a:solidFill>
                          <a:effectLst/>
                          <a:latin typeface="Calibri" pitchFamily="34" charset="0"/>
                          <a:ea typeface="宋体" charset="-122"/>
                          <a:cs typeface="+mn-cs"/>
                        </a:rPr>
                        <a:t>SmaC_ZOPAPI</a:t>
                      </a:r>
                      <a:endParaRPr kumimoji="0" lang="en-GB" altLang="zh-CN" sz="1400" b="1" i="0" u="none" strike="noStrike" kern="1200" cap="none" normalizeH="0" baseline="0" dirty="0" smtClean="0">
                        <a:ln>
                          <a:noFill/>
                        </a:ln>
                        <a:solidFill>
                          <a:srgbClr val="000000"/>
                        </a:solidFill>
                        <a:effectLst/>
                        <a:latin typeface="Calibri" pitchFamily="34" charset="0"/>
                        <a:ea typeface="宋体" charset="-122"/>
                        <a:cs typeface="+mn-cs"/>
                      </a:endParaRP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9"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019585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Backup Material</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68762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Previous OMA APIs</a:t>
            </a:r>
            <a:endParaRPr lang="en-US" dirty="0"/>
          </a:p>
        </p:txBody>
      </p:sp>
      <p:sp>
        <p:nvSpPr>
          <p:cNvPr id="3" name="Content Placeholder 2"/>
          <p:cNvSpPr>
            <a:spLocks noGrp="1"/>
          </p:cNvSpPr>
          <p:nvPr>
            <p:ph idx="1"/>
          </p:nvPr>
        </p:nvSpPr>
        <p:spPr>
          <a:xfrm>
            <a:off x="261937" y="996950"/>
            <a:ext cx="8778875" cy="5257800"/>
          </a:xfrm>
        </p:spPr>
        <p:txBody>
          <a:bodyPr/>
          <a:lstStyle/>
          <a:p>
            <a:r>
              <a:rPr lang="en-US" dirty="0" smtClean="0"/>
              <a:t>Are similar with respect to location</a:t>
            </a:r>
          </a:p>
          <a:p>
            <a:r>
              <a:rPr lang="en-US" dirty="0" smtClean="0"/>
              <a:t>Terminal location API [6]</a:t>
            </a:r>
          </a:p>
          <a:p>
            <a:pPr lvl="1"/>
            <a:r>
              <a:rPr lang="en-US" sz="2400" dirty="0" smtClean="0"/>
              <a:t>Obtain </a:t>
            </a:r>
            <a:r>
              <a:rPr lang="en-US" sz="2400" dirty="0"/>
              <a:t>the current terminal location</a:t>
            </a:r>
          </a:p>
          <a:p>
            <a:pPr lvl="1"/>
            <a:r>
              <a:rPr lang="en-US" sz="2400" dirty="0" smtClean="0"/>
              <a:t>Obtain </a:t>
            </a:r>
            <a:r>
              <a:rPr lang="en-US" sz="2400" dirty="0"/>
              <a:t>the terminal distance from a given location</a:t>
            </a:r>
          </a:p>
          <a:p>
            <a:pPr lvl="1"/>
            <a:r>
              <a:rPr lang="en-US" sz="2400" dirty="0" smtClean="0"/>
              <a:t>Obtain </a:t>
            </a:r>
            <a:r>
              <a:rPr lang="en-US" sz="2400" dirty="0"/>
              <a:t>the distance between two terminals</a:t>
            </a:r>
          </a:p>
          <a:p>
            <a:pPr lvl="1"/>
            <a:r>
              <a:rPr lang="en-US" sz="2400" dirty="0" smtClean="0"/>
              <a:t>Manage subscriptions</a:t>
            </a:r>
          </a:p>
          <a:p>
            <a:r>
              <a:rPr lang="en-US" dirty="0" smtClean="0"/>
              <a:t>Presence API [5]</a:t>
            </a:r>
          </a:p>
          <a:p>
            <a:pPr lvl="1"/>
            <a:r>
              <a:rPr lang="en-US" sz="2400" dirty="0" smtClean="0"/>
              <a:t>Watcher </a:t>
            </a:r>
            <a:r>
              <a:rPr lang="en-US" sz="2400" dirty="0"/>
              <a:t>retrieves presence information for a single </a:t>
            </a:r>
            <a:r>
              <a:rPr lang="en-US" sz="2400" dirty="0" err="1"/>
              <a:t>Presentity</a:t>
            </a:r>
            <a:r>
              <a:rPr lang="en-US" sz="2400" dirty="0"/>
              <a:t> </a:t>
            </a:r>
          </a:p>
          <a:p>
            <a:pPr marL="230188" lvl="1" indent="0">
              <a:buNone/>
            </a:pPr>
            <a:r>
              <a:rPr lang="en-US" sz="2400" dirty="0"/>
              <a:t>• Watcher retrieves presence information for </a:t>
            </a:r>
            <a:r>
              <a:rPr lang="en-US" sz="2400" dirty="0" err="1"/>
              <a:t>Presentities</a:t>
            </a:r>
            <a:r>
              <a:rPr lang="en-US" sz="2400" dirty="0"/>
              <a:t> in a Presence </a:t>
            </a:r>
            <a:r>
              <a:rPr lang="en-US" sz="2400" dirty="0" smtClean="0"/>
              <a:t>List</a:t>
            </a:r>
          </a:p>
          <a:p>
            <a:pPr marL="230188" lvl="1" indent="0">
              <a:buNone/>
            </a:pPr>
            <a:r>
              <a:rPr lang="en-US" sz="2400" dirty="0" smtClean="0"/>
              <a:t>Returns:</a:t>
            </a:r>
          </a:p>
          <a:p>
            <a:pPr marL="573088" lvl="1" indent="-342900">
              <a:buFont typeface="Arial" panose="020B0604020202020204" pitchFamily="34" charset="0"/>
              <a:buChar char="•"/>
            </a:pPr>
            <a:r>
              <a:rPr lang="en-US" sz="2400" dirty="0" err="1" smtClean="0"/>
              <a:t>PlaceType</a:t>
            </a:r>
            <a:r>
              <a:rPr lang="en-US" sz="2400" dirty="0" smtClean="0"/>
              <a:t> value (RFC4480)</a:t>
            </a:r>
          </a:p>
          <a:p>
            <a:pPr marL="573088" lvl="1" indent="-342900">
              <a:buFont typeface="Arial" panose="020B0604020202020204" pitchFamily="34" charset="0"/>
              <a:buChar char="•"/>
            </a:pPr>
            <a:r>
              <a:rPr lang="en-US" sz="2400" dirty="0" smtClean="0"/>
              <a:t>Location value </a:t>
            </a:r>
            <a:r>
              <a:rPr lang="en-US" sz="2400" dirty="0"/>
              <a:t>(</a:t>
            </a:r>
            <a:r>
              <a:rPr lang="en-US" sz="2400" dirty="0" err="1" smtClean="0"/>
              <a:t>lat</a:t>
            </a:r>
            <a:r>
              <a:rPr lang="en-US" sz="2400" dirty="0" smtClean="0"/>
              <a:t>/</a:t>
            </a:r>
            <a:r>
              <a:rPr lang="en-US" sz="2400" dirty="0" err="1" smtClean="0"/>
              <a:t>lon</a:t>
            </a:r>
            <a:r>
              <a:rPr lang="en-US" sz="2400" dirty="0" smtClean="0"/>
              <a:t> or address) -  (RFC5491, 4119 &amp; 5139)</a:t>
            </a:r>
          </a:p>
          <a:p>
            <a:pPr marL="230188" lvl="1" indent="0">
              <a:buNone/>
            </a:pPr>
            <a:endParaRPr lang="en-US" sz="2400" dirty="0"/>
          </a:p>
          <a:p>
            <a:pPr lvl="1"/>
            <a:endParaRPr lang="en-US" dirty="0"/>
          </a:p>
        </p:txBody>
      </p:sp>
      <p:sp>
        <p:nvSpPr>
          <p:cNvPr id="4" name="TextBox 3"/>
          <p:cNvSpPr txBox="1"/>
          <p:nvPr/>
        </p:nvSpPr>
        <p:spPr>
          <a:xfrm>
            <a:off x="3005137" y="564515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8472913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Zonal Presence vs. Presence API</a:t>
            </a:r>
            <a:endParaRPr lang="en-US" dirty="0"/>
          </a:p>
        </p:txBody>
      </p:sp>
      <p:sp>
        <p:nvSpPr>
          <p:cNvPr id="4" name="Text Placeholder 3"/>
          <p:cNvSpPr>
            <a:spLocks noGrp="1"/>
          </p:cNvSpPr>
          <p:nvPr>
            <p:ph type="body" idx="1"/>
          </p:nvPr>
        </p:nvSpPr>
        <p:spPr>
          <a:xfrm>
            <a:off x="414337" y="1225550"/>
            <a:ext cx="4137025" cy="492125"/>
          </a:xfrm>
        </p:spPr>
        <p:txBody>
          <a:bodyPr/>
          <a:lstStyle/>
          <a:p>
            <a:r>
              <a:rPr lang="en-US" dirty="0" smtClean="0"/>
              <a:t>Zonal Presence (</a:t>
            </a:r>
            <a:r>
              <a:rPr lang="en-US" dirty="0" err="1" smtClean="0"/>
              <a:t>SmaC</a:t>
            </a:r>
            <a:r>
              <a:rPr lang="en-US" dirty="0" smtClean="0"/>
              <a:t> RD)</a:t>
            </a:r>
            <a:endParaRPr lang="en-US" dirty="0"/>
          </a:p>
        </p:txBody>
      </p:sp>
      <p:sp>
        <p:nvSpPr>
          <p:cNvPr id="3" name="Content Placeholder 2"/>
          <p:cNvSpPr>
            <a:spLocks noGrp="1"/>
          </p:cNvSpPr>
          <p:nvPr>
            <p:ph sz="half" idx="2"/>
          </p:nvPr>
        </p:nvSpPr>
        <p:spPr>
          <a:xfrm>
            <a:off x="468313" y="1911351"/>
            <a:ext cx="4137025" cy="4362450"/>
          </a:xfrm>
        </p:spPr>
        <p:txBody>
          <a:bodyPr/>
          <a:lstStyle/>
          <a:p>
            <a:r>
              <a:rPr lang="en-US" dirty="0" smtClean="0"/>
              <a:t>Based on attachment point in zone:</a:t>
            </a:r>
          </a:p>
          <a:p>
            <a:pPr lvl="1"/>
            <a:r>
              <a:rPr lang="en-US" dirty="0" smtClean="0"/>
              <a:t>Is the user in the zone?</a:t>
            </a:r>
          </a:p>
          <a:p>
            <a:pPr lvl="1"/>
            <a:r>
              <a:rPr lang="en-US" dirty="0" smtClean="0"/>
              <a:t>At which AP in the zone is the user? </a:t>
            </a:r>
          </a:p>
          <a:p>
            <a:pPr lvl="1"/>
            <a:r>
              <a:rPr lang="en-US" dirty="0" smtClean="0"/>
              <a:t>List / locations of AP in zone</a:t>
            </a:r>
          </a:p>
          <a:p>
            <a:pPr lvl="1"/>
            <a:r>
              <a:rPr lang="en-US" dirty="0" smtClean="0"/>
              <a:t>List </a:t>
            </a:r>
            <a:r>
              <a:rPr lang="en-US" dirty="0"/>
              <a:t>/</a:t>
            </a:r>
            <a:r>
              <a:rPr lang="en-US" dirty="0" smtClean="0"/>
              <a:t> count of users in zone or at AP</a:t>
            </a:r>
          </a:p>
          <a:p>
            <a:r>
              <a:rPr lang="en-US" dirty="0" smtClean="0"/>
              <a:t>Assumes interface to small cell entity which:</a:t>
            </a:r>
          </a:p>
          <a:p>
            <a:pPr lvl="1"/>
            <a:r>
              <a:rPr lang="en-US" dirty="0" smtClean="0"/>
              <a:t>knows zone context </a:t>
            </a:r>
          </a:p>
          <a:p>
            <a:pPr lvl="1"/>
            <a:r>
              <a:rPr lang="en-US" dirty="0" smtClean="0"/>
              <a:t>Always aware of location of UE relative to zone</a:t>
            </a:r>
          </a:p>
        </p:txBody>
      </p:sp>
      <p:sp>
        <p:nvSpPr>
          <p:cNvPr id="5" name="Text Placeholder 4"/>
          <p:cNvSpPr>
            <a:spLocks noGrp="1"/>
          </p:cNvSpPr>
          <p:nvPr>
            <p:ph type="body" sz="quarter" idx="3"/>
          </p:nvPr>
        </p:nvSpPr>
        <p:spPr>
          <a:xfrm>
            <a:off x="4756150" y="1266617"/>
            <a:ext cx="4138613" cy="457518"/>
          </a:xfrm>
        </p:spPr>
        <p:txBody>
          <a:bodyPr/>
          <a:lstStyle/>
          <a:p>
            <a:r>
              <a:rPr lang="en-US" dirty="0" smtClean="0"/>
              <a:t>Existing </a:t>
            </a:r>
            <a:r>
              <a:rPr lang="en-US" dirty="0" err="1" smtClean="0"/>
              <a:t>NetAPI</a:t>
            </a:r>
            <a:r>
              <a:rPr lang="en-US" dirty="0" err="1"/>
              <a:t>s</a:t>
            </a:r>
            <a:endParaRPr lang="en-US" dirty="0"/>
          </a:p>
        </p:txBody>
      </p:sp>
      <p:sp>
        <p:nvSpPr>
          <p:cNvPr id="6" name="Content Placeholder 5"/>
          <p:cNvSpPr>
            <a:spLocks noGrp="1"/>
          </p:cNvSpPr>
          <p:nvPr>
            <p:ph sz="quarter" idx="4"/>
          </p:nvPr>
        </p:nvSpPr>
        <p:spPr>
          <a:xfrm>
            <a:off x="4756150" y="1911349"/>
            <a:ext cx="4138613" cy="4362451"/>
          </a:xfrm>
        </p:spPr>
        <p:txBody>
          <a:bodyPr/>
          <a:lstStyle/>
          <a:p>
            <a:r>
              <a:rPr lang="en-US" dirty="0" smtClean="0"/>
              <a:t>Based on geo-location</a:t>
            </a:r>
          </a:p>
          <a:p>
            <a:pPr lvl="1"/>
            <a:r>
              <a:rPr lang="en-US" dirty="0" smtClean="0"/>
              <a:t>Where in the world is the user?</a:t>
            </a:r>
          </a:p>
          <a:p>
            <a:pPr lvl="1"/>
            <a:r>
              <a:rPr lang="en-US" dirty="0" smtClean="0"/>
              <a:t>Location specified in </a:t>
            </a:r>
            <a:r>
              <a:rPr lang="en-US" dirty="0" err="1" smtClean="0"/>
              <a:t>Lat</a:t>
            </a:r>
            <a:r>
              <a:rPr lang="en-US" dirty="0" smtClean="0"/>
              <a:t>/Lon, address and type of location</a:t>
            </a:r>
          </a:p>
          <a:p>
            <a:r>
              <a:rPr lang="en-US" dirty="0" smtClean="0"/>
              <a:t>Assumes interface to an entity which</a:t>
            </a:r>
            <a:r>
              <a:rPr lang="en-US" dirty="0"/>
              <a:t> i</a:t>
            </a:r>
            <a:r>
              <a:rPr lang="en-US" dirty="0" smtClean="0"/>
              <a:t>s not aware of zones</a:t>
            </a:r>
          </a:p>
        </p:txBody>
      </p:sp>
    </p:spTree>
    <p:extLst>
      <p:ext uri="{BB962C8B-B14F-4D97-AF65-F5344CB8AC3E}">
        <p14:creationId xmlns:p14="http://schemas.microsoft.com/office/powerpoint/2010/main" val="5792310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RD - </a:t>
            </a:r>
            <a:r>
              <a:rPr lang="en-US" dirty="0" err="1" smtClean="0"/>
              <a:t>NetAPI</a:t>
            </a:r>
            <a:r>
              <a:rPr lang="en-US" dirty="0" smtClean="0"/>
              <a:t> Gap analysis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527750209"/>
              </p:ext>
            </p:extLst>
          </p:nvPr>
        </p:nvGraphicFramePr>
        <p:xfrm>
          <a:off x="109537" y="996950"/>
          <a:ext cx="9067800" cy="4729480"/>
        </p:xfrm>
        <a:graphic>
          <a:graphicData uri="http://schemas.openxmlformats.org/drawingml/2006/table">
            <a:tbl>
              <a:tblPr/>
              <a:tblGrid>
                <a:gridCol w="769907"/>
                <a:gridCol w="6240493"/>
                <a:gridCol w="2057400"/>
              </a:tblGrid>
              <a:tr h="69411">
                <a:tc>
                  <a:txBody>
                    <a:bodyPr/>
                    <a:lstStyle/>
                    <a:p>
                      <a:pPr marL="0" marR="0" algn="ctr">
                        <a:spcBef>
                          <a:spcPts val="100"/>
                        </a:spcBef>
                        <a:spcAft>
                          <a:spcPts val="100"/>
                        </a:spcAft>
                      </a:pPr>
                      <a:r>
                        <a:rPr lang="en-GB" sz="1000" b="1" dirty="0">
                          <a:effectLst/>
                          <a:latin typeface="Times New Roman"/>
                          <a:ea typeface="Times New Roman"/>
                        </a:rPr>
                        <a:t>Label</a:t>
                      </a:r>
                      <a:endParaRPr lang="en-US" sz="1000" b="1" dirty="0">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a:spcBef>
                          <a:spcPts val="100"/>
                        </a:spcBef>
                        <a:spcAft>
                          <a:spcPts val="100"/>
                        </a:spcAft>
                      </a:pPr>
                      <a:r>
                        <a:rPr lang="en-GB" sz="1000" b="1">
                          <a:effectLst/>
                          <a:latin typeface="Times New Roman"/>
                          <a:ea typeface="Times New Roman"/>
                        </a:rPr>
                        <a:t>Description</a:t>
                      </a:r>
                      <a:endParaRPr lang="en-US" sz="1000" b="1">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ctr">
                        <a:spcBef>
                          <a:spcPts val="100"/>
                        </a:spcBef>
                        <a:spcAft>
                          <a:spcPts val="100"/>
                        </a:spcAft>
                      </a:pPr>
                      <a:r>
                        <a:rPr lang="en-US" sz="1100" b="1" dirty="0" smtClean="0">
                          <a:effectLst/>
                          <a:latin typeface="Times New Roman"/>
                          <a:ea typeface="Times New Roman"/>
                        </a:rPr>
                        <a:t>Met</a:t>
                      </a:r>
                      <a:r>
                        <a:rPr lang="en-US" sz="1100" b="1" baseline="0" dirty="0" smtClean="0">
                          <a:effectLst/>
                          <a:latin typeface="Times New Roman"/>
                          <a:ea typeface="Times New Roman"/>
                        </a:rPr>
                        <a:t> with </a:t>
                      </a:r>
                      <a:r>
                        <a:rPr lang="en-US" sz="1100" b="1" baseline="0" dirty="0" err="1" smtClean="0">
                          <a:effectLst/>
                          <a:latin typeface="Times New Roman"/>
                          <a:ea typeface="Times New Roman"/>
                        </a:rPr>
                        <a:t>NetAPI</a:t>
                      </a:r>
                      <a:r>
                        <a:rPr lang="en-US" sz="1100" b="1" baseline="0" dirty="0" smtClean="0">
                          <a:effectLst/>
                          <a:latin typeface="Times New Roman"/>
                          <a:ea typeface="Times New Roman"/>
                        </a:rPr>
                        <a:t>?</a:t>
                      </a:r>
                      <a:endParaRPr lang="en-US" sz="1100" b="1" dirty="0">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925481">
                <a:tc>
                  <a:txBody>
                    <a:bodyPr/>
                    <a:lstStyle/>
                    <a:p>
                      <a:pPr marL="0" marR="0" algn="l">
                        <a:spcBef>
                          <a:spcPts val="100"/>
                        </a:spcBef>
                        <a:spcAft>
                          <a:spcPts val="100"/>
                        </a:spcAft>
                      </a:pPr>
                      <a:r>
                        <a:rPr lang="en-GB" sz="1000" b="0">
                          <a:effectLst/>
                          <a:latin typeface="Times New Roman"/>
                          <a:ea typeface="Times New Roman"/>
                        </a:rPr>
                        <a:t>SmaC-ZP-001</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US" sz="1400" dirty="0" smtClean="0">
                          <a:effectLst/>
                          <a:latin typeface="Times New Roman"/>
                          <a:ea typeface="Times New Roman"/>
                        </a:rPr>
                        <a:t>Expose to authorized applications the following:</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Initiate and terminate subscription to Zonal Presence notifications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Query list of </a:t>
                      </a:r>
                      <a:r>
                        <a:rPr lang="en-GB" sz="1400" dirty="0" smtClean="0">
                          <a:effectLst/>
                          <a:latin typeface="Times New Roman"/>
                          <a:ea typeface="Times New Roman"/>
                        </a:rPr>
                        <a:t>zones, zone status, status </a:t>
                      </a:r>
                      <a:r>
                        <a:rPr lang="en-GB" sz="1400" dirty="0">
                          <a:effectLst/>
                          <a:latin typeface="Times New Roman"/>
                          <a:ea typeface="Times New Roman"/>
                        </a:rPr>
                        <a:t>for access points within a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Query users</a:t>
                      </a:r>
                      <a:endParaRPr lang="en-US" sz="1400" dirty="0">
                        <a:effectLst/>
                        <a:latin typeface="Times New Roman"/>
                        <a:ea typeface="Times New Roman"/>
                      </a:endParaRPr>
                    </a:p>
                    <a:p>
                      <a:pPr marL="0" marR="0">
                        <a:spcBef>
                          <a:spcPts val="100"/>
                        </a:spcBef>
                        <a:spcAft>
                          <a:spcPts val="100"/>
                        </a:spcAft>
                      </a:pPr>
                      <a:r>
                        <a:rPr lang="en-GB" sz="1400" dirty="0" smtClean="0">
                          <a:effectLst/>
                          <a:latin typeface="Times New Roman"/>
                          <a:ea typeface="Times New Roman"/>
                        </a:rPr>
                        <a:t>Zone </a:t>
                      </a:r>
                      <a:r>
                        <a:rPr lang="en-GB" sz="1400" dirty="0">
                          <a:effectLst/>
                          <a:latin typeface="Times New Roman"/>
                          <a:ea typeface="Times New Roman"/>
                        </a:rPr>
                        <a:t>as a collection of access points that may be in one or more sites, and where each site may have one or more access point. Each zone will have a unique "Zone ID" identifier.</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0000"/>
                          </a:solidFill>
                          <a:effectLst/>
                          <a:latin typeface="Times New Roman"/>
                          <a:ea typeface="Times New Roman"/>
                        </a:rPr>
                        <a:t>NO</a:t>
                      </a:r>
                    </a:p>
                    <a:p>
                      <a:pPr marL="0" marR="0" algn="l">
                        <a:spcBef>
                          <a:spcPts val="100"/>
                        </a:spcBef>
                        <a:spcAft>
                          <a:spcPts val="100"/>
                        </a:spcAft>
                      </a:pPr>
                      <a:r>
                        <a:rPr lang="en-US" sz="1200" b="1" dirty="0" smtClean="0">
                          <a:solidFill>
                            <a:srgbClr val="FF0000"/>
                          </a:solidFill>
                          <a:effectLst/>
                          <a:latin typeface="Times New Roman"/>
                          <a:ea typeface="Times New Roman"/>
                        </a:rPr>
                        <a:t>Zone not defined; </a:t>
                      </a:r>
                    </a:p>
                    <a:p>
                      <a:pPr marL="0" marR="0" algn="l">
                        <a:spcBef>
                          <a:spcPts val="100"/>
                        </a:spcBef>
                        <a:spcAft>
                          <a:spcPts val="100"/>
                        </a:spcAft>
                      </a:pPr>
                      <a:r>
                        <a:rPr lang="en-US" sz="1200" b="1" dirty="0" smtClean="0">
                          <a:solidFill>
                            <a:srgbClr val="FF0000"/>
                          </a:solidFill>
                          <a:effectLst/>
                          <a:latin typeface="Times New Roman"/>
                          <a:ea typeface="Times New Roman"/>
                        </a:rPr>
                        <a:t>Even</a:t>
                      </a:r>
                      <a:r>
                        <a:rPr lang="en-US" sz="1200" b="1" baseline="0" dirty="0" smtClean="0">
                          <a:solidFill>
                            <a:srgbClr val="FF0000"/>
                          </a:solidFill>
                          <a:effectLst/>
                          <a:latin typeface="Times New Roman"/>
                          <a:ea typeface="Times New Roman"/>
                        </a:rPr>
                        <a:t> if AP are known to MN, their status within a zone isn’t as zone is unknown</a:t>
                      </a:r>
                    </a:p>
                    <a:p>
                      <a:pPr marL="0" marR="0" algn="l">
                        <a:spcBef>
                          <a:spcPts val="100"/>
                        </a:spcBef>
                        <a:spcAft>
                          <a:spcPts val="100"/>
                        </a:spcAft>
                      </a:pPr>
                      <a:r>
                        <a:rPr lang="en-US" sz="1200" b="1" baseline="0" dirty="0" smtClean="0">
                          <a:solidFill>
                            <a:srgbClr val="FF0000"/>
                          </a:solidFill>
                          <a:effectLst/>
                          <a:latin typeface="Times New Roman"/>
                          <a:ea typeface="Times New Roman"/>
                        </a:rPr>
                        <a:t>No ability to query for users in zone</a:t>
                      </a:r>
                      <a:endParaRPr lang="en-US" sz="1200" b="1" dirty="0">
                        <a:solidFill>
                          <a:srgbClr val="FF0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507">
                <a:tc>
                  <a:txBody>
                    <a:bodyPr/>
                    <a:lstStyle/>
                    <a:p>
                      <a:pPr marL="0" marR="0" algn="l">
                        <a:spcBef>
                          <a:spcPts val="100"/>
                        </a:spcBef>
                        <a:spcAft>
                          <a:spcPts val="100"/>
                        </a:spcAft>
                      </a:pPr>
                      <a:r>
                        <a:rPr lang="en-GB" sz="1000" b="0">
                          <a:effectLst/>
                          <a:latin typeface="Times New Roman"/>
                          <a:ea typeface="Times New Roman"/>
                        </a:rPr>
                        <a:t>SmaC-ZP-002</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smtClean="0">
                          <a:effectLst/>
                          <a:latin typeface="Times New Roman"/>
                          <a:ea typeface="Times New Roman"/>
                        </a:rPr>
                        <a:t>Desirable to be </a:t>
                      </a:r>
                      <a:r>
                        <a:rPr lang="en-GB" sz="1400" dirty="0" err="1" smtClean="0">
                          <a:effectLst/>
                          <a:latin typeface="Times New Roman"/>
                          <a:ea typeface="Times New Roman"/>
                        </a:rPr>
                        <a:t>RESTful</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71">
                <a:tc>
                  <a:txBody>
                    <a:bodyPr/>
                    <a:lstStyle/>
                    <a:p>
                      <a:pPr marL="0" marR="0" algn="l">
                        <a:spcBef>
                          <a:spcPts val="100"/>
                        </a:spcBef>
                        <a:spcAft>
                          <a:spcPts val="100"/>
                        </a:spcAft>
                      </a:pPr>
                      <a:r>
                        <a:rPr lang="en-GB" sz="1000" b="0">
                          <a:effectLst/>
                          <a:latin typeface="Times New Roman"/>
                          <a:ea typeface="Times New Roman"/>
                        </a:rPr>
                        <a:t>SmaC-ZP-003</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mobile identity of the device shall be common with that consumed by other </a:t>
                      </a:r>
                      <a:r>
                        <a:rPr lang="en-GB" sz="1400" dirty="0" err="1">
                          <a:effectLst/>
                          <a:latin typeface="Times New Roman"/>
                          <a:ea typeface="Times New Roman"/>
                        </a:rPr>
                        <a:t>OneAPI</a:t>
                      </a:r>
                      <a:r>
                        <a:rPr lang="en-GB" sz="1400" dirty="0">
                          <a:effectLst/>
                          <a:latin typeface="Times New Roman"/>
                          <a:ea typeface="Times New Roman"/>
                        </a:rPr>
                        <a:t> API's.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5051">
                <a:tc>
                  <a:txBody>
                    <a:bodyPr/>
                    <a:lstStyle/>
                    <a:p>
                      <a:pPr marL="0" marR="0" algn="l">
                        <a:spcBef>
                          <a:spcPts val="100"/>
                        </a:spcBef>
                        <a:spcAft>
                          <a:spcPts val="100"/>
                        </a:spcAft>
                      </a:pPr>
                      <a:r>
                        <a:rPr lang="en-GB" sz="1000" b="0" dirty="0">
                          <a:effectLst/>
                          <a:latin typeface="Times New Roman"/>
                          <a:ea typeface="Times New Roman"/>
                        </a:rPr>
                        <a:t>SmaC-ZP-004</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Initiate Subscription to Zonal Presence Notifications operation shall include </a:t>
                      </a:r>
                      <a:endParaRPr lang="en-US" sz="1400" dirty="0">
                        <a:effectLst/>
                        <a:latin typeface="Times New Roman"/>
                        <a:ea typeface="Times New Roman"/>
                      </a:endParaRPr>
                    </a:p>
                    <a:p>
                      <a:pPr marL="0" marR="0" lvl="0" indent="0">
                        <a:spcBef>
                          <a:spcPts val="100"/>
                        </a:spcBef>
                        <a:spcAft>
                          <a:spcPts val="100"/>
                        </a:spcAft>
                        <a:buFont typeface="Symbol"/>
                        <a:buNone/>
                      </a:pPr>
                      <a:r>
                        <a:rPr lang="en-GB" sz="1400" dirty="0" smtClean="0">
                          <a:effectLst/>
                          <a:latin typeface="Times New Roman"/>
                          <a:ea typeface="Times New Roman"/>
                        </a:rPr>
                        <a:t> Zone ID &amp; Notification </a:t>
                      </a:r>
                      <a:r>
                        <a:rPr lang="en-GB" sz="1400" dirty="0">
                          <a:effectLst/>
                          <a:latin typeface="Times New Roman"/>
                          <a:ea typeface="Times New Roman"/>
                        </a:rPr>
                        <a:t>URL - the location where notifications are sent</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0000"/>
                          </a:solidFill>
                          <a:effectLst/>
                          <a:latin typeface="Times New Roman"/>
                          <a:ea typeface="Times New Roman"/>
                        </a:rPr>
                        <a:t>NO</a:t>
                      </a:r>
                    </a:p>
                    <a:p>
                      <a:pPr marL="0" marR="0" algn="l">
                        <a:spcBef>
                          <a:spcPts val="100"/>
                        </a:spcBef>
                        <a:spcAft>
                          <a:spcPts val="100"/>
                        </a:spcAft>
                      </a:pPr>
                      <a:r>
                        <a:rPr lang="en-US" sz="1200" b="1" dirty="0" smtClean="0">
                          <a:solidFill>
                            <a:srgbClr val="FF0000"/>
                          </a:solidFill>
                          <a:effectLst/>
                          <a:latin typeface="Times New Roman"/>
                          <a:ea typeface="Times New Roman"/>
                        </a:rPr>
                        <a:t>Zone and Zone ID not defined </a:t>
                      </a:r>
                      <a:endParaRPr lang="en-US" sz="1200" b="1" dirty="0">
                        <a:solidFill>
                          <a:srgbClr val="FF0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9671">
                <a:tc>
                  <a:txBody>
                    <a:bodyPr/>
                    <a:lstStyle/>
                    <a:p>
                      <a:pPr marL="0" marR="0" algn="l">
                        <a:spcBef>
                          <a:spcPts val="100"/>
                        </a:spcBef>
                        <a:spcAft>
                          <a:spcPts val="100"/>
                        </a:spcAft>
                      </a:pPr>
                      <a:r>
                        <a:rPr lang="en-GB" sz="1000" b="0">
                          <a:effectLst/>
                          <a:latin typeface="Times New Roman"/>
                          <a:ea typeface="Times New Roman"/>
                        </a:rPr>
                        <a:t>SmaC-ZP-005</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 response to the Initiate Subscription to Zonal Presence Notifications operation shall confirm the subscription.</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009900"/>
                          </a:solidFill>
                          <a:effectLst/>
                          <a:latin typeface="Times New Roman"/>
                          <a:ea typeface="Times New Roman"/>
                        </a:rPr>
                        <a:t>Yes</a:t>
                      </a:r>
                      <a:endParaRPr lang="en-US" sz="1200" b="1" dirty="0">
                        <a:solidFill>
                          <a:srgbClr val="0099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56590">
                <a:tc>
                  <a:txBody>
                    <a:bodyPr/>
                    <a:lstStyle/>
                    <a:p>
                      <a:pPr marL="0" marR="0" algn="l">
                        <a:spcBef>
                          <a:spcPts val="100"/>
                        </a:spcBef>
                        <a:spcAft>
                          <a:spcPts val="100"/>
                        </a:spcAft>
                      </a:pPr>
                      <a:r>
                        <a:rPr lang="en-GB" sz="1000" b="0" dirty="0">
                          <a:effectLst/>
                          <a:latin typeface="Times New Roman"/>
                          <a:ea typeface="Times New Roman"/>
                        </a:rPr>
                        <a:t>SmaC-ZP-006</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 Zonal Presence Notification shall include one or more events of the following type: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Enter - A mobile device entered a zone by camping on to one of its access points. </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Exit - A mobile device handed over to an access point out of a zone from one that was inside the zone</a:t>
                      </a:r>
                      <a:r>
                        <a:rPr lang="en-GB" sz="1400" dirty="0" smtClean="0">
                          <a:effectLst/>
                          <a:latin typeface="Times New Roman"/>
                          <a:ea typeface="Times New Roman"/>
                        </a:rPr>
                        <a:t>.</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Zone Transfer - A mobile device moved between access points within a zone.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dirty="0" smtClean="0">
                          <a:solidFill>
                            <a:srgbClr val="FFC000"/>
                          </a:solidFill>
                          <a:effectLst/>
                          <a:latin typeface="Times New Roman"/>
                          <a:ea typeface="Times New Roman"/>
                        </a:rPr>
                        <a:t>Marginal</a:t>
                      </a:r>
                      <a:r>
                        <a:rPr lang="en-US" sz="1200" b="1" baseline="0" dirty="0" smtClean="0">
                          <a:solidFill>
                            <a:srgbClr val="FFC000"/>
                          </a:solidFill>
                          <a:effectLst/>
                          <a:latin typeface="Times New Roman"/>
                          <a:ea typeface="Times New Roman"/>
                        </a:rPr>
                        <a:t> – geo location can be provided but is difficult to relate to APs in area</a:t>
                      </a:r>
                      <a:endParaRPr lang="en-US" sz="1200" b="1" dirty="0">
                        <a:solidFill>
                          <a:srgbClr val="FFC000"/>
                        </a:solidFill>
                        <a:effectLst/>
                        <a:latin typeface="Times New Roman"/>
                        <a:ea typeface="Times New Roman"/>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069447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RD - </a:t>
            </a:r>
            <a:r>
              <a:rPr lang="en-US" dirty="0" err="1"/>
              <a:t>NetAPI</a:t>
            </a:r>
            <a:r>
              <a:rPr lang="en-US" dirty="0"/>
              <a:t> Gap </a:t>
            </a:r>
            <a:r>
              <a:rPr lang="en-US" dirty="0" smtClean="0"/>
              <a:t>analysis, cont’d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61985475"/>
              </p:ext>
            </p:extLst>
          </p:nvPr>
        </p:nvGraphicFramePr>
        <p:xfrm>
          <a:off x="0" y="1169988"/>
          <a:ext cx="9253537" cy="5237480"/>
        </p:xfrm>
        <a:graphic>
          <a:graphicData uri="http://schemas.openxmlformats.org/drawingml/2006/table">
            <a:tbl>
              <a:tblPr/>
              <a:tblGrid>
                <a:gridCol w="785678"/>
                <a:gridCol w="6105659"/>
                <a:gridCol w="2362200"/>
              </a:tblGrid>
              <a:tr h="396899">
                <a:tc>
                  <a:txBody>
                    <a:bodyPr/>
                    <a:lstStyle/>
                    <a:p>
                      <a:pPr marL="0" marR="0" algn="l">
                        <a:spcBef>
                          <a:spcPts val="100"/>
                        </a:spcBef>
                        <a:spcAft>
                          <a:spcPts val="100"/>
                        </a:spcAft>
                      </a:pPr>
                      <a:r>
                        <a:rPr lang="en-GB" sz="1000" b="0" dirty="0">
                          <a:effectLst/>
                          <a:latin typeface="Times New Roman"/>
                          <a:ea typeface="Times New Roman"/>
                        </a:rPr>
                        <a:t>SmaC-ZP-007</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List of Zones operation shall return a list of zone ID's visible to the authorized user.</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a:spcBef>
                          <a:spcPts val="100"/>
                        </a:spcBef>
                        <a:spcAft>
                          <a:spcPts val="100"/>
                        </a:spcAft>
                      </a:pPr>
                      <a:r>
                        <a:rPr lang="en-US" sz="1200" b="1" kern="1200" baseline="0" dirty="0" smtClean="0">
                          <a:solidFill>
                            <a:srgbClr val="FF0000"/>
                          </a:solidFill>
                          <a:effectLst/>
                          <a:latin typeface="Times New Roman"/>
                          <a:ea typeface="Times New Roman"/>
                          <a:cs typeface="+mn-cs"/>
                        </a:rPr>
                        <a:t>No concept of Zone ID</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4547">
                <a:tc>
                  <a:txBody>
                    <a:bodyPr/>
                    <a:lstStyle/>
                    <a:p>
                      <a:pPr marL="0" marR="0" algn="l">
                        <a:spcBef>
                          <a:spcPts val="100"/>
                        </a:spcBef>
                        <a:spcAft>
                          <a:spcPts val="100"/>
                        </a:spcAft>
                      </a:pPr>
                      <a:r>
                        <a:rPr lang="en-GB" sz="1000" b="0" dirty="0">
                          <a:effectLst/>
                          <a:latin typeface="Times New Roman"/>
                          <a:ea typeface="Times New Roman"/>
                        </a:rPr>
                        <a:t>SmaC-ZP-008</a:t>
                      </a:r>
                      <a:endParaRPr lang="en-US" sz="1000" b="1"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As a function of a Zone ID, the Query Zone Status operation shall provide a response containing:</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The Zone ID</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users currently in the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access points in the zone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unserviceable access points.</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 knowledge of APs as a part of a zone</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6045">
                <a:tc>
                  <a:txBody>
                    <a:bodyPr/>
                    <a:lstStyle/>
                    <a:p>
                      <a:pPr marL="0" marR="0" algn="l">
                        <a:spcBef>
                          <a:spcPts val="100"/>
                        </a:spcBef>
                        <a:spcAft>
                          <a:spcPts val="100"/>
                        </a:spcAft>
                      </a:pPr>
                      <a:r>
                        <a:rPr lang="en-GB" sz="1000" b="0">
                          <a:effectLst/>
                          <a:latin typeface="Times New Roman"/>
                          <a:ea typeface="Times New Roman"/>
                        </a:rPr>
                        <a:t>SmaC-ZP-009</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Status for Access Points Within a Zone operation shall provide a means to query the status for all access points as a function of a Zone ID, or a named set of access points for a given Zone ID. </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Each access point in the result shall contain the following parameters: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Location and altitude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Access point type that indicates either </a:t>
                      </a:r>
                      <a:r>
                        <a:rPr lang="en-GB" sz="1400" dirty="0" err="1">
                          <a:effectLst/>
                          <a:latin typeface="Times New Roman"/>
                          <a:ea typeface="Times New Roman"/>
                        </a:rPr>
                        <a:t>femto</a:t>
                      </a:r>
                      <a:r>
                        <a:rPr lang="en-GB" sz="1400" dirty="0">
                          <a:effectLst/>
                          <a:latin typeface="Times New Roman"/>
                          <a:ea typeface="Times New Roman"/>
                        </a:rPr>
                        <a:t>, LTE-</a:t>
                      </a:r>
                      <a:r>
                        <a:rPr lang="en-GB" sz="1400" dirty="0" err="1">
                          <a:effectLst/>
                          <a:latin typeface="Times New Roman"/>
                          <a:ea typeface="Times New Roman"/>
                        </a:rPr>
                        <a:t>femto</a:t>
                      </a:r>
                      <a:r>
                        <a:rPr lang="en-GB" sz="1400" dirty="0">
                          <a:effectLst/>
                          <a:latin typeface="Times New Roman"/>
                          <a:ea typeface="Times New Roman"/>
                        </a:rPr>
                        <a:t>, WiFi or Wimax type</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Operational status indicating either serviceable or unserviceable condition</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Number of mobile devices camped on the access point</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 </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 support for AP geo-location </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1472">
                <a:tc>
                  <a:txBody>
                    <a:bodyPr/>
                    <a:lstStyle/>
                    <a:p>
                      <a:pPr marL="0" marR="0" algn="l">
                        <a:spcBef>
                          <a:spcPts val="100"/>
                        </a:spcBef>
                        <a:spcAft>
                          <a:spcPts val="100"/>
                        </a:spcAft>
                      </a:pPr>
                      <a:r>
                        <a:rPr lang="en-GB" sz="1000" b="0">
                          <a:effectLst/>
                          <a:latin typeface="Times New Roman"/>
                          <a:ea typeface="Times New Roman"/>
                        </a:rPr>
                        <a:t>SmaC-ZP-010</a:t>
                      </a:r>
                      <a:endParaRPr lang="en-US" sz="1000" b="1">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100"/>
                        </a:spcBef>
                        <a:spcAft>
                          <a:spcPts val="100"/>
                        </a:spcAft>
                      </a:pPr>
                      <a:r>
                        <a:rPr lang="en-GB" sz="1400" dirty="0">
                          <a:effectLst/>
                          <a:latin typeface="Times New Roman"/>
                          <a:ea typeface="Times New Roman"/>
                        </a:rPr>
                        <a:t>The Query Users operation shall return a list of mobile devices camped onto the access point(s) within a zone. For each user, it shall return the following parameters:</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Mobile identity</a:t>
                      </a:r>
                      <a:endParaRPr lang="en-US" sz="1400" dirty="0">
                        <a:effectLst/>
                        <a:latin typeface="Times New Roman"/>
                        <a:ea typeface="Times New Roman"/>
                      </a:endParaRPr>
                    </a:p>
                    <a:p>
                      <a:pPr marL="342900" marR="0" lvl="0" indent="-342900">
                        <a:spcBef>
                          <a:spcPts val="100"/>
                        </a:spcBef>
                        <a:spcAft>
                          <a:spcPts val="100"/>
                        </a:spcAft>
                        <a:buFont typeface="Symbol"/>
                        <a:buChar char=""/>
                      </a:pPr>
                      <a:r>
                        <a:rPr lang="en-GB" sz="1400" dirty="0">
                          <a:effectLst/>
                          <a:latin typeface="Times New Roman"/>
                          <a:ea typeface="Times New Roman"/>
                        </a:rPr>
                        <a:t>Access point ID</a:t>
                      </a:r>
                      <a:endParaRPr lang="en-US" sz="1400" dirty="0">
                        <a:effectLst/>
                        <a:latin typeface="Times New Roman"/>
                        <a:ea typeface="Times New Roman"/>
                      </a:endParaRPr>
                    </a:p>
                    <a:p>
                      <a:pPr marL="0" marR="0">
                        <a:spcBef>
                          <a:spcPts val="100"/>
                        </a:spcBef>
                        <a:spcAft>
                          <a:spcPts val="100"/>
                        </a:spcAft>
                      </a:pPr>
                      <a:r>
                        <a:rPr lang="en-GB" sz="1400" dirty="0">
                          <a:effectLst/>
                          <a:latin typeface="Times New Roman"/>
                          <a:ea typeface="Times New Roman"/>
                        </a:rPr>
                        <a:t>It shall be possible to query for a specific user, list of users on a given access point or all users within a zone.</a:t>
                      </a:r>
                      <a:endParaRPr lang="en-US" sz="1400" dirty="0">
                        <a:effectLst/>
                        <a:latin typeface="Times New Roman"/>
                        <a:ea typeface="Times New Roman"/>
                      </a:endParaRPr>
                    </a:p>
                  </a:txBody>
                  <a:tcPr marL="34706" marR="347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No</a:t>
                      </a:r>
                    </a:p>
                    <a:p>
                      <a:pPr marL="0" marR="0" algn="l" defTabSz="914400" rtl="0" eaLnBrk="1" latinLnBrk="0" hangingPunct="1">
                        <a:spcBef>
                          <a:spcPts val="100"/>
                        </a:spcBef>
                        <a:spcAft>
                          <a:spcPts val="100"/>
                        </a:spcAft>
                      </a:pPr>
                      <a:r>
                        <a:rPr lang="en-US" sz="1200" b="1" kern="1200" baseline="0" dirty="0" smtClean="0">
                          <a:solidFill>
                            <a:srgbClr val="FF0000"/>
                          </a:solidFill>
                          <a:effectLst/>
                          <a:latin typeface="Times New Roman"/>
                          <a:ea typeface="Times New Roman"/>
                          <a:cs typeface="+mn-cs"/>
                        </a:rPr>
                        <a:t>AP ID cannot be provided </a:t>
                      </a:r>
                      <a:endParaRPr lang="en-US" sz="1200" b="1" kern="1200" baseline="0" dirty="0">
                        <a:solidFill>
                          <a:srgbClr val="FF0000"/>
                        </a:solidFill>
                        <a:effectLst/>
                        <a:latin typeface="Times New Roman"/>
                        <a:ea typeface="Times New Roman"/>
                        <a:cs typeface="+mn-cs"/>
                      </a:endParaRPr>
                    </a:p>
                  </a:txBody>
                  <a:tcPr marL="34706" marR="347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384039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Introduction and background </a:t>
            </a:r>
            <a:r>
              <a:rPr lang="en-US" altLang="en-US" sz="1600" dirty="0" smtClean="0"/>
              <a:t>I/II</a:t>
            </a:r>
            <a:endParaRPr lang="en-US" dirty="0"/>
          </a:p>
        </p:txBody>
      </p:sp>
      <p:sp>
        <p:nvSpPr>
          <p:cNvPr id="3" name="Content Placeholder 2"/>
          <p:cNvSpPr>
            <a:spLocks noGrp="1"/>
          </p:cNvSpPr>
          <p:nvPr>
            <p:ph idx="1"/>
          </p:nvPr>
        </p:nvSpPr>
        <p:spPr/>
        <p:txBody>
          <a:bodyPr/>
          <a:lstStyle/>
          <a:p>
            <a:r>
              <a:rPr lang="en-US" dirty="0" smtClean="0"/>
              <a:t>OMA has already defined the RD [1] for use cases enabled by Small </a:t>
            </a:r>
            <a:r>
              <a:rPr lang="en-US" dirty="0"/>
              <a:t>C</a:t>
            </a:r>
            <a:r>
              <a:rPr lang="en-US" dirty="0" smtClean="0"/>
              <a:t>ells capabilities.</a:t>
            </a:r>
          </a:p>
          <a:p>
            <a:r>
              <a:rPr lang="en-US" dirty="0"/>
              <a:t>SCF recently requested [2] OMA to commence </a:t>
            </a:r>
            <a:r>
              <a:rPr lang="en-US" dirty="0" smtClean="0"/>
              <a:t>specification of </a:t>
            </a:r>
            <a:r>
              <a:rPr lang="en-US" dirty="0"/>
              <a:t>Small Cells </a:t>
            </a:r>
            <a:r>
              <a:rPr lang="en-US" dirty="0" smtClean="0"/>
              <a:t>network API based on defined RD [1]</a:t>
            </a:r>
          </a:p>
          <a:p>
            <a:r>
              <a:rPr lang="en-US" dirty="0" smtClean="0"/>
              <a:t>Small Cell network API would use some of the existing OMA network API capabilities (e.g. Notification Channel API, Autho4 API)</a:t>
            </a:r>
          </a:p>
          <a:p>
            <a:r>
              <a:rPr lang="en-US" dirty="0" smtClean="0"/>
              <a:t>However, High level gap analysis shows that existing OMA network APIs do not </a:t>
            </a:r>
            <a:r>
              <a:rPr lang="en-US" dirty="0"/>
              <a:t>completely </a:t>
            </a:r>
            <a:r>
              <a:rPr lang="en-US" dirty="0" smtClean="0"/>
              <a:t>cover the defined Small </a:t>
            </a:r>
            <a:r>
              <a:rPr lang="en-US" dirty="0"/>
              <a:t>Cells requirements </a:t>
            </a:r>
            <a:r>
              <a:rPr lang="en-US" dirty="0" smtClean="0"/>
              <a:t>[1]. </a:t>
            </a:r>
          </a:p>
          <a:p>
            <a:r>
              <a:rPr lang="en-US" dirty="0" smtClean="0"/>
              <a:t>SCF has performed work which may be used as the basis [7]</a:t>
            </a:r>
          </a:p>
        </p:txBody>
      </p:sp>
    </p:spTree>
    <p:extLst>
      <p:ext uri="{BB962C8B-B14F-4D97-AF65-F5344CB8AC3E}">
        <p14:creationId xmlns:p14="http://schemas.microsoft.com/office/powerpoint/2010/main" val="42305001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Introduction and background </a:t>
            </a:r>
            <a:r>
              <a:rPr lang="en-US" altLang="en-US" sz="1600" dirty="0" smtClean="0"/>
              <a:t>II/II</a:t>
            </a:r>
            <a:endParaRPr lang="en-US" dirty="0"/>
          </a:p>
        </p:txBody>
      </p:sp>
      <p:sp>
        <p:nvSpPr>
          <p:cNvPr id="3" name="Content Placeholder 2"/>
          <p:cNvSpPr>
            <a:spLocks noGrp="1"/>
          </p:cNvSpPr>
          <p:nvPr>
            <p:ph idx="1"/>
          </p:nvPr>
        </p:nvSpPr>
        <p:spPr>
          <a:xfrm>
            <a:off x="0" y="996950"/>
            <a:ext cx="9363075" cy="5556250"/>
          </a:xfrm>
        </p:spPr>
        <p:txBody>
          <a:bodyPr/>
          <a:lstStyle/>
          <a:p>
            <a:r>
              <a:rPr lang="en-GB" sz="2000" dirty="0"/>
              <a:t>Small Cells are low-power wireless access points that enable Mobile Operators and Service Providers to increase their networks’ capacity and quality in a sustainable way.</a:t>
            </a:r>
          </a:p>
          <a:p>
            <a:r>
              <a:rPr lang="en-GB" sz="2000" dirty="0"/>
              <a:t>Clusters of small </a:t>
            </a:r>
            <a:r>
              <a:rPr lang="en-GB" sz="2000" dirty="0" smtClean="0"/>
              <a:t>cells </a:t>
            </a:r>
            <a:r>
              <a:rPr lang="en-GB" sz="2000" dirty="0"/>
              <a:t>may be formed based on location and / or other parameters  (e.g. </a:t>
            </a:r>
            <a:r>
              <a:rPr lang="en-GB" sz="2000" dirty="0" smtClean="0"/>
              <a:t>ownership)</a:t>
            </a:r>
          </a:p>
          <a:p>
            <a:r>
              <a:rPr lang="en-GB" sz="2000" dirty="0" smtClean="0"/>
              <a:t>Clusters can also be treated as zones though zones may include macro and other cells also referred to as APs. </a:t>
            </a:r>
          </a:p>
          <a:p>
            <a:r>
              <a:rPr lang="en-GB" sz="2000" dirty="0" smtClean="0"/>
              <a:t>An AP could belong to multiple zones</a:t>
            </a:r>
          </a:p>
          <a:p>
            <a:r>
              <a:rPr lang="en-GB" sz="2000" dirty="0" smtClean="0"/>
              <a:t>Examples </a:t>
            </a:r>
            <a:r>
              <a:rPr lang="en-GB" sz="2000" dirty="0"/>
              <a:t>of </a:t>
            </a:r>
            <a:r>
              <a:rPr lang="en-GB" sz="2000" dirty="0" smtClean="0"/>
              <a:t>zones:</a:t>
            </a:r>
          </a:p>
          <a:p>
            <a:pPr lvl="2">
              <a:buClr>
                <a:srgbClr val="000000"/>
              </a:buClr>
            </a:pPr>
            <a:r>
              <a:rPr lang="en-GB" sz="1400" dirty="0"/>
              <a:t>All “Starbucks” cafes in Manhattan</a:t>
            </a:r>
          </a:p>
          <a:p>
            <a:pPr lvl="2">
              <a:buClr>
                <a:srgbClr val="000000"/>
              </a:buClr>
            </a:pPr>
            <a:r>
              <a:rPr lang="en-GB" sz="1400" dirty="0"/>
              <a:t>All “Home Depot” stores in NYC</a:t>
            </a:r>
          </a:p>
          <a:p>
            <a:pPr lvl="2">
              <a:buClr>
                <a:srgbClr val="000000"/>
              </a:buClr>
            </a:pPr>
            <a:r>
              <a:rPr lang="en-GB" sz="1400" dirty="0"/>
              <a:t>The Roosevelt Field </a:t>
            </a:r>
            <a:r>
              <a:rPr lang="en-GB" sz="1400" dirty="0" smtClean="0"/>
              <a:t>Mall</a:t>
            </a:r>
          </a:p>
          <a:p>
            <a:pPr lvl="2">
              <a:buClr>
                <a:srgbClr val="000000"/>
              </a:buClr>
            </a:pPr>
            <a:r>
              <a:rPr lang="en-GB" sz="1400" dirty="0" smtClean="0"/>
              <a:t>Commuter cars equipped with Wi-Fi </a:t>
            </a:r>
            <a:endParaRPr lang="en-GB" sz="1600" dirty="0" smtClean="0"/>
          </a:p>
          <a:p>
            <a:r>
              <a:rPr lang="en-GB" sz="2000" dirty="0" smtClean="0"/>
              <a:t>Small </a:t>
            </a:r>
            <a:r>
              <a:rPr lang="en-GB" sz="2000" dirty="0"/>
              <a:t>Cell </a:t>
            </a:r>
            <a:r>
              <a:rPr lang="en-GB" sz="2000" dirty="0" smtClean="0"/>
              <a:t>Cluster offer </a:t>
            </a:r>
            <a:r>
              <a:rPr lang="en-GB" sz="2000" dirty="0"/>
              <a:t>peculiar capabilities that can be exposed, through </a:t>
            </a:r>
            <a:r>
              <a:rPr lang="en-GB" sz="2000" dirty="0" smtClean="0"/>
              <a:t>network APIs</a:t>
            </a:r>
            <a:r>
              <a:rPr lang="en-GB" sz="2000" dirty="0"/>
              <a:t>, to Application Developers, in order to enhance Apps with new functionalities</a:t>
            </a:r>
            <a:r>
              <a:rPr lang="en-GB" sz="2000" dirty="0" smtClean="0"/>
              <a:t>.</a:t>
            </a:r>
            <a:endParaRPr lang="en-US" sz="2000" dirty="0"/>
          </a:p>
        </p:txBody>
      </p:sp>
    </p:spTree>
    <p:extLst>
      <p:ext uri="{BB962C8B-B14F-4D97-AF65-F5344CB8AC3E}">
        <p14:creationId xmlns:p14="http://schemas.microsoft.com/office/powerpoint/2010/main" val="27986838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dirty="0" smtClean="0">
                <a:ea typeface="宋体" charset="-122"/>
              </a:rPr>
              <a:t>Description and Objectives </a:t>
            </a:r>
            <a:r>
              <a:rPr lang="en-US" altLang="en-US" sz="1600" dirty="0">
                <a:solidFill>
                  <a:srgbClr val="000000"/>
                </a:solidFill>
              </a:rPr>
              <a:t>I/II</a:t>
            </a:r>
            <a:endParaRPr lang="en-GB" altLang="zh-CN" dirty="0" smtClean="0">
              <a:ea typeface="宋体" charset="-122"/>
            </a:endParaRPr>
          </a:p>
        </p:txBody>
      </p:sp>
      <p:sp>
        <p:nvSpPr>
          <p:cNvPr id="4099" name="Rectangle 1029"/>
          <p:cNvSpPr>
            <a:spLocks noGrp="1" noChangeArrowheads="1"/>
          </p:cNvSpPr>
          <p:nvPr>
            <p:ph type="body" idx="1"/>
          </p:nvPr>
        </p:nvSpPr>
        <p:spPr>
          <a:xfrm>
            <a:off x="292100" y="920750"/>
            <a:ext cx="8778875" cy="4953000"/>
          </a:xfrm>
        </p:spPr>
        <p:txBody>
          <a:bodyPr/>
          <a:lstStyle/>
          <a:p>
            <a:r>
              <a:rPr lang="en-GB" altLang="zh-CN" dirty="0" smtClean="0">
                <a:solidFill>
                  <a:srgbClr val="002060"/>
                </a:solidFill>
                <a:ea typeface="宋体" charset="-122"/>
              </a:rPr>
              <a:t>Work Areas: </a:t>
            </a:r>
          </a:p>
          <a:p>
            <a:pPr lvl="1"/>
            <a:r>
              <a:rPr lang="en-US" altLang="en-US" dirty="0">
                <a:solidFill>
                  <a:schemeClr val="tx1"/>
                </a:solidFill>
              </a:rPr>
              <a:t>This work aims to define </a:t>
            </a:r>
            <a:r>
              <a:rPr lang="en-US" altLang="en-US" dirty="0" smtClean="0">
                <a:solidFill>
                  <a:schemeClr val="tx1"/>
                </a:solidFill>
              </a:rPr>
              <a:t>a network API exposing </a:t>
            </a:r>
            <a:r>
              <a:rPr lang="en-GB" altLang="zh-CN" dirty="0" smtClean="0">
                <a:solidFill>
                  <a:schemeClr val="tx1"/>
                </a:solidFill>
                <a:ea typeface="宋体" charset="-122"/>
              </a:rPr>
              <a:t>Small Cell Zone presence capabilities to application developers</a:t>
            </a:r>
          </a:p>
          <a:p>
            <a:r>
              <a:rPr lang="en-GB" altLang="zh-CN" dirty="0" smtClean="0">
                <a:solidFill>
                  <a:srgbClr val="002060"/>
                </a:solidFill>
                <a:ea typeface="宋体" charset="-122"/>
              </a:rPr>
              <a:t>Issues this Work Item aims to solve:</a:t>
            </a:r>
          </a:p>
          <a:p>
            <a:pPr lvl="1"/>
            <a:r>
              <a:rPr lang="en-GB" altLang="zh-CN" dirty="0">
                <a:solidFill>
                  <a:schemeClr val="tx1"/>
                </a:solidFill>
                <a:ea typeface="宋体" charset="-122"/>
              </a:rPr>
              <a:t>Z</a:t>
            </a:r>
            <a:r>
              <a:rPr lang="en-GB" altLang="zh-CN" dirty="0" smtClean="0">
                <a:solidFill>
                  <a:schemeClr val="tx1"/>
                </a:solidFill>
                <a:ea typeface="宋体" charset="-122"/>
              </a:rPr>
              <a:t>onal presence in a small cell group (see section 6.1.2 in [1])</a:t>
            </a:r>
          </a:p>
          <a:p>
            <a:r>
              <a:rPr lang="en-GB" altLang="zh-CN" dirty="0" smtClean="0">
                <a:solidFill>
                  <a:srgbClr val="002060"/>
                </a:solidFill>
                <a:ea typeface="宋体" charset="-122"/>
              </a:rPr>
              <a:t>Market benefits:</a:t>
            </a:r>
          </a:p>
          <a:p>
            <a:pPr lvl="1"/>
            <a:r>
              <a:rPr lang="en-US" dirty="0" smtClean="0">
                <a:solidFill>
                  <a:schemeClr val="tx1"/>
                </a:solidFill>
              </a:rPr>
              <a:t>Enable service providers (e.g. Starbucks) and application developers to </a:t>
            </a:r>
            <a:r>
              <a:rPr lang="en-US" dirty="0">
                <a:solidFill>
                  <a:schemeClr val="tx1"/>
                </a:solidFill>
              </a:rPr>
              <a:t>enhance Apps </a:t>
            </a:r>
            <a:r>
              <a:rPr lang="en-US" dirty="0" smtClean="0">
                <a:solidFill>
                  <a:schemeClr val="tx1"/>
                </a:solidFill>
              </a:rPr>
              <a:t>and take </a:t>
            </a:r>
            <a:r>
              <a:rPr lang="en-US" dirty="0">
                <a:solidFill>
                  <a:schemeClr val="tx1"/>
                </a:solidFill>
              </a:rPr>
              <a:t>advantage of the small cell </a:t>
            </a:r>
            <a:r>
              <a:rPr lang="en-US" dirty="0" smtClean="0">
                <a:solidFill>
                  <a:schemeClr val="tx1"/>
                </a:solidFill>
              </a:rPr>
              <a:t>zonal presence dynamic data</a:t>
            </a:r>
            <a:endParaRPr lang="en-GB" altLang="zh-CN" dirty="0" smtClean="0">
              <a:solidFill>
                <a:schemeClr val="tx1"/>
              </a:solidFill>
              <a:ea typeface="宋体" charset="-122"/>
            </a:endParaRPr>
          </a:p>
          <a:p>
            <a:r>
              <a:rPr lang="en-GB" altLang="zh-CN" dirty="0" smtClean="0">
                <a:solidFill>
                  <a:srgbClr val="002060"/>
                </a:solidFill>
                <a:ea typeface="宋体" charset="-122"/>
              </a:rPr>
              <a:t>Time to market: </a:t>
            </a:r>
          </a:p>
          <a:p>
            <a:pPr lvl="1"/>
            <a:r>
              <a:rPr lang="en-GB" altLang="zh-CN" dirty="0">
                <a:solidFill>
                  <a:schemeClr val="tx1"/>
                </a:solidFill>
                <a:ea typeface="宋体" charset="-122"/>
              </a:rPr>
              <a:t>?</a:t>
            </a:r>
            <a:endParaRPr lang="en-GB" altLang="zh-CN" dirty="0" smtClean="0">
              <a:solidFill>
                <a:schemeClr val="tx1"/>
              </a:solidFill>
              <a:ea typeface="宋体"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dirty="0" smtClean="0">
                <a:ea typeface="宋体" charset="-122"/>
              </a:rPr>
              <a:t>Description and Objectives </a:t>
            </a:r>
            <a:r>
              <a:rPr lang="en-US" altLang="en-US" sz="1600" dirty="0" smtClean="0">
                <a:solidFill>
                  <a:srgbClr val="000000"/>
                </a:solidFill>
              </a:rPr>
              <a:t>II/II</a:t>
            </a:r>
            <a:endParaRPr lang="en-GB" altLang="zh-CN" dirty="0" smtClean="0">
              <a:ea typeface="宋体" charset="-122"/>
            </a:endParaRPr>
          </a:p>
        </p:txBody>
      </p:sp>
      <p:sp>
        <p:nvSpPr>
          <p:cNvPr id="4099" name="Rectangle 1029"/>
          <p:cNvSpPr>
            <a:spLocks noGrp="1" noChangeArrowheads="1"/>
          </p:cNvSpPr>
          <p:nvPr>
            <p:ph type="body" idx="1"/>
          </p:nvPr>
        </p:nvSpPr>
        <p:spPr>
          <a:xfrm>
            <a:off x="292100" y="920750"/>
            <a:ext cx="8778875" cy="4953000"/>
          </a:xfrm>
        </p:spPr>
        <p:txBody>
          <a:bodyPr/>
          <a:lstStyle/>
          <a:p>
            <a:r>
              <a:rPr lang="en-GB" altLang="zh-CN" dirty="0" smtClean="0">
                <a:solidFill>
                  <a:schemeClr val="tx1"/>
                </a:solidFill>
                <a:ea typeface="宋体" charset="-122"/>
              </a:rPr>
              <a:t>Expected market acceptance: </a:t>
            </a:r>
          </a:p>
          <a:p>
            <a:pPr lvl="1"/>
            <a:r>
              <a:rPr lang="en-GB" altLang="zh-CN" dirty="0" smtClean="0">
                <a:solidFill>
                  <a:schemeClr val="tx1"/>
                </a:solidFill>
                <a:ea typeface="宋体" charset="-122"/>
              </a:rPr>
              <a:t>High (based on SCF interest and formal request [2])</a:t>
            </a:r>
          </a:p>
          <a:p>
            <a:r>
              <a:rPr lang="en-GB" altLang="zh-CN" dirty="0" smtClean="0">
                <a:solidFill>
                  <a:schemeClr val="tx1"/>
                </a:solidFill>
                <a:ea typeface="宋体" charset="-122"/>
              </a:rPr>
              <a:t>Complexity: </a:t>
            </a:r>
          </a:p>
          <a:p>
            <a:pPr lvl="1"/>
            <a:r>
              <a:rPr lang="en-GB" altLang="zh-CN" dirty="0" smtClean="0">
                <a:solidFill>
                  <a:schemeClr val="tx1"/>
                </a:solidFill>
                <a:ea typeface="宋体" charset="-122"/>
              </a:rPr>
              <a:t>Low for implementing existing RD for UMTS</a:t>
            </a:r>
          </a:p>
          <a:p>
            <a:pPr lvl="1"/>
            <a:r>
              <a:rPr lang="en-GB" altLang="zh-CN" dirty="0" smtClean="0">
                <a:solidFill>
                  <a:schemeClr val="tx1"/>
                </a:solidFill>
                <a:ea typeface="宋体" charset="-122"/>
              </a:rPr>
              <a:t>EPC authorization requirements could be more complex</a:t>
            </a:r>
          </a:p>
          <a:p>
            <a:r>
              <a:rPr lang="en-GB" altLang="zh-CN" dirty="0" smtClean="0">
                <a:solidFill>
                  <a:schemeClr val="tx1"/>
                </a:solidFill>
                <a:ea typeface="宋体" charset="-122"/>
              </a:rPr>
              <a:t>Uniqueness:</a:t>
            </a:r>
          </a:p>
          <a:p>
            <a:pPr lvl="1"/>
            <a:r>
              <a:rPr lang="en-GB" altLang="zh-CN" dirty="0" smtClean="0">
                <a:solidFill>
                  <a:schemeClr val="tx1"/>
                </a:solidFill>
                <a:ea typeface="宋体" charset="-122"/>
              </a:rPr>
              <a:t>Gap analysis (see backup slides) shows that OMA REST APIs (Terminal location and Presence) do not support the Zonal Presence requirements in the </a:t>
            </a:r>
            <a:r>
              <a:rPr lang="en-GB" altLang="zh-CN" dirty="0" err="1" smtClean="0">
                <a:solidFill>
                  <a:schemeClr val="tx1"/>
                </a:solidFill>
                <a:ea typeface="宋体" charset="-122"/>
              </a:rPr>
              <a:t>SmaC</a:t>
            </a:r>
            <a:r>
              <a:rPr lang="en-GB" altLang="zh-CN" dirty="0" smtClean="0">
                <a:solidFill>
                  <a:schemeClr val="tx1"/>
                </a:solidFill>
                <a:ea typeface="宋体" charset="-122"/>
              </a:rPr>
              <a:t> RD in that they do not recognize the concept of a zone </a:t>
            </a:r>
          </a:p>
          <a:p>
            <a:pPr lvl="1"/>
            <a:r>
              <a:rPr lang="en-GB" dirty="0" smtClean="0">
                <a:solidFill>
                  <a:schemeClr val="tx1"/>
                </a:solidFill>
              </a:rPr>
              <a:t>Accessing the zonal presence information will require both Operator’s authorization and user permission</a:t>
            </a:r>
            <a:endParaRPr lang="en-GB" altLang="zh-CN" dirty="0" smtClean="0">
              <a:solidFill>
                <a:schemeClr val="tx1"/>
              </a:solidFill>
              <a:ea typeface="宋体" charset="-122"/>
            </a:endParaRPr>
          </a:p>
        </p:txBody>
      </p:sp>
    </p:spTree>
    <p:extLst>
      <p:ext uri="{BB962C8B-B14F-4D97-AF65-F5344CB8AC3E}">
        <p14:creationId xmlns:p14="http://schemas.microsoft.com/office/powerpoint/2010/main" val="897819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 </a:t>
            </a:r>
            <a:r>
              <a:rPr lang="en-US" altLang="en-US" sz="1600" dirty="0" smtClean="0">
                <a:solidFill>
                  <a:srgbClr val="000000"/>
                </a:solidFill>
              </a:rPr>
              <a:t>I/V</a:t>
            </a:r>
            <a:endParaRPr lang="en-GB" altLang="zh-CN" dirty="0" smtClean="0">
              <a:ea typeface="宋体" charset="-122"/>
            </a:endParaRPr>
          </a:p>
        </p:txBody>
      </p:sp>
      <p:sp>
        <p:nvSpPr>
          <p:cNvPr id="6" name="Rectangle 5"/>
          <p:cNvSpPr txBox="1">
            <a:spLocks noChangeArrowheads="1"/>
          </p:cNvSpPr>
          <p:nvPr/>
        </p:nvSpPr>
        <p:spPr bwMode="auto">
          <a:xfrm>
            <a:off x="338138" y="9969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Small Cell</a:t>
            </a:r>
          </a:p>
          <a:p>
            <a:pPr marL="742950" lvl="1" indent="-285750">
              <a:lnSpc>
                <a:spcPct val="100000"/>
              </a:lnSpc>
            </a:pPr>
            <a:r>
              <a:rPr lang="en-GB" altLang="en-US" kern="0" dirty="0" smtClean="0">
                <a:solidFill>
                  <a:schemeClr val="tx1"/>
                </a:solidFill>
              </a:rPr>
              <a:t>The RESTful Network API for </a:t>
            </a:r>
            <a:r>
              <a:rPr lang="en-GB" altLang="en-US" kern="0" dirty="0"/>
              <a:t>Small Cell </a:t>
            </a:r>
            <a:r>
              <a:rPr lang="en-GB" altLang="en-US" kern="0" dirty="0" smtClean="0">
                <a:solidFill>
                  <a:schemeClr val="tx1"/>
                </a:solidFill>
              </a:rPr>
              <a:t>allows a </a:t>
            </a:r>
            <a:r>
              <a:rPr lang="en-GB" altLang="en-US" b="1" i="1" kern="0" dirty="0" smtClean="0">
                <a:solidFill>
                  <a:schemeClr val="tx1"/>
                </a:solidFill>
              </a:rPr>
              <a:t>MNO-authorized</a:t>
            </a:r>
            <a:r>
              <a:rPr lang="en-GB" altLang="en-US" kern="0" dirty="0" smtClean="0">
                <a:solidFill>
                  <a:schemeClr val="tx1"/>
                </a:solidFill>
              </a:rPr>
              <a:t> application to retrieve small cell network information not pertaining to a specific user:</a:t>
            </a:r>
          </a:p>
          <a:p>
            <a:pPr marL="971550" lvl="2" indent="-285750">
              <a:lnSpc>
                <a:spcPct val="100000"/>
              </a:lnSpc>
            </a:pPr>
            <a:r>
              <a:rPr lang="en-GB" altLang="en-US" b="1" kern="0" dirty="0" smtClean="0">
                <a:solidFill>
                  <a:schemeClr val="tx1"/>
                </a:solidFill>
              </a:rPr>
              <a:t>Query </a:t>
            </a:r>
            <a:r>
              <a:rPr lang="en-GB" altLang="en-US" b="1" kern="0" dirty="0">
                <a:solidFill>
                  <a:schemeClr val="tx1"/>
                </a:solidFill>
              </a:rPr>
              <a:t>list of </a:t>
            </a:r>
            <a:r>
              <a:rPr lang="en-GB" altLang="en-US" b="1" kern="0" dirty="0" smtClean="0">
                <a:solidFill>
                  <a:schemeClr val="tx1"/>
                </a:solidFill>
              </a:rPr>
              <a:t>zones:</a:t>
            </a:r>
            <a:r>
              <a:rPr lang="en-GB" altLang="en-US" kern="0" dirty="0" smtClean="0">
                <a:solidFill>
                  <a:schemeClr val="tx1"/>
                </a:solidFill>
              </a:rPr>
              <a:t> </a:t>
            </a:r>
            <a:r>
              <a:rPr lang="en-GB" altLang="en-US" sz="1800" kern="0" dirty="0" smtClean="0">
                <a:solidFill>
                  <a:schemeClr val="tx1"/>
                </a:solidFill>
              </a:rPr>
              <a:t>This operation would return to the App a list of zones the MNO has authorized the App to have visibility to (e.g. an App from Starbucks is authorized the MNO to have only visibility over Starbucks zones in the network)</a:t>
            </a:r>
          </a:p>
          <a:p>
            <a:pPr marL="971550" lvl="2" indent="-285750">
              <a:lnSpc>
                <a:spcPct val="100000"/>
              </a:lnSpc>
            </a:pPr>
            <a:r>
              <a:rPr lang="en-GB" altLang="en-US" b="1" kern="0" dirty="0" smtClean="0">
                <a:solidFill>
                  <a:schemeClr val="tx1"/>
                </a:solidFill>
              </a:rPr>
              <a:t>Query zone status: </a:t>
            </a:r>
            <a:r>
              <a:rPr lang="en-GB" altLang="en-US" sz="1800" kern="0" dirty="0">
                <a:solidFill>
                  <a:schemeClr val="tx1"/>
                </a:solidFill>
              </a:rPr>
              <a:t>This operation would return </a:t>
            </a:r>
            <a:r>
              <a:rPr lang="en-GB" altLang="en-US" sz="1800" kern="0" dirty="0" smtClean="0">
                <a:solidFill>
                  <a:schemeClr val="tx1"/>
                </a:solidFill>
              </a:rPr>
              <a:t>info such as: </a:t>
            </a:r>
            <a:r>
              <a:rPr lang="en-US" altLang="en-US" sz="1800" kern="0" dirty="0" smtClean="0">
                <a:solidFill>
                  <a:schemeClr val="tx1"/>
                </a:solidFill>
              </a:rPr>
              <a:t># of AP in </a:t>
            </a:r>
            <a:r>
              <a:rPr lang="en-US" altLang="en-US" sz="1800" kern="0" dirty="0">
                <a:solidFill>
                  <a:schemeClr val="tx1"/>
                </a:solidFill>
              </a:rPr>
              <a:t>the </a:t>
            </a:r>
            <a:r>
              <a:rPr lang="en-US" altLang="en-US" sz="1800" kern="0" dirty="0" smtClean="0">
                <a:solidFill>
                  <a:schemeClr val="tx1"/>
                </a:solidFill>
              </a:rPr>
              <a:t>zone, # of unserviceable AP and # of users </a:t>
            </a:r>
            <a:r>
              <a:rPr lang="en-US" altLang="en-US" sz="1800" kern="0" dirty="0">
                <a:solidFill>
                  <a:schemeClr val="tx1"/>
                </a:solidFill>
              </a:rPr>
              <a:t>currently in the </a:t>
            </a:r>
            <a:r>
              <a:rPr lang="en-US" altLang="en-US" sz="1800" kern="0" dirty="0" smtClean="0">
                <a:solidFill>
                  <a:schemeClr val="tx1"/>
                </a:solidFill>
              </a:rPr>
              <a:t>zone</a:t>
            </a:r>
            <a:endParaRPr lang="en-GB" altLang="en-US" sz="1800" b="1" kern="0" dirty="0" smtClean="0">
              <a:solidFill>
                <a:schemeClr val="tx1"/>
              </a:solidFill>
            </a:endParaRPr>
          </a:p>
          <a:p>
            <a:pPr marL="971550" lvl="2" indent="-285750">
              <a:lnSpc>
                <a:spcPct val="100000"/>
              </a:lnSpc>
            </a:pPr>
            <a:r>
              <a:rPr lang="en-US" altLang="en-US" b="1" kern="0" dirty="0" smtClean="0">
                <a:solidFill>
                  <a:schemeClr val="tx1"/>
                </a:solidFill>
              </a:rPr>
              <a:t>Query </a:t>
            </a:r>
            <a:r>
              <a:rPr lang="en-US" altLang="en-US" b="1" kern="0" dirty="0">
                <a:solidFill>
                  <a:schemeClr val="tx1"/>
                </a:solidFill>
              </a:rPr>
              <a:t>status </a:t>
            </a:r>
            <a:r>
              <a:rPr lang="en-US" altLang="en-US" b="1" kern="0" dirty="0" smtClean="0">
                <a:solidFill>
                  <a:schemeClr val="tx1"/>
                </a:solidFill>
              </a:rPr>
              <a:t>of Access Points </a:t>
            </a:r>
            <a:r>
              <a:rPr lang="en-US" altLang="en-US" b="1" kern="0" dirty="0">
                <a:solidFill>
                  <a:schemeClr val="tx1"/>
                </a:solidFill>
              </a:rPr>
              <a:t>within a </a:t>
            </a:r>
            <a:r>
              <a:rPr lang="en-US" altLang="en-US" b="1" kern="0" dirty="0" smtClean="0">
                <a:solidFill>
                  <a:schemeClr val="tx1"/>
                </a:solidFill>
              </a:rPr>
              <a:t>zone: </a:t>
            </a:r>
            <a:r>
              <a:rPr lang="en-GB" altLang="en-US" sz="1800" kern="0" dirty="0">
                <a:solidFill>
                  <a:schemeClr val="tx1"/>
                </a:solidFill>
              </a:rPr>
              <a:t>This operation would return </a:t>
            </a:r>
            <a:r>
              <a:rPr lang="en-GB" altLang="en-US" sz="1800" kern="0" dirty="0" smtClean="0">
                <a:solidFill>
                  <a:schemeClr val="tx1"/>
                </a:solidFill>
              </a:rPr>
              <a:t>for each AP in the zone info </a:t>
            </a:r>
            <a:r>
              <a:rPr lang="en-GB" altLang="en-US" sz="1800" kern="0" dirty="0">
                <a:solidFill>
                  <a:schemeClr val="tx1"/>
                </a:solidFill>
              </a:rPr>
              <a:t>such </a:t>
            </a:r>
            <a:r>
              <a:rPr lang="en-GB" altLang="en-US" sz="1800" kern="0" dirty="0" smtClean="0">
                <a:solidFill>
                  <a:schemeClr val="tx1"/>
                </a:solidFill>
              </a:rPr>
              <a:t>as: </a:t>
            </a:r>
            <a:r>
              <a:rPr lang="en-GB" altLang="en-US" sz="1800" kern="0" dirty="0" err="1" smtClean="0">
                <a:solidFill>
                  <a:schemeClr val="tx1"/>
                </a:solidFill>
              </a:rPr>
              <a:t>Lat</a:t>
            </a:r>
            <a:r>
              <a:rPr lang="en-GB" altLang="en-US" sz="1800" kern="0" dirty="0" smtClean="0">
                <a:solidFill>
                  <a:schemeClr val="tx1"/>
                </a:solidFill>
              </a:rPr>
              <a:t>/Long, AP </a:t>
            </a:r>
            <a:r>
              <a:rPr lang="en-GB" altLang="en-US" sz="1800" kern="0" dirty="0">
                <a:solidFill>
                  <a:schemeClr val="tx1"/>
                </a:solidFill>
              </a:rPr>
              <a:t>type (LTE-</a:t>
            </a:r>
            <a:r>
              <a:rPr lang="en-GB" altLang="en-US" sz="1800" kern="0" dirty="0" err="1">
                <a:solidFill>
                  <a:schemeClr val="tx1"/>
                </a:solidFill>
              </a:rPr>
              <a:t>femto</a:t>
            </a:r>
            <a:r>
              <a:rPr lang="en-GB" altLang="en-US" sz="1800" kern="0" dirty="0">
                <a:solidFill>
                  <a:schemeClr val="tx1"/>
                </a:solidFill>
              </a:rPr>
              <a:t>, WiFi or </a:t>
            </a:r>
            <a:r>
              <a:rPr lang="en-GB" altLang="en-US" sz="1800" kern="0" dirty="0" err="1" smtClean="0">
                <a:solidFill>
                  <a:schemeClr val="tx1"/>
                </a:solidFill>
              </a:rPr>
              <a:t>Wimax</a:t>
            </a:r>
            <a:r>
              <a:rPr lang="en-GB" altLang="en-US" sz="1800" kern="0" dirty="0" smtClean="0">
                <a:solidFill>
                  <a:schemeClr val="tx1"/>
                </a:solidFill>
              </a:rPr>
              <a:t>, o</a:t>
            </a:r>
            <a:r>
              <a:rPr lang="en-US" altLang="en-US" sz="1800" kern="0" dirty="0" smtClean="0">
                <a:solidFill>
                  <a:schemeClr val="tx1"/>
                </a:solidFill>
              </a:rPr>
              <a:t>operational status (serviceable/unserviceable ) and </a:t>
            </a:r>
            <a:r>
              <a:rPr lang="en-GB" altLang="en-US" sz="1800" dirty="0"/>
              <a:t>n</a:t>
            </a:r>
            <a:r>
              <a:rPr lang="en-GB" sz="1800" dirty="0" smtClean="0"/>
              <a:t>umber </a:t>
            </a:r>
            <a:r>
              <a:rPr lang="en-GB" sz="1800" dirty="0"/>
              <a:t>of </a:t>
            </a:r>
            <a:r>
              <a:rPr lang="en-GB" sz="1800" dirty="0" smtClean="0"/>
              <a:t>users on </a:t>
            </a:r>
            <a:r>
              <a:rPr lang="en-GB" sz="1800" dirty="0"/>
              <a:t>the </a:t>
            </a:r>
            <a:r>
              <a:rPr lang="en-GB" sz="1800" dirty="0" smtClean="0"/>
              <a:t>AP</a:t>
            </a:r>
            <a:endParaRPr lang="en-US" altLang="en-US" sz="1800" b="1" kern="0" dirty="0" smtClean="0">
              <a:solidFill>
                <a:schemeClr val="tx1"/>
              </a:solidFill>
            </a:endParaRPr>
          </a:p>
          <a:p>
            <a:pPr marL="971550" lvl="2" indent="-285750">
              <a:lnSpc>
                <a:spcPct val="100000"/>
              </a:lnSpc>
            </a:pPr>
            <a:r>
              <a:rPr lang="en-GB" altLang="en-US" b="1" kern="0" dirty="0" smtClean="0">
                <a:solidFill>
                  <a:schemeClr val="tx1"/>
                </a:solidFill>
              </a:rPr>
              <a:t>Query users: </a:t>
            </a:r>
            <a:r>
              <a:rPr lang="en-GB" altLang="en-US" sz="1800" kern="0" dirty="0">
                <a:solidFill>
                  <a:schemeClr val="tx1"/>
                </a:solidFill>
              </a:rPr>
              <a:t>This operation </a:t>
            </a:r>
            <a:r>
              <a:rPr lang="en-GB" altLang="en-US" sz="1800" kern="0" dirty="0" smtClean="0">
                <a:solidFill>
                  <a:schemeClr val="tx1"/>
                </a:solidFill>
              </a:rPr>
              <a:t>would return number of users camped on an AP or zone in an </a:t>
            </a:r>
            <a:r>
              <a:rPr lang="en-GB" altLang="en-US" sz="1800" b="1" kern="0" dirty="0" smtClean="0">
                <a:solidFill>
                  <a:schemeClr val="tx1"/>
                </a:solidFill>
              </a:rPr>
              <a:t>anonymous</a:t>
            </a:r>
            <a:r>
              <a:rPr lang="en-GB" altLang="en-US" sz="1800" kern="0" dirty="0" smtClean="0">
                <a:solidFill>
                  <a:schemeClr val="tx1"/>
                </a:solidFill>
              </a:rPr>
              <a:t> (no MSISDN) way unless there is an associated user-authorization</a:t>
            </a:r>
            <a:endParaRPr lang="en-GB" altLang="en-US" sz="1800" b="1" kern="0" dirty="0" smtClean="0">
              <a:solidFill>
                <a:schemeClr val="tx1"/>
              </a:solidFill>
            </a:endParaRPr>
          </a:p>
          <a:p>
            <a:pPr marL="742950" lvl="1" indent="-285750">
              <a:lnSpc>
                <a:spcPct val="100000"/>
              </a:lnSpc>
            </a:pPr>
            <a:endParaRPr lang="en-GB" altLang="en-US" kern="0" dirty="0" smtClean="0">
              <a:solidFill>
                <a:schemeClr val="tx1"/>
              </a:solidFill>
            </a:endParaRPr>
          </a:p>
        </p:txBody>
      </p:sp>
    </p:spTree>
    <p:extLst>
      <p:ext uri="{BB962C8B-B14F-4D97-AF65-F5344CB8AC3E}">
        <p14:creationId xmlns:p14="http://schemas.microsoft.com/office/powerpoint/2010/main" val="41342458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r>
              <a:rPr lang="en-GB" altLang="zh-CN" dirty="0">
                <a:ea typeface="宋体" charset="-122"/>
              </a:rPr>
              <a:t>) </a:t>
            </a:r>
            <a:r>
              <a:rPr lang="en-US" altLang="zh-CN" sz="1600" dirty="0" smtClean="0">
                <a:solidFill>
                  <a:srgbClr val="000000"/>
                </a:solidFill>
              </a:rPr>
              <a:t>II</a:t>
            </a:r>
            <a:r>
              <a:rPr lang="en-US" altLang="en-US" sz="1600" dirty="0" smtClean="0">
                <a:solidFill>
                  <a:srgbClr val="000000"/>
                </a:solidFill>
              </a:rPr>
              <a:t>/V</a:t>
            </a:r>
            <a:endParaRPr lang="en-GB" altLang="zh-CN" dirty="0" smtClean="0">
              <a:ea typeface="宋体" charset="-122"/>
            </a:endParaRPr>
          </a:p>
        </p:txBody>
      </p:sp>
      <p:sp>
        <p:nvSpPr>
          <p:cNvPr id="4" name="Rectangle 5"/>
          <p:cNvSpPr txBox="1">
            <a:spLocks noChangeArrowheads="1"/>
          </p:cNvSpPr>
          <p:nvPr/>
        </p:nvSpPr>
        <p:spPr bwMode="auto">
          <a:xfrm>
            <a:off x="261938" y="11493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Small Cell </a:t>
            </a:r>
            <a:r>
              <a:rPr lang="en-US" altLang="en-US" kern="0" dirty="0" smtClean="0"/>
              <a:t>MNO-authorized operations</a:t>
            </a:r>
          </a:p>
        </p:txBody>
      </p:sp>
      <p:sp>
        <p:nvSpPr>
          <p:cNvPr id="7" name="Line 6"/>
          <p:cNvSpPr>
            <a:spLocks noChangeShapeType="1"/>
          </p:cNvSpPr>
          <p:nvPr/>
        </p:nvSpPr>
        <p:spPr bwMode="auto">
          <a:xfrm flipH="1">
            <a:off x="5976938" y="2522538"/>
            <a:ext cx="36512" cy="38084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8" name="Line 9"/>
          <p:cNvSpPr>
            <a:spLocks noChangeShapeType="1"/>
          </p:cNvSpPr>
          <p:nvPr/>
        </p:nvSpPr>
        <p:spPr bwMode="auto">
          <a:xfrm flipH="1">
            <a:off x="2395538" y="3497262"/>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9" name="Line 12"/>
          <p:cNvSpPr>
            <a:spLocks noChangeShapeType="1"/>
          </p:cNvSpPr>
          <p:nvPr/>
        </p:nvSpPr>
        <p:spPr bwMode="auto">
          <a:xfrm flipH="1">
            <a:off x="2395538" y="2525713"/>
            <a:ext cx="11112" cy="37290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0" name="Text Box 14"/>
          <p:cNvSpPr txBox="1">
            <a:spLocks noChangeArrowheads="1"/>
          </p:cNvSpPr>
          <p:nvPr/>
        </p:nvSpPr>
        <p:spPr bwMode="auto">
          <a:xfrm>
            <a:off x="2500932" y="2783975"/>
            <a:ext cx="34893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b="1" dirty="0">
                <a:ea typeface="굴림" pitchFamily="34" charset="-127"/>
              </a:rPr>
              <a:t>request </a:t>
            </a:r>
            <a:r>
              <a:rPr lang="en-US" altLang="ko-KR" sz="1000" b="1" dirty="0" smtClean="0">
                <a:ea typeface="굴림" pitchFamily="34" charset="-127"/>
              </a:rPr>
              <a:t>for list of zones</a:t>
            </a:r>
            <a:endParaRPr lang="en-US" altLang="ko-KR" sz="1000" b="1" dirty="0">
              <a:ea typeface="굴림" pitchFamily="34" charset="-127"/>
            </a:endParaRPr>
          </a:p>
        </p:txBody>
      </p:sp>
      <p:sp>
        <p:nvSpPr>
          <p:cNvPr id="11" name="Line 15"/>
          <p:cNvSpPr>
            <a:spLocks noChangeShapeType="1"/>
          </p:cNvSpPr>
          <p:nvPr/>
        </p:nvSpPr>
        <p:spPr bwMode="auto">
          <a:xfrm flipH="1">
            <a:off x="2420938" y="3063875"/>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12" name="Rectangle 18"/>
          <p:cNvSpPr>
            <a:spLocks noChangeArrowheads="1"/>
          </p:cNvSpPr>
          <p:nvPr/>
        </p:nvSpPr>
        <p:spPr bwMode="auto">
          <a:xfrm>
            <a:off x="1785938" y="2124075"/>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Application</a:t>
            </a:r>
          </a:p>
        </p:txBody>
      </p:sp>
      <p:sp>
        <p:nvSpPr>
          <p:cNvPr id="13" name="Text Box 14"/>
          <p:cNvSpPr txBox="1">
            <a:spLocks noChangeArrowheads="1"/>
          </p:cNvSpPr>
          <p:nvPr/>
        </p:nvSpPr>
        <p:spPr bwMode="auto">
          <a:xfrm>
            <a:off x="2395538" y="3192462"/>
            <a:ext cx="2819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a:t>
            </a:r>
            <a:r>
              <a:rPr lang="en-US" altLang="ko-KR" sz="1000" i="1" dirty="0" err="1" smtClean="0">
                <a:ea typeface="굴림" pitchFamily="34" charset="-127"/>
              </a:rPr>
              <a:t>zondID</a:t>
            </a:r>
            <a:r>
              <a:rPr lang="en-US" altLang="ko-KR" sz="1000" i="1" dirty="0" smtClean="0">
                <a:ea typeface="굴림" pitchFamily="34" charset="-127"/>
              </a:rPr>
              <a:t>)</a:t>
            </a:r>
            <a:endParaRPr lang="en-US" altLang="ko-KR" sz="1000" i="1" dirty="0">
              <a:ea typeface="굴림" pitchFamily="34" charset="-127"/>
            </a:endParaRPr>
          </a:p>
        </p:txBody>
      </p:sp>
      <p:grpSp>
        <p:nvGrpSpPr>
          <p:cNvPr id="14" name="그룹 13"/>
          <p:cNvGrpSpPr>
            <a:grpSpLocks/>
          </p:cNvGrpSpPr>
          <p:nvPr/>
        </p:nvGrpSpPr>
        <p:grpSpPr bwMode="auto">
          <a:xfrm>
            <a:off x="5976938" y="3116262"/>
            <a:ext cx="285750" cy="357188"/>
            <a:chOff x="6000750" y="3143250"/>
            <a:chExt cx="374650" cy="438150"/>
          </a:xfrm>
        </p:grpSpPr>
        <p:cxnSp>
          <p:nvCxnSpPr>
            <p:cNvPr id="15"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16"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7" name="Text Box 14"/>
          <p:cNvSpPr txBox="1">
            <a:spLocks noChangeArrowheads="1"/>
          </p:cNvSpPr>
          <p:nvPr/>
        </p:nvSpPr>
        <p:spPr bwMode="auto">
          <a:xfrm>
            <a:off x="6357938" y="3116262"/>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a:t>
            </a:r>
            <a:r>
              <a:rPr lang="en-US" altLang="ko-KR" sz="1000" i="1" dirty="0" smtClean="0">
                <a:ea typeface="굴림" pitchFamily="34" charset="-127"/>
              </a:rPr>
              <a:t>request (check  which zones</a:t>
            </a:r>
          </a:p>
          <a:p>
            <a:r>
              <a:rPr lang="en-US" altLang="ko-KR" sz="1000" i="1" dirty="0" smtClean="0">
                <a:ea typeface="굴림" pitchFamily="34" charset="-127"/>
              </a:rPr>
              <a:t>the App is authorized  to have visibility over)</a:t>
            </a:r>
            <a:endParaRPr lang="en-US" altLang="ko-KR" sz="1000" i="1" dirty="0">
              <a:ea typeface="굴림" pitchFamily="34" charset="-127"/>
            </a:endParaRPr>
          </a:p>
        </p:txBody>
      </p:sp>
      <p:sp>
        <p:nvSpPr>
          <p:cNvPr id="18" name="Rectangle 18"/>
          <p:cNvSpPr>
            <a:spLocks noChangeArrowheads="1"/>
          </p:cNvSpPr>
          <p:nvPr/>
        </p:nvSpPr>
        <p:spPr bwMode="auto">
          <a:xfrm>
            <a:off x="5402263" y="2116138"/>
            <a:ext cx="1241425" cy="396875"/>
          </a:xfrm>
          <a:prstGeom prst="rect">
            <a:avLst/>
          </a:prstGeom>
          <a:solidFill>
            <a:srgbClr val="CCFFFF"/>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lnSpc>
                <a:spcPct val="70000"/>
              </a:lnSpc>
              <a:spcBef>
                <a:spcPct val="20000"/>
              </a:spcBef>
              <a:buSzPct val="80000"/>
              <a:buFont typeface="Arial" pitchFamily="34" charset="0"/>
              <a:buNone/>
              <a:defRPr/>
            </a:pPr>
            <a:r>
              <a:rPr lang="en-US" altLang="ko-KR" sz="1200" b="1" dirty="0">
                <a:latin typeface="Arial" pitchFamily="34" charset="0"/>
                <a:cs typeface="Arial" pitchFamily="34" charset="0"/>
              </a:rPr>
              <a:t>Server</a:t>
            </a:r>
          </a:p>
        </p:txBody>
      </p:sp>
      <p:sp>
        <p:nvSpPr>
          <p:cNvPr id="19" name="Text Box 14"/>
          <p:cNvSpPr txBox="1">
            <a:spLocks noChangeArrowheads="1"/>
          </p:cNvSpPr>
          <p:nvPr/>
        </p:nvSpPr>
        <p:spPr bwMode="auto">
          <a:xfrm>
            <a:off x="2471738" y="3704431"/>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zone </a:t>
            </a:r>
            <a:r>
              <a:rPr lang="en-US" altLang="ko-KR" sz="1000" b="1" dirty="0">
                <a:ea typeface="굴림" pitchFamily="34" charset="-127"/>
              </a:rPr>
              <a:t>status</a:t>
            </a:r>
          </a:p>
        </p:txBody>
      </p:sp>
      <p:sp>
        <p:nvSpPr>
          <p:cNvPr id="20" name="Line 15"/>
          <p:cNvSpPr>
            <a:spLocks noChangeShapeType="1"/>
          </p:cNvSpPr>
          <p:nvPr/>
        </p:nvSpPr>
        <p:spPr bwMode="auto">
          <a:xfrm flipH="1">
            <a:off x="2395538" y="4009231"/>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1" name="Line 9"/>
          <p:cNvSpPr>
            <a:spLocks noChangeShapeType="1"/>
          </p:cNvSpPr>
          <p:nvPr/>
        </p:nvSpPr>
        <p:spPr bwMode="auto">
          <a:xfrm flipH="1">
            <a:off x="2395538" y="4390231"/>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22" name="Text Box 14"/>
          <p:cNvSpPr txBox="1">
            <a:spLocks noChangeArrowheads="1"/>
          </p:cNvSpPr>
          <p:nvPr/>
        </p:nvSpPr>
        <p:spPr bwMode="auto">
          <a:xfrm>
            <a:off x="2471738" y="4009231"/>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(list of APs, operation status &amp; # of users in AP/zone)</a:t>
            </a:r>
            <a:endParaRPr lang="en-US" altLang="ko-KR" sz="1000" i="1" dirty="0">
              <a:ea typeface="굴림" pitchFamily="34" charset="-127"/>
            </a:endParaRPr>
          </a:p>
        </p:txBody>
      </p:sp>
      <p:grpSp>
        <p:nvGrpSpPr>
          <p:cNvPr id="23" name="그룹 13"/>
          <p:cNvGrpSpPr>
            <a:grpSpLocks/>
          </p:cNvGrpSpPr>
          <p:nvPr/>
        </p:nvGrpSpPr>
        <p:grpSpPr bwMode="auto">
          <a:xfrm>
            <a:off x="5976938" y="4009231"/>
            <a:ext cx="285750" cy="357188"/>
            <a:chOff x="6000750" y="3143250"/>
            <a:chExt cx="374650" cy="438150"/>
          </a:xfrm>
        </p:grpSpPr>
        <p:cxnSp>
          <p:nvCxnSpPr>
            <p:cNvPr id="24"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25"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26" name="Text Box 14"/>
          <p:cNvSpPr txBox="1">
            <a:spLocks noChangeArrowheads="1"/>
          </p:cNvSpPr>
          <p:nvPr/>
        </p:nvSpPr>
        <p:spPr bwMode="auto">
          <a:xfrm>
            <a:off x="6510338" y="408543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
        <p:nvSpPr>
          <p:cNvPr id="52" name="Text Box 14"/>
          <p:cNvSpPr txBox="1">
            <a:spLocks noChangeArrowheads="1"/>
          </p:cNvSpPr>
          <p:nvPr/>
        </p:nvSpPr>
        <p:spPr bwMode="auto">
          <a:xfrm>
            <a:off x="2500932" y="4525264"/>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AP status</a:t>
            </a:r>
            <a:endParaRPr lang="en-US" altLang="ko-KR" sz="1000" b="1" dirty="0">
              <a:ea typeface="굴림" pitchFamily="34" charset="-127"/>
            </a:endParaRPr>
          </a:p>
        </p:txBody>
      </p:sp>
      <p:sp>
        <p:nvSpPr>
          <p:cNvPr id="53" name="Line 15"/>
          <p:cNvSpPr>
            <a:spLocks noChangeShapeType="1"/>
          </p:cNvSpPr>
          <p:nvPr/>
        </p:nvSpPr>
        <p:spPr bwMode="auto">
          <a:xfrm flipH="1">
            <a:off x="2424732" y="4830064"/>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54" name="Line 9"/>
          <p:cNvSpPr>
            <a:spLocks noChangeShapeType="1"/>
          </p:cNvSpPr>
          <p:nvPr/>
        </p:nvSpPr>
        <p:spPr bwMode="auto">
          <a:xfrm flipH="1">
            <a:off x="2424732" y="5211064"/>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55" name="Text Box 14"/>
          <p:cNvSpPr txBox="1">
            <a:spLocks noChangeArrowheads="1"/>
          </p:cNvSpPr>
          <p:nvPr/>
        </p:nvSpPr>
        <p:spPr bwMode="auto">
          <a:xfrm>
            <a:off x="2500932" y="4830064"/>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err="1">
                <a:ea typeface="굴림" pitchFamily="34" charset="-127"/>
              </a:rPr>
              <a:t>Lat</a:t>
            </a:r>
            <a:r>
              <a:rPr lang="en-US" altLang="ko-KR" sz="1000" i="1" dirty="0">
                <a:ea typeface="굴림" pitchFamily="34" charset="-127"/>
              </a:rPr>
              <a:t>/Long, AP type </a:t>
            </a:r>
            <a:r>
              <a:rPr lang="en-US" altLang="ko-KR" sz="1000" i="1" dirty="0" smtClean="0">
                <a:ea typeface="굴림" pitchFamily="34" charset="-127"/>
              </a:rPr>
              <a:t>, operation status per AP)</a:t>
            </a:r>
            <a:endParaRPr lang="en-US" altLang="ko-KR" sz="1000" i="1" dirty="0">
              <a:ea typeface="굴림" pitchFamily="34" charset="-127"/>
            </a:endParaRPr>
          </a:p>
        </p:txBody>
      </p:sp>
      <p:grpSp>
        <p:nvGrpSpPr>
          <p:cNvPr id="56" name="그룹 13"/>
          <p:cNvGrpSpPr>
            <a:grpSpLocks/>
          </p:cNvGrpSpPr>
          <p:nvPr/>
        </p:nvGrpSpPr>
        <p:grpSpPr bwMode="auto">
          <a:xfrm>
            <a:off x="6006132" y="4830064"/>
            <a:ext cx="285750" cy="357188"/>
            <a:chOff x="6000750" y="3143250"/>
            <a:chExt cx="374650" cy="438150"/>
          </a:xfrm>
        </p:grpSpPr>
        <p:cxnSp>
          <p:nvCxnSpPr>
            <p:cNvPr id="57"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58"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59" name="Text Box 14"/>
          <p:cNvSpPr txBox="1">
            <a:spLocks noChangeArrowheads="1"/>
          </p:cNvSpPr>
          <p:nvPr/>
        </p:nvSpPr>
        <p:spPr bwMode="auto">
          <a:xfrm>
            <a:off x="6611482" y="4892062"/>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
        <p:nvSpPr>
          <p:cNvPr id="68" name="Text Box 14"/>
          <p:cNvSpPr txBox="1">
            <a:spLocks noChangeArrowheads="1"/>
          </p:cNvSpPr>
          <p:nvPr/>
        </p:nvSpPr>
        <p:spPr bwMode="auto">
          <a:xfrm>
            <a:off x="2449795" y="5434303"/>
            <a:ext cx="34290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smtClean="0">
                <a:ea typeface="굴림" pitchFamily="34" charset="-127"/>
              </a:rPr>
              <a:t>   </a:t>
            </a:r>
            <a:r>
              <a:rPr lang="en-US" altLang="ko-KR" sz="1000" b="1" dirty="0" smtClean="0">
                <a:ea typeface="굴림" pitchFamily="34" charset="-127"/>
              </a:rPr>
              <a:t>request  users (anonymous info)</a:t>
            </a:r>
            <a:endParaRPr lang="en-US" altLang="ko-KR" sz="1000" b="1" dirty="0">
              <a:ea typeface="굴림" pitchFamily="34" charset="-127"/>
            </a:endParaRPr>
          </a:p>
        </p:txBody>
      </p:sp>
      <p:sp>
        <p:nvSpPr>
          <p:cNvPr id="69" name="Line 15"/>
          <p:cNvSpPr>
            <a:spLocks noChangeShapeType="1"/>
          </p:cNvSpPr>
          <p:nvPr/>
        </p:nvSpPr>
        <p:spPr bwMode="auto">
          <a:xfrm flipH="1">
            <a:off x="2373595" y="5739103"/>
            <a:ext cx="3586162"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70" name="Line 9"/>
          <p:cNvSpPr>
            <a:spLocks noChangeShapeType="1"/>
          </p:cNvSpPr>
          <p:nvPr/>
        </p:nvSpPr>
        <p:spPr bwMode="auto">
          <a:xfrm flipH="1">
            <a:off x="2373595" y="6120103"/>
            <a:ext cx="3573462" cy="0"/>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wrap="none" lIns="1" tIns="1" rIns="1" bIns="1" anchor="ctr"/>
          <a:lstStyle/>
          <a:p>
            <a:endParaRPr lang="en-US"/>
          </a:p>
        </p:txBody>
      </p:sp>
      <p:sp>
        <p:nvSpPr>
          <p:cNvPr id="71" name="Text Box 14"/>
          <p:cNvSpPr txBox="1">
            <a:spLocks noChangeArrowheads="1"/>
          </p:cNvSpPr>
          <p:nvPr/>
        </p:nvSpPr>
        <p:spPr bwMode="auto">
          <a:xfrm>
            <a:off x="2449795" y="5739103"/>
            <a:ext cx="25781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i="1" dirty="0">
                <a:ea typeface="굴림" pitchFamily="34" charset="-127"/>
              </a:rPr>
              <a:t>   Response </a:t>
            </a:r>
            <a:r>
              <a:rPr lang="en-US" altLang="ko-KR" sz="1000" i="1" dirty="0" smtClean="0">
                <a:ea typeface="굴림" pitchFamily="34" charset="-127"/>
              </a:rPr>
              <a:t>(</a:t>
            </a:r>
            <a:r>
              <a:rPr lang="en-US" altLang="ko-KR" sz="1000" i="1" dirty="0">
                <a:ea typeface="굴림" pitchFamily="34" charset="-127"/>
              </a:rPr>
              <a:t># of users </a:t>
            </a:r>
            <a:r>
              <a:rPr lang="en-US" altLang="ko-KR" sz="1000" i="1" dirty="0" smtClean="0">
                <a:ea typeface="굴림" pitchFamily="34" charset="-127"/>
              </a:rPr>
              <a:t>present in AP or zone without MSISDN)</a:t>
            </a:r>
            <a:endParaRPr lang="en-US" altLang="ko-KR" sz="1000" i="1" dirty="0">
              <a:ea typeface="굴림" pitchFamily="34" charset="-127"/>
            </a:endParaRPr>
          </a:p>
        </p:txBody>
      </p:sp>
      <p:grpSp>
        <p:nvGrpSpPr>
          <p:cNvPr id="72" name="그룹 13"/>
          <p:cNvGrpSpPr>
            <a:grpSpLocks/>
          </p:cNvGrpSpPr>
          <p:nvPr/>
        </p:nvGrpSpPr>
        <p:grpSpPr bwMode="auto">
          <a:xfrm>
            <a:off x="5954995" y="5739103"/>
            <a:ext cx="285750" cy="357188"/>
            <a:chOff x="6000750" y="3143250"/>
            <a:chExt cx="374650" cy="438150"/>
          </a:xfrm>
        </p:grpSpPr>
        <p:cxnSp>
          <p:nvCxnSpPr>
            <p:cNvPr id="73" name="꺾인 연결선 25"/>
            <p:cNvCxnSpPr>
              <a:cxnSpLocks noChangeShapeType="1"/>
            </p:cNvCxnSpPr>
            <p:nvPr/>
          </p:nvCxnSpPr>
          <p:spPr bwMode="auto">
            <a:xfrm rot="16200000" flipH="1">
              <a:off x="5982494" y="3178969"/>
              <a:ext cx="428625" cy="357187"/>
            </a:xfrm>
            <a:prstGeom prst="bentConnector3">
              <a:avLst>
                <a:gd name="adj1" fmla="val -3833"/>
              </a:avLst>
            </a:prstGeom>
            <a:noFill/>
            <a:ln w="6350" algn="ctr">
              <a:solidFill>
                <a:schemeClr val="tx1"/>
              </a:solidFill>
              <a:round/>
              <a:headEnd/>
              <a:tailEnd/>
            </a:ln>
            <a:extLst>
              <a:ext uri="{909E8E84-426E-40DD-AFC4-6F175D3DCCD1}">
                <a14:hiddenFill xmlns:a14="http://schemas.microsoft.com/office/drawing/2010/main">
                  <a:noFill/>
                </a14:hiddenFill>
              </a:ext>
            </a:extLst>
          </p:spPr>
        </p:cxnSp>
        <p:cxnSp>
          <p:nvCxnSpPr>
            <p:cNvPr id="74" name="직선 연결선 31"/>
            <p:cNvCxnSpPr>
              <a:cxnSpLocks noChangeShapeType="1"/>
            </p:cNvCxnSpPr>
            <p:nvPr/>
          </p:nvCxnSpPr>
          <p:spPr bwMode="auto">
            <a:xfrm rot="10800000">
              <a:off x="6000750" y="3581400"/>
              <a:ext cx="374650" cy="0"/>
            </a:xfrm>
            <a:prstGeom prst="line">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75" name="Text Box 14"/>
          <p:cNvSpPr txBox="1">
            <a:spLocks noChangeArrowheads="1"/>
          </p:cNvSpPr>
          <p:nvPr/>
        </p:nvSpPr>
        <p:spPr bwMode="auto">
          <a:xfrm>
            <a:off x="6560345" y="5801101"/>
            <a:ext cx="146367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 tIns="1" rIns="1" bIns="1" anchor="ctr"/>
          <a:lstStyle>
            <a:lvl1pPr defTabSz="600075">
              <a:defRPr sz="2000">
                <a:solidFill>
                  <a:schemeClr val="tx1"/>
                </a:solidFill>
                <a:latin typeface="Arial" charset="0"/>
              </a:defRPr>
            </a:lvl1pPr>
            <a:lvl2pPr marL="742950" indent="-285750" defTabSz="600075">
              <a:defRPr sz="2000">
                <a:solidFill>
                  <a:schemeClr val="tx1"/>
                </a:solidFill>
                <a:latin typeface="Arial" charset="0"/>
              </a:defRPr>
            </a:lvl2pPr>
            <a:lvl3pPr marL="1143000" indent="-228600" defTabSz="600075">
              <a:defRPr sz="2000">
                <a:solidFill>
                  <a:schemeClr val="tx1"/>
                </a:solidFill>
                <a:latin typeface="Arial" charset="0"/>
              </a:defRPr>
            </a:lvl3pPr>
            <a:lvl4pPr marL="1600200" indent="-228600" defTabSz="600075">
              <a:defRPr sz="2000">
                <a:solidFill>
                  <a:schemeClr val="tx1"/>
                </a:solidFill>
                <a:latin typeface="Arial" charset="0"/>
              </a:defRPr>
            </a:lvl4pPr>
            <a:lvl5pPr marL="2057400" indent="-228600" defTabSz="600075">
              <a:defRPr sz="2000">
                <a:solidFill>
                  <a:schemeClr val="tx1"/>
                </a:solidFill>
                <a:latin typeface="Arial" charset="0"/>
              </a:defRPr>
            </a:lvl5pPr>
            <a:lvl6pPr marL="2514600" indent="-228600" defTabSz="600075" eaLnBrk="0" fontAlgn="base" hangingPunct="0">
              <a:lnSpc>
                <a:spcPct val="90000"/>
              </a:lnSpc>
              <a:spcBef>
                <a:spcPct val="0"/>
              </a:spcBef>
              <a:spcAft>
                <a:spcPct val="0"/>
              </a:spcAft>
              <a:defRPr sz="2000">
                <a:solidFill>
                  <a:schemeClr val="tx1"/>
                </a:solidFill>
                <a:latin typeface="Arial" charset="0"/>
              </a:defRPr>
            </a:lvl6pPr>
            <a:lvl7pPr marL="2971800" indent="-228600" defTabSz="600075" eaLnBrk="0" fontAlgn="base" hangingPunct="0">
              <a:lnSpc>
                <a:spcPct val="90000"/>
              </a:lnSpc>
              <a:spcBef>
                <a:spcPct val="0"/>
              </a:spcBef>
              <a:spcAft>
                <a:spcPct val="0"/>
              </a:spcAft>
              <a:defRPr sz="2000">
                <a:solidFill>
                  <a:schemeClr val="tx1"/>
                </a:solidFill>
                <a:latin typeface="Arial" charset="0"/>
              </a:defRPr>
            </a:lvl7pPr>
            <a:lvl8pPr marL="3429000" indent="-228600" defTabSz="600075" eaLnBrk="0" fontAlgn="base" hangingPunct="0">
              <a:lnSpc>
                <a:spcPct val="90000"/>
              </a:lnSpc>
              <a:spcBef>
                <a:spcPct val="0"/>
              </a:spcBef>
              <a:spcAft>
                <a:spcPct val="0"/>
              </a:spcAft>
              <a:defRPr sz="2000">
                <a:solidFill>
                  <a:schemeClr val="tx1"/>
                </a:solidFill>
                <a:latin typeface="Arial" charset="0"/>
              </a:defRPr>
            </a:lvl8pPr>
            <a:lvl9pPr marL="3886200" indent="-228600" defTabSz="600075" eaLnBrk="0" fontAlgn="base" hangingPunct="0">
              <a:lnSpc>
                <a:spcPct val="90000"/>
              </a:lnSpc>
              <a:spcBef>
                <a:spcPct val="0"/>
              </a:spcBef>
              <a:spcAft>
                <a:spcPct val="0"/>
              </a:spcAft>
              <a:defRPr sz="2000">
                <a:solidFill>
                  <a:schemeClr val="tx1"/>
                </a:solidFill>
                <a:latin typeface="Arial" charset="0"/>
              </a:defRPr>
            </a:lvl9pPr>
          </a:lstStyle>
          <a:p>
            <a:r>
              <a:rPr lang="en-US" altLang="ko-KR" sz="1000" dirty="0">
                <a:ea typeface="굴림" pitchFamily="34" charset="-127"/>
              </a:rPr>
              <a:t>   </a:t>
            </a:r>
            <a:r>
              <a:rPr lang="en-US" altLang="ko-KR" sz="1000" i="1" dirty="0">
                <a:ea typeface="굴림" pitchFamily="34" charset="-127"/>
              </a:rPr>
              <a:t>Process request</a:t>
            </a:r>
          </a:p>
        </p:txBody>
      </p:sp>
    </p:spTree>
    <p:extLst>
      <p:ext uri="{BB962C8B-B14F-4D97-AF65-F5344CB8AC3E}">
        <p14:creationId xmlns:p14="http://schemas.microsoft.com/office/powerpoint/2010/main" val="2249915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dirty="0" smtClean="0">
                <a:ea typeface="宋体" charset="-122"/>
              </a:rPr>
              <a:t>Main Use Cases (operations</a:t>
            </a:r>
            <a:r>
              <a:rPr lang="en-GB" altLang="zh-CN" dirty="0">
                <a:ea typeface="宋体" charset="-122"/>
              </a:rPr>
              <a:t>) </a:t>
            </a:r>
            <a:r>
              <a:rPr lang="en-US" altLang="zh-CN" sz="1600" dirty="0" smtClean="0">
                <a:solidFill>
                  <a:srgbClr val="000000"/>
                </a:solidFill>
              </a:rPr>
              <a:t>III</a:t>
            </a:r>
            <a:r>
              <a:rPr lang="en-US" altLang="en-US" sz="1600" dirty="0" smtClean="0">
                <a:solidFill>
                  <a:srgbClr val="000000"/>
                </a:solidFill>
              </a:rPr>
              <a:t>/V</a:t>
            </a:r>
            <a:endParaRPr lang="en-GB" altLang="zh-CN" dirty="0" smtClean="0">
              <a:ea typeface="宋体" charset="-122"/>
            </a:endParaRPr>
          </a:p>
        </p:txBody>
      </p:sp>
      <p:sp>
        <p:nvSpPr>
          <p:cNvPr id="6" name="Rectangle 5"/>
          <p:cNvSpPr txBox="1">
            <a:spLocks noChangeArrowheads="1"/>
          </p:cNvSpPr>
          <p:nvPr/>
        </p:nvSpPr>
        <p:spPr bwMode="auto">
          <a:xfrm>
            <a:off x="338138" y="996950"/>
            <a:ext cx="8778875" cy="538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a:lnSpc>
                <a:spcPct val="100000"/>
              </a:lnSpc>
              <a:spcBef>
                <a:spcPct val="0"/>
              </a:spcBef>
              <a:buClrTx/>
              <a:buSzTx/>
              <a:buFontTx/>
              <a:buNone/>
            </a:pPr>
            <a:r>
              <a:rPr lang="en-GB" altLang="en-US" kern="0" dirty="0" smtClean="0"/>
              <a:t>Provide RESTful Network API for Small Cell</a:t>
            </a:r>
          </a:p>
          <a:p>
            <a:pPr marL="742950" lvl="1" indent="-285750">
              <a:lnSpc>
                <a:spcPct val="100000"/>
              </a:lnSpc>
            </a:pPr>
            <a:r>
              <a:rPr lang="en-GB" altLang="en-US" kern="0" dirty="0" smtClean="0">
                <a:solidFill>
                  <a:schemeClr val="tx1"/>
                </a:solidFill>
              </a:rPr>
              <a:t>The RESTful Network API for </a:t>
            </a:r>
            <a:r>
              <a:rPr lang="en-GB" altLang="en-US" kern="0" dirty="0"/>
              <a:t>Small Cell </a:t>
            </a:r>
            <a:r>
              <a:rPr lang="en-GB" altLang="en-US" kern="0" dirty="0" smtClean="0">
                <a:solidFill>
                  <a:schemeClr val="tx1"/>
                </a:solidFill>
              </a:rPr>
              <a:t>allows a </a:t>
            </a:r>
            <a:r>
              <a:rPr lang="en-GB" altLang="en-US" b="1" i="1" kern="0" dirty="0" smtClean="0">
                <a:solidFill>
                  <a:schemeClr val="tx1"/>
                </a:solidFill>
              </a:rPr>
              <a:t>MNO-authorized</a:t>
            </a:r>
            <a:r>
              <a:rPr lang="en-GB" altLang="en-US" kern="0" dirty="0" smtClean="0">
                <a:solidFill>
                  <a:schemeClr val="tx1"/>
                </a:solidFill>
              </a:rPr>
              <a:t> </a:t>
            </a:r>
            <a:r>
              <a:rPr lang="en-GB" altLang="en-US" b="1" kern="0" dirty="0" smtClean="0">
                <a:solidFill>
                  <a:schemeClr val="tx1"/>
                </a:solidFill>
              </a:rPr>
              <a:t>&amp; </a:t>
            </a:r>
            <a:r>
              <a:rPr lang="en-GB" altLang="en-US" b="1" i="1" kern="0" dirty="0" smtClean="0">
                <a:solidFill>
                  <a:schemeClr val="tx1"/>
                </a:solidFill>
              </a:rPr>
              <a:t>User-authorized</a:t>
            </a:r>
            <a:r>
              <a:rPr lang="en-GB" altLang="en-US" kern="0" dirty="0" smtClean="0">
                <a:solidFill>
                  <a:schemeClr val="tx1"/>
                </a:solidFill>
              </a:rPr>
              <a:t> application to retrieve information pertaining to a specific user in relation with a given zone</a:t>
            </a:r>
          </a:p>
          <a:p>
            <a:pPr marL="971550" lvl="2" indent="-285750">
              <a:lnSpc>
                <a:spcPct val="100000"/>
              </a:lnSpc>
            </a:pPr>
            <a:r>
              <a:rPr lang="en-GB" altLang="en-US" b="1" kern="0" dirty="0" smtClean="0">
                <a:solidFill>
                  <a:schemeClr val="tx1"/>
                </a:solidFill>
              </a:rPr>
              <a:t>Query users: </a:t>
            </a:r>
            <a:r>
              <a:rPr lang="en-GB" altLang="en-US" sz="1800" kern="0" dirty="0">
                <a:solidFill>
                  <a:schemeClr val="tx1"/>
                </a:solidFill>
              </a:rPr>
              <a:t>This operation </a:t>
            </a:r>
            <a:r>
              <a:rPr lang="en-GB" altLang="en-US" sz="1800" kern="0" dirty="0" smtClean="0">
                <a:solidFill>
                  <a:schemeClr val="tx1"/>
                </a:solidFill>
              </a:rPr>
              <a:t>would return list of users camped on an AP/zone. For each present user which the App has been granted a user-authorization (</a:t>
            </a:r>
            <a:r>
              <a:rPr lang="en-GB" altLang="en-US" sz="1800" kern="0" dirty="0" err="1" smtClean="0">
                <a:solidFill>
                  <a:schemeClr val="tx1"/>
                </a:solidFill>
              </a:rPr>
              <a:t>i,.e</a:t>
            </a:r>
            <a:r>
              <a:rPr lang="en-GB" altLang="en-US" sz="1800" kern="0" dirty="0" smtClean="0">
                <a:solidFill>
                  <a:schemeClr val="tx1"/>
                </a:solidFill>
              </a:rPr>
              <a:t> OAuth token), the following information is provided:</a:t>
            </a:r>
          </a:p>
          <a:p>
            <a:pPr marL="1430337" lvl="4" indent="-285750">
              <a:lnSpc>
                <a:spcPct val="100000"/>
              </a:lnSpc>
            </a:pPr>
            <a:r>
              <a:rPr lang="en-GB" altLang="en-US" kern="0" dirty="0" smtClean="0">
                <a:solidFill>
                  <a:schemeClr val="tx1"/>
                </a:solidFill>
              </a:rPr>
              <a:t>MSISDN</a:t>
            </a:r>
          </a:p>
          <a:p>
            <a:pPr marL="1430337" lvl="4" indent="-285750">
              <a:lnSpc>
                <a:spcPct val="100000"/>
              </a:lnSpc>
            </a:pPr>
            <a:r>
              <a:rPr lang="en-GB" altLang="en-US" kern="0" dirty="0" smtClean="0">
                <a:solidFill>
                  <a:schemeClr val="tx1"/>
                </a:solidFill>
              </a:rPr>
              <a:t>AP-ID</a:t>
            </a:r>
          </a:p>
          <a:p>
            <a:pPr marL="971550" lvl="2" indent="-285750">
              <a:lnSpc>
                <a:spcPct val="100000"/>
              </a:lnSpc>
            </a:pPr>
            <a:r>
              <a:rPr lang="en-GB" altLang="en-US" b="1" kern="0" dirty="0" smtClean="0">
                <a:solidFill>
                  <a:schemeClr val="tx1"/>
                </a:solidFill>
              </a:rPr>
              <a:t>Notification Subscription: </a:t>
            </a:r>
            <a:r>
              <a:rPr lang="en-GB" altLang="en-US" sz="1800" kern="0" dirty="0">
                <a:solidFill>
                  <a:schemeClr val="tx1"/>
                </a:solidFill>
              </a:rPr>
              <a:t>This operation </a:t>
            </a:r>
            <a:r>
              <a:rPr lang="en-GB" altLang="en-US" sz="1800" kern="0" dirty="0" smtClean="0">
                <a:solidFill>
                  <a:schemeClr val="tx1"/>
                </a:solidFill>
              </a:rPr>
              <a:t>allows the App to register and receive dynamic notification when a user enters/leaves a zone or transfers from one AP to another within the zone</a:t>
            </a:r>
          </a:p>
        </p:txBody>
      </p:sp>
    </p:spTree>
    <p:extLst>
      <p:ext uri="{BB962C8B-B14F-4D97-AF65-F5344CB8AC3E}">
        <p14:creationId xmlns:p14="http://schemas.microsoft.com/office/powerpoint/2010/main" val="3032710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10171</TotalTime>
  <Pages>15</Pages>
  <Words>3991</Words>
  <Application>Microsoft Office PowerPoint</Application>
  <PresentationFormat>Custom</PresentationFormat>
  <Paragraphs>406</Paragraphs>
  <Slides>24</Slides>
  <Notes>17</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24</vt:i4>
      </vt:variant>
    </vt:vector>
  </HeadingPairs>
  <TitlesOfParts>
    <vt:vector size="28" baseType="lpstr">
      <vt:lpstr>OMA Template</vt:lpstr>
      <vt:lpstr>1_OMA Template</vt:lpstr>
      <vt:lpstr>Hoja de cálculo</vt:lpstr>
      <vt:lpstr>Gráfico</vt:lpstr>
      <vt:lpstr>OMA-TP-2014-xxx-WID_0305_REST_NetAPI_SmaC_V1_0_Presentation   Work Item Document WID 0305 - RESTful Network API for SmaC Zonal Presence</vt:lpstr>
      <vt:lpstr>Work Item Title and Registration Name </vt:lpstr>
      <vt:lpstr>Introduction and background I/II</vt:lpstr>
      <vt:lpstr>Introduction and background II/II</vt:lpstr>
      <vt:lpstr>Description and Objectives I/II</vt:lpstr>
      <vt:lpstr>Description and Objectives II/II</vt:lpstr>
      <vt:lpstr>Main Use Cases (operations) I/V</vt:lpstr>
      <vt:lpstr>Main Use Cases (operations) II/V</vt:lpstr>
      <vt:lpstr>Main Use Cases (operations) III/V</vt:lpstr>
      <vt:lpstr>Main Use Cases (operations) IV/V</vt:lpstr>
      <vt:lpstr>Main Use Cases (operations) V/V</vt:lpstr>
      <vt:lpstr>Impacts, Relationships and Dependencies</vt:lpstr>
      <vt:lpstr>Proposed Timeline</vt:lpstr>
      <vt:lpstr>Planned deliverables</vt:lpstr>
      <vt:lpstr>Planned reviews</vt:lpstr>
      <vt:lpstr>Supporting Companies</vt:lpstr>
      <vt:lpstr>Proposed Resources</vt:lpstr>
      <vt:lpstr>Document History</vt:lpstr>
      <vt:lpstr>References</vt:lpstr>
      <vt:lpstr>Backup Material</vt:lpstr>
      <vt:lpstr>Previous OMA APIs</vt:lpstr>
      <vt:lpstr>Zonal Presence vs. Presence API</vt:lpstr>
      <vt:lpstr>RD - NetAPI Gap analysis</vt:lpstr>
      <vt:lpstr>RD - NetAPI Gap analysis, cont’d</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CDT User1</cp:lastModifiedBy>
  <cp:revision>458</cp:revision>
  <cp:lastPrinted>1999-04-27T06:51:51Z</cp:lastPrinted>
  <dcterms:created xsi:type="dcterms:W3CDTF">2002-03-19T14:05:12Z</dcterms:created>
  <dcterms:modified xsi:type="dcterms:W3CDTF">2014-05-30T00:56:27Z</dcterms:modified>
</cp:coreProperties>
</file>