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293" r:id="rId2"/>
    <p:sldId id="318" r:id="rId3"/>
    <p:sldId id="319" r:id="rId4"/>
    <p:sldId id="320" r:id="rId5"/>
    <p:sldId id="321" r:id="rId6"/>
    <p:sldId id="322" r:id="rId7"/>
    <p:sldId id="323"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73" d="100"/>
          <a:sy n="73" d="100"/>
        </p:scale>
        <p:origin x="1242"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OMA-ARC-2018-0008</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smtClean="0">
                <a:latin typeface="Tahoma" pitchFamily="34" charset="0"/>
                <a:ea typeface="宋体" charset="-122"/>
              </a:rPr>
              <a:t>	Submitted To:	OMA ARC</a:t>
            </a:r>
          </a:p>
          <a:p>
            <a:pPr>
              <a:lnSpc>
                <a:spcPct val="95000"/>
              </a:lnSpc>
              <a:spcAft>
                <a:spcPct val="35000"/>
              </a:spcAft>
            </a:pPr>
            <a:r>
              <a:rPr lang="en-US" altLang="zh-CN" b="1" dirty="0" smtClean="0">
                <a:latin typeface="Tahoma" pitchFamily="34" charset="0"/>
                <a:ea typeface="宋体" charset="-122"/>
              </a:rPr>
              <a:t>	Date:	15 Mar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en-US" b="1" dirty="0" err="1">
                <a:latin typeface="Tahoma" panose="020B0604030504040204" pitchFamily="34" charset="0"/>
              </a:rPr>
              <a:t>Shahram</a:t>
            </a:r>
            <a:r>
              <a:rPr lang="en-US" altLang="en-US" b="1" dirty="0">
                <a:latin typeface="Tahoma" panose="020B0604030504040204" pitchFamily="34" charset="0"/>
              </a:rPr>
              <a:t> </a:t>
            </a:r>
            <a:r>
              <a:rPr lang="en-US" altLang="en-US" b="1" dirty="0" err="1">
                <a:latin typeface="Tahoma" panose="020B0604030504040204" pitchFamily="34" charset="0"/>
              </a:rPr>
              <a:t>Mohajeri,</a:t>
            </a:r>
            <a:r>
              <a:rPr lang="en-US" altLang="en-US" b="1" dirty="0">
                <a:latin typeface="Tahoma" panose="020B0604030504040204" pitchFamily="34" charset="0"/>
              </a:rPr>
              <a:t> AT&amp;T</a:t>
            </a:r>
          </a:p>
          <a:p>
            <a:pPr>
              <a:lnSpc>
                <a:spcPct val="95000"/>
              </a:lnSpc>
              <a:spcAft>
                <a:spcPct val="35000"/>
              </a:spcAft>
            </a:pP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en-US" b="1" dirty="0">
                <a:latin typeface="Tahoma" panose="020B0604030504040204" pitchFamily="34" charset="0"/>
              </a:rPr>
              <a:t>AT&amp;T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OMA-ARC-2018-0008-INP_NetAPI_NMS_IMDN_Archive_CR07_ATT_View</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sz="2800" dirty="0" smtClean="0">
                <a:ea typeface="宋体" charset="-122"/>
              </a:rPr>
              <a:t>AT&amp;T’s View on NMS IMDN Archive CR07</a:t>
            </a:r>
            <a:r>
              <a:rPr lang="en-US" altLang="zh-CN" dirty="0" smtClean="0">
                <a:ea typeface="宋体" charset="-122"/>
              </a:rPr>
              <a:t/>
            </a:r>
            <a:br>
              <a:rPr lang="en-US" altLang="zh-CN" dirty="0" smtClean="0">
                <a:ea typeface="宋体" charset="-122"/>
              </a:rPr>
            </a:b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IMDN Archive CR07 - Overview</a:t>
            </a:r>
          </a:p>
        </p:txBody>
      </p:sp>
      <p:sp>
        <p:nvSpPr>
          <p:cNvPr id="3075" name="Rectangle 5"/>
          <p:cNvSpPr>
            <a:spLocks noGrp="1" noChangeArrowheads="1"/>
          </p:cNvSpPr>
          <p:nvPr>
            <p:ph type="body" idx="1"/>
          </p:nvPr>
        </p:nvSpPr>
        <p:spPr/>
        <p:txBody>
          <a:bodyPr/>
          <a:lstStyle/>
          <a:p>
            <a:pPr>
              <a:buFontTx/>
              <a:buNone/>
            </a:pPr>
            <a:r>
              <a:rPr lang="en-GB" altLang="zh-CN" dirty="0">
                <a:ea typeface="宋体" charset="-122"/>
              </a:rPr>
              <a:t>CR07 Motivation </a:t>
            </a:r>
            <a:r>
              <a:rPr lang="en-GB" altLang="zh-CN" sz="1600" dirty="0" smtClean="0">
                <a:ea typeface="宋体" charset="-122"/>
              </a:rPr>
              <a:t>(see OMA-ARC-2018-0007-CR_TS_REST_NetAPI_NMS_IMDN_Archive)</a:t>
            </a:r>
          </a:p>
          <a:p>
            <a:pPr lvl="1"/>
            <a:r>
              <a:rPr lang="en-GB" altLang="zh-CN" dirty="0" smtClean="0">
                <a:ea typeface="宋体" charset="-122"/>
              </a:rPr>
              <a:t>Reduce storage overhead as IMDN messages could be high (as high as 67% of all client messages)</a:t>
            </a:r>
          </a:p>
          <a:p>
            <a:pPr lvl="1"/>
            <a:r>
              <a:rPr lang="en-GB" altLang="zh-CN" dirty="0" smtClean="0">
                <a:ea typeface="宋体" charset="-122"/>
              </a:rPr>
              <a:t>Complex client logic to handle lingering IMDN messages when original message is purged</a:t>
            </a:r>
          </a:p>
          <a:p>
            <a:pPr lvl="1"/>
            <a:r>
              <a:rPr lang="en-GB" altLang="zh-CN" dirty="0" smtClean="0">
                <a:ea typeface="宋体" charset="-122"/>
              </a:rPr>
              <a:t>Large overhead for thin/stateless client to correlate/manage/delete IMDN messages for each group message</a:t>
            </a:r>
          </a:p>
          <a:p>
            <a:pPr marL="0" indent="-4763">
              <a:buNone/>
            </a:pPr>
            <a:r>
              <a:rPr lang="en-GB" altLang="zh-CN" dirty="0" smtClean="0">
                <a:ea typeface="宋体" charset="-122"/>
              </a:rPr>
              <a:t>Proposal</a:t>
            </a:r>
            <a:endParaRPr lang="en-GB" altLang="zh-CN" dirty="0">
              <a:ea typeface="宋体" charset="-122"/>
            </a:endParaRPr>
          </a:p>
          <a:p>
            <a:pPr lvl="1"/>
            <a:r>
              <a:rPr lang="en-GB" altLang="zh-CN" dirty="0" smtClean="0">
                <a:ea typeface="宋体" charset="-122"/>
              </a:rPr>
              <a:t>Store IMDNs in original message  </a:t>
            </a:r>
            <a:r>
              <a:rPr lang="en-GB" altLang="zh-CN" dirty="0">
                <a:ea typeface="宋体" charset="-122"/>
              </a:rPr>
              <a:t>- /objects/{objectId}/</a:t>
            </a:r>
            <a:r>
              <a:rPr lang="en-GB" altLang="zh-CN" dirty="0" smtClean="0">
                <a:ea typeface="宋体" charset="-122"/>
              </a:rPr>
              <a:t>imdn</a:t>
            </a:r>
            <a:endParaRPr lang="en-GB" altLang="zh-CN" dirty="0">
              <a:ea typeface="宋体" charset="-122"/>
            </a:endParaRPr>
          </a:p>
          <a:p>
            <a:pPr marL="0" indent="0">
              <a:buNone/>
            </a:pPr>
            <a:endParaRPr lang="en-GB" altLang="zh-CN" dirty="0" smtClean="0">
              <a:ea typeface="宋体" charset="-122"/>
            </a:endParaRPr>
          </a:p>
          <a:p>
            <a:pPr marL="0" indent="-4763">
              <a:buNone/>
            </a:pPr>
            <a:endParaRPr lang="en-GB" altLang="zh-CN" dirty="0">
              <a:ea typeface="宋体" charset="-122"/>
            </a:endParaRPr>
          </a:p>
          <a:p>
            <a:pPr marL="0" indent="-4763">
              <a:buNone/>
            </a:pPr>
            <a:endParaRPr lang="en-GB" altLang="zh-CN" dirty="0">
              <a:ea typeface="宋体" charset="-122"/>
            </a:endParaRPr>
          </a:p>
        </p:txBody>
      </p:sp>
      <p:pic>
        <p:nvPicPr>
          <p:cNvPr id="6" name="Picture 5"/>
          <p:cNvPicPr>
            <a:picLocks noChangeAspect="1"/>
          </p:cNvPicPr>
          <p:nvPr/>
        </p:nvPicPr>
        <p:blipFill>
          <a:blip r:embed="rId2"/>
          <a:stretch>
            <a:fillRect/>
          </a:stretch>
        </p:blipFill>
        <p:spPr>
          <a:xfrm>
            <a:off x="1023937" y="4863274"/>
            <a:ext cx="6478837" cy="168992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IMDN Archive CR07 - Concerns</a:t>
            </a:r>
          </a:p>
        </p:txBody>
      </p:sp>
      <p:sp>
        <p:nvSpPr>
          <p:cNvPr id="3075" name="Rectangle 5"/>
          <p:cNvSpPr>
            <a:spLocks noGrp="1" noChangeArrowheads="1"/>
          </p:cNvSpPr>
          <p:nvPr>
            <p:ph type="body" idx="1"/>
          </p:nvPr>
        </p:nvSpPr>
        <p:spPr/>
        <p:txBody>
          <a:bodyPr/>
          <a:lstStyle/>
          <a:p>
            <a:pPr>
              <a:buFontTx/>
              <a:buNone/>
            </a:pPr>
            <a:r>
              <a:rPr lang="en-GB" altLang="zh-CN" dirty="0" smtClean="0">
                <a:ea typeface="宋体" charset="-122"/>
              </a:rPr>
              <a:t>Concerns</a:t>
            </a:r>
          </a:p>
          <a:p>
            <a:pPr lvl="1"/>
            <a:r>
              <a:rPr lang="en-GB" altLang="zh-CN" dirty="0" smtClean="0">
                <a:ea typeface="宋体" charset="-122"/>
              </a:rPr>
              <a:t>Increases object size of original message. This leads to higher network bandwidth usage as much larger object is downloaded for each IMDN message </a:t>
            </a:r>
            <a:r>
              <a:rPr lang="en-GB" altLang="zh-CN" dirty="0" smtClean="0">
                <a:ea typeface="宋体" charset="-122"/>
              </a:rPr>
              <a:t>(Please, see </a:t>
            </a:r>
            <a:r>
              <a:rPr lang="en-GB" altLang="zh-CN" dirty="0" smtClean="0">
                <a:ea typeface="宋体" charset="-122"/>
              </a:rPr>
              <a:t>backup slides for an example)  </a:t>
            </a:r>
          </a:p>
          <a:p>
            <a:pPr lvl="1"/>
            <a:r>
              <a:rPr lang="en-GB" altLang="zh-CN" dirty="0" smtClean="0">
                <a:ea typeface="宋体" charset="-122"/>
              </a:rPr>
              <a:t>Large overhead for thin/stateless clients to process changedObject notification for original message. Clients need to process complete flag/imdn list to determine what has changed</a:t>
            </a:r>
          </a:p>
          <a:p>
            <a:pPr lvl="1"/>
            <a:r>
              <a:rPr lang="en-GB" altLang="zh-CN" dirty="0" smtClean="0">
                <a:ea typeface="宋体" charset="-122"/>
              </a:rPr>
              <a:t>Significant overhead on message store to process IMDN messages and store on original message imdn list </a:t>
            </a:r>
          </a:p>
          <a:p>
            <a:pPr lvl="2"/>
            <a:r>
              <a:rPr lang="en-GB" altLang="zh-CN" dirty="0" smtClean="0">
                <a:ea typeface="宋体" charset="-122"/>
              </a:rPr>
              <a:t>There is no direct mapping between </a:t>
            </a:r>
            <a:r>
              <a:rPr lang="en-GB" altLang="zh-CN" dirty="0" err="1" smtClean="0">
                <a:ea typeface="宋体" charset="-122"/>
              </a:rPr>
              <a:t>originalMessageId</a:t>
            </a:r>
            <a:r>
              <a:rPr lang="en-GB" altLang="zh-CN" dirty="0" smtClean="0">
                <a:ea typeface="宋体" charset="-122"/>
              </a:rPr>
              <a:t> and it’s {objectId}</a:t>
            </a:r>
          </a:p>
          <a:p>
            <a:pPr lvl="2"/>
            <a:r>
              <a:rPr lang="en-GB" altLang="zh-CN" dirty="0" smtClean="0">
                <a:ea typeface="宋体" charset="-122"/>
              </a:rPr>
              <a:t>Needs special handling if original message is deleted</a:t>
            </a:r>
          </a:p>
          <a:p>
            <a:pPr lvl="1"/>
            <a:r>
              <a:rPr lang="en-GB" altLang="zh-CN" dirty="0" smtClean="0">
                <a:ea typeface="宋体" charset="-122"/>
              </a:rPr>
              <a:t>It is not clear if clients could filter out notifications for IMDN changes if not interested       </a:t>
            </a:r>
          </a:p>
        </p:txBody>
      </p:sp>
    </p:spTree>
    <p:extLst>
      <p:ext uri="{BB962C8B-B14F-4D97-AF65-F5344CB8AC3E}">
        <p14:creationId xmlns:p14="http://schemas.microsoft.com/office/powerpoint/2010/main" val="2426063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IMDN Archive CR07 - Next Steps</a:t>
            </a:r>
          </a:p>
        </p:txBody>
      </p:sp>
      <p:sp>
        <p:nvSpPr>
          <p:cNvPr id="3075" name="Rectangle 5"/>
          <p:cNvSpPr>
            <a:spLocks noGrp="1" noChangeArrowheads="1"/>
          </p:cNvSpPr>
          <p:nvPr>
            <p:ph type="body" idx="1"/>
          </p:nvPr>
        </p:nvSpPr>
        <p:spPr/>
        <p:txBody>
          <a:bodyPr/>
          <a:lstStyle/>
          <a:p>
            <a:pPr>
              <a:buFontTx/>
              <a:buNone/>
            </a:pPr>
            <a:r>
              <a:rPr lang="en-GB" altLang="zh-CN" dirty="0" smtClean="0">
                <a:ea typeface="宋体" charset="-122"/>
              </a:rPr>
              <a:t>AT&amp;T’s View </a:t>
            </a:r>
          </a:p>
          <a:p>
            <a:pPr lvl="1"/>
            <a:r>
              <a:rPr lang="en-GB" altLang="zh-CN" dirty="0" smtClean="0">
                <a:ea typeface="宋体" charset="-122"/>
              </a:rPr>
              <a:t>AT&amp;T aligns with the motivation of the CR but has concerns with current proposal   </a:t>
            </a:r>
          </a:p>
          <a:p>
            <a:pPr lvl="1"/>
            <a:r>
              <a:rPr lang="en-GB" altLang="zh-CN" dirty="0" smtClean="0">
                <a:ea typeface="宋体" charset="-122"/>
              </a:rPr>
              <a:t>AT&amp;T suggests a joint-contribution on enhancing the current CR to address some of the </a:t>
            </a:r>
            <a:r>
              <a:rPr lang="en-GB" altLang="zh-CN" dirty="0" smtClean="0">
                <a:ea typeface="宋体" charset="-122"/>
              </a:rPr>
              <a:t>limitations (please, see backup slides for an example of our current understanding/concerns)</a:t>
            </a:r>
            <a:endParaRPr lang="en-GB" altLang="zh-CN" dirty="0" smtClean="0">
              <a:ea typeface="宋体" charset="-122"/>
            </a:endParaRPr>
          </a:p>
          <a:p>
            <a:pPr marL="0" indent="-4763">
              <a:buNone/>
            </a:pPr>
            <a:r>
              <a:rPr lang="en-GB" altLang="zh-CN" dirty="0" smtClean="0">
                <a:ea typeface="宋体" charset="-122"/>
              </a:rPr>
              <a:t>Proposed Next Steps (</a:t>
            </a:r>
            <a:r>
              <a:rPr lang="en-GB" altLang="zh-CN" dirty="0" smtClean="0">
                <a:ea typeface="宋体" charset="-122"/>
              </a:rPr>
              <a:t>joint-contribution):</a:t>
            </a:r>
            <a:endParaRPr lang="en-GB" altLang="zh-CN" dirty="0" smtClean="0">
              <a:ea typeface="宋体" charset="-122"/>
            </a:endParaRPr>
          </a:p>
          <a:p>
            <a:pPr lvl="1"/>
            <a:r>
              <a:rPr lang="en-GB" altLang="zh-CN" dirty="0" smtClean="0">
                <a:ea typeface="宋体" charset="-122"/>
              </a:rPr>
              <a:t>Need to better understand T-Mobile’s use cases which CR07 covers</a:t>
            </a:r>
          </a:p>
          <a:p>
            <a:pPr lvl="1"/>
            <a:r>
              <a:rPr lang="en-GB" altLang="zh-CN" dirty="0" smtClean="0">
                <a:ea typeface="宋体" charset="-122"/>
              </a:rPr>
              <a:t>Wondering for instance, if storing IMDNs as </a:t>
            </a:r>
            <a:r>
              <a:rPr lang="en-GB" altLang="zh-CN" dirty="0" smtClean="0">
                <a:ea typeface="宋体" charset="-122"/>
              </a:rPr>
              <a:t>list (i.e., only pointer {resource-</a:t>
            </a:r>
            <a:r>
              <a:rPr lang="en-GB" altLang="zh-CN" dirty="0" err="1" smtClean="0">
                <a:ea typeface="宋体" charset="-122"/>
              </a:rPr>
              <a:t>url</a:t>
            </a:r>
            <a:r>
              <a:rPr lang="en-GB" altLang="zh-CN" dirty="0" smtClean="0">
                <a:ea typeface="宋体" charset="-122"/>
              </a:rPr>
              <a:t>} returned for original message get object) </a:t>
            </a:r>
            <a:r>
              <a:rPr lang="en-GB" altLang="zh-CN" dirty="0" smtClean="0">
                <a:ea typeface="宋体" charset="-122"/>
              </a:rPr>
              <a:t>can better achieve CR07’s goal. If so,</a:t>
            </a:r>
            <a:endParaRPr lang="en-GB" altLang="zh-CN" dirty="0" smtClean="0">
              <a:ea typeface="宋体" charset="-122"/>
            </a:endParaRPr>
          </a:p>
          <a:p>
            <a:pPr lvl="2"/>
            <a:r>
              <a:rPr lang="en-GB" altLang="zh-CN" dirty="0" smtClean="0">
                <a:ea typeface="宋体" charset="-122"/>
              </a:rPr>
              <a:t>Need to think about probable enhancements to </a:t>
            </a:r>
            <a:r>
              <a:rPr lang="en-GB" altLang="zh-CN" dirty="0" smtClean="0">
                <a:ea typeface="宋体" charset="-122"/>
              </a:rPr>
              <a:t>notifications </a:t>
            </a:r>
            <a:r>
              <a:rPr lang="en-GB" altLang="zh-CN" dirty="0" smtClean="0">
                <a:ea typeface="宋体" charset="-122"/>
              </a:rPr>
              <a:t>in order to </a:t>
            </a:r>
            <a:r>
              <a:rPr lang="en-GB" altLang="zh-CN" dirty="0" smtClean="0">
                <a:ea typeface="宋体" charset="-122"/>
              </a:rPr>
              <a:t>notify what {which list} has changed </a:t>
            </a:r>
          </a:p>
          <a:p>
            <a:pPr lvl="2"/>
            <a:r>
              <a:rPr lang="en-GB" altLang="zh-CN" dirty="0">
                <a:ea typeface="宋体" charset="-122"/>
              </a:rPr>
              <a:t>Need to think about </a:t>
            </a:r>
            <a:r>
              <a:rPr lang="en-GB" altLang="zh-CN" dirty="0" smtClean="0">
                <a:ea typeface="宋体" charset="-122"/>
              </a:rPr>
              <a:t>capability </a:t>
            </a:r>
            <a:r>
              <a:rPr lang="en-GB" altLang="zh-CN" dirty="0" smtClean="0">
                <a:ea typeface="宋体" charset="-122"/>
              </a:rPr>
              <a:t>to filter objects for changed list</a:t>
            </a:r>
          </a:p>
        </p:txBody>
      </p:sp>
    </p:spTree>
    <p:extLst>
      <p:ext uri="{BB962C8B-B14F-4D97-AF65-F5344CB8AC3E}">
        <p14:creationId xmlns:p14="http://schemas.microsoft.com/office/powerpoint/2010/main" val="2395014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6937" y="2749550"/>
            <a:ext cx="4648200" cy="1066800"/>
          </a:xfrm>
        </p:spPr>
        <p:txBody>
          <a:bodyPr/>
          <a:lstStyle/>
          <a:p>
            <a:pPr marL="0" indent="0" algn="ctr">
              <a:buNone/>
            </a:pPr>
            <a:r>
              <a:rPr lang="en-US" sz="4000" dirty="0" smtClean="0"/>
              <a:t>Backup - Slides</a:t>
            </a:r>
            <a:endParaRPr lang="en-US" sz="4000" dirty="0"/>
          </a:p>
        </p:txBody>
      </p:sp>
    </p:spTree>
    <p:extLst>
      <p:ext uri="{BB962C8B-B14F-4D97-AF65-F5344CB8AC3E}">
        <p14:creationId xmlns:p14="http://schemas.microsoft.com/office/powerpoint/2010/main" val="3396887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An Example</a:t>
            </a:r>
          </a:p>
        </p:txBody>
      </p:sp>
      <p:sp>
        <p:nvSpPr>
          <p:cNvPr id="3075" name="Rectangle 5"/>
          <p:cNvSpPr>
            <a:spLocks noGrp="1" noChangeArrowheads="1"/>
          </p:cNvSpPr>
          <p:nvPr>
            <p:ph type="body" idx="1"/>
          </p:nvPr>
        </p:nvSpPr>
        <p:spPr/>
        <p:txBody>
          <a:bodyPr/>
          <a:lstStyle/>
          <a:p>
            <a:pPr lvl="1"/>
            <a:r>
              <a:rPr lang="en-US" dirty="0" smtClean="0">
                <a:solidFill>
                  <a:srgbClr val="002060"/>
                </a:solidFill>
              </a:rPr>
              <a:t>Need to better understand how </a:t>
            </a:r>
            <a:r>
              <a:rPr lang="en-US" dirty="0">
                <a:solidFill>
                  <a:srgbClr val="002060"/>
                </a:solidFill>
              </a:rPr>
              <a:t>a client </a:t>
            </a:r>
            <a:r>
              <a:rPr lang="en-US" dirty="0" smtClean="0">
                <a:solidFill>
                  <a:srgbClr val="002060"/>
                </a:solidFill>
              </a:rPr>
              <a:t>(e.g. CPM) </a:t>
            </a:r>
            <a:r>
              <a:rPr lang="en-US" dirty="0">
                <a:solidFill>
                  <a:srgbClr val="002060"/>
                </a:solidFill>
              </a:rPr>
              <a:t>adds an IMDN to a message without CPM knowing about all the IMDNs already attached to the message. </a:t>
            </a:r>
            <a:endParaRPr lang="en-US" dirty="0" smtClean="0">
              <a:solidFill>
                <a:srgbClr val="002060"/>
              </a:solidFill>
            </a:endParaRPr>
          </a:p>
          <a:p>
            <a:pPr lvl="2"/>
            <a:r>
              <a:rPr lang="en-US" dirty="0" smtClean="0"/>
              <a:t>Either </a:t>
            </a:r>
            <a:r>
              <a:rPr lang="en-US" dirty="0"/>
              <a:t>CPM has to remember them, or it has to query </a:t>
            </a:r>
            <a:r>
              <a:rPr lang="en-US" dirty="0" smtClean="0"/>
              <a:t>NMS for </a:t>
            </a:r>
            <a:r>
              <a:rPr lang="en-US" dirty="0"/>
              <a:t>the existing IMDNs, add the new one to the response, and pass back the full list to the store</a:t>
            </a:r>
            <a:r>
              <a:rPr lang="en-GB" altLang="zh-CN" dirty="0" smtClean="0">
                <a:ea typeface="宋体" charset="-122"/>
              </a:rPr>
              <a:t>   </a:t>
            </a:r>
          </a:p>
          <a:p>
            <a:pPr lvl="1"/>
            <a:r>
              <a:rPr lang="en-US" sz="2400" dirty="0" smtClean="0">
                <a:solidFill>
                  <a:srgbClr val="002060"/>
                </a:solidFill>
              </a:rPr>
              <a:t>Example: </a:t>
            </a:r>
            <a:r>
              <a:rPr lang="en-US" sz="2400" dirty="0">
                <a:solidFill>
                  <a:srgbClr val="002060"/>
                </a:solidFill>
              </a:rPr>
              <a:t>1 message to 100 recipients, </a:t>
            </a:r>
            <a:r>
              <a:rPr lang="en-US" sz="2400" dirty="0" smtClean="0">
                <a:solidFill>
                  <a:srgbClr val="002060"/>
                </a:solidFill>
              </a:rPr>
              <a:t>will </a:t>
            </a:r>
            <a:r>
              <a:rPr lang="en-US" sz="2400" dirty="0">
                <a:solidFill>
                  <a:srgbClr val="002060"/>
                </a:solidFill>
              </a:rPr>
              <a:t>generate 100 delivery IMDNs and 100 read IMDNs</a:t>
            </a:r>
            <a:r>
              <a:rPr lang="en-US" sz="2400" dirty="0" smtClean="0">
                <a:solidFill>
                  <a:srgbClr val="002060"/>
                </a:solidFill>
              </a:rPr>
              <a:t>.</a:t>
            </a:r>
            <a:endParaRPr lang="en-US" sz="2400" dirty="0">
              <a:solidFill>
                <a:srgbClr val="002060"/>
              </a:solidFill>
            </a:endParaRPr>
          </a:p>
          <a:p>
            <a:pPr lvl="1"/>
            <a:r>
              <a:rPr lang="en-US" sz="2400" dirty="0">
                <a:solidFill>
                  <a:srgbClr val="002060"/>
                </a:solidFill>
              </a:rPr>
              <a:t>Today</a:t>
            </a:r>
          </a:p>
          <a:p>
            <a:pPr lvl="2"/>
            <a:r>
              <a:rPr lang="en-US" dirty="0"/>
              <a:t>CPM deposits 1 message and 200 IMDNs. CPM does not have to </a:t>
            </a:r>
            <a:r>
              <a:rPr lang="en-US" dirty="0" smtClean="0"/>
              <a:t>locally store </a:t>
            </a:r>
            <a:r>
              <a:rPr lang="en-US" dirty="0" err="1"/>
              <a:t>objectIds</a:t>
            </a:r>
            <a:r>
              <a:rPr lang="en-US" dirty="0"/>
              <a:t>, IMDNs or query anything from </a:t>
            </a:r>
            <a:r>
              <a:rPr lang="en-US" dirty="0" smtClean="0"/>
              <a:t>NMS.</a:t>
            </a:r>
            <a:endParaRPr lang="en-US" dirty="0"/>
          </a:p>
          <a:p>
            <a:pPr lvl="2"/>
            <a:r>
              <a:rPr lang="en-US" dirty="0"/>
              <a:t>Clients receive 201 notifications, and if not on the RAN, will download all 201 objects. Clients have to download the IMDNs because the notifications do not contain details of the IMDNs.</a:t>
            </a:r>
          </a:p>
          <a:p>
            <a:pPr lvl="2"/>
            <a:r>
              <a:rPr lang="en-US" dirty="0"/>
              <a:t>Note that neither CPM </a:t>
            </a:r>
            <a:r>
              <a:rPr lang="en-US" dirty="0" smtClean="0"/>
              <a:t>nor </a:t>
            </a:r>
            <a:r>
              <a:rPr lang="en-US" dirty="0"/>
              <a:t>the clients deposit or download an individual IMDN more than once.</a:t>
            </a:r>
          </a:p>
          <a:p>
            <a:r>
              <a:rPr lang="en-US" sz="2800" dirty="0"/>
              <a:t> </a:t>
            </a:r>
          </a:p>
        </p:txBody>
      </p:sp>
    </p:spTree>
    <p:extLst>
      <p:ext uri="{BB962C8B-B14F-4D97-AF65-F5344CB8AC3E}">
        <p14:creationId xmlns:p14="http://schemas.microsoft.com/office/powerpoint/2010/main" val="14999112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An Example- Cont’d</a:t>
            </a:r>
          </a:p>
        </p:txBody>
      </p:sp>
      <p:sp>
        <p:nvSpPr>
          <p:cNvPr id="3075" name="Rectangle 5"/>
          <p:cNvSpPr>
            <a:spLocks noGrp="1" noChangeArrowheads="1"/>
          </p:cNvSpPr>
          <p:nvPr>
            <p:ph type="body" idx="1"/>
          </p:nvPr>
        </p:nvSpPr>
        <p:spPr/>
        <p:txBody>
          <a:bodyPr/>
          <a:lstStyle/>
          <a:p>
            <a:r>
              <a:rPr lang="en-US" dirty="0" smtClean="0"/>
              <a:t>Tomorrow - </a:t>
            </a:r>
            <a:r>
              <a:rPr lang="en-US" sz="1800" dirty="0" smtClean="0"/>
              <a:t>Post </a:t>
            </a:r>
            <a:r>
              <a:rPr lang="en-US" sz="1800" dirty="0"/>
              <a:t>Proposed </a:t>
            </a:r>
            <a:r>
              <a:rPr lang="en-US" sz="1800" dirty="0" smtClean="0"/>
              <a:t>CR07 (our understanding using the above example):</a:t>
            </a:r>
          </a:p>
          <a:p>
            <a:pPr lvl="2"/>
            <a:r>
              <a:rPr lang="en-US" dirty="0" smtClean="0"/>
              <a:t>CPM </a:t>
            </a:r>
            <a:r>
              <a:rPr lang="en-US" dirty="0"/>
              <a:t>deposits 1 message </a:t>
            </a:r>
            <a:r>
              <a:rPr lang="en-US" dirty="0" smtClean="0"/>
              <a:t>and </a:t>
            </a:r>
            <a:r>
              <a:rPr lang="en-US" dirty="0"/>
              <a:t>stores the </a:t>
            </a:r>
            <a:r>
              <a:rPr lang="en-US" dirty="0" err="1"/>
              <a:t>objectId</a:t>
            </a:r>
            <a:r>
              <a:rPr lang="en-US" dirty="0"/>
              <a:t>.</a:t>
            </a:r>
          </a:p>
          <a:p>
            <a:pPr lvl="2"/>
            <a:r>
              <a:rPr lang="en-US" dirty="0"/>
              <a:t>For each of the 200 IMDNs CPM has to first find the </a:t>
            </a:r>
            <a:r>
              <a:rPr lang="en-US" dirty="0" err="1"/>
              <a:t>objectId</a:t>
            </a:r>
            <a:r>
              <a:rPr lang="en-US" dirty="0"/>
              <a:t> and then either:</a:t>
            </a:r>
          </a:p>
          <a:p>
            <a:pPr lvl="3"/>
            <a:r>
              <a:rPr lang="en-US" dirty="0"/>
              <a:t>Query the IMDNs for the message from </a:t>
            </a:r>
            <a:r>
              <a:rPr lang="en-US" dirty="0" smtClean="0"/>
              <a:t>the store, </a:t>
            </a:r>
            <a:r>
              <a:rPr lang="en-US" dirty="0"/>
              <a:t>add the new IMDN to the list, and pass the full list back to the store (i.e. query the first IMDN 199 times, the second one 198 time, </a:t>
            </a:r>
            <a:r>
              <a:rPr lang="en-US" dirty="0" err="1"/>
              <a:t>etc</a:t>
            </a:r>
            <a:r>
              <a:rPr lang="en-US" dirty="0"/>
              <a:t>, and then deposit the first IMDN 200 times, the second one 199 times, </a:t>
            </a:r>
            <a:r>
              <a:rPr lang="en-US" dirty="0" err="1"/>
              <a:t>etc</a:t>
            </a:r>
            <a:r>
              <a:rPr lang="en-US" dirty="0"/>
              <a:t>), OR</a:t>
            </a:r>
          </a:p>
          <a:p>
            <a:pPr lvl="3"/>
            <a:r>
              <a:rPr lang="en-US" dirty="0"/>
              <a:t>Cache the IMDNs with the message, add the new IMDN to the list, and pass the full list back to the store, i.e. deposit the first IMDN 200 times, the second one 199 times, etc.</a:t>
            </a:r>
          </a:p>
          <a:p>
            <a:pPr lvl="2"/>
            <a:r>
              <a:rPr lang="en-US" dirty="0"/>
              <a:t>Clients receive 201 notifications, and while each IMDN notification contains full details of the IMDN </a:t>
            </a:r>
            <a:r>
              <a:rPr lang="en-US" dirty="0" smtClean="0"/>
              <a:t>so </a:t>
            </a:r>
            <a:r>
              <a:rPr lang="en-US" dirty="0"/>
              <a:t>the client does not have to download it, each notification contains all the previous IMDNs. So the store includes the first IMDN in 200 notifications, the second IMDN in 199 notifications, etc. </a:t>
            </a:r>
            <a:r>
              <a:rPr lang="en-US" dirty="0" smtClean="0"/>
              <a:t>The </a:t>
            </a:r>
            <a:r>
              <a:rPr lang="en-US" dirty="0"/>
              <a:t>client still has to </a:t>
            </a:r>
            <a:r>
              <a:rPr lang="en-US" dirty="0" smtClean="0"/>
              <a:t>download </a:t>
            </a:r>
            <a:r>
              <a:rPr lang="en-US" dirty="0"/>
              <a:t>the </a:t>
            </a:r>
            <a:r>
              <a:rPr lang="en-US" dirty="0" smtClean="0"/>
              <a:t>message</a:t>
            </a:r>
          </a:p>
          <a:p>
            <a:r>
              <a:rPr lang="en-US" dirty="0" smtClean="0"/>
              <a:t>This </a:t>
            </a:r>
            <a:r>
              <a:rPr lang="en-US" dirty="0"/>
              <a:t>is a large increase in the number of requests and IMDN-related bandwidth to and from the store, though obviously most messages will not have 100 recipients</a:t>
            </a:r>
          </a:p>
        </p:txBody>
      </p:sp>
    </p:spTree>
    <p:extLst>
      <p:ext uri="{BB962C8B-B14F-4D97-AF65-F5344CB8AC3E}">
        <p14:creationId xmlns:p14="http://schemas.microsoft.com/office/powerpoint/2010/main" val="25062590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6077</TotalTime>
  <Pages>15</Pages>
  <Words>914</Words>
  <Application>Microsoft Office PowerPoint</Application>
  <PresentationFormat>Custom</PresentationFormat>
  <Paragraphs>55</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宋体</vt:lpstr>
      <vt:lpstr>Arial</vt:lpstr>
      <vt:lpstr>Arial Narrow</vt:lpstr>
      <vt:lpstr>Tahoma</vt:lpstr>
      <vt:lpstr>Times New Roman</vt:lpstr>
      <vt:lpstr>OMA Template</vt:lpstr>
      <vt:lpstr>OMA-ARC-2018-0008-INP_NetAPI_NMS_IMDN_Archive_CR07_ATT_View  AT&amp;T’s View on NMS IMDN Archive CR07 </vt:lpstr>
      <vt:lpstr>IMDN Archive CR07 - Overview</vt:lpstr>
      <vt:lpstr>IMDN Archive CR07 - Concerns</vt:lpstr>
      <vt:lpstr>IMDN Archive CR07 - Next Steps</vt:lpstr>
      <vt:lpstr>PowerPoint Presentation</vt:lpstr>
      <vt:lpstr>An Example</vt:lpstr>
      <vt:lpstr>An Example- Cont’d</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MOHAJERI, SHAHRAM</cp:lastModifiedBy>
  <cp:revision>281</cp:revision>
  <cp:lastPrinted>1999-04-27T06:51:51Z</cp:lastPrinted>
  <dcterms:created xsi:type="dcterms:W3CDTF">2002-03-19T14:05:12Z</dcterms:created>
  <dcterms:modified xsi:type="dcterms:W3CDTF">2018-03-15T16:52:09Z</dcterms:modified>
</cp:coreProperties>
</file>