
<file path=[Content_Types].xml><?xml version="1.0" encoding="utf-8"?>
<Types xmlns="http://schemas.openxmlformats.org/package/2006/content-types">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7"/>
  </p:notesMasterIdLst>
  <p:handoutMasterIdLst>
    <p:handoutMasterId r:id="rId8"/>
  </p:handoutMasterIdLst>
  <p:sldIdLst>
    <p:sldId id="293" r:id="rId2"/>
    <p:sldId id="304" r:id="rId3"/>
    <p:sldId id="296" r:id="rId4"/>
    <p:sldId id="303" r:id="rId5"/>
    <p:sldId id="300" r:id="rId6"/>
  </p:sldIdLst>
  <p:sldSz cx="9363075" cy="7023100"/>
  <p:notesSz cx="6858000" cy="9180513"/>
  <p:kinsoku lang="ja-JP"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FF9999"/>
    <a:srgbClr val="FF6600"/>
    <a:srgbClr val="FFE389"/>
    <a:srgbClr val="FDB5C3"/>
    <a:srgbClr val="99FFCC"/>
    <a:srgbClr val="FFCCCC"/>
    <a:srgbClr val="FEEDCE"/>
    <a:srgbClr val="330066"/>
    <a:srgbClr val="543800"/>
    <a:srgbClr val="EAEAEA"/>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p:normalViewPr>
  <p:slideViewPr>
    <p:cSldViewPr>
      <p:cViewPr>
        <p:scale>
          <a:sx n="70" d="100"/>
          <a:sy n="70" d="100"/>
        </p:scale>
        <p:origin x="-1326" y="-138"/>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6" d="100"/>
          <a:sy n="46" d="100"/>
        </p:scale>
        <p:origin x="-1452" y="-114"/>
      </p:cViewPr>
      <p:guideLst>
        <p:guide orient="horz" pos="2892"/>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0243"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3" cstate="print"/>
          <a:srcRect/>
          <a:stretch>
            <a:fillRect/>
          </a:stretch>
        </p:blipFill>
        <p:spPr bwMode="auto">
          <a:xfrm>
            <a:off x="0" y="0"/>
            <a:ext cx="9363075" cy="7016750"/>
          </a:xfrm>
          <a:prstGeom prst="rect">
            <a:avLst/>
          </a:prstGeom>
          <a:noFill/>
          <a:ln w="9525">
            <a:noFill/>
            <a:miter lim="800000"/>
            <a:headEnd/>
            <a:tailEnd/>
          </a:ln>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a:lstStyle/>
          <a:p>
            <a:pPr>
              <a:defRPr/>
            </a:pPr>
            <a:endParaRPr lang="en-GB"/>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a:defRPr/>
            </a:pPr>
            <a:endParaRPr lang="en-GB"/>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a:effectLst/>
        </p:spPr>
        <p:txBody>
          <a:bodyPr wrap="none" anchor="ctr"/>
          <a:lstStyle/>
          <a:p>
            <a:pPr>
              <a:defRPr/>
            </a:pPr>
            <a:endParaRPr lang="en-GB"/>
          </a:p>
        </p:txBody>
      </p:sp>
      <p:sp>
        <p:nvSpPr>
          <p:cNvPr id="186385" name="Rectangle 17"/>
          <p:cNvSpPr>
            <a:spLocks noChangeArrowheads="1"/>
          </p:cNvSpPr>
          <p:nvPr userDrawn="1"/>
        </p:nvSpPr>
        <p:spPr bwMode="auto">
          <a:xfrm>
            <a:off x="0" y="6629400"/>
            <a:ext cx="4800600" cy="352425"/>
          </a:xfrm>
          <a:prstGeom prst="rect">
            <a:avLst/>
          </a:prstGeom>
          <a:noFill/>
          <a:ln w="12700">
            <a:noFill/>
            <a:miter lim="800000"/>
            <a:headEnd/>
            <a:tailEnd/>
          </a:ln>
          <a:effectLst/>
        </p:spPr>
        <p:txBody>
          <a:bodyPr lIns="90488" tIns="44450" rIns="90488" bIns="44450">
            <a:spAutoFit/>
          </a:bodyPr>
          <a:lstStyle/>
          <a:p>
            <a:pPr defTabSz="403225">
              <a:tabLst>
                <a:tab pos="5372100" algn="ctr"/>
                <a:tab pos="9182100" algn="r"/>
              </a:tabLst>
              <a:defRPr/>
            </a:pPr>
            <a:r>
              <a:rPr lang="en-GB" sz="1000" b="1" dirty="0">
                <a:cs typeface="Times New Roman" charset="0"/>
              </a:rPr>
              <a:t>© 2012 Open Mobile Alliance Ltd.  All Rights Reserved.</a:t>
            </a:r>
            <a:endParaRPr lang="en-US" sz="1000" b="1" dirty="0"/>
          </a:p>
          <a:p>
            <a:pPr defTabSz="403225">
              <a:tabLst>
                <a:tab pos="5372100" algn="ctr"/>
                <a:tab pos="9182100" algn="r"/>
              </a:tabLst>
              <a:defRPr/>
            </a:pPr>
            <a:r>
              <a:rPr lang="en-US" sz="900" b="1" dirty="0">
                <a:latin typeface="Arial Narrow" pitchFamily="34" charset="0"/>
                <a:cs typeface="Times New Roman" charset="0"/>
              </a:rPr>
              <a:t>Used with the permission of the Open Mobile Alliance Ltd. under the terms as stated in this document.</a:t>
            </a:r>
            <a:endParaRPr lang="en-US" sz="900" b="1" dirty="0">
              <a:solidFill>
                <a:srgbClr val="999999"/>
              </a:solidFill>
              <a:latin typeface="Arial Narrow" pitchFamily="34" charset="0"/>
            </a:endParaRPr>
          </a:p>
        </p:txBody>
      </p:sp>
      <p:sp>
        <p:nvSpPr>
          <p:cNvPr id="186386" name="Rectangle 18"/>
          <p:cNvSpPr>
            <a:spLocks noChangeArrowheads="1"/>
          </p:cNvSpPr>
          <p:nvPr userDrawn="1"/>
        </p:nvSpPr>
        <p:spPr bwMode="auto">
          <a:xfrm>
            <a:off x="4724400" y="6629400"/>
            <a:ext cx="3352800" cy="336550"/>
          </a:xfrm>
          <a:prstGeom prst="rect">
            <a:avLst/>
          </a:prstGeom>
          <a:noFill/>
          <a:ln w="12700">
            <a:noFill/>
            <a:miter lim="800000"/>
            <a:headEnd/>
            <a:tailEnd/>
          </a:ln>
          <a:effectLst/>
        </p:spPr>
        <p:txBody>
          <a:bodyPr lIns="90488" tIns="44450" rIns="90488" bIns="44450">
            <a:spAutoFit/>
          </a:bodyPr>
          <a:lstStyle/>
          <a:p>
            <a:pPr algn="ctr" defTabSz="403225">
              <a:tabLst>
                <a:tab pos="5372100" algn="ctr"/>
                <a:tab pos="9182100" algn="r"/>
              </a:tabLst>
              <a:defRPr/>
            </a:pPr>
            <a:r>
              <a:rPr lang="en-US" sz="1800" b="1" dirty="0" smtClean="0">
                <a:latin typeface="Arial Narrow" pitchFamily="34" charset="0"/>
              </a:rPr>
              <a:t>OMA-ARC-REST-ACR-2012-0016</a:t>
            </a:r>
            <a:endParaRPr lang="en-US" sz="1800" b="1" dirty="0">
              <a:latin typeface="Arial Narrow" pitchFamily="34" charset="0"/>
            </a:endParaRPr>
          </a:p>
        </p:txBody>
      </p:sp>
      <p:sp>
        <p:nvSpPr>
          <p:cNvPr id="186387" name="Rectangle 19"/>
          <p:cNvSpPr>
            <a:spLocks noChangeArrowheads="1"/>
          </p:cNvSpPr>
          <p:nvPr userDrawn="1"/>
        </p:nvSpPr>
        <p:spPr bwMode="auto">
          <a:xfrm>
            <a:off x="8001000" y="6629400"/>
            <a:ext cx="1362075" cy="404813"/>
          </a:xfrm>
          <a:prstGeom prst="rect">
            <a:avLst/>
          </a:prstGeom>
          <a:noFill/>
          <a:ln w="12700">
            <a:noFill/>
            <a:miter lim="800000"/>
            <a:headEnd/>
            <a:tailEnd/>
          </a:ln>
          <a:effectLst/>
        </p:spPr>
        <p:txBody>
          <a:bodyPr lIns="90488" tIns="44450" rIns="90488" bIns="44450">
            <a:spAutoFit/>
          </a:bodyPr>
          <a:lstStyle/>
          <a:p>
            <a:pPr algn="r" defTabSz="403225">
              <a:tabLst>
                <a:tab pos="5372100" algn="ctr"/>
                <a:tab pos="9182100" algn="r"/>
              </a:tabLst>
              <a:defRPr/>
            </a:pPr>
            <a:r>
              <a:rPr lang="en-US" sz="1800" b="1" dirty="0">
                <a:latin typeface="Arial Narrow" pitchFamily="34" charset="0"/>
              </a:rPr>
              <a:t>Slide #</a:t>
            </a:r>
            <a:fld id="{30299ABB-7CF5-4CF9-8D72-F370BB9D459D}" type="slidenum">
              <a:rPr lang="en-US" sz="1800" b="1">
                <a:latin typeface="Arial Narrow" pitchFamily="34" charset="0"/>
              </a:rPr>
              <a:pPr algn="r" defTabSz="403225">
                <a:tabLst>
                  <a:tab pos="5372100" algn="ctr"/>
                  <a:tab pos="9182100" algn="r"/>
                </a:tabLst>
                <a:defRPr/>
              </a:pPr>
              <a:t>‹#›</a:t>
            </a:fld>
            <a:r>
              <a:rPr lang="en-US" sz="1800" b="1" dirty="0">
                <a:latin typeface="Arial Narrow" pitchFamily="34" charset="0"/>
              </a:rPr>
              <a:t/>
            </a:r>
            <a:br>
              <a:rPr lang="en-US" sz="1800" b="1" dirty="0">
                <a:latin typeface="Arial Narrow" pitchFamily="34" charset="0"/>
              </a:rPr>
            </a:br>
            <a:r>
              <a:rPr lang="en-US" sz="500" dirty="0">
                <a:solidFill>
                  <a:srgbClr val="999999"/>
                </a:solidFill>
              </a:rPr>
              <a:t>[OMA-Template-SlideDeck-20120101-I]</a:t>
            </a:r>
            <a:endParaRPr lang="en-US" sz="1800" b="1" dirty="0">
              <a:latin typeface="Arial Narrow" pitchFamily="34" charset="0"/>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endParaRPr lang="en-GB"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US" smtClean="0"/>
              <a:t>1st Level Bullet</a:t>
            </a:r>
          </a:p>
          <a:p>
            <a:pPr lvl="1"/>
            <a:r>
              <a:rPr lang="en-US" smtClean="0"/>
              <a:t>2nd Level Bullet</a:t>
            </a:r>
          </a:p>
          <a:p>
            <a:pPr lvl="2"/>
            <a:r>
              <a:rPr lang="en-US" smtClean="0"/>
              <a:t>3rd Level Bullet</a:t>
            </a:r>
          </a:p>
          <a:p>
            <a:pPr lvl="3"/>
            <a:r>
              <a:rPr lang="en-US" smtClean="0"/>
              <a:t>4th Level Bullet</a:t>
            </a:r>
          </a:p>
          <a:p>
            <a:pPr lvl="4"/>
            <a:r>
              <a:rPr lang="en-US"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openmobilealliance.org/UseAgreement.html" TargetMode="External"/><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2" cstate="print"/>
          <a:srcRect b="6691"/>
          <a:stretch>
            <a:fillRect/>
          </a:stretch>
        </p:blipFill>
        <p:spPr bwMode="auto">
          <a:xfrm>
            <a:off x="0" y="0"/>
            <a:ext cx="9363075" cy="6553200"/>
          </a:xfrm>
          <a:prstGeom prst="rect">
            <a:avLst/>
          </a:prstGeom>
          <a:noFill/>
          <a:ln w="9525">
            <a:noFill/>
            <a:miter lim="800000"/>
            <a:headEnd/>
            <a:tailEnd/>
          </a:ln>
        </p:spPr>
      </p:pic>
      <p:sp>
        <p:nvSpPr>
          <p:cNvPr id="2051" name="Rectangle 27"/>
          <p:cNvSpPr>
            <a:spLocks noChangeArrowheads="1"/>
          </p:cNvSpPr>
          <p:nvPr/>
        </p:nvSpPr>
        <p:spPr bwMode="auto">
          <a:xfrm>
            <a:off x="642938" y="1981200"/>
            <a:ext cx="8077200" cy="2819400"/>
          </a:xfrm>
          <a:prstGeom prst="rect">
            <a:avLst/>
          </a:prstGeom>
          <a:noFill/>
          <a:ln w="12700">
            <a:noFill/>
            <a:miter lim="800000"/>
            <a:headEnd/>
            <a:tailEnd/>
          </a:ln>
        </p:spPr>
        <p:txBody>
          <a:bodyPr lIns="90488" tIns="44450" rIns="90488" bIns="44450"/>
          <a:lstStyle/>
          <a:p>
            <a:pPr defTabSz="762000">
              <a:lnSpc>
                <a:spcPct val="95000"/>
              </a:lnSpc>
              <a:spcAft>
                <a:spcPct val="35000"/>
              </a:spcAft>
              <a:tabLst>
                <a:tab pos="1827213" algn="r"/>
                <a:tab pos="1939925" algn="l"/>
              </a:tabLst>
            </a:pPr>
            <a:r>
              <a:rPr lang="en-US" b="1" dirty="0">
                <a:latin typeface="Tahoma" pitchFamily="34" charset="0"/>
              </a:rPr>
              <a:t>	</a:t>
            </a:r>
            <a:r>
              <a:rPr lang="en-US" b="1" dirty="0" smtClean="0">
                <a:latin typeface="Tahoma" pitchFamily="34" charset="0"/>
              </a:rPr>
              <a:t>Submitted </a:t>
            </a:r>
            <a:r>
              <a:rPr lang="en-US" b="1" dirty="0">
                <a:latin typeface="Tahoma" pitchFamily="34" charset="0"/>
              </a:rPr>
              <a:t>To:	ARC</a:t>
            </a:r>
          </a:p>
          <a:p>
            <a:pPr defTabSz="762000">
              <a:lnSpc>
                <a:spcPct val="95000"/>
              </a:lnSpc>
              <a:spcAft>
                <a:spcPct val="35000"/>
              </a:spcAft>
              <a:tabLst>
                <a:tab pos="1827213" algn="r"/>
                <a:tab pos="1939925" algn="l"/>
              </a:tabLst>
            </a:pPr>
            <a:r>
              <a:rPr lang="en-US" b="1" dirty="0">
                <a:latin typeface="Tahoma" pitchFamily="34" charset="0"/>
              </a:rPr>
              <a:t>	Date:	</a:t>
            </a:r>
            <a:r>
              <a:rPr lang="en-US" b="1" dirty="0" smtClean="0">
                <a:latin typeface="Tahoma" pitchFamily="34" charset="0"/>
              </a:rPr>
              <a:t>12 NOV. 2012</a:t>
            </a:r>
            <a:r>
              <a:rPr lang="en-US" b="1" dirty="0">
                <a:latin typeface="Tahoma" pitchFamily="34" charset="0"/>
              </a:rPr>
              <a:t>	</a:t>
            </a:r>
          </a:p>
          <a:p>
            <a:pPr defTabSz="762000">
              <a:lnSpc>
                <a:spcPct val="95000"/>
              </a:lnSpc>
              <a:spcAft>
                <a:spcPct val="35000"/>
              </a:spcAft>
              <a:tabLst>
                <a:tab pos="1827213" algn="r"/>
                <a:tab pos="1939925" algn="l"/>
              </a:tabLst>
            </a:pPr>
            <a:r>
              <a:rPr lang="en-US" b="1" dirty="0">
                <a:latin typeface="Tahoma" pitchFamily="34" charset="0"/>
              </a:rPr>
              <a:t>	Availability:	      Public            OMA Confidential</a:t>
            </a:r>
          </a:p>
          <a:p>
            <a:pPr defTabSz="762000">
              <a:lnSpc>
                <a:spcPct val="95000"/>
              </a:lnSpc>
              <a:spcAft>
                <a:spcPct val="35000"/>
              </a:spcAft>
              <a:tabLst>
                <a:tab pos="1827213" algn="r"/>
                <a:tab pos="1939925" algn="l"/>
              </a:tabLst>
            </a:pPr>
            <a:r>
              <a:rPr lang="en-US" b="1" dirty="0">
                <a:latin typeface="Tahoma" pitchFamily="34" charset="0"/>
              </a:rPr>
              <a:t>	Contact:	Shahram Mohajeri, sm7084@att.com</a:t>
            </a:r>
          </a:p>
          <a:p>
            <a:pPr defTabSz="762000">
              <a:lnSpc>
                <a:spcPct val="95000"/>
              </a:lnSpc>
              <a:spcAft>
                <a:spcPct val="35000"/>
              </a:spcAft>
              <a:tabLst>
                <a:tab pos="1827213" algn="r"/>
                <a:tab pos="1939925" algn="l"/>
              </a:tabLst>
            </a:pPr>
            <a:r>
              <a:rPr lang="en-US" b="1" dirty="0">
                <a:latin typeface="Tahoma" pitchFamily="34" charset="0"/>
              </a:rPr>
              <a:t>	Source:	</a:t>
            </a:r>
            <a:r>
              <a:rPr lang="en-US" b="1" dirty="0" smtClean="0">
                <a:latin typeface="Tahoma" pitchFamily="34" charset="0"/>
              </a:rPr>
              <a:t>AT&amp;T</a:t>
            </a:r>
            <a:endParaRPr lang="en-US" b="1" dirty="0">
              <a:latin typeface="Tahoma" pitchFamily="34" charset="0"/>
            </a:endParaRP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sz="1800" smtClean="0"/>
              <a:t>OMA-ARC-REST-ACR-2012-0016-INP_acr_Authorization_usage_proposal</a:t>
            </a:r>
            <a:r>
              <a:rPr lang="en-US" sz="2000" dirty="0" smtClean="0"/>
              <a:t/>
            </a:r>
            <a:br>
              <a:rPr lang="en-US" sz="2000" dirty="0" smtClean="0"/>
            </a:br>
            <a:r>
              <a:rPr lang="en-US" sz="1400" dirty="0" smtClean="0"/>
              <a:t/>
            </a:r>
            <a:br>
              <a:rPr lang="en-US" sz="1400" dirty="0" smtClean="0"/>
            </a:br>
            <a:r>
              <a:rPr lang="en-US" sz="2800" dirty="0" err="1" smtClean="0"/>
              <a:t>acr:Authorization</a:t>
            </a:r>
            <a:r>
              <a:rPr lang="en-US" sz="2800" dirty="0" smtClean="0"/>
              <a:t> Usage Proposal</a:t>
            </a: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r>
              <a:rPr lang="en-US" sz="1800" b="1">
                <a:solidFill>
                  <a:srgbClr val="800000"/>
                </a:solidFill>
                <a:latin typeface="Tahoma" pitchFamily="34" charset="0"/>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endParaRPr lang="en-GB" sz="1800" b="1">
              <a:solidFill>
                <a:srgbClr val="800000"/>
              </a:solidFill>
              <a:latin typeface="Tahoma" pitchFamily="34" charset="0"/>
            </a:endParaRPr>
          </a:p>
        </p:txBody>
      </p:sp>
      <p:sp>
        <p:nvSpPr>
          <p:cNvPr id="2055"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p>
            <a:pPr defTabSz="762000">
              <a:spcBef>
                <a:spcPct val="35000"/>
              </a:spcBef>
            </a:pPr>
            <a:r>
              <a:rPr lang="en-US" sz="900">
                <a:cs typeface="Times New Roman" pitchFamily="18" charset="0"/>
              </a:rPr>
              <a:t>USE OF THIS DOCUMENT BY NON-OMA MEMBERS IS SUBJECT TO ALL OF THE TERMS AND CONDITIONS OF THE USE AGREEMENT (located at </a:t>
            </a:r>
            <a:r>
              <a:rPr lang="en-US" sz="900">
                <a:cs typeface="Times New Roman" pitchFamily="18" charset="0"/>
                <a:hlinkClick r:id="rId3"/>
              </a:rPr>
              <a:t>http://www.openmobilealliance.org/UseAgreement.html</a:t>
            </a:r>
            <a:r>
              <a:rPr lang="en-US" sz="900">
                <a:cs typeface="Times New Roman" pitchFamily="18" charset="0"/>
              </a:rPr>
              <a:t>) AND IF YOU HAVE NOT AGREED TO THE TERMS OF THE USE AGREEMENT, YOU DO NOT HAVE THE RIGHT TO USE, COPY OR DISTRIBUTE THIS DOCUMENT.</a:t>
            </a:r>
          </a:p>
          <a:p>
            <a:pPr defTabSz="762000">
              <a:spcBef>
                <a:spcPct val="35000"/>
              </a:spcBef>
            </a:pPr>
            <a:r>
              <a:rPr lang="en-US" sz="900">
                <a:cs typeface="Times New Roman" pitchFamily="18" charset="0"/>
              </a:rPr>
              <a:t>THIS DOCUMENT IS PROVIDED ON AN "AS IS" "AS AVAILABLE" AND "WITH ALL FAULTS" BASIS.</a:t>
            </a:r>
            <a:endParaRPr lang="en-US" sz="900"/>
          </a:p>
        </p:txBody>
      </p:sp>
      <p:sp>
        <p:nvSpPr>
          <p:cNvPr id="2056"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p>
            <a:pPr algn="ctr" defTabSz="762000">
              <a:spcBef>
                <a:spcPct val="35000"/>
              </a:spcBef>
            </a:pPr>
            <a:r>
              <a:rPr lang="en-US" sz="900" b="1">
                <a:cs typeface="Times New Roman" pitchFamily="18" charset="0"/>
              </a:rPr>
              <a:t>Intellectual Property Rights</a:t>
            </a:r>
          </a:p>
          <a:p>
            <a:pPr defTabSz="762000">
              <a:spcBef>
                <a:spcPct val="35000"/>
              </a:spcBef>
            </a:pPr>
            <a:r>
              <a:rPr lang="en-US" sz="900">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bwMode="auto">
          <a:xfrm>
            <a:off x="338137" y="1301750"/>
            <a:ext cx="8458200" cy="4038600"/>
          </a:xfrm>
          <a:prstGeom prst="rect">
            <a:avLst/>
          </a:prstGeom>
          <a:noFill/>
          <a:ln w="12700">
            <a:noFill/>
            <a:miter lim="800000"/>
            <a:headEnd/>
            <a:tailEnd/>
          </a:ln>
        </p:spPr>
        <p:txBody>
          <a:bodyPr lIns="0" tIns="0" rIns="0" bIns="0"/>
          <a:lstStyle/>
          <a:p>
            <a:pPr marL="351130" indent="-351130" defTabSz="970484">
              <a:lnSpc>
                <a:spcPct val="100000"/>
              </a:lnSpc>
              <a:spcBef>
                <a:spcPct val="20000"/>
              </a:spcBef>
              <a:spcAft>
                <a:spcPct val="20000"/>
              </a:spcAft>
              <a:buClr>
                <a:schemeClr val="tx2"/>
              </a:buClr>
              <a:buSzPct val="100000"/>
              <a:buFontTx/>
              <a:buChar char="•"/>
              <a:defRPr/>
            </a:pPr>
            <a:r>
              <a:rPr lang="en-US" sz="2400" b="1" dirty="0" smtClean="0"/>
              <a:t>Background</a:t>
            </a:r>
            <a:r>
              <a:rPr lang="en-US" sz="2400" dirty="0" smtClean="0"/>
              <a:t>: </a:t>
            </a:r>
            <a:r>
              <a:rPr lang="en-US" dirty="0" smtClean="0"/>
              <a:t>ARC previously decided </a:t>
            </a:r>
            <a:r>
              <a:rPr lang="en-US" dirty="0" smtClean="0"/>
              <a:t>to </a:t>
            </a:r>
            <a:r>
              <a:rPr lang="en-US" dirty="0" smtClean="0"/>
              <a:t>introduce the usage </a:t>
            </a:r>
            <a:r>
              <a:rPr lang="en-US" dirty="0" smtClean="0"/>
              <a:t>a new keyword “me” as {</a:t>
            </a:r>
            <a:r>
              <a:rPr lang="en-US" dirty="0" err="1" smtClean="0"/>
              <a:t>userId</a:t>
            </a:r>
            <a:r>
              <a:rPr lang="en-US" dirty="0" smtClean="0"/>
              <a:t>} value in </a:t>
            </a:r>
            <a:r>
              <a:rPr lang="en-US" dirty="0" smtClean="0"/>
              <a:t>the Resource URL of ACR create requests coming </a:t>
            </a:r>
            <a:r>
              <a:rPr lang="en-US" dirty="0" smtClean="0"/>
              <a:t>over mobility network</a:t>
            </a:r>
          </a:p>
          <a:p>
            <a:pPr marL="351130" indent="-351130" defTabSz="970484">
              <a:lnSpc>
                <a:spcPct val="100000"/>
              </a:lnSpc>
              <a:spcBef>
                <a:spcPct val="20000"/>
              </a:spcBef>
              <a:spcAft>
                <a:spcPct val="20000"/>
              </a:spcAft>
              <a:buClr>
                <a:schemeClr val="tx2"/>
              </a:buClr>
              <a:buSzPct val="100000"/>
              <a:buFontTx/>
              <a:buChar char="•"/>
              <a:defRPr/>
            </a:pPr>
            <a:endParaRPr lang="en-US" dirty="0" smtClean="0"/>
          </a:p>
          <a:p>
            <a:pPr marL="351130" indent="-351130" defTabSz="970484">
              <a:lnSpc>
                <a:spcPct val="100000"/>
              </a:lnSpc>
              <a:spcBef>
                <a:spcPct val="20000"/>
              </a:spcBef>
              <a:spcAft>
                <a:spcPct val="20000"/>
              </a:spcAft>
              <a:buClr>
                <a:schemeClr val="tx2"/>
              </a:buClr>
              <a:buSzPct val="100000"/>
              <a:buFontTx/>
              <a:buChar char="•"/>
              <a:defRPr/>
            </a:pPr>
            <a:r>
              <a:rPr lang="en-US" sz="2400" b="1" dirty="0" smtClean="0"/>
              <a:t>Issue</a:t>
            </a:r>
            <a:r>
              <a:rPr lang="en-US" sz="2400" dirty="0" smtClean="0"/>
              <a:t>: </a:t>
            </a:r>
            <a:r>
              <a:rPr lang="en-US" dirty="0" smtClean="0"/>
              <a:t>Usage of “me” keyword requires the app to be aware of network connection in order to appropriately formulate the resource URL in (ACR creation) API requests. This </a:t>
            </a:r>
            <a:r>
              <a:rPr lang="en-US" dirty="0" smtClean="0"/>
              <a:t>may impose </a:t>
            </a:r>
            <a:r>
              <a:rPr lang="en-US" dirty="0" smtClean="0"/>
              <a:t>unnecessary complexity and perhaps confusion for developers</a:t>
            </a:r>
          </a:p>
        </p:txBody>
      </p:sp>
      <p:sp>
        <p:nvSpPr>
          <p:cNvPr id="3" name="Title 1"/>
          <p:cNvSpPr txBox="1">
            <a:spLocks/>
          </p:cNvSpPr>
          <p:nvPr/>
        </p:nvSpPr>
        <p:spPr bwMode="auto">
          <a:xfrm>
            <a:off x="390525" y="233363"/>
            <a:ext cx="8329612" cy="858837"/>
          </a:xfrm>
          <a:prstGeom prst="rect">
            <a:avLst/>
          </a:prstGeom>
          <a:noFill/>
          <a:ln w="12700">
            <a:noFill/>
            <a:miter lim="800000"/>
            <a:headEnd/>
            <a:tailEnd/>
          </a:ln>
        </p:spPr>
        <p:txBody>
          <a:bodyPr lIns="0" tIns="0" rIns="0" bIns="0"/>
          <a:lstStyle/>
          <a:p>
            <a:pPr defTabSz="970484" eaLnBrk="1" hangingPunct="1">
              <a:lnSpc>
                <a:spcPct val="105000"/>
              </a:lnSpc>
              <a:defRPr/>
            </a:pPr>
            <a:r>
              <a:rPr lang="en-US" sz="2800" b="1" kern="0" dirty="0" smtClean="0">
                <a:latin typeface="+mj-lt"/>
                <a:ea typeface="+mj-ea"/>
                <a:cs typeface="+mj-cs"/>
              </a:rPr>
              <a:t>“me” Keyword Usage Issue</a:t>
            </a:r>
            <a:endParaRPr lang="en-US" sz="2800" b="1" kern="0" dirty="0">
              <a:latin typeface="+mj-lt"/>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bwMode="auto">
          <a:xfrm>
            <a:off x="338137" y="1301750"/>
            <a:ext cx="8458200" cy="4038600"/>
          </a:xfrm>
          <a:prstGeom prst="rect">
            <a:avLst/>
          </a:prstGeom>
          <a:noFill/>
          <a:ln w="12700">
            <a:noFill/>
            <a:miter lim="800000"/>
            <a:headEnd/>
            <a:tailEnd/>
          </a:ln>
        </p:spPr>
        <p:txBody>
          <a:bodyPr lIns="0" tIns="0" rIns="0" bIns="0"/>
          <a:lstStyle/>
          <a:p>
            <a:pPr marL="351130" indent="-351130" defTabSz="970484">
              <a:lnSpc>
                <a:spcPct val="100000"/>
              </a:lnSpc>
              <a:spcBef>
                <a:spcPct val="20000"/>
              </a:spcBef>
              <a:spcAft>
                <a:spcPct val="20000"/>
              </a:spcAft>
              <a:buClr>
                <a:schemeClr val="tx2"/>
              </a:buClr>
              <a:buSzPct val="100000"/>
              <a:buFontTx/>
              <a:buChar char="•"/>
              <a:defRPr/>
            </a:pPr>
            <a:r>
              <a:rPr lang="en-US" sz="2400" dirty="0" smtClean="0"/>
              <a:t>If App knows of the user’s MSISDN </a:t>
            </a:r>
            <a:r>
              <a:rPr lang="en-US" sz="2400" dirty="0" smtClean="0">
                <a:sym typeface="Wingdings"/>
              </a:rPr>
              <a:t></a:t>
            </a:r>
            <a:r>
              <a:rPr lang="en-US" sz="2400" dirty="0" smtClean="0"/>
              <a:t> Resource URL contains MSISDN </a:t>
            </a:r>
          </a:p>
          <a:p>
            <a:pPr marL="808330" lvl="1" indent="-351130" defTabSz="970484">
              <a:lnSpc>
                <a:spcPct val="100000"/>
              </a:lnSpc>
              <a:spcBef>
                <a:spcPct val="20000"/>
              </a:spcBef>
              <a:spcAft>
                <a:spcPct val="20000"/>
              </a:spcAft>
              <a:buClr>
                <a:schemeClr val="tx2"/>
              </a:buClr>
              <a:buSzPct val="100000"/>
              <a:buFontTx/>
              <a:buChar char="•"/>
              <a:defRPr/>
            </a:pPr>
            <a:r>
              <a:rPr lang="en-US" dirty="0" smtClean="0"/>
              <a:t>Or some other user’s </a:t>
            </a:r>
            <a:r>
              <a:rPr lang="en-US" dirty="0" err="1" smtClean="0"/>
              <a:t>Temporary_Id</a:t>
            </a:r>
            <a:r>
              <a:rPr lang="en-US" dirty="0" smtClean="0"/>
              <a:t> (e.g. IP address)</a:t>
            </a:r>
          </a:p>
          <a:p>
            <a:pPr marL="351130" indent="-351130" defTabSz="970484">
              <a:lnSpc>
                <a:spcPct val="100000"/>
              </a:lnSpc>
              <a:spcBef>
                <a:spcPct val="20000"/>
              </a:spcBef>
              <a:spcAft>
                <a:spcPct val="20000"/>
              </a:spcAft>
              <a:buClr>
                <a:schemeClr val="tx2"/>
              </a:buClr>
              <a:buSzPct val="100000"/>
              <a:buFontTx/>
              <a:buChar char="•"/>
              <a:defRPr/>
            </a:pPr>
            <a:endParaRPr lang="en-US" sz="2400" dirty="0" smtClean="0"/>
          </a:p>
          <a:p>
            <a:pPr marL="351130" indent="-351130" defTabSz="970484">
              <a:lnSpc>
                <a:spcPct val="100000"/>
              </a:lnSpc>
              <a:spcBef>
                <a:spcPct val="20000"/>
              </a:spcBef>
              <a:spcAft>
                <a:spcPct val="20000"/>
              </a:spcAft>
              <a:buClr>
                <a:schemeClr val="tx2"/>
              </a:buClr>
              <a:buSzPct val="100000"/>
              <a:buFontTx/>
              <a:buChar char="•"/>
              <a:defRPr/>
            </a:pPr>
            <a:r>
              <a:rPr lang="en-US" sz="2400" dirty="0" smtClean="0"/>
              <a:t>If App does not know of the user’s MSISDN </a:t>
            </a:r>
            <a:r>
              <a:rPr lang="en-US" sz="2400" dirty="0" smtClean="0">
                <a:sym typeface="Wingdings"/>
              </a:rPr>
              <a:t></a:t>
            </a:r>
            <a:r>
              <a:rPr lang="en-US" sz="2400" dirty="0" smtClean="0"/>
              <a:t> Resource URL contains “</a:t>
            </a:r>
            <a:r>
              <a:rPr lang="en-US" sz="2400" b="1" dirty="0" err="1" smtClean="0"/>
              <a:t>acr:Authorization</a:t>
            </a:r>
            <a:r>
              <a:rPr lang="en-US" sz="2400" b="1" dirty="0" smtClean="0"/>
              <a:t>” </a:t>
            </a:r>
          </a:p>
          <a:p>
            <a:pPr marL="808330" lvl="1" indent="-351130" defTabSz="970484">
              <a:lnSpc>
                <a:spcPct val="100000"/>
              </a:lnSpc>
              <a:spcBef>
                <a:spcPct val="20000"/>
              </a:spcBef>
              <a:spcAft>
                <a:spcPct val="20000"/>
              </a:spcAft>
              <a:buClr>
                <a:schemeClr val="tx2"/>
              </a:buClr>
              <a:buSzPct val="100000"/>
              <a:buFontTx/>
              <a:buChar char="•"/>
              <a:defRPr/>
            </a:pPr>
            <a:r>
              <a:rPr lang="en-US" dirty="0" smtClean="0"/>
              <a:t>Means: User’s identity is realized by the network through either </a:t>
            </a:r>
            <a:r>
              <a:rPr lang="en-US" b="1" dirty="0" smtClean="0"/>
              <a:t>user authorization </a:t>
            </a:r>
            <a:r>
              <a:rPr lang="en-US" dirty="0" smtClean="0"/>
              <a:t>or</a:t>
            </a:r>
            <a:r>
              <a:rPr lang="en-US" b="1" dirty="0" smtClean="0"/>
              <a:t> </a:t>
            </a:r>
            <a:r>
              <a:rPr lang="en-US" b="1" dirty="0" smtClean="0">
                <a:solidFill>
                  <a:srgbClr val="FF0000"/>
                </a:solidFill>
              </a:rPr>
              <a:t>network authorization </a:t>
            </a:r>
          </a:p>
          <a:p>
            <a:pPr marL="1265530" lvl="2" indent="-351130" defTabSz="970484">
              <a:lnSpc>
                <a:spcPct val="100000"/>
              </a:lnSpc>
              <a:spcBef>
                <a:spcPct val="20000"/>
              </a:spcBef>
              <a:spcAft>
                <a:spcPct val="20000"/>
              </a:spcAft>
              <a:buClr>
                <a:schemeClr val="tx2"/>
              </a:buClr>
              <a:buSzPct val="100000"/>
              <a:buFontTx/>
              <a:buChar char="•"/>
              <a:defRPr/>
            </a:pPr>
            <a:r>
              <a:rPr lang="en-US" sz="1600" dirty="0" smtClean="0"/>
              <a:t>User authorization achieved via </a:t>
            </a:r>
            <a:r>
              <a:rPr lang="en-US" sz="1600" b="1" dirty="0" smtClean="0"/>
              <a:t>OAuth Token</a:t>
            </a:r>
          </a:p>
          <a:p>
            <a:pPr marL="1265530" lvl="2" indent="-351130" defTabSz="970484">
              <a:lnSpc>
                <a:spcPct val="100000"/>
              </a:lnSpc>
              <a:spcBef>
                <a:spcPct val="20000"/>
              </a:spcBef>
              <a:spcAft>
                <a:spcPct val="20000"/>
              </a:spcAft>
              <a:buClr>
                <a:schemeClr val="tx2"/>
              </a:buClr>
              <a:buSzPct val="100000"/>
              <a:buFontTx/>
              <a:buChar char="•"/>
              <a:defRPr/>
            </a:pPr>
            <a:r>
              <a:rPr lang="en-US" sz="1600" dirty="0" smtClean="0">
                <a:solidFill>
                  <a:srgbClr val="FF0000"/>
                </a:solidFill>
              </a:rPr>
              <a:t>Network authorization may be achieved via </a:t>
            </a:r>
            <a:r>
              <a:rPr lang="en-US" sz="1600" b="1" dirty="0" smtClean="0">
                <a:solidFill>
                  <a:srgbClr val="FF0000"/>
                </a:solidFill>
              </a:rPr>
              <a:t>mobility connection</a:t>
            </a:r>
          </a:p>
        </p:txBody>
      </p:sp>
      <p:sp>
        <p:nvSpPr>
          <p:cNvPr id="3" name="Title 1"/>
          <p:cNvSpPr txBox="1">
            <a:spLocks/>
          </p:cNvSpPr>
          <p:nvPr/>
        </p:nvSpPr>
        <p:spPr bwMode="auto">
          <a:xfrm>
            <a:off x="390525" y="233363"/>
            <a:ext cx="8329612" cy="858837"/>
          </a:xfrm>
          <a:prstGeom prst="rect">
            <a:avLst/>
          </a:prstGeom>
          <a:noFill/>
          <a:ln w="12700">
            <a:noFill/>
            <a:miter lim="800000"/>
            <a:headEnd/>
            <a:tailEnd/>
          </a:ln>
        </p:spPr>
        <p:txBody>
          <a:bodyPr lIns="0" tIns="0" rIns="0" bIns="0"/>
          <a:lstStyle/>
          <a:p>
            <a:pPr defTabSz="970484" eaLnBrk="1" hangingPunct="1">
              <a:lnSpc>
                <a:spcPct val="105000"/>
              </a:lnSpc>
              <a:defRPr/>
            </a:pPr>
            <a:r>
              <a:rPr lang="en-US" sz="2800" b="1" kern="0" dirty="0" smtClean="0">
                <a:latin typeface="+mj-lt"/>
                <a:ea typeface="+mj-ea"/>
                <a:cs typeface="+mj-cs"/>
              </a:rPr>
              <a:t>Proposal: Usage of “</a:t>
            </a:r>
            <a:r>
              <a:rPr lang="en-US" sz="2800" b="1" kern="0" dirty="0" err="1" smtClean="0">
                <a:latin typeface="+mj-lt"/>
                <a:ea typeface="+mj-ea"/>
                <a:cs typeface="+mj-cs"/>
              </a:rPr>
              <a:t>acr:Authorization</a:t>
            </a:r>
            <a:r>
              <a:rPr lang="en-US" sz="2800" b="1" kern="0" dirty="0" smtClean="0">
                <a:latin typeface="+mj-lt"/>
                <a:ea typeface="+mj-ea"/>
                <a:cs typeface="+mj-cs"/>
              </a:rPr>
              <a:t>” as a Replacement for “me” Keyword</a:t>
            </a:r>
            <a:endParaRPr lang="en-US" sz="2800" b="1" kern="0" dirty="0">
              <a:latin typeface="+mj-lt"/>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bwMode="auto">
          <a:xfrm>
            <a:off x="338137" y="1301750"/>
            <a:ext cx="8458200" cy="4038600"/>
          </a:xfrm>
          <a:prstGeom prst="rect">
            <a:avLst/>
          </a:prstGeom>
          <a:noFill/>
          <a:ln w="12700">
            <a:noFill/>
            <a:miter lim="800000"/>
            <a:headEnd/>
            <a:tailEnd/>
          </a:ln>
        </p:spPr>
        <p:txBody>
          <a:bodyPr lIns="0" tIns="0" rIns="0" bIns="0"/>
          <a:lstStyle/>
          <a:p>
            <a:pPr marL="351130" indent="-351130" defTabSz="970484">
              <a:lnSpc>
                <a:spcPct val="100000"/>
              </a:lnSpc>
              <a:spcBef>
                <a:spcPct val="20000"/>
              </a:spcBef>
              <a:spcAft>
                <a:spcPct val="20000"/>
              </a:spcAft>
              <a:buClr>
                <a:schemeClr val="tx2"/>
              </a:buClr>
              <a:buSzPct val="100000"/>
              <a:buFontTx/>
              <a:buChar char="•"/>
              <a:defRPr/>
            </a:pPr>
            <a:r>
              <a:rPr lang="en-US" sz="2400" b="1" dirty="0" smtClean="0"/>
              <a:t>Pros</a:t>
            </a:r>
            <a:r>
              <a:rPr lang="en-US" sz="2400" dirty="0" smtClean="0"/>
              <a:t>:</a:t>
            </a:r>
          </a:p>
          <a:p>
            <a:pPr marL="808330" lvl="1" indent="-351130" defTabSz="970484">
              <a:lnSpc>
                <a:spcPct val="100000"/>
              </a:lnSpc>
              <a:spcBef>
                <a:spcPct val="20000"/>
              </a:spcBef>
              <a:spcAft>
                <a:spcPct val="20000"/>
              </a:spcAft>
              <a:buClr>
                <a:schemeClr val="tx2"/>
              </a:buClr>
              <a:buSzPct val="100000"/>
              <a:buFontTx/>
              <a:buChar char="•"/>
              <a:defRPr/>
            </a:pPr>
            <a:r>
              <a:rPr lang="en-US" dirty="0" smtClean="0"/>
              <a:t>Does </a:t>
            </a:r>
            <a:r>
              <a:rPr lang="en-US" dirty="0" smtClean="0"/>
              <a:t>not require App to know of network connection to appropriately formulate the resource URL of the API </a:t>
            </a:r>
            <a:r>
              <a:rPr lang="en-US" dirty="0" smtClean="0"/>
              <a:t>request</a:t>
            </a:r>
          </a:p>
          <a:p>
            <a:pPr marL="1265530" lvl="2" indent="-351130" defTabSz="970484">
              <a:lnSpc>
                <a:spcPct val="100000"/>
              </a:lnSpc>
              <a:spcBef>
                <a:spcPct val="20000"/>
              </a:spcBef>
              <a:spcAft>
                <a:spcPct val="20000"/>
              </a:spcAft>
              <a:buClr>
                <a:schemeClr val="tx2"/>
              </a:buClr>
              <a:buSzPct val="100000"/>
              <a:buFontTx/>
              <a:buChar char="•"/>
              <a:defRPr/>
            </a:pPr>
            <a:r>
              <a:rPr lang="en-US" dirty="0" smtClean="0"/>
              <a:t>Makes </a:t>
            </a:r>
            <a:r>
              <a:rPr lang="en-US" dirty="0" smtClean="0"/>
              <a:t>ACR </a:t>
            </a:r>
            <a:r>
              <a:rPr lang="en-US" dirty="0" smtClean="0"/>
              <a:t>API usage </a:t>
            </a:r>
            <a:r>
              <a:rPr lang="en-US" dirty="0" smtClean="0"/>
              <a:t>straightforward</a:t>
            </a:r>
            <a:endParaRPr lang="en-US" dirty="0" smtClean="0"/>
          </a:p>
          <a:p>
            <a:pPr marL="808330" lvl="1" indent="-351130" defTabSz="970484">
              <a:lnSpc>
                <a:spcPct val="100000"/>
              </a:lnSpc>
              <a:spcBef>
                <a:spcPct val="20000"/>
              </a:spcBef>
              <a:spcAft>
                <a:spcPct val="20000"/>
              </a:spcAft>
              <a:buClr>
                <a:schemeClr val="tx2"/>
              </a:buClr>
              <a:buSzPct val="100000"/>
              <a:buFontTx/>
              <a:buChar char="•"/>
              <a:defRPr/>
            </a:pPr>
            <a:r>
              <a:rPr lang="en-US" dirty="0" smtClean="0"/>
              <a:t>Requires less changes (adding “me” keyword) to other </a:t>
            </a:r>
            <a:r>
              <a:rPr lang="en-US" dirty="0" smtClean="0"/>
              <a:t>Net-APIs</a:t>
            </a:r>
          </a:p>
          <a:p>
            <a:pPr marL="351130" indent="-351130" defTabSz="970484">
              <a:lnSpc>
                <a:spcPct val="100000"/>
              </a:lnSpc>
              <a:spcBef>
                <a:spcPct val="20000"/>
              </a:spcBef>
              <a:spcAft>
                <a:spcPct val="20000"/>
              </a:spcAft>
              <a:buClr>
                <a:schemeClr val="tx2"/>
              </a:buClr>
              <a:buSzPct val="100000"/>
              <a:defRPr/>
            </a:pPr>
            <a:endParaRPr lang="en-US" sz="2400" dirty="0" smtClean="0"/>
          </a:p>
          <a:p>
            <a:pPr marL="351130" indent="-351130" defTabSz="970484">
              <a:lnSpc>
                <a:spcPct val="100000"/>
              </a:lnSpc>
              <a:spcBef>
                <a:spcPct val="20000"/>
              </a:spcBef>
              <a:spcAft>
                <a:spcPct val="20000"/>
              </a:spcAft>
              <a:buClr>
                <a:schemeClr val="tx2"/>
              </a:buClr>
              <a:buSzPct val="100000"/>
              <a:buFontTx/>
              <a:buChar char="•"/>
              <a:defRPr/>
            </a:pPr>
            <a:r>
              <a:rPr lang="en-US" sz="2400" b="1" dirty="0" smtClean="0"/>
              <a:t>Cons: </a:t>
            </a:r>
            <a:r>
              <a:rPr lang="en-US" sz="2400" dirty="0" smtClean="0"/>
              <a:t>?</a:t>
            </a:r>
            <a:endParaRPr lang="en-US" sz="2400" dirty="0" smtClean="0"/>
          </a:p>
        </p:txBody>
      </p:sp>
      <p:sp>
        <p:nvSpPr>
          <p:cNvPr id="3" name="Title 1"/>
          <p:cNvSpPr txBox="1">
            <a:spLocks/>
          </p:cNvSpPr>
          <p:nvPr/>
        </p:nvSpPr>
        <p:spPr bwMode="auto">
          <a:xfrm>
            <a:off x="390525" y="233363"/>
            <a:ext cx="8329612" cy="858837"/>
          </a:xfrm>
          <a:prstGeom prst="rect">
            <a:avLst/>
          </a:prstGeom>
          <a:noFill/>
          <a:ln w="12700">
            <a:noFill/>
            <a:miter lim="800000"/>
            <a:headEnd/>
            <a:tailEnd/>
          </a:ln>
        </p:spPr>
        <p:txBody>
          <a:bodyPr lIns="0" tIns="0" rIns="0" bIns="0"/>
          <a:lstStyle/>
          <a:p>
            <a:pPr defTabSz="970484" eaLnBrk="1" hangingPunct="1">
              <a:lnSpc>
                <a:spcPct val="105000"/>
              </a:lnSpc>
              <a:defRPr/>
            </a:pPr>
            <a:r>
              <a:rPr lang="en-US" sz="2800" b="1" kern="0" dirty="0" smtClean="0">
                <a:latin typeface="+mj-lt"/>
                <a:ea typeface="+mj-ea"/>
                <a:cs typeface="+mj-cs"/>
              </a:rPr>
              <a:t>Benefits of Using “</a:t>
            </a:r>
            <a:r>
              <a:rPr lang="en-US" sz="2800" b="1" kern="0" dirty="0" err="1" smtClean="0">
                <a:latin typeface="+mj-lt"/>
                <a:ea typeface="+mj-ea"/>
                <a:cs typeface="+mj-cs"/>
              </a:rPr>
              <a:t>acr:Authorization</a:t>
            </a:r>
            <a:r>
              <a:rPr lang="en-US" sz="2800" b="1" kern="0" dirty="0" smtClean="0">
                <a:latin typeface="+mj-lt"/>
                <a:ea typeface="+mj-ea"/>
                <a:cs typeface="+mj-cs"/>
              </a:rPr>
              <a:t>” instead of “me” Keyword</a:t>
            </a:r>
            <a:endParaRPr lang="en-US" sz="2800" b="1" kern="0" dirty="0">
              <a:latin typeface="+mj-lt"/>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4"/>
          <p:cNvSpPr>
            <a:spLocks noGrp="1" noChangeArrowheads="1"/>
          </p:cNvSpPr>
          <p:nvPr>
            <p:ph type="title"/>
          </p:nvPr>
        </p:nvSpPr>
        <p:spPr/>
        <p:txBody>
          <a:bodyPr/>
          <a:lstStyle/>
          <a:p>
            <a:r>
              <a:rPr lang="en-GB" smtClean="0"/>
              <a:t>Recommendation</a:t>
            </a:r>
          </a:p>
        </p:txBody>
      </p:sp>
      <p:sp>
        <p:nvSpPr>
          <p:cNvPr id="9219" name="Rectangle 5"/>
          <p:cNvSpPr>
            <a:spLocks noGrp="1" noChangeArrowheads="1"/>
          </p:cNvSpPr>
          <p:nvPr>
            <p:ph type="body" idx="1"/>
          </p:nvPr>
        </p:nvSpPr>
        <p:spPr/>
        <p:txBody>
          <a:bodyPr/>
          <a:lstStyle/>
          <a:p>
            <a:pPr>
              <a:buFont typeface="Wingdings" pitchFamily="2" charset="2"/>
              <a:buChar char="§"/>
            </a:pPr>
            <a:r>
              <a:rPr lang="en-GB" sz="2200" dirty="0" smtClean="0">
                <a:solidFill>
                  <a:schemeClr val="tx1"/>
                </a:solidFill>
              </a:rPr>
              <a:t> ARC group is kindly requested to discuss and consider the proposed usage of </a:t>
            </a:r>
            <a:r>
              <a:rPr lang="en-GB" sz="2200" dirty="0" err="1" smtClean="0">
                <a:solidFill>
                  <a:schemeClr val="tx1"/>
                </a:solidFill>
              </a:rPr>
              <a:t>acr:Authorization</a:t>
            </a:r>
            <a:r>
              <a:rPr lang="en-GB" sz="2200" dirty="0" smtClean="0">
                <a:solidFill>
                  <a:schemeClr val="tx1"/>
                </a:solidFill>
              </a:rPr>
              <a:t> as {</a:t>
            </a:r>
            <a:r>
              <a:rPr lang="en-GB" sz="2200" dirty="0" err="1" smtClean="0">
                <a:solidFill>
                  <a:schemeClr val="tx1"/>
                </a:solidFill>
              </a:rPr>
              <a:t>userId</a:t>
            </a:r>
            <a:r>
              <a:rPr lang="en-GB" sz="2200" dirty="0" smtClean="0">
                <a:solidFill>
                  <a:schemeClr val="tx1"/>
                </a:solidFill>
              </a:rPr>
              <a:t>} value for both </a:t>
            </a:r>
            <a:r>
              <a:rPr lang="en-GB" sz="2200" b="1" dirty="0" smtClean="0">
                <a:solidFill>
                  <a:schemeClr val="tx1"/>
                </a:solidFill>
              </a:rPr>
              <a:t>user authorized </a:t>
            </a:r>
            <a:r>
              <a:rPr lang="en-GB" sz="2200" dirty="0" smtClean="0">
                <a:solidFill>
                  <a:schemeClr val="tx1"/>
                </a:solidFill>
              </a:rPr>
              <a:t>and </a:t>
            </a:r>
            <a:r>
              <a:rPr lang="en-GB" sz="2200" b="1" dirty="0" smtClean="0">
                <a:solidFill>
                  <a:schemeClr val="tx1"/>
                </a:solidFill>
              </a:rPr>
              <a:t>network authorized</a:t>
            </a:r>
            <a:r>
              <a:rPr lang="en-GB" sz="2200" dirty="0" smtClean="0">
                <a:solidFill>
                  <a:schemeClr val="tx1"/>
                </a:solidFill>
              </a:rPr>
              <a:t> API calls</a:t>
            </a:r>
          </a:p>
          <a:p>
            <a:pPr lvl="1">
              <a:buFont typeface="Wingdings" pitchFamily="2" charset="2"/>
              <a:buChar char="§"/>
            </a:pPr>
            <a:r>
              <a:rPr lang="en-GB" sz="1800" dirty="0" smtClean="0">
                <a:solidFill>
                  <a:schemeClr val="tx1"/>
                </a:solidFill>
              </a:rPr>
              <a:t> Update ACR Mgmt API and remove “me” keyword accordingly  </a:t>
            </a:r>
          </a:p>
          <a:p>
            <a:pPr>
              <a:buFontTx/>
              <a:buNone/>
            </a:pPr>
            <a:endParaRPr lang="en-GB" sz="2400" dirty="0" smtClean="0"/>
          </a:p>
          <a:p>
            <a:pPr>
              <a:buFontTx/>
              <a:buNone/>
            </a:pPr>
            <a:endParaRPr lang="en-GB" sz="2400" dirty="0" smtClean="0"/>
          </a:p>
        </p:txBody>
      </p:sp>
    </p:spTree>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12277</TotalTime>
  <Pages>15</Pages>
  <Words>455</Words>
  <Application>Microsoft Office PowerPoint</Application>
  <PresentationFormat>Custom</PresentationFormat>
  <Paragraphs>33</Paragraphs>
  <Slides>5</Slides>
  <Notes>0</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OMA Template</vt:lpstr>
      <vt:lpstr>OMA-ARC-REST-ACR-2012-0016-INP_acr_Authorization_usage_proposal  acr:Authorization Usage Proposal</vt:lpstr>
      <vt:lpstr>Slide 2</vt:lpstr>
      <vt:lpstr>Slide 3</vt:lpstr>
      <vt:lpstr>Slide 4</vt:lpstr>
      <vt:lpstr>Recommendation</vt:lpstr>
    </vt:vector>
  </TitlesOfParts>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CDT User1</cp:lastModifiedBy>
  <cp:revision>382</cp:revision>
  <cp:lastPrinted>1999-04-27T06:51:51Z</cp:lastPrinted>
  <dcterms:created xsi:type="dcterms:W3CDTF">2002-03-19T14:05:12Z</dcterms:created>
  <dcterms:modified xsi:type="dcterms:W3CDTF">2012-11-12T06:25:50Z</dcterms:modified>
</cp:coreProperties>
</file>