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6"/>
  </p:notesMasterIdLst>
  <p:handoutMasterIdLst>
    <p:handoutMasterId r:id="rId7"/>
  </p:handoutMasterIdLst>
  <p:sldIdLst>
    <p:sldId id="293" r:id="rId2"/>
    <p:sldId id="296" r:id="rId3"/>
    <p:sldId id="301" r:id="rId4"/>
    <p:sldId id="300" r:id="rId5"/>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p:normalViewPr>
  <p:slideViewPr>
    <p:cSldViewPr>
      <p:cViewPr>
        <p:scale>
          <a:sx n="80" d="100"/>
          <a:sy n="80" d="100"/>
        </p:scale>
        <p:origin x="-72" y="-13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charset="0"/>
              </a:rPr>
              <a:t>© 2012 Open Mobile Alliance Ltd.  All Rights Reserved.</a:t>
            </a:r>
            <a:endParaRPr lang="en-US" sz="1000" b="1" dirty="0"/>
          </a:p>
          <a:p>
            <a:pPr defTabSz="403225">
              <a:tabLst>
                <a:tab pos="5372100" algn="ctr"/>
                <a:tab pos="9182100" algn="r"/>
              </a:tabLst>
              <a:defRPr/>
            </a:pPr>
            <a:r>
              <a:rPr lang="en-US" sz="900" b="1" dirty="0">
                <a:latin typeface="Arial Narrow" pitchFamily="34" charset="0"/>
                <a:cs typeface="Times New Roman"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pitchFamily="34" charset="0"/>
              </a:rPr>
              <a:t>OMA-ARC-REST-NetAPI-2012-0206</a:t>
            </a:r>
            <a:endParaRPr lang="en-US" sz="1800" b="1" dirty="0">
              <a:latin typeface="Arial Narrow" pitchFamily="34" charset="0"/>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dirty="0">
                <a:latin typeface="Arial Narrow" pitchFamily="34" charset="0"/>
              </a:rPr>
              <a:t>Slide #</a:t>
            </a:r>
            <a:fld id="{30299ABB-7CF5-4CF9-8D72-F370BB9D459D}" type="slidenum">
              <a:rPr lang="en-US" sz="1800" b="1">
                <a:latin typeface="Arial Narrow" pitchFamily="34" charset="0"/>
              </a:rPr>
              <a:pPr algn="r" defTabSz="403225">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[OMA-Template-SlideDeck-20120101-I]</a:t>
            </a:r>
            <a:endParaRPr lang="en-US" sz="1800" b="1" dirty="0">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tel:+13334445555"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a:t>
            </a:r>
            <a:r>
              <a:rPr lang="en-US" b="1" dirty="0" smtClean="0">
                <a:latin typeface="Tahoma" pitchFamily="34" charset="0"/>
              </a:rPr>
              <a:t>Submitted </a:t>
            </a:r>
            <a:r>
              <a:rPr lang="en-US" b="1" dirty="0">
                <a:latin typeface="Tahoma" pitchFamily="34" charset="0"/>
              </a:rPr>
              <a:t>To:	ARC</a:t>
            </a:r>
          </a:p>
          <a:p>
            <a:pPr defTabSz="76200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09 July 2012</a:t>
            </a:r>
            <a:r>
              <a:rPr lang="en-US" b="1" dirty="0">
                <a:latin typeface="Tahoma" pitchFamily="34" charset="0"/>
              </a:rPr>
              <a:t>	</a:t>
            </a:r>
          </a:p>
          <a:p>
            <a:pPr defTabSz="762000">
              <a:lnSpc>
                <a:spcPct val="95000"/>
              </a:lnSpc>
              <a:spcAft>
                <a:spcPct val="35000"/>
              </a:spcAft>
              <a:tabLst>
                <a:tab pos="1827213" algn="r"/>
                <a:tab pos="1939925" algn="l"/>
              </a:tabLst>
            </a:pPr>
            <a:r>
              <a:rPr lang="en-US" b="1" dirty="0">
                <a:latin typeface="Tahoma" pitchFamily="34" charset="0"/>
              </a:rPr>
              <a:t>	Availability:	      Public            OMA Confidential</a:t>
            </a:r>
          </a:p>
          <a:p>
            <a:pPr defTabSz="762000">
              <a:lnSpc>
                <a:spcPct val="95000"/>
              </a:lnSpc>
              <a:spcAft>
                <a:spcPct val="35000"/>
              </a:spcAft>
              <a:tabLst>
                <a:tab pos="1827213" algn="r"/>
                <a:tab pos="1939925" algn="l"/>
              </a:tabLst>
            </a:pPr>
            <a:r>
              <a:rPr lang="en-US" b="1" dirty="0">
                <a:latin typeface="Tahoma" pitchFamily="34" charset="0"/>
              </a:rPr>
              <a:t>	Contact:	Shahram Mohajeri, sm7084@att.com</a:t>
            </a:r>
          </a:p>
          <a:p>
            <a:pPr defTabSz="762000">
              <a:lnSpc>
                <a:spcPct val="95000"/>
              </a:lnSpc>
              <a:spcAft>
                <a:spcPct val="35000"/>
              </a:spcAft>
              <a:tabLst>
                <a:tab pos="1827213" algn="r"/>
                <a:tab pos="1939925" algn="l"/>
              </a:tabLst>
            </a:pPr>
            <a:r>
              <a:rPr lang="en-US" b="1" dirty="0">
                <a:latin typeface="Tahoma" pitchFamily="34" charset="0"/>
              </a:rPr>
              <a:t>	Source:	</a:t>
            </a:r>
            <a:r>
              <a:rPr lang="en-US" b="1" dirty="0" smtClean="0">
                <a:latin typeface="Tahoma" pitchFamily="34" charset="0"/>
              </a:rPr>
              <a:t>AT&amp;T</a:t>
            </a:r>
            <a:endParaRPr lang="en-US" b="1" dirty="0">
              <a:latin typeface="Tahoma" pitchFamily="34" charset="0"/>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800" dirty="0" smtClean="0"/>
              <a:t>OMA-ARC-REST-NetAPI-2012-0206-INP_ACR_Management_API</a:t>
            </a:r>
            <a:r>
              <a:rPr lang="en-US" sz="2000" dirty="0" smtClean="0"/>
              <a:t/>
            </a:r>
            <a:br>
              <a:rPr lang="en-US" sz="2000" dirty="0" smtClean="0"/>
            </a:br>
            <a:r>
              <a:rPr lang="en-US" sz="1400" dirty="0" smtClean="0"/>
              <a:t/>
            </a:r>
            <a:br>
              <a:rPr lang="en-US" sz="1400" dirty="0" smtClean="0"/>
            </a:br>
            <a:r>
              <a:rPr lang="en-US" sz="2800" dirty="0" smtClean="0"/>
              <a:t>ACR Management API</a:t>
            </a: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3"/>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a:spcBef>
                <a:spcPct val="35000"/>
              </a:spcBef>
            </a:pPr>
            <a:r>
              <a:rPr lang="en-US" sz="900">
                <a:cs typeface="Times New Roman" pitchFamily="18" charset="0"/>
              </a:rPr>
              <a:t>THIS DOCUMENT IS PROVIDED ON AN "AS IS" "AS AVAILABLE" AND "WITH ALL FAULTS" BASIS.</a:t>
            </a:r>
            <a:endParaRPr lang="en-US" sz="900"/>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8" charset="0"/>
              </a:rPr>
              <a:t>Intellectual Property Rights</a:t>
            </a:r>
          </a:p>
          <a:p>
            <a:pPr defTabSz="762000">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bwMode="auto">
          <a:xfrm>
            <a:off x="490537" y="2444750"/>
            <a:ext cx="8305800" cy="4038600"/>
          </a:xfrm>
          <a:prstGeom prst="rect">
            <a:avLst/>
          </a:prstGeom>
          <a:noFill/>
          <a:ln w="12700">
            <a:noFill/>
            <a:miter lim="800000"/>
            <a:headEnd/>
            <a:tailEnd/>
          </a:ln>
        </p:spPr>
        <p:txBody>
          <a:bodyPr lIns="0" tIns="0" rIns="0" bIns="0"/>
          <a:lstStyle/>
          <a:p>
            <a:pPr marL="351130" indent="-351130" defTabSz="970484">
              <a:lnSpc>
                <a:spcPct val="100000"/>
              </a:lnSpc>
              <a:spcBef>
                <a:spcPct val="20000"/>
              </a:spcBef>
              <a:spcAft>
                <a:spcPct val="20000"/>
              </a:spcAft>
              <a:buClr>
                <a:schemeClr val="tx2"/>
              </a:buClr>
              <a:buSzPct val="100000"/>
              <a:buFontTx/>
              <a:buChar char="•"/>
              <a:defRPr/>
            </a:pPr>
            <a:r>
              <a:rPr lang="en-GB" dirty="0" smtClean="0">
                <a:latin typeface="+mn-lt"/>
              </a:rPr>
              <a:t>As usual, as per definition, {</a:t>
            </a:r>
            <a:r>
              <a:rPr lang="en-GB" dirty="0" err="1" smtClean="0">
                <a:latin typeface="+mn-lt"/>
              </a:rPr>
              <a:t>userId</a:t>
            </a:r>
            <a:r>
              <a:rPr lang="en-GB" dirty="0" smtClean="0">
                <a:latin typeface="+mn-lt"/>
              </a:rPr>
              <a:t>} may have the value of </a:t>
            </a:r>
            <a:r>
              <a:rPr lang="en-GB" dirty="0" err="1" smtClean="0">
                <a:latin typeface="+mn-lt"/>
              </a:rPr>
              <a:t>acr</a:t>
            </a:r>
            <a:r>
              <a:rPr lang="en-GB" dirty="0" smtClean="0">
                <a:latin typeface="+mn-lt"/>
              </a:rPr>
              <a:t>: ”Authorization”, acr:xyz123, </a:t>
            </a:r>
            <a:r>
              <a:rPr lang="en-GB" dirty="0" err="1" smtClean="0">
                <a:latin typeface="+mn-lt"/>
                <a:hlinkClick r:id="rId2"/>
              </a:rPr>
              <a:t>tel</a:t>
            </a:r>
            <a:r>
              <a:rPr lang="en-GB" dirty="0" smtClean="0">
                <a:latin typeface="+mn-lt"/>
                <a:hlinkClick r:id="rId2"/>
              </a:rPr>
              <a:t>:+13334445555</a:t>
            </a:r>
            <a:r>
              <a:rPr lang="en-GB" dirty="0" smtClean="0">
                <a:latin typeface="+mn-lt"/>
              </a:rPr>
              <a:t>, etc.</a:t>
            </a:r>
          </a:p>
          <a:p>
            <a:pPr marL="351130" lvl="1" indent="-351130" defTabSz="970484">
              <a:lnSpc>
                <a:spcPct val="100000"/>
              </a:lnSpc>
              <a:spcBef>
                <a:spcPct val="20000"/>
              </a:spcBef>
              <a:spcAft>
                <a:spcPct val="20000"/>
              </a:spcAft>
              <a:buClr>
                <a:schemeClr val="tx2"/>
              </a:buClr>
              <a:buSzPct val="100000"/>
              <a:buFontTx/>
              <a:buChar char="•"/>
              <a:defRPr/>
            </a:pPr>
            <a:r>
              <a:rPr lang="en-GB" dirty="0" smtClean="0">
                <a:latin typeface="+mn-lt"/>
              </a:rPr>
              <a:t>It is assumed that the App requesting an ACR is authorized (e.g. OAuth) by the user </a:t>
            </a:r>
          </a:p>
          <a:p>
            <a:pPr marL="351130" indent="-351130" defTabSz="970484">
              <a:lnSpc>
                <a:spcPct val="100000"/>
              </a:lnSpc>
              <a:spcBef>
                <a:spcPct val="20000"/>
              </a:spcBef>
              <a:spcAft>
                <a:spcPct val="20000"/>
              </a:spcAft>
              <a:buClr>
                <a:schemeClr val="tx2"/>
              </a:buClr>
              <a:buSzPct val="100000"/>
              <a:buFontTx/>
              <a:buChar char="•"/>
              <a:defRPr/>
            </a:pPr>
            <a:r>
              <a:rPr lang="en-GB" kern="0" dirty="0" smtClean="0">
                <a:solidFill>
                  <a:schemeClr val="tx2"/>
                </a:solidFill>
                <a:latin typeface="+mn-lt"/>
              </a:rPr>
              <a:t>In identifying </a:t>
            </a:r>
            <a:r>
              <a:rPr lang="en-GB" kern="0" smtClean="0">
                <a:solidFill>
                  <a:schemeClr val="tx2"/>
                </a:solidFill>
                <a:latin typeface="+mn-lt"/>
              </a:rPr>
              <a:t>the user </a:t>
            </a:r>
            <a:r>
              <a:rPr lang="en-GB" kern="0" dirty="0" smtClean="0">
                <a:solidFill>
                  <a:schemeClr val="tx2"/>
                </a:solidFill>
                <a:latin typeface="+mn-lt"/>
              </a:rPr>
              <a:t>({</a:t>
            </a:r>
            <a:r>
              <a:rPr lang="en-GB" kern="0" dirty="0" err="1" smtClean="0">
                <a:solidFill>
                  <a:schemeClr val="tx2"/>
                </a:solidFill>
                <a:latin typeface="+mn-lt"/>
              </a:rPr>
              <a:t>userId</a:t>
            </a:r>
            <a:r>
              <a:rPr lang="en-GB" kern="0" dirty="0" smtClean="0">
                <a:solidFill>
                  <a:schemeClr val="tx2"/>
                </a:solidFill>
                <a:latin typeface="+mn-lt"/>
              </a:rPr>
              <a:t>} value) which the App is asking an </a:t>
            </a:r>
            <a:r>
              <a:rPr lang="en-US" dirty="0" smtClean="0">
                <a:latin typeface="+mn-lt"/>
              </a:rPr>
              <a:t>ACR </a:t>
            </a:r>
            <a:r>
              <a:rPr lang="en-GB" kern="0" dirty="0" smtClean="0">
                <a:solidFill>
                  <a:schemeClr val="tx2"/>
                </a:solidFill>
              </a:rPr>
              <a:t>for</a:t>
            </a:r>
            <a:r>
              <a:rPr lang="en-US" dirty="0" smtClean="0">
                <a:latin typeface="+mn-lt"/>
              </a:rPr>
              <a:t>:</a:t>
            </a:r>
            <a:endParaRPr lang="en-GB" dirty="0" smtClean="0">
              <a:latin typeface="+mn-lt"/>
            </a:endParaRPr>
          </a:p>
          <a:p>
            <a:pPr marL="808330" lvl="1" indent="-351130" defTabSz="970484">
              <a:lnSpc>
                <a:spcPct val="100000"/>
              </a:lnSpc>
              <a:spcBef>
                <a:spcPct val="20000"/>
              </a:spcBef>
              <a:spcAft>
                <a:spcPct val="20000"/>
              </a:spcAft>
              <a:buClr>
                <a:schemeClr val="tx2"/>
              </a:buClr>
              <a:buSzPct val="100000"/>
              <a:buFontTx/>
              <a:buChar char="•"/>
              <a:defRPr/>
            </a:pPr>
            <a:r>
              <a:rPr lang="en-GB" sz="1600" dirty="0" smtClean="0">
                <a:latin typeface="+mn-lt"/>
              </a:rPr>
              <a:t>If the App is untrusted, it is assumed the App does not get to know the user’s MSISDN and as a result {</a:t>
            </a:r>
            <a:r>
              <a:rPr lang="en-GB" sz="1600" dirty="0" err="1" smtClean="0">
                <a:latin typeface="+mn-lt"/>
              </a:rPr>
              <a:t>userId</a:t>
            </a:r>
            <a:r>
              <a:rPr lang="en-GB" sz="1600" dirty="0" smtClean="0">
                <a:latin typeface="+mn-lt"/>
              </a:rPr>
              <a:t>} value would never be a MSISDN or else it defeats the purpose. </a:t>
            </a:r>
          </a:p>
          <a:p>
            <a:pPr marL="1265530" lvl="2" indent="-351130" defTabSz="970484">
              <a:lnSpc>
                <a:spcPct val="100000"/>
              </a:lnSpc>
              <a:spcBef>
                <a:spcPct val="20000"/>
              </a:spcBef>
              <a:spcAft>
                <a:spcPct val="20000"/>
              </a:spcAft>
              <a:buClr>
                <a:schemeClr val="tx2"/>
              </a:buClr>
              <a:buSzPct val="100000"/>
              <a:buFontTx/>
              <a:buChar char="•"/>
              <a:defRPr/>
            </a:pPr>
            <a:r>
              <a:rPr lang="en-GB" sz="1600" kern="0" dirty="0" smtClean="0">
                <a:solidFill>
                  <a:schemeClr val="tx2"/>
                </a:solidFill>
                <a:latin typeface="+mn-lt"/>
              </a:rPr>
              <a:t>For untrusted Apps {</a:t>
            </a:r>
            <a:r>
              <a:rPr lang="en-GB" sz="1600" kern="0" dirty="0" err="1" smtClean="0">
                <a:solidFill>
                  <a:schemeClr val="tx2"/>
                </a:solidFill>
                <a:latin typeface="+mn-lt"/>
              </a:rPr>
              <a:t>userId</a:t>
            </a:r>
            <a:r>
              <a:rPr lang="en-GB" sz="1600" kern="0" dirty="0" smtClean="0">
                <a:solidFill>
                  <a:schemeClr val="tx2"/>
                </a:solidFill>
                <a:latin typeface="+mn-lt"/>
              </a:rPr>
              <a:t>} value of “</a:t>
            </a:r>
            <a:r>
              <a:rPr lang="en-GB" sz="1600" b="1" kern="0" dirty="0" smtClean="0">
                <a:solidFill>
                  <a:schemeClr val="tx2"/>
                </a:solidFill>
                <a:latin typeface="+mn-lt"/>
              </a:rPr>
              <a:t>acr:Authorization</a:t>
            </a:r>
            <a:r>
              <a:rPr lang="en-GB" sz="1600" kern="0" dirty="0" smtClean="0">
                <a:solidFill>
                  <a:schemeClr val="tx2"/>
                </a:solidFill>
                <a:latin typeface="+mn-lt"/>
              </a:rPr>
              <a:t>” </a:t>
            </a:r>
            <a:r>
              <a:rPr lang="en-GB" sz="1600" dirty="0" smtClean="0">
                <a:latin typeface="+mn-lt"/>
              </a:rPr>
              <a:t>indicates that the user’s identity can be derived from the OAuth token contained in the authorization header</a:t>
            </a:r>
          </a:p>
          <a:p>
            <a:pPr marL="808330" lvl="1" indent="-351130" defTabSz="970484">
              <a:lnSpc>
                <a:spcPct val="100000"/>
              </a:lnSpc>
              <a:spcBef>
                <a:spcPct val="20000"/>
              </a:spcBef>
              <a:spcAft>
                <a:spcPct val="20000"/>
              </a:spcAft>
              <a:buClr>
                <a:schemeClr val="tx2"/>
              </a:buClr>
              <a:buSzPct val="100000"/>
              <a:buFontTx/>
              <a:buChar char="•"/>
              <a:defRPr/>
            </a:pPr>
            <a:r>
              <a:rPr lang="en-GB" sz="1600" dirty="0" smtClean="0">
                <a:latin typeface="+mn-lt"/>
              </a:rPr>
              <a:t>If the App is trusted, {</a:t>
            </a:r>
            <a:r>
              <a:rPr lang="en-GB" sz="1600" dirty="0" err="1" smtClean="0">
                <a:latin typeface="+mn-lt"/>
              </a:rPr>
              <a:t>userId</a:t>
            </a:r>
            <a:r>
              <a:rPr lang="en-GB" sz="1600" dirty="0" smtClean="0">
                <a:latin typeface="+mn-lt"/>
              </a:rPr>
              <a:t>} value may be set to MSISDN. For instance, the trusted App is intending to use the ACR in its subsequent communications with some other untrusted App</a:t>
            </a:r>
          </a:p>
          <a:p>
            <a:pPr marL="1265530" lvl="2" indent="-351130" defTabSz="970484">
              <a:lnSpc>
                <a:spcPct val="100000"/>
              </a:lnSpc>
              <a:spcBef>
                <a:spcPct val="20000"/>
              </a:spcBef>
              <a:spcAft>
                <a:spcPct val="20000"/>
              </a:spcAft>
              <a:buClr>
                <a:schemeClr val="tx2"/>
              </a:buClr>
              <a:buSzPct val="100000"/>
              <a:buFontTx/>
              <a:buChar char="•"/>
              <a:defRPr/>
            </a:pPr>
            <a:r>
              <a:rPr lang="en-GB" sz="1600" dirty="0" smtClean="0">
                <a:latin typeface="+mn-lt"/>
              </a:rPr>
              <a:t>“</a:t>
            </a:r>
            <a:r>
              <a:rPr lang="en-GB" sz="1600" b="1" dirty="0" smtClean="0">
                <a:latin typeface="+mn-lt"/>
              </a:rPr>
              <a:t>acr:Authorization</a:t>
            </a:r>
            <a:r>
              <a:rPr lang="en-GB" sz="1600" dirty="0" smtClean="0">
                <a:latin typeface="+mn-lt"/>
              </a:rPr>
              <a:t>” can also be taken to mean “</a:t>
            </a:r>
            <a:r>
              <a:rPr lang="en-GB" sz="1600" b="1" dirty="0" smtClean="0">
                <a:latin typeface="+mn-lt"/>
              </a:rPr>
              <a:t>current</a:t>
            </a:r>
            <a:r>
              <a:rPr lang="en-GB" sz="1600" dirty="0" smtClean="0">
                <a:latin typeface="+mn-lt"/>
              </a:rPr>
              <a:t>” user (i.e. MSISDN isn’t present as </a:t>
            </a:r>
            <a:r>
              <a:rPr lang="en-GB" sz="1600" b="1" dirty="0" smtClean="0">
                <a:latin typeface="+mn-lt"/>
              </a:rPr>
              <a:t>user’s identity </a:t>
            </a:r>
            <a:r>
              <a:rPr lang="en-GB" sz="1600" dirty="0" smtClean="0">
                <a:latin typeface="+mn-lt"/>
              </a:rPr>
              <a:t>is implied through mobility network-based authentication regardless of OAuth token availability in the Authorization header)</a:t>
            </a:r>
          </a:p>
          <a:p>
            <a:pPr marL="808330" lvl="1" indent="-351130" defTabSz="970484">
              <a:lnSpc>
                <a:spcPct val="100000"/>
              </a:lnSpc>
              <a:spcBef>
                <a:spcPct val="20000"/>
              </a:spcBef>
              <a:spcAft>
                <a:spcPct val="20000"/>
              </a:spcAft>
              <a:buClr>
                <a:schemeClr val="tx2"/>
              </a:buClr>
              <a:buSzPct val="100000"/>
              <a:buFontTx/>
              <a:buChar char="•"/>
              <a:defRPr/>
            </a:pPr>
            <a:endParaRPr lang="en-GB" sz="1600" dirty="0" smtClean="0">
              <a:latin typeface="+mn-lt"/>
            </a:endParaRPr>
          </a:p>
          <a:p>
            <a:pPr marL="808330" lvl="1" indent="-351130" defTabSz="970484">
              <a:lnSpc>
                <a:spcPct val="100000"/>
              </a:lnSpc>
              <a:spcBef>
                <a:spcPct val="20000"/>
              </a:spcBef>
              <a:spcAft>
                <a:spcPct val="20000"/>
              </a:spcAft>
              <a:buClr>
                <a:schemeClr val="tx2"/>
              </a:buClr>
              <a:buSzPct val="100000"/>
              <a:buFontTx/>
              <a:buChar char="•"/>
              <a:defRPr/>
            </a:pPr>
            <a:endParaRPr lang="en-US" sz="1600" kern="0" dirty="0" smtClean="0">
              <a:solidFill>
                <a:schemeClr val="tx2"/>
              </a:solidFill>
              <a:latin typeface="+mn-lt"/>
            </a:endParaRPr>
          </a:p>
        </p:txBody>
      </p:sp>
      <p:sp>
        <p:nvSpPr>
          <p:cNvPr id="3" name="Title 1"/>
          <p:cNvSpPr txBox="1">
            <a:spLocks/>
          </p:cNvSpPr>
          <p:nvPr/>
        </p:nvSpPr>
        <p:spPr bwMode="auto">
          <a:xfrm>
            <a:off x="390525" y="233363"/>
            <a:ext cx="8329612" cy="858837"/>
          </a:xfrm>
          <a:prstGeom prst="rect">
            <a:avLst/>
          </a:prstGeom>
          <a:noFill/>
          <a:ln w="12700">
            <a:noFill/>
            <a:miter lim="800000"/>
            <a:headEnd/>
            <a:tailEnd/>
          </a:ln>
        </p:spPr>
        <p:txBody>
          <a:bodyPr lIns="0" tIns="0" rIns="0" bIns="0"/>
          <a:lstStyle/>
          <a:p>
            <a:pPr defTabSz="970484" eaLnBrk="1" hangingPunct="1">
              <a:lnSpc>
                <a:spcPct val="105000"/>
              </a:lnSpc>
              <a:defRPr/>
            </a:pPr>
            <a:r>
              <a:rPr lang="en-US" sz="2400" b="1" kern="0" dirty="0" smtClean="0">
                <a:latin typeface="+mj-lt"/>
                <a:ea typeface="+mj-ea"/>
                <a:cs typeface="+mj-cs"/>
              </a:rPr>
              <a:t>ACR Resource Summary and Possible {</a:t>
            </a:r>
            <a:r>
              <a:rPr lang="en-US" sz="2400" b="1" kern="0" dirty="0" err="1" smtClean="0">
                <a:latin typeface="+mj-lt"/>
                <a:ea typeface="+mj-ea"/>
                <a:cs typeface="+mj-cs"/>
              </a:rPr>
              <a:t>userId</a:t>
            </a:r>
            <a:r>
              <a:rPr lang="en-US" sz="2400" b="1" kern="0" smtClean="0">
                <a:latin typeface="+mj-lt"/>
                <a:ea typeface="+mj-ea"/>
                <a:cs typeface="+mj-cs"/>
              </a:rPr>
              <a:t>} Values</a:t>
            </a:r>
            <a:endParaRPr lang="en-US" sz="2400" b="1" kern="0" dirty="0">
              <a:latin typeface="+mj-lt"/>
              <a:ea typeface="+mj-ea"/>
              <a:cs typeface="+mj-cs"/>
            </a:endParaRPr>
          </a:p>
        </p:txBody>
      </p:sp>
      <p:grpSp>
        <p:nvGrpSpPr>
          <p:cNvPr id="47" name="Group 46"/>
          <p:cNvGrpSpPr/>
          <p:nvPr/>
        </p:nvGrpSpPr>
        <p:grpSpPr>
          <a:xfrm>
            <a:off x="1709737" y="1073150"/>
            <a:ext cx="6997700" cy="1219200"/>
            <a:chOff x="1176337" y="1149350"/>
            <a:chExt cx="6997700" cy="1219200"/>
          </a:xfrm>
        </p:grpSpPr>
        <p:sp>
          <p:nvSpPr>
            <p:cNvPr id="5" name="Rectangle 12"/>
            <p:cNvSpPr>
              <a:spLocks noChangeArrowheads="1"/>
            </p:cNvSpPr>
            <p:nvPr/>
          </p:nvSpPr>
          <p:spPr bwMode="auto">
            <a:xfrm>
              <a:off x="1176337" y="1149350"/>
              <a:ext cx="6997700" cy="276999"/>
            </a:xfrm>
            <a:prstGeom prst="rect">
              <a:avLst/>
            </a:prstGeom>
            <a:noFill/>
            <a:ln w="9525">
              <a:noFill/>
              <a:miter lim="800000"/>
              <a:headEnd/>
              <a:tailEnd/>
            </a:ln>
          </p:spPr>
          <p:txBody>
            <a:bodyPr wrap="square" lIns="0" tIns="0" rIns="0" bIns="0">
              <a:spAutoFit/>
            </a:bodyPr>
            <a:lstStyle/>
            <a:p>
              <a:r>
                <a:rPr lang="de-DE" dirty="0">
                  <a:solidFill>
                    <a:srgbClr val="000000"/>
                  </a:solidFill>
                </a:rPr>
                <a:t>//{serverRoot</a:t>
              </a:r>
              <a:r>
                <a:rPr lang="de-DE" dirty="0" smtClean="0">
                  <a:solidFill>
                    <a:srgbClr val="000000"/>
                  </a:solidFill>
                </a:rPr>
                <a:t>} /acrManagement/{apiVersion}</a:t>
              </a:r>
              <a:endParaRPr lang="de-DE" dirty="0" smtClean="0"/>
            </a:p>
          </p:txBody>
        </p:sp>
        <p:sp>
          <p:nvSpPr>
            <p:cNvPr id="7" name="Freeform 22"/>
            <p:cNvSpPr>
              <a:spLocks/>
            </p:cNvSpPr>
            <p:nvPr/>
          </p:nvSpPr>
          <p:spPr bwMode="auto">
            <a:xfrm>
              <a:off x="1938337" y="1454150"/>
              <a:ext cx="304800" cy="247650"/>
            </a:xfrm>
            <a:custGeom>
              <a:avLst/>
              <a:gdLst>
                <a:gd name="T0" fmla="*/ 0 w 198"/>
                <a:gd name="T1" fmla="*/ 0 h 246"/>
                <a:gd name="T2" fmla="*/ 0 w 198"/>
                <a:gd name="T3" fmla="*/ 249311068 h 246"/>
                <a:gd name="T4" fmla="*/ 469207321 w 198"/>
                <a:gd name="T5" fmla="*/ 249311068 h 246"/>
                <a:gd name="T6" fmla="*/ 0 60000 65536"/>
                <a:gd name="T7" fmla="*/ 0 60000 65536"/>
                <a:gd name="T8" fmla="*/ 0 60000 65536"/>
                <a:gd name="T9" fmla="*/ 0 w 198"/>
                <a:gd name="T10" fmla="*/ 0 h 246"/>
                <a:gd name="T11" fmla="*/ 198 w 198"/>
                <a:gd name="T12" fmla="*/ 246 h 246"/>
              </a:gdLst>
              <a:ahLst/>
              <a:cxnLst>
                <a:cxn ang="T6">
                  <a:pos x="T0" y="T1"/>
                </a:cxn>
                <a:cxn ang="T7">
                  <a:pos x="T2" y="T3"/>
                </a:cxn>
                <a:cxn ang="T8">
                  <a:pos x="T4" y="T5"/>
                </a:cxn>
              </a:cxnLst>
              <a:rect l="T9" t="T10" r="T11" b="T12"/>
              <a:pathLst>
                <a:path w="198" h="246">
                  <a:moveTo>
                    <a:pt x="0" y="0"/>
                  </a:moveTo>
                  <a:lnTo>
                    <a:pt x="0" y="246"/>
                  </a:lnTo>
                  <a:lnTo>
                    <a:pt x="198" y="246"/>
                  </a:lnTo>
                </a:path>
              </a:pathLst>
            </a:custGeom>
            <a:noFill/>
            <a:ln w="6" cap="rnd">
              <a:solidFill>
                <a:srgbClr val="000000"/>
              </a:solidFill>
              <a:prstDash val="solid"/>
              <a:round/>
              <a:headEnd/>
              <a:tailEnd/>
            </a:ln>
          </p:spPr>
          <p:txBody>
            <a:bodyPr/>
            <a:lstStyle/>
            <a:p>
              <a:endParaRPr lang="en-US"/>
            </a:p>
          </p:txBody>
        </p:sp>
        <p:sp>
          <p:nvSpPr>
            <p:cNvPr id="8" name="Freeform 8"/>
            <p:cNvSpPr>
              <a:spLocks/>
            </p:cNvSpPr>
            <p:nvPr/>
          </p:nvSpPr>
          <p:spPr bwMode="auto">
            <a:xfrm>
              <a:off x="3081337" y="1997075"/>
              <a:ext cx="1752600" cy="371475"/>
            </a:xfrm>
            <a:custGeom>
              <a:avLst/>
              <a:gdLst>
                <a:gd name="T0" fmla="*/ 24449060 w 3632"/>
                <a:gd name="T1" fmla="*/ 0 h 768"/>
                <a:gd name="T2" fmla="*/ 0 w 3632"/>
                <a:gd name="T3" fmla="*/ 22459727 h 768"/>
                <a:gd name="T4" fmla="*/ 0 w 3632"/>
                <a:gd name="T5" fmla="*/ 157219549 h 768"/>
                <a:gd name="T6" fmla="*/ 24449060 w 3632"/>
                <a:gd name="T7" fmla="*/ 179679268 h 768"/>
                <a:gd name="T8" fmla="*/ 821257668 w 3632"/>
                <a:gd name="T9" fmla="*/ 179679268 h 768"/>
                <a:gd name="T10" fmla="*/ 845706721 w 3632"/>
                <a:gd name="T11" fmla="*/ 157219549 h 768"/>
                <a:gd name="T12" fmla="*/ 845706721 w 3632"/>
                <a:gd name="T13" fmla="*/ 22459727 h 768"/>
                <a:gd name="T14" fmla="*/ 821257668 w 3632"/>
                <a:gd name="T15" fmla="*/ 0 h 768"/>
                <a:gd name="T16" fmla="*/ 24449060 w 3632"/>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2"/>
                <a:gd name="T28" fmla="*/ 0 h 768"/>
                <a:gd name="T29" fmla="*/ 3632 w 3632"/>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2" h="768">
                  <a:moveTo>
                    <a:pt x="105" y="0"/>
                  </a:moveTo>
                  <a:cubicBezTo>
                    <a:pt x="47" y="0"/>
                    <a:pt x="0" y="43"/>
                    <a:pt x="0" y="96"/>
                  </a:cubicBezTo>
                  <a:lnTo>
                    <a:pt x="0" y="672"/>
                  </a:lnTo>
                  <a:cubicBezTo>
                    <a:pt x="0" y="725"/>
                    <a:pt x="47" y="768"/>
                    <a:pt x="105" y="768"/>
                  </a:cubicBezTo>
                  <a:lnTo>
                    <a:pt x="3527" y="768"/>
                  </a:lnTo>
                  <a:cubicBezTo>
                    <a:pt x="3585" y="768"/>
                    <a:pt x="3632" y="725"/>
                    <a:pt x="3632" y="672"/>
                  </a:cubicBezTo>
                  <a:lnTo>
                    <a:pt x="3632" y="96"/>
                  </a:lnTo>
                  <a:cubicBezTo>
                    <a:pt x="3632" y="43"/>
                    <a:pt x="3585" y="0"/>
                    <a:pt x="3527" y="0"/>
                  </a:cubicBezTo>
                  <a:lnTo>
                    <a:pt x="105" y="0"/>
                  </a:lnTo>
                  <a:close/>
                </a:path>
              </a:pathLst>
            </a:custGeom>
            <a:solidFill>
              <a:srgbClr val="FDFA86"/>
            </a:solidFill>
            <a:ln w="0">
              <a:solidFill>
                <a:srgbClr val="000000"/>
              </a:solidFill>
              <a:prstDash val="solid"/>
              <a:round/>
              <a:headEnd/>
              <a:tailEnd/>
            </a:ln>
          </p:spPr>
          <p:txBody>
            <a:bodyPr/>
            <a:lstStyle/>
            <a:p>
              <a:endParaRPr lang="en-US"/>
            </a:p>
          </p:txBody>
        </p:sp>
        <p:sp>
          <p:nvSpPr>
            <p:cNvPr id="9" name="Freeform 9"/>
            <p:cNvSpPr>
              <a:spLocks/>
            </p:cNvSpPr>
            <p:nvPr/>
          </p:nvSpPr>
          <p:spPr bwMode="auto">
            <a:xfrm>
              <a:off x="3081337" y="1997075"/>
              <a:ext cx="1752600" cy="371475"/>
            </a:xfrm>
            <a:custGeom>
              <a:avLst/>
              <a:gdLst>
                <a:gd name="T0" fmla="*/ 24449060 w 3632"/>
                <a:gd name="T1" fmla="*/ 0 h 768"/>
                <a:gd name="T2" fmla="*/ 0 w 3632"/>
                <a:gd name="T3" fmla="*/ 22459727 h 768"/>
                <a:gd name="T4" fmla="*/ 0 w 3632"/>
                <a:gd name="T5" fmla="*/ 157219549 h 768"/>
                <a:gd name="T6" fmla="*/ 24449060 w 3632"/>
                <a:gd name="T7" fmla="*/ 179679268 h 768"/>
                <a:gd name="T8" fmla="*/ 821257668 w 3632"/>
                <a:gd name="T9" fmla="*/ 179679268 h 768"/>
                <a:gd name="T10" fmla="*/ 845706721 w 3632"/>
                <a:gd name="T11" fmla="*/ 157219549 h 768"/>
                <a:gd name="T12" fmla="*/ 845706721 w 3632"/>
                <a:gd name="T13" fmla="*/ 22459727 h 768"/>
                <a:gd name="T14" fmla="*/ 821257668 w 3632"/>
                <a:gd name="T15" fmla="*/ 0 h 768"/>
                <a:gd name="T16" fmla="*/ 24449060 w 3632"/>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2"/>
                <a:gd name="T28" fmla="*/ 0 h 768"/>
                <a:gd name="T29" fmla="*/ 3632 w 3632"/>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2" h="768">
                  <a:moveTo>
                    <a:pt x="105" y="0"/>
                  </a:moveTo>
                  <a:cubicBezTo>
                    <a:pt x="47" y="0"/>
                    <a:pt x="0" y="43"/>
                    <a:pt x="0" y="96"/>
                  </a:cubicBezTo>
                  <a:lnTo>
                    <a:pt x="0" y="672"/>
                  </a:lnTo>
                  <a:cubicBezTo>
                    <a:pt x="0" y="725"/>
                    <a:pt x="47" y="768"/>
                    <a:pt x="105" y="768"/>
                  </a:cubicBezTo>
                  <a:lnTo>
                    <a:pt x="3527" y="768"/>
                  </a:lnTo>
                  <a:cubicBezTo>
                    <a:pt x="3585" y="768"/>
                    <a:pt x="3632" y="725"/>
                    <a:pt x="3632" y="672"/>
                  </a:cubicBezTo>
                  <a:lnTo>
                    <a:pt x="3632" y="96"/>
                  </a:lnTo>
                  <a:cubicBezTo>
                    <a:pt x="3632" y="43"/>
                    <a:pt x="3585" y="0"/>
                    <a:pt x="3527" y="0"/>
                  </a:cubicBezTo>
                  <a:lnTo>
                    <a:pt x="105" y="0"/>
                  </a:lnTo>
                  <a:close/>
                </a:path>
              </a:pathLst>
            </a:custGeom>
            <a:noFill/>
            <a:ln w="6" cap="rnd">
              <a:solidFill>
                <a:srgbClr val="000000"/>
              </a:solidFill>
              <a:prstDash val="solid"/>
              <a:round/>
              <a:headEnd/>
              <a:tailEnd/>
            </a:ln>
          </p:spPr>
          <p:txBody>
            <a:bodyPr/>
            <a:lstStyle/>
            <a:p>
              <a:endParaRPr lang="en-US"/>
            </a:p>
          </p:txBody>
        </p:sp>
        <p:sp>
          <p:nvSpPr>
            <p:cNvPr id="10" name="Rectangle 10"/>
            <p:cNvSpPr>
              <a:spLocks noChangeArrowheads="1"/>
            </p:cNvSpPr>
            <p:nvPr/>
          </p:nvSpPr>
          <p:spPr bwMode="auto">
            <a:xfrm>
              <a:off x="3309937" y="2073275"/>
              <a:ext cx="783869" cy="276999"/>
            </a:xfrm>
            <a:prstGeom prst="rect">
              <a:avLst/>
            </a:prstGeom>
            <a:noFill/>
            <a:ln w="9525">
              <a:noFill/>
              <a:miter lim="800000"/>
              <a:headEnd/>
              <a:tailEnd/>
            </a:ln>
          </p:spPr>
          <p:txBody>
            <a:bodyPr wrap="none" lIns="0" tIns="0" rIns="0" bIns="0">
              <a:spAutoFit/>
            </a:bodyPr>
            <a:lstStyle/>
            <a:p>
              <a:r>
                <a:rPr lang="de-DE" dirty="0" smtClean="0">
                  <a:solidFill>
                    <a:srgbClr val="000000"/>
                  </a:solidFill>
                </a:rPr>
                <a:t>/{ACR}</a:t>
              </a:r>
              <a:endParaRPr lang="de-DE" dirty="0"/>
            </a:p>
          </p:txBody>
        </p:sp>
        <p:grpSp>
          <p:nvGrpSpPr>
            <p:cNvPr id="11" name="Gruppieren 149"/>
            <p:cNvGrpSpPr>
              <a:grpSpLocks/>
            </p:cNvGrpSpPr>
            <p:nvPr/>
          </p:nvGrpSpPr>
          <p:grpSpPr bwMode="auto">
            <a:xfrm>
              <a:off x="4529137" y="2073275"/>
              <a:ext cx="201612" cy="257175"/>
              <a:chOff x="5330825" y="1516063"/>
              <a:chExt cx="249238" cy="315913"/>
            </a:xfrm>
          </p:grpSpPr>
          <p:sp>
            <p:nvSpPr>
              <p:cNvPr id="13" name="Freeform 24"/>
              <p:cNvSpPr>
                <a:spLocks/>
              </p:cNvSpPr>
              <p:nvPr/>
            </p:nvSpPr>
            <p:spPr bwMode="auto">
              <a:xfrm>
                <a:off x="5360988" y="1536701"/>
                <a:ext cx="219075" cy="295275"/>
              </a:xfrm>
              <a:custGeom>
                <a:avLst/>
                <a:gdLst>
                  <a:gd name="T0" fmla="*/ 0 w 138"/>
                  <a:gd name="T1" fmla="*/ 390624984 h 186"/>
                  <a:gd name="T2" fmla="*/ 0 w 138"/>
                  <a:gd name="T3" fmla="*/ 60483755 h 186"/>
                  <a:gd name="T4" fmla="*/ 27720925 w 138"/>
                  <a:gd name="T5" fmla="*/ 60483755 h 186"/>
                  <a:gd name="T6" fmla="*/ 27720925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2579957 w 138"/>
                  <a:gd name="T17" fmla="*/ 408265278 h 186"/>
                  <a:gd name="T18" fmla="*/ 322579957 w 138"/>
                  <a:gd name="T19" fmla="*/ 438507242 h 186"/>
                  <a:gd name="T20" fmla="*/ 294857456 w 138"/>
                  <a:gd name="T21" fmla="*/ 438507242 h 186"/>
                  <a:gd name="T22" fmla="*/ 294857456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1" y="24"/>
                    </a:lnTo>
                    <a:lnTo>
                      <a:pt x="11" y="12"/>
                    </a:lnTo>
                    <a:lnTo>
                      <a:pt x="22" y="12"/>
                    </a:lnTo>
                    <a:lnTo>
                      <a:pt x="22" y="0"/>
                    </a:lnTo>
                    <a:lnTo>
                      <a:pt x="138" y="0"/>
                    </a:lnTo>
                    <a:lnTo>
                      <a:pt x="138" y="162"/>
                    </a:lnTo>
                    <a:lnTo>
                      <a:pt x="128" y="162"/>
                    </a:lnTo>
                    <a:lnTo>
                      <a:pt x="128" y="174"/>
                    </a:lnTo>
                    <a:lnTo>
                      <a:pt x="117" y="174"/>
                    </a:lnTo>
                    <a:lnTo>
                      <a:pt x="117" y="186"/>
                    </a:lnTo>
                    <a:lnTo>
                      <a:pt x="28" y="186"/>
                    </a:lnTo>
                    <a:lnTo>
                      <a:pt x="0" y="155"/>
                    </a:lnTo>
                    <a:close/>
                  </a:path>
                </a:pathLst>
              </a:custGeom>
              <a:solidFill>
                <a:srgbClr val="808080"/>
              </a:solidFill>
              <a:ln w="9525">
                <a:noFill/>
                <a:round/>
                <a:headEnd/>
                <a:tailEnd/>
              </a:ln>
            </p:spPr>
            <p:txBody>
              <a:bodyPr/>
              <a:lstStyle/>
              <a:p>
                <a:endParaRPr lang="en-US"/>
              </a:p>
            </p:txBody>
          </p:sp>
          <p:sp>
            <p:nvSpPr>
              <p:cNvPr id="14" name="Freeform 25"/>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solidFill>
                <a:srgbClr val="FDFA86"/>
              </a:solidFill>
              <a:ln w="9525">
                <a:noFill/>
                <a:round/>
                <a:headEnd/>
                <a:tailEnd/>
              </a:ln>
            </p:spPr>
            <p:txBody>
              <a:bodyPr/>
              <a:lstStyle/>
              <a:p>
                <a:endParaRPr lang="en-US"/>
              </a:p>
            </p:txBody>
          </p:sp>
          <p:sp>
            <p:nvSpPr>
              <p:cNvPr id="15" name="Freeform 26"/>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solidFill>
                <a:srgbClr val="FDFA86"/>
              </a:solidFill>
              <a:ln w="9525">
                <a:noFill/>
                <a:round/>
                <a:headEnd/>
                <a:tailEnd/>
              </a:ln>
            </p:spPr>
            <p:txBody>
              <a:bodyPr/>
              <a:lstStyle/>
              <a:p>
                <a:endParaRPr lang="en-US"/>
              </a:p>
            </p:txBody>
          </p:sp>
          <p:sp>
            <p:nvSpPr>
              <p:cNvPr id="16" name="Freeform 27"/>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solidFill>
                <a:srgbClr val="FDFA86"/>
              </a:solidFill>
              <a:ln w="9525">
                <a:noFill/>
                <a:round/>
                <a:headEnd/>
                <a:tailEnd/>
              </a:ln>
            </p:spPr>
            <p:txBody>
              <a:bodyPr/>
              <a:lstStyle/>
              <a:p>
                <a:endParaRPr lang="en-US"/>
              </a:p>
            </p:txBody>
          </p:sp>
          <p:sp>
            <p:nvSpPr>
              <p:cNvPr id="17" name="Freeform 28"/>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noFill/>
              <a:ln w="6" cap="rnd">
                <a:solidFill>
                  <a:srgbClr val="000000"/>
                </a:solidFill>
                <a:prstDash val="solid"/>
                <a:round/>
                <a:headEnd/>
                <a:tailEnd/>
              </a:ln>
            </p:spPr>
            <p:txBody>
              <a:bodyPr/>
              <a:lstStyle/>
              <a:p>
                <a:endParaRPr lang="en-US"/>
              </a:p>
            </p:txBody>
          </p:sp>
          <p:sp>
            <p:nvSpPr>
              <p:cNvPr id="18" name="Freeform 29"/>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noFill/>
              <a:ln w="6" cap="rnd">
                <a:solidFill>
                  <a:srgbClr val="000000"/>
                </a:solidFill>
                <a:prstDash val="solid"/>
                <a:round/>
                <a:headEnd/>
                <a:tailEnd/>
              </a:ln>
            </p:spPr>
            <p:txBody>
              <a:bodyPr/>
              <a:lstStyle/>
              <a:p>
                <a:endParaRPr lang="en-US"/>
              </a:p>
            </p:txBody>
          </p:sp>
          <p:sp>
            <p:nvSpPr>
              <p:cNvPr id="19" name="Freeform 30"/>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noFill/>
              <a:ln w="6" cap="rnd">
                <a:solidFill>
                  <a:srgbClr val="000000"/>
                </a:solidFill>
                <a:prstDash val="solid"/>
                <a:round/>
                <a:headEnd/>
                <a:tailEnd/>
              </a:ln>
            </p:spPr>
            <p:txBody>
              <a:bodyPr/>
              <a:lstStyle/>
              <a:p>
                <a:endParaRPr lang="en-US"/>
              </a:p>
            </p:txBody>
          </p:sp>
          <p:sp>
            <p:nvSpPr>
              <p:cNvPr id="20" name="Freeform 31"/>
              <p:cNvSpPr>
                <a:spLocks/>
              </p:cNvSpPr>
              <p:nvPr/>
            </p:nvSpPr>
            <p:spPr bwMode="auto">
              <a:xfrm>
                <a:off x="5364163" y="1574801"/>
                <a:ext cx="185737" cy="255588"/>
              </a:xfrm>
              <a:custGeom>
                <a:avLst/>
                <a:gdLst>
                  <a:gd name="T0" fmla="*/ 30241798 w 117"/>
                  <a:gd name="T1" fmla="*/ 0 h 161"/>
                  <a:gd name="T2" fmla="*/ 294856716 w 117"/>
                  <a:gd name="T3" fmla="*/ 0 h 161"/>
                  <a:gd name="T4" fmla="*/ 294856716 w 117"/>
                  <a:gd name="T5" fmla="*/ 405746689 h 161"/>
                  <a:gd name="T6" fmla="*/ 267135873 w 117"/>
                  <a:gd name="T7" fmla="*/ 405746689 h 161"/>
                  <a:gd name="T8" fmla="*/ 267135873 w 117"/>
                  <a:gd name="T9" fmla="*/ 27722569 h 161"/>
                  <a:gd name="T10" fmla="*/ 0 w 117"/>
                  <a:gd name="T11" fmla="*/ 27722569 h 161"/>
                  <a:gd name="T12" fmla="*/ 0 w 117"/>
                  <a:gd name="T13" fmla="*/ 0 h 161"/>
                  <a:gd name="T14" fmla="*/ 30241798 w 117"/>
                  <a:gd name="T15" fmla="*/ 0 h 161"/>
                  <a:gd name="T16" fmla="*/ 30241798 w 117"/>
                  <a:gd name="T17" fmla="*/ 0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1"/>
                  <a:gd name="T29" fmla="*/ 117 w 117"/>
                  <a:gd name="T30" fmla="*/ 161 h 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1">
                    <a:moveTo>
                      <a:pt x="12" y="0"/>
                    </a:moveTo>
                    <a:lnTo>
                      <a:pt x="117" y="0"/>
                    </a:lnTo>
                    <a:lnTo>
                      <a:pt x="117" y="161"/>
                    </a:lnTo>
                    <a:lnTo>
                      <a:pt x="106" y="161"/>
                    </a:lnTo>
                    <a:lnTo>
                      <a:pt x="106" y="11"/>
                    </a:lnTo>
                    <a:lnTo>
                      <a:pt x="0" y="11"/>
                    </a:lnTo>
                    <a:lnTo>
                      <a:pt x="0" y="0"/>
                    </a:lnTo>
                    <a:lnTo>
                      <a:pt x="12" y="0"/>
                    </a:lnTo>
                    <a:close/>
                  </a:path>
                </a:pathLst>
              </a:custGeom>
              <a:solidFill>
                <a:srgbClr val="808080"/>
              </a:solidFill>
              <a:ln w="9525">
                <a:noFill/>
                <a:round/>
                <a:headEnd/>
                <a:tailEnd/>
              </a:ln>
            </p:spPr>
            <p:txBody>
              <a:bodyPr/>
              <a:lstStyle/>
              <a:p>
                <a:endParaRPr lang="en-US"/>
              </a:p>
            </p:txBody>
          </p:sp>
          <p:sp>
            <p:nvSpPr>
              <p:cNvPr id="21" name="Freeform 32"/>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solidFill>
                <a:srgbClr val="FDFA86"/>
              </a:solidFill>
              <a:ln w="9525">
                <a:noFill/>
                <a:round/>
                <a:headEnd/>
                <a:tailEnd/>
              </a:ln>
            </p:spPr>
            <p:txBody>
              <a:bodyPr/>
              <a:lstStyle/>
              <a:p>
                <a:endParaRPr lang="en-US"/>
              </a:p>
            </p:txBody>
          </p:sp>
          <p:sp>
            <p:nvSpPr>
              <p:cNvPr id="22" name="Freeform 33"/>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solidFill>
                <a:srgbClr val="FDFA86"/>
              </a:solidFill>
              <a:ln w="9525">
                <a:noFill/>
                <a:round/>
                <a:headEnd/>
                <a:tailEnd/>
              </a:ln>
            </p:spPr>
            <p:txBody>
              <a:bodyPr/>
              <a:lstStyle/>
              <a:p>
                <a:endParaRPr lang="en-US"/>
              </a:p>
            </p:txBody>
          </p:sp>
          <p:sp>
            <p:nvSpPr>
              <p:cNvPr id="23" name="Freeform 34"/>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solidFill>
                <a:srgbClr val="FDFA86"/>
              </a:solidFill>
              <a:ln w="9525">
                <a:noFill/>
                <a:round/>
                <a:headEnd/>
                <a:tailEnd/>
              </a:ln>
            </p:spPr>
            <p:txBody>
              <a:bodyPr/>
              <a:lstStyle/>
              <a:p>
                <a:endParaRPr lang="en-US"/>
              </a:p>
            </p:txBody>
          </p:sp>
          <p:sp>
            <p:nvSpPr>
              <p:cNvPr id="24" name="Freeform 35"/>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noFill/>
              <a:ln w="6" cap="rnd">
                <a:solidFill>
                  <a:srgbClr val="000000"/>
                </a:solidFill>
                <a:prstDash val="solid"/>
                <a:round/>
                <a:headEnd/>
                <a:tailEnd/>
              </a:ln>
            </p:spPr>
            <p:txBody>
              <a:bodyPr/>
              <a:lstStyle/>
              <a:p>
                <a:endParaRPr lang="en-US"/>
              </a:p>
            </p:txBody>
          </p:sp>
          <p:sp>
            <p:nvSpPr>
              <p:cNvPr id="25" name="Freeform 36"/>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noFill/>
              <a:ln w="6" cap="rnd">
                <a:solidFill>
                  <a:srgbClr val="000000"/>
                </a:solidFill>
                <a:prstDash val="solid"/>
                <a:round/>
                <a:headEnd/>
                <a:tailEnd/>
              </a:ln>
            </p:spPr>
            <p:txBody>
              <a:bodyPr/>
              <a:lstStyle/>
              <a:p>
                <a:endParaRPr lang="en-US"/>
              </a:p>
            </p:txBody>
          </p:sp>
          <p:sp>
            <p:nvSpPr>
              <p:cNvPr id="26" name="Freeform 37"/>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noFill/>
              <a:ln w="6" cap="rnd">
                <a:solidFill>
                  <a:srgbClr val="000000"/>
                </a:solidFill>
                <a:prstDash val="solid"/>
                <a:round/>
                <a:headEnd/>
                <a:tailEnd/>
              </a:ln>
            </p:spPr>
            <p:txBody>
              <a:bodyPr/>
              <a:lstStyle/>
              <a:p>
                <a:endParaRPr lang="en-US"/>
              </a:p>
            </p:txBody>
          </p:sp>
        </p:grpSp>
        <p:sp>
          <p:nvSpPr>
            <p:cNvPr id="12" name="Freeform 7"/>
            <p:cNvSpPr>
              <a:spLocks/>
            </p:cNvSpPr>
            <p:nvPr/>
          </p:nvSpPr>
          <p:spPr bwMode="auto">
            <a:xfrm>
              <a:off x="2708275" y="1911350"/>
              <a:ext cx="333375" cy="304800"/>
            </a:xfrm>
            <a:custGeom>
              <a:avLst/>
              <a:gdLst>
                <a:gd name="T0" fmla="*/ 0 w 210"/>
                <a:gd name="T1" fmla="*/ 0 h 249"/>
                <a:gd name="T2" fmla="*/ 0 w 210"/>
                <a:gd name="T3" fmla="*/ 373104640 h 249"/>
                <a:gd name="T4" fmla="*/ 529232857 w 210"/>
                <a:gd name="T5" fmla="*/ 373104640 h 249"/>
                <a:gd name="T6" fmla="*/ 0 60000 65536"/>
                <a:gd name="T7" fmla="*/ 0 60000 65536"/>
                <a:gd name="T8" fmla="*/ 0 60000 65536"/>
                <a:gd name="T9" fmla="*/ 0 w 210"/>
                <a:gd name="T10" fmla="*/ 0 h 249"/>
                <a:gd name="T11" fmla="*/ 210 w 210"/>
                <a:gd name="T12" fmla="*/ 249 h 249"/>
              </a:gdLst>
              <a:ahLst/>
              <a:cxnLst>
                <a:cxn ang="T6">
                  <a:pos x="T0" y="T1"/>
                </a:cxn>
                <a:cxn ang="T7">
                  <a:pos x="T2" y="T3"/>
                </a:cxn>
                <a:cxn ang="T8">
                  <a:pos x="T4" y="T5"/>
                </a:cxn>
              </a:cxnLst>
              <a:rect l="T9" t="T10" r="T11" b="T12"/>
              <a:pathLst>
                <a:path w="210" h="249">
                  <a:moveTo>
                    <a:pt x="0" y="0"/>
                  </a:moveTo>
                  <a:lnTo>
                    <a:pt x="0" y="249"/>
                  </a:lnTo>
                  <a:lnTo>
                    <a:pt x="210" y="249"/>
                  </a:lnTo>
                </a:path>
              </a:pathLst>
            </a:custGeom>
            <a:noFill/>
            <a:ln w="6" cap="rnd">
              <a:solidFill>
                <a:srgbClr val="000000"/>
              </a:solidFill>
              <a:prstDash val="solid"/>
              <a:round/>
              <a:headEnd/>
              <a:tailEnd/>
            </a:ln>
          </p:spPr>
          <p:txBody>
            <a:bodyPr/>
            <a:lstStyle/>
            <a:p>
              <a:endParaRPr lang="en-US"/>
            </a:p>
          </p:txBody>
        </p:sp>
        <p:sp>
          <p:nvSpPr>
            <p:cNvPr id="29" name="Freeform 8"/>
            <p:cNvSpPr>
              <a:spLocks/>
            </p:cNvSpPr>
            <p:nvPr/>
          </p:nvSpPr>
          <p:spPr bwMode="auto">
            <a:xfrm>
              <a:off x="2243137" y="1530350"/>
              <a:ext cx="1752600" cy="371475"/>
            </a:xfrm>
            <a:custGeom>
              <a:avLst/>
              <a:gdLst>
                <a:gd name="T0" fmla="*/ 24449060 w 3632"/>
                <a:gd name="T1" fmla="*/ 0 h 768"/>
                <a:gd name="T2" fmla="*/ 0 w 3632"/>
                <a:gd name="T3" fmla="*/ 22459727 h 768"/>
                <a:gd name="T4" fmla="*/ 0 w 3632"/>
                <a:gd name="T5" fmla="*/ 157219549 h 768"/>
                <a:gd name="T6" fmla="*/ 24449060 w 3632"/>
                <a:gd name="T7" fmla="*/ 179679268 h 768"/>
                <a:gd name="T8" fmla="*/ 821257668 w 3632"/>
                <a:gd name="T9" fmla="*/ 179679268 h 768"/>
                <a:gd name="T10" fmla="*/ 845706721 w 3632"/>
                <a:gd name="T11" fmla="*/ 157219549 h 768"/>
                <a:gd name="T12" fmla="*/ 845706721 w 3632"/>
                <a:gd name="T13" fmla="*/ 22459727 h 768"/>
                <a:gd name="T14" fmla="*/ 821257668 w 3632"/>
                <a:gd name="T15" fmla="*/ 0 h 768"/>
                <a:gd name="T16" fmla="*/ 24449060 w 3632"/>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2"/>
                <a:gd name="T28" fmla="*/ 0 h 768"/>
                <a:gd name="T29" fmla="*/ 3632 w 3632"/>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2" h="768">
                  <a:moveTo>
                    <a:pt x="105" y="0"/>
                  </a:moveTo>
                  <a:cubicBezTo>
                    <a:pt x="47" y="0"/>
                    <a:pt x="0" y="43"/>
                    <a:pt x="0" y="96"/>
                  </a:cubicBezTo>
                  <a:lnTo>
                    <a:pt x="0" y="672"/>
                  </a:lnTo>
                  <a:cubicBezTo>
                    <a:pt x="0" y="725"/>
                    <a:pt x="47" y="768"/>
                    <a:pt x="105" y="768"/>
                  </a:cubicBezTo>
                  <a:lnTo>
                    <a:pt x="3527" y="768"/>
                  </a:lnTo>
                  <a:cubicBezTo>
                    <a:pt x="3585" y="768"/>
                    <a:pt x="3632" y="725"/>
                    <a:pt x="3632" y="672"/>
                  </a:cubicBezTo>
                  <a:lnTo>
                    <a:pt x="3632" y="96"/>
                  </a:lnTo>
                  <a:cubicBezTo>
                    <a:pt x="3632" y="43"/>
                    <a:pt x="3585" y="0"/>
                    <a:pt x="3527" y="0"/>
                  </a:cubicBezTo>
                  <a:lnTo>
                    <a:pt x="105" y="0"/>
                  </a:lnTo>
                  <a:close/>
                </a:path>
              </a:pathLst>
            </a:custGeom>
            <a:solidFill>
              <a:srgbClr val="FDFA86"/>
            </a:solidFill>
            <a:ln w="0">
              <a:solidFill>
                <a:srgbClr val="000000"/>
              </a:solidFill>
              <a:prstDash val="solid"/>
              <a:round/>
              <a:headEnd/>
              <a:tailEnd/>
            </a:ln>
          </p:spPr>
          <p:txBody>
            <a:bodyPr/>
            <a:lstStyle/>
            <a:p>
              <a:endParaRPr lang="en-US"/>
            </a:p>
          </p:txBody>
        </p:sp>
        <p:sp>
          <p:nvSpPr>
            <p:cNvPr id="30" name="Freeform 9"/>
            <p:cNvSpPr>
              <a:spLocks/>
            </p:cNvSpPr>
            <p:nvPr/>
          </p:nvSpPr>
          <p:spPr bwMode="auto">
            <a:xfrm>
              <a:off x="2243137" y="1530350"/>
              <a:ext cx="1752600" cy="371475"/>
            </a:xfrm>
            <a:custGeom>
              <a:avLst/>
              <a:gdLst>
                <a:gd name="T0" fmla="*/ 24449060 w 3632"/>
                <a:gd name="T1" fmla="*/ 0 h 768"/>
                <a:gd name="T2" fmla="*/ 0 w 3632"/>
                <a:gd name="T3" fmla="*/ 22459727 h 768"/>
                <a:gd name="T4" fmla="*/ 0 w 3632"/>
                <a:gd name="T5" fmla="*/ 157219549 h 768"/>
                <a:gd name="T6" fmla="*/ 24449060 w 3632"/>
                <a:gd name="T7" fmla="*/ 179679268 h 768"/>
                <a:gd name="T8" fmla="*/ 821257668 w 3632"/>
                <a:gd name="T9" fmla="*/ 179679268 h 768"/>
                <a:gd name="T10" fmla="*/ 845706721 w 3632"/>
                <a:gd name="T11" fmla="*/ 157219549 h 768"/>
                <a:gd name="T12" fmla="*/ 845706721 w 3632"/>
                <a:gd name="T13" fmla="*/ 22459727 h 768"/>
                <a:gd name="T14" fmla="*/ 821257668 w 3632"/>
                <a:gd name="T15" fmla="*/ 0 h 768"/>
                <a:gd name="T16" fmla="*/ 24449060 w 3632"/>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2"/>
                <a:gd name="T28" fmla="*/ 0 h 768"/>
                <a:gd name="T29" fmla="*/ 3632 w 3632"/>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2" h="768">
                  <a:moveTo>
                    <a:pt x="105" y="0"/>
                  </a:moveTo>
                  <a:cubicBezTo>
                    <a:pt x="47" y="0"/>
                    <a:pt x="0" y="43"/>
                    <a:pt x="0" y="96"/>
                  </a:cubicBezTo>
                  <a:lnTo>
                    <a:pt x="0" y="672"/>
                  </a:lnTo>
                  <a:cubicBezTo>
                    <a:pt x="0" y="725"/>
                    <a:pt x="47" y="768"/>
                    <a:pt x="105" y="768"/>
                  </a:cubicBezTo>
                  <a:lnTo>
                    <a:pt x="3527" y="768"/>
                  </a:lnTo>
                  <a:cubicBezTo>
                    <a:pt x="3585" y="768"/>
                    <a:pt x="3632" y="725"/>
                    <a:pt x="3632" y="672"/>
                  </a:cubicBezTo>
                  <a:lnTo>
                    <a:pt x="3632" y="96"/>
                  </a:lnTo>
                  <a:cubicBezTo>
                    <a:pt x="3632" y="43"/>
                    <a:pt x="3585" y="0"/>
                    <a:pt x="3527" y="0"/>
                  </a:cubicBezTo>
                  <a:lnTo>
                    <a:pt x="105" y="0"/>
                  </a:lnTo>
                  <a:close/>
                </a:path>
              </a:pathLst>
            </a:custGeom>
            <a:noFill/>
            <a:ln w="6" cap="rnd">
              <a:solidFill>
                <a:srgbClr val="000000"/>
              </a:solidFill>
              <a:prstDash val="solid"/>
              <a:round/>
              <a:headEnd/>
              <a:tailEnd/>
            </a:ln>
          </p:spPr>
          <p:txBody>
            <a:bodyPr/>
            <a:lstStyle/>
            <a:p>
              <a:endParaRPr lang="en-US"/>
            </a:p>
          </p:txBody>
        </p:sp>
        <p:sp>
          <p:nvSpPr>
            <p:cNvPr id="31" name="Rectangle 10"/>
            <p:cNvSpPr>
              <a:spLocks noChangeArrowheads="1"/>
            </p:cNvSpPr>
            <p:nvPr/>
          </p:nvSpPr>
          <p:spPr bwMode="auto">
            <a:xfrm>
              <a:off x="2471737" y="1606550"/>
              <a:ext cx="952184" cy="276999"/>
            </a:xfrm>
            <a:prstGeom prst="rect">
              <a:avLst/>
            </a:prstGeom>
            <a:noFill/>
            <a:ln w="9525">
              <a:noFill/>
              <a:miter lim="800000"/>
              <a:headEnd/>
              <a:tailEnd/>
            </a:ln>
          </p:spPr>
          <p:txBody>
            <a:bodyPr wrap="none" lIns="0" tIns="0" rIns="0" bIns="0">
              <a:spAutoFit/>
            </a:bodyPr>
            <a:lstStyle/>
            <a:p>
              <a:r>
                <a:rPr lang="de-DE" dirty="0" smtClean="0">
                  <a:solidFill>
                    <a:srgbClr val="000000"/>
                  </a:solidFill>
                </a:rPr>
                <a:t>/{userId}</a:t>
              </a:r>
              <a:endParaRPr lang="de-DE" dirty="0"/>
            </a:p>
          </p:txBody>
        </p:sp>
        <p:grpSp>
          <p:nvGrpSpPr>
            <p:cNvPr id="32" name="Gruppieren 149"/>
            <p:cNvGrpSpPr>
              <a:grpSpLocks/>
            </p:cNvGrpSpPr>
            <p:nvPr/>
          </p:nvGrpSpPr>
          <p:grpSpPr bwMode="auto">
            <a:xfrm>
              <a:off x="3690937" y="1606550"/>
              <a:ext cx="201612" cy="257175"/>
              <a:chOff x="5330825" y="1516063"/>
              <a:chExt cx="249238" cy="315913"/>
            </a:xfrm>
          </p:grpSpPr>
          <p:sp>
            <p:nvSpPr>
              <p:cNvPr id="33" name="Freeform 24"/>
              <p:cNvSpPr>
                <a:spLocks/>
              </p:cNvSpPr>
              <p:nvPr/>
            </p:nvSpPr>
            <p:spPr bwMode="auto">
              <a:xfrm>
                <a:off x="5360988" y="1536701"/>
                <a:ext cx="219075" cy="295275"/>
              </a:xfrm>
              <a:custGeom>
                <a:avLst/>
                <a:gdLst>
                  <a:gd name="T0" fmla="*/ 0 w 138"/>
                  <a:gd name="T1" fmla="*/ 390624984 h 186"/>
                  <a:gd name="T2" fmla="*/ 0 w 138"/>
                  <a:gd name="T3" fmla="*/ 60483755 h 186"/>
                  <a:gd name="T4" fmla="*/ 27720925 w 138"/>
                  <a:gd name="T5" fmla="*/ 60483755 h 186"/>
                  <a:gd name="T6" fmla="*/ 27720925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2579957 w 138"/>
                  <a:gd name="T17" fmla="*/ 408265278 h 186"/>
                  <a:gd name="T18" fmla="*/ 322579957 w 138"/>
                  <a:gd name="T19" fmla="*/ 438507242 h 186"/>
                  <a:gd name="T20" fmla="*/ 294857456 w 138"/>
                  <a:gd name="T21" fmla="*/ 438507242 h 186"/>
                  <a:gd name="T22" fmla="*/ 294857456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1" y="24"/>
                    </a:lnTo>
                    <a:lnTo>
                      <a:pt x="11" y="12"/>
                    </a:lnTo>
                    <a:lnTo>
                      <a:pt x="22" y="12"/>
                    </a:lnTo>
                    <a:lnTo>
                      <a:pt x="22" y="0"/>
                    </a:lnTo>
                    <a:lnTo>
                      <a:pt x="138" y="0"/>
                    </a:lnTo>
                    <a:lnTo>
                      <a:pt x="138" y="162"/>
                    </a:lnTo>
                    <a:lnTo>
                      <a:pt x="128" y="162"/>
                    </a:lnTo>
                    <a:lnTo>
                      <a:pt x="128" y="174"/>
                    </a:lnTo>
                    <a:lnTo>
                      <a:pt x="117" y="174"/>
                    </a:lnTo>
                    <a:lnTo>
                      <a:pt x="117" y="186"/>
                    </a:lnTo>
                    <a:lnTo>
                      <a:pt x="28" y="186"/>
                    </a:lnTo>
                    <a:lnTo>
                      <a:pt x="0" y="155"/>
                    </a:lnTo>
                    <a:close/>
                  </a:path>
                </a:pathLst>
              </a:custGeom>
              <a:solidFill>
                <a:srgbClr val="808080"/>
              </a:solidFill>
              <a:ln w="9525">
                <a:noFill/>
                <a:round/>
                <a:headEnd/>
                <a:tailEnd/>
              </a:ln>
            </p:spPr>
            <p:txBody>
              <a:bodyPr/>
              <a:lstStyle/>
              <a:p>
                <a:endParaRPr lang="en-US"/>
              </a:p>
            </p:txBody>
          </p:sp>
          <p:sp>
            <p:nvSpPr>
              <p:cNvPr id="34" name="Freeform 25"/>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solidFill>
                <a:srgbClr val="FDFA86"/>
              </a:solidFill>
              <a:ln w="9525">
                <a:noFill/>
                <a:round/>
                <a:headEnd/>
                <a:tailEnd/>
              </a:ln>
            </p:spPr>
            <p:txBody>
              <a:bodyPr/>
              <a:lstStyle/>
              <a:p>
                <a:endParaRPr lang="en-US"/>
              </a:p>
            </p:txBody>
          </p:sp>
          <p:sp>
            <p:nvSpPr>
              <p:cNvPr id="35" name="Freeform 26"/>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solidFill>
                <a:srgbClr val="FDFA86"/>
              </a:solidFill>
              <a:ln w="9525">
                <a:noFill/>
                <a:round/>
                <a:headEnd/>
                <a:tailEnd/>
              </a:ln>
            </p:spPr>
            <p:txBody>
              <a:bodyPr/>
              <a:lstStyle/>
              <a:p>
                <a:endParaRPr lang="en-US"/>
              </a:p>
            </p:txBody>
          </p:sp>
          <p:sp>
            <p:nvSpPr>
              <p:cNvPr id="36" name="Freeform 27"/>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solidFill>
                <a:srgbClr val="FDFA86"/>
              </a:solidFill>
              <a:ln w="9525">
                <a:noFill/>
                <a:round/>
                <a:headEnd/>
                <a:tailEnd/>
              </a:ln>
            </p:spPr>
            <p:txBody>
              <a:bodyPr/>
              <a:lstStyle/>
              <a:p>
                <a:endParaRPr lang="en-US"/>
              </a:p>
            </p:txBody>
          </p:sp>
          <p:sp>
            <p:nvSpPr>
              <p:cNvPr id="37" name="Freeform 28"/>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noFill/>
              <a:ln w="6" cap="rnd">
                <a:solidFill>
                  <a:srgbClr val="000000"/>
                </a:solidFill>
                <a:prstDash val="solid"/>
                <a:round/>
                <a:headEnd/>
                <a:tailEnd/>
              </a:ln>
            </p:spPr>
            <p:txBody>
              <a:bodyPr/>
              <a:lstStyle/>
              <a:p>
                <a:endParaRPr lang="en-US"/>
              </a:p>
            </p:txBody>
          </p:sp>
          <p:sp>
            <p:nvSpPr>
              <p:cNvPr id="38" name="Freeform 29"/>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noFill/>
              <a:ln w="6" cap="rnd">
                <a:solidFill>
                  <a:srgbClr val="000000"/>
                </a:solidFill>
                <a:prstDash val="solid"/>
                <a:round/>
                <a:headEnd/>
                <a:tailEnd/>
              </a:ln>
            </p:spPr>
            <p:txBody>
              <a:bodyPr/>
              <a:lstStyle/>
              <a:p>
                <a:endParaRPr lang="en-US"/>
              </a:p>
            </p:txBody>
          </p:sp>
          <p:sp>
            <p:nvSpPr>
              <p:cNvPr id="39" name="Freeform 30"/>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noFill/>
              <a:ln w="6" cap="rnd">
                <a:solidFill>
                  <a:srgbClr val="000000"/>
                </a:solidFill>
                <a:prstDash val="solid"/>
                <a:round/>
                <a:headEnd/>
                <a:tailEnd/>
              </a:ln>
            </p:spPr>
            <p:txBody>
              <a:bodyPr/>
              <a:lstStyle/>
              <a:p>
                <a:endParaRPr lang="en-US"/>
              </a:p>
            </p:txBody>
          </p:sp>
          <p:sp>
            <p:nvSpPr>
              <p:cNvPr id="40" name="Freeform 31"/>
              <p:cNvSpPr>
                <a:spLocks/>
              </p:cNvSpPr>
              <p:nvPr/>
            </p:nvSpPr>
            <p:spPr bwMode="auto">
              <a:xfrm>
                <a:off x="5364163" y="1574801"/>
                <a:ext cx="185737" cy="255588"/>
              </a:xfrm>
              <a:custGeom>
                <a:avLst/>
                <a:gdLst>
                  <a:gd name="T0" fmla="*/ 30241798 w 117"/>
                  <a:gd name="T1" fmla="*/ 0 h 161"/>
                  <a:gd name="T2" fmla="*/ 294856716 w 117"/>
                  <a:gd name="T3" fmla="*/ 0 h 161"/>
                  <a:gd name="T4" fmla="*/ 294856716 w 117"/>
                  <a:gd name="T5" fmla="*/ 405746689 h 161"/>
                  <a:gd name="T6" fmla="*/ 267135873 w 117"/>
                  <a:gd name="T7" fmla="*/ 405746689 h 161"/>
                  <a:gd name="T8" fmla="*/ 267135873 w 117"/>
                  <a:gd name="T9" fmla="*/ 27722569 h 161"/>
                  <a:gd name="T10" fmla="*/ 0 w 117"/>
                  <a:gd name="T11" fmla="*/ 27722569 h 161"/>
                  <a:gd name="T12" fmla="*/ 0 w 117"/>
                  <a:gd name="T13" fmla="*/ 0 h 161"/>
                  <a:gd name="T14" fmla="*/ 30241798 w 117"/>
                  <a:gd name="T15" fmla="*/ 0 h 161"/>
                  <a:gd name="T16" fmla="*/ 30241798 w 117"/>
                  <a:gd name="T17" fmla="*/ 0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1"/>
                  <a:gd name="T29" fmla="*/ 117 w 117"/>
                  <a:gd name="T30" fmla="*/ 161 h 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1">
                    <a:moveTo>
                      <a:pt x="12" y="0"/>
                    </a:moveTo>
                    <a:lnTo>
                      <a:pt x="117" y="0"/>
                    </a:lnTo>
                    <a:lnTo>
                      <a:pt x="117" y="161"/>
                    </a:lnTo>
                    <a:lnTo>
                      <a:pt x="106" y="161"/>
                    </a:lnTo>
                    <a:lnTo>
                      <a:pt x="106" y="11"/>
                    </a:lnTo>
                    <a:lnTo>
                      <a:pt x="0" y="11"/>
                    </a:lnTo>
                    <a:lnTo>
                      <a:pt x="0" y="0"/>
                    </a:lnTo>
                    <a:lnTo>
                      <a:pt x="12" y="0"/>
                    </a:lnTo>
                    <a:close/>
                  </a:path>
                </a:pathLst>
              </a:custGeom>
              <a:solidFill>
                <a:srgbClr val="808080"/>
              </a:solidFill>
              <a:ln w="9525">
                <a:noFill/>
                <a:round/>
                <a:headEnd/>
                <a:tailEnd/>
              </a:ln>
            </p:spPr>
            <p:txBody>
              <a:bodyPr/>
              <a:lstStyle/>
              <a:p>
                <a:endParaRPr lang="en-US"/>
              </a:p>
            </p:txBody>
          </p:sp>
          <p:sp>
            <p:nvSpPr>
              <p:cNvPr id="41" name="Freeform 32"/>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solidFill>
                <a:srgbClr val="FDFA86"/>
              </a:solidFill>
              <a:ln w="9525">
                <a:noFill/>
                <a:round/>
                <a:headEnd/>
                <a:tailEnd/>
              </a:ln>
            </p:spPr>
            <p:txBody>
              <a:bodyPr/>
              <a:lstStyle/>
              <a:p>
                <a:endParaRPr lang="en-US"/>
              </a:p>
            </p:txBody>
          </p:sp>
          <p:sp>
            <p:nvSpPr>
              <p:cNvPr id="42" name="Freeform 33"/>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solidFill>
                <a:srgbClr val="FDFA86"/>
              </a:solidFill>
              <a:ln w="9525">
                <a:noFill/>
                <a:round/>
                <a:headEnd/>
                <a:tailEnd/>
              </a:ln>
            </p:spPr>
            <p:txBody>
              <a:bodyPr/>
              <a:lstStyle/>
              <a:p>
                <a:endParaRPr lang="en-US"/>
              </a:p>
            </p:txBody>
          </p:sp>
          <p:sp>
            <p:nvSpPr>
              <p:cNvPr id="43" name="Freeform 34"/>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solidFill>
                <a:srgbClr val="FDFA86"/>
              </a:solidFill>
              <a:ln w="9525">
                <a:noFill/>
                <a:round/>
                <a:headEnd/>
                <a:tailEnd/>
              </a:ln>
            </p:spPr>
            <p:txBody>
              <a:bodyPr/>
              <a:lstStyle/>
              <a:p>
                <a:endParaRPr lang="en-US"/>
              </a:p>
            </p:txBody>
          </p:sp>
          <p:sp>
            <p:nvSpPr>
              <p:cNvPr id="44" name="Freeform 35"/>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noFill/>
              <a:ln w="6" cap="rnd">
                <a:solidFill>
                  <a:srgbClr val="000000"/>
                </a:solidFill>
                <a:prstDash val="solid"/>
                <a:round/>
                <a:headEnd/>
                <a:tailEnd/>
              </a:ln>
            </p:spPr>
            <p:txBody>
              <a:bodyPr/>
              <a:lstStyle/>
              <a:p>
                <a:endParaRPr lang="en-US"/>
              </a:p>
            </p:txBody>
          </p:sp>
          <p:sp>
            <p:nvSpPr>
              <p:cNvPr id="45" name="Freeform 36"/>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noFill/>
              <a:ln w="6" cap="rnd">
                <a:solidFill>
                  <a:srgbClr val="000000"/>
                </a:solidFill>
                <a:prstDash val="solid"/>
                <a:round/>
                <a:headEnd/>
                <a:tailEnd/>
              </a:ln>
            </p:spPr>
            <p:txBody>
              <a:bodyPr/>
              <a:lstStyle/>
              <a:p>
                <a:endParaRPr lang="en-US"/>
              </a:p>
            </p:txBody>
          </p:sp>
          <p:sp>
            <p:nvSpPr>
              <p:cNvPr id="46" name="Freeform 37"/>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noFill/>
              <a:ln w="6" cap="rnd">
                <a:solidFill>
                  <a:srgbClr val="000000"/>
                </a:solidFill>
                <a:prstDash val="solid"/>
                <a:round/>
                <a:headEnd/>
                <a:tailEnd/>
              </a:ln>
            </p:spPr>
            <p:txBody>
              <a:bodyPr/>
              <a:lstStyle/>
              <a:p>
                <a:endParaRPr 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a:xfrm>
            <a:off x="109537" y="233363"/>
            <a:ext cx="8945563" cy="703262"/>
          </a:xfrm>
        </p:spPr>
        <p:txBody>
          <a:bodyPr/>
          <a:lstStyle/>
          <a:p>
            <a:pPr defTabSz="970484" eaLnBrk="1" hangingPunct="1">
              <a:lnSpc>
                <a:spcPct val="105000"/>
              </a:lnSpc>
              <a:defRPr/>
            </a:pPr>
            <a:r>
              <a:rPr lang="en-US" sz="2400" dirty="0" smtClean="0"/>
              <a:t>ACR Resource Summary and Associated Operations</a:t>
            </a:r>
            <a:endParaRPr lang="en-US" sz="2400" dirty="0"/>
          </a:p>
        </p:txBody>
      </p:sp>
      <p:grpSp>
        <p:nvGrpSpPr>
          <p:cNvPr id="4" name="Group 3"/>
          <p:cNvGrpSpPr/>
          <p:nvPr/>
        </p:nvGrpSpPr>
        <p:grpSpPr>
          <a:xfrm>
            <a:off x="1176337" y="1149350"/>
            <a:ext cx="6997700" cy="1219200"/>
            <a:chOff x="1176337" y="1149350"/>
            <a:chExt cx="6997700" cy="1219200"/>
          </a:xfrm>
        </p:grpSpPr>
        <p:sp>
          <p:nvSpPr>
            <p:cNvPr id="5" name="Rectangle 12"/>
            <p:cNvSpPr>
              <a:spLocks noChangeArrowheads="1"/>
            </p:cNvSpPr>
            <p:nvPr/>
          </p:nvSpPr>
          <p:spPr bwMode="auto">
            <a:xfrm>
              <a:off x="1176337" y="1149350"/>
              <a:ext cx="6997700" cy="276999"/>
            </a:xfrm>
            <a:prstGeom prst="rect">
              <a:avLst/>
            </a:prstGeom>
            <a:noFill/>
            <a:ln w="9525">
              <a:noFill/>
              <a:miter lim="800000"/>
              <a:headEnd/>
              <a:tailEnd/>
            </a:ln>
          </p:spPr>
          <p:txBody>
            <a:bodyPr wrap="square" lIns="0" tIns="0" rIns="0" bIns="0">
              <a:spAutoFit/>
            </a:bodyPr>
            <a:lstStyle/>
            <a:p>
              <a:r>
                <a:rPr lang="de-DE" dirty="0">
                  <a:solidFill>
                    <a:srgbClr val="000000"/>
                  </a:solidFill>
                </a:rPr>
                <a:t>//{serverRoot</a:t>
              </a:r>
              <a:r>
                <a:rPr lang="de-DE" dirty="0" smtClean="0">
                  <a:solidFill>
                    <a:srgbClr val="000000"/>
                  </a:solidFill>
                </a:rPr>
                <a:t>} /acrManagement/{apiVersion}</a:t>
              </a:r>
              <a:endParaRPr lang="de-DE" dirty="0" smtClean="0"/>
            </a:p>
          </p:txBody>
        </p:sp>
        <p:sp>
          <p:nvSpPr>
            <p:cNvPr id="6" name="Freeform 22"/>
            <p:cNvSpPr>
              <a:spLocks/>
            </p:cNvSpPr>
            <p:nvPr/>
          </p:nvSpPr>
          <p:spPr bwMode="auto">
            <a:xfrm>
              <a:off x="1938337" y="1454150"/>
              <a:ext cx="304800" cy="247650"/>
            </a:xfrm>
            <a:custGeom>
              <a:avLst/>
              <a:gdLst>
                <a:gd name="T0" fmla="*/ 0 w 198"/>
                <a:gd name="T1" fmla="*/ 0 h 246"/>
                <a:gd name="T2" fmla="*/ 0 w 198"/>
                <a:gd name="T3" fmla="*/ 249311068 h 246"/>
                <a:gd name="T4" fmla="*/ 469207321 w 198"/>
                <a:gd name="T5" fmla="*/ 249311068 h 246"/>
                <a:gd name="T6" fmla="*/ 0 60000 65536"/>
                <a:gd name="T7" fmla="*/ 0 60000 65536"/>
                <a:gd name="T8" fmla="*/ 0 60000 65536"/>
                <a:gd name="T9" fmla="*/ 0 w 198"/>
                <a:gd name="T10" fmla="*/ 0 h 246"/>
                <a:gd name="T11" fmla="*/ 198 w 198"/>
                <a:gd name="T12" fmla="*/ 246 h 246"/>
              </a:gdLst>
              <a:ahLst/>
              <a:cxnLst>
                <a:cxn ang="T6">
                  <a:pos x="T0" y="T1"/>
                </a:cxn>
                <a:cxn ang="T7">
                  <a:pos x="T2" y="T3"/>
                </a:cxn>
                <a:cxn ang="T8">
                  <a:pos x="T4" y="T5"/>
                </a:cxn>
              </a:cxnLst>
              <a:rect l="T9" t="T10" r="T11" b="T12"/>
              <a:pathLst>
                <a:path w="198" h="246">
                  <a:moveTo>
                    <a:pt x="0" y="0"/>
                  </a:moveTo>
                  <a:lnTo>
                    <a:pt x="0" y="246"/>
                  </a:lnTo>
                  <a:lnTo>
                    <a:pt x="198" y="246"/>
                  </a:lnTo>
                </a:path>
              </a:pathLst>
            </a:custGeom>
            <a:noFill/>
            <a:ln w="6" cap="rnd">
              <a:solidFill>
                <a:srgbClr val="000000"/>
              </a:solidFill>
              <a:prstDash val="solid"/>
              <a:round/>
              <a:headEnd/>
              <a:tailEnd/>
            </a:ln>
          </p:spPr>
          <p:txBody>
            <a:bodyPr/>
            <a:lstStyle/>
            <a:p>
              <a:endParaRPr lang="en-US"/>
            </a:p>
          </p:txBody>
        </p:sp>
        <p:sp>
          <p:nvSpPr>
            <p:cNvPr id="7" name="Freeform 8"/>
            <p:cNvSpPr>
              <a:spLocks/>
            </p:cNvSpPr>
            <p:nvPr/>
          </p:nvSpPr>
          <p:spPr bwMode="auto">
            <a:xfrm>
              <a:off x="3081337" y="1997075"/>
              <a:ext cx="1752600" cy="371475"/>
            </a:xfrm>
            <a:custGeom>
              <a:avLst/>
              <a:gdLst>
                <a:gd name="T0" fmla="*/ 24449060 w 3632"/>
                <a:gd name="T1" fmla="*/ 0 h 768"/>
                <a:gd name="T2" fmla="*/ 0 w 3632"/>
                <a:gd name="T3" fmla="*/ 22459727 h 768"/>
                <a:gd name="T4" fmla="*/ 0 w 3632"/>
                <a:gd name="T5" fmla="*/ 157219549 h 768"/>
                <a:gd name="T6" fmla="*/ 24449060 w 3632"/>
                <a:gd name="T7" fmla="*/ 179679268 h 768"/>
                <a:gd name="T8" fmla="*/ 821257668 w 3632"/>
                <a:gd name="T9" fmla="*/ 179679268 h 768"/>
                <a:gd name="T10" fmla="*/ 845706721 w 3632"/>
                <a:gd name="T11" fmla="*/ 157219549 h 768"/>
                <a:gd name="T12" fmla="*/ 845706721 w 3632"/>
                <a:gd name="T13" fmla="*/ 22459727 h 768"/>
                <a:gd name="T14" fmla="*/ 821257668 w 3632"/>
                <a:gd name="T15" fmla="*/ 0 h 768"/>
                <a:gd name="T16" fmla="*/ 24449060 w 3632"/>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2"/>
                <a:gd name="T28" fmla="*/ 0 h 768"/>
                <a:gd name="T29" fmla="*/ 3632 w 3632"/>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2" h="768">
                  <a:moveTo>
                    <a:pt x="105" y="0"/>
                  </a:moveTo>
                  <a:cubicBezTo>
                    <a:pt x="47" y="0"/>
                    <a:pt x="0" y="43"/>
                    <a:pt x="0" y="96"/>
                  </a:cubicBezTo>
                  <a:lnTo>
                    <a:pt x="0" y="672"/>
                  </a:lnTo>
                  <a:cubicBezTo>
                    <a:pt x="0" y="725"/>
                    <a:pt x="47" y="768"/>
                    <a:pt x="105" y="768"/>
                  </a:cubicBezTo>
                  <a:lnTo>
                    <a:pt x="3527" y="768"/>
                  </a:lnTo>
                  <a:cubicBezTo>
                    <a:pt x="3585" y="768"/>
                    <a:pt x="3632" y="725"/>
                    <a:pt x="3632" y="672"/>
                  </a:cubicBezTo>
                  <a:lnTo>
                    <a:pt x="3632" y="96"/>
                  </a:lnTo>
                  <a:cubicBezTo>
                    <a:pt x="3632" y="43"/>
                    <a:pt x="3585" y="0"/>
                    <a:pt x="3527" y="0"/>
                  </a:cubicBezTo>
                  <a:lnTo>
                    <a:pt x="105" y="0"/>
                  </a:lnTo>
                  <a:close/>
                </a:path>
              </a:pathLst>
            </a:custGeom>
            <a:solidFill>
              <a:srgbClr val="FDFA86"/>
            </a:solidFill>
            <a:ln w="0">
              <a:solidFill>
                <a:srgbClr val="000000"/>
              </a:solidFill>
              <a:prstDash val="solid"/>
              <a:round/>
              <a:headEnd/>
              <a:tailEnd/>
            </a:ln>
          </p:spPr>
          <p:txBody>
            <a:bodyPr/>
            <a:lstStyle/>
            <a:p>
              <a:endParaRPr lang="en-US"/>
            </a:p>
          </p:txBody>
        </p:sp>
        <p:sp>
          <p:nvSpPr>
            <p:cNvPr id="8" name="Freeform 9"/>
            <p:cNvSpPr>
              <a:spLocks/>
            </p:cNvSpPr>
            <p:nvPr/>
          </p:nvSpPr>
          <p:spPr bwMode="auto">
            <a:xfrm>
              <a:off x="3081337" y="1997075"/>
              <a:ext cx="1752600" cy="371475"/>
            </a:xfrm>
            <a:custGeom>
              <a:avLst/>
              <a:gdLst>
                <a:gd name="T0" fmla="*/ 24449060 w 3632"/>
                <a:gd name="T1" fmla="*/ 0 h 768"/>
                <a:gd name="T2" fmla="*/ 0 w 3632"/>
                <a:gd name="T3" fmla="*/ 22459727 h 768"/>
                <a:gd name="T4" fmla="*/ 0 w 3632"/>
                <a:gd name="T5" fmla="*/ 157219549 h 768"/>
                <a:gd name="T6" fmla="*/ 24449060 w 3632"/>
                <a:gd name="T7" fmla="*/ 179679268 h 768"/>
                <a:gd name="T8" fmla="*/ 821257668 w 3632"/>
                <a:gd name="T9" fmla="*/ 179679268 h 768"/>
                <a:gd name="T10" fmla="*/ 845706721 w 3632"/>
                <a:gd name="T11" fmla="*/ 157219549 h 768"/>
                <a:gd name="T12" fmla="*/ 845706721 w 3632"/>
                <a:gd name="T13" fmla="*/ 22459727 h 768"/>
                <a:gd name="T14" fmla="*/ 821257668 w 3632"/>
                <a:gd name="T15" fmla="*/ 0 h 768"/>
                <a:gd name="T16" fmla="*/ 24449060 w 3632"/>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2"/>
                <a:gd name="T28" fmla="*/ 0 h 768"/>
                <a:gd name="T29" fmla="*/ 3632 w 3632"/>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2" h="768">
                  <a:moveTo>
                    <a:pt x="105" y="0"/>
                  </a:moveTo>
                  <a:cubicBezTo>
                    <a:pt x="47" y="0"/>
                    <a:pt x="0" y="43"/>
                    <a:pt x="0" y="96"/>
                  </a:cubicBezTo>
                  <a:lnTo>
                    <a:pt x="0" y="672"/>
                  </a:lnTo>
                  <a:cubicBezTo>
                    <a:pt x="0" y="725"/>
                    <a:pt x="47" y="768"/>
                    <a:pt x="105" y="768"/>
                  </a:cubicBezTo>
                  <a:lnTo>
                    <a:pt x="3527" y="768"/>
                  </a:lnTo>
                  <a:cubicBezTo>
                    <a:pt x="3585" y="768"/>
                    <a:pt x="3632" y="725"/>
                    <a:pt x="3632" y="672"/>
                  </a:cubicBezTo>
                  <a:lnTo>
                    <a:pt x="3632" y="96"/>
                  </a:lnTo>
                  <a:cubicBezTo>
                    <a:pt x="3632" y="43"/>
                    <a:pt x="3585" y="0"/>
                    <a:pt x="3527" y="0"/>
                  </a:cubicBezTo>
                  <a:lnTo>
                    <a:pt x="105" y="0"/>
                  </a:lnTo>
                  <a:close/>
                </a:path>
              </a:pathLst>
            </a:custGeom>
            <a:noFill/>
            <a:ln w="6" cap="rnd">
              <a:solidFill>
                <a:srgbClr val="000000"/>
              </a:solidFill>
              <a:prstDash val="solid"/>
              <a:round/>
              <a:headEnd/>
              <a:tailEnd/>
            </a:ln>
          </p:spPr>
          <p:txBody>
            <a:bodyPr/>
            <a:lstStyle/>
            <a:p>
              <a:endParaRPr lang="en-US"/>
            </a:p>
          </p:txBody>
        </p:sp>
        <p:sp>
          <p:nvSpPr>
            <p:cNvPr id="9" name="Rectangle 10"/>
            <p:cNvSpPr>
              <a:spLocks noChangeArrowheads="1"/>
            </p:cNvSpPr>
            <p:nvPr/>
          </p:nvSpPr>
          <p:spPr bwMode="auto">
            <a:xfrm>
              <a:off x="3309937" y="2073275"/>
              <a:ext cx="783869" cy="276999"/>
            </a:xfrm>
            <a:prstGeom prst="rect">
              <a:avLst/>
            </a:prstGeom>
            <a:noFill/>
            <a:ln w="9525">
              <a:noFill/>
              <a:miter lim="800000"/>
              <a:headEnd/>
              <a:tailEnd/>
            </a:ln>
          </p:spPr>
          <p:txBody>
            <a:bodyPr wrap="none" lIns="0" tIns="0" rIns="0" bIns="0">
              <a:spAutoFit/>
            </a:bodyPr>
            <a:lstStyle/>
            <a:p>
              <a:r>
                <a:rPr lang="de-DE" dirty="0" smtClean="0">
                  <a:solidFill>
                    <a:srgbClr val="000000"/>
                  </a:solidFill>
                </a:rPr>
                <a:t>/{ACR}</a:t>
              </a:r>
              <a:endParaRPr lang="de-DE" dirty="0"/>
            </a:p>
          </p:txBody>
        </p:sp>
        <p:grpSp>
          <p:nvGrpSpPr>
            <p:cNvPr id="10" name="Gruppieren 149"/>
            <p:cNvGrpSpPr>
              <a:grpSpLocks/>
            </p:cNvGrpSpPr>
            <p:nvPr/>
          </p:nvGrpSpPr>
          <p:grpSpPr bwMode="auto">
            <a:xfrm>
              <a:off x="4529137" y="2073275"/>
              <a:ext cx="201612" cy="257175"/>
              <a:chOff x="5330825" y="1516063"/>
              <a:chExt cx="249238" cy="315913"/>
            </a:xfrm>
          </p:grpSpPr>
          <p:sp>
            <p:nvSpPr>
              <p:cNvPr id="30" name="Freeform 24"/>
              <p:cNvSpPr>
                <a:spLocks/>
              </p:cNvSpPr>
              <p:nvPr/>
            </p:nvSpPr>
            <p:spPr bwMode="auto">
              <a:xfrm>
                <a:off x="5360988" y="1536701"/>
                <a:ext cx="219075" cy="295275"/>
              </a:xfrm>
              <a:custGeom>
                <a:avLst/>
                <a:gdLst>
                  <a:gd name="T0" fmla="*/ 0 w 138"/>
                  <a:gd name="T1" fmla="*/ 390624984 h 186"/>
                  <a:gd name="T2" fmla="*/ 0 w 138"/>
                  <a:gd name="T3" fmla="*/ 60483755 h 186"/>
                  <a:gd name="T4" fmla="*/ 27720925 w 138"/>
                  <a:gd name="T5" fmla="*/ 60483755 h 186"/>
                  <a:gd name="T6" fmla="*/ 27720925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2579957 w 138"/>
                  <a:gd name="T17" fmla="*/ 408265278 h 186"/>
                  <a:gd name="T18" fmla="*/ 322579957 w 138"/>
                  <a:gd name="T19" fmla="*/ 438507242 h 186"/>
                  <a:gd name="T20" fmla="*/ 294857456 w 138"/>
                  <a:gd name="T21" fmla="*/ 438507242 h 186"/>
                  <a:gd name="T22" fmla="*/ 294857456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1" y="24"/>
                    </a:lnTo>
                    <a:lnTo>
                      <a:pt x="11" y="12"/>
                    </a:lnTo>
                    <a:lnTo>
                      <a:pt x="22" y="12"/>
                    </a:lnTo>
                    <a:lnTo>
                      <a:pt x="22" y="0"/>
                    </a:lnTo>
                    <a:lnTo>
                      <a:pt x="138" y="0"/>
                    </a:lnTo>
                    <a:lnTo>
                      <a:pt x="138" y="162"/>
                    </a:lnTo>
                    <a:lnTo>
                      <a:pt x="128" y="162"/>
                    </a:lnTo>
                    <a:lnTo>
                      <a:pt x="128" y="174"/>
                    </a:lnTo>
                    <a:lnTo>
                      <a:pt x="117" y="174"/>
                    </a:lnTo>
                    <a:lnTo>
                      <a:pt x="117" y="186"/>
                    </a:lnTo>
                    <a:lnTo>
                      <a:pt x="28" y="186"/>
                    </a:lnTo>
                    <a:lnTo>
                      <a:pt x="0" y="155"/>
                    </a:lnTo>
                    <a:close/>
                  </a:path>
                </a:pathLst>
              </a:custGeom>
              <a:solidFill>
                <a:srgbClr val="808080"/>
              </a:solidFill>
              <a:ln w="9525">
                <a:noFill/>
                <a:round/>
                <a:headEnd/>
                <a:tailEnd/>
              </a:ln>
            </p:spPr>
            <p:txBody>
              <a:bodyPr/>
              <a:lstStyle/>
              <a:p>
                <a:endParaRPr lang="en-US"/>
              </a:p>
            </p:txBody>
          </p:sp>
          <p:sp>
            <p:nvSpPr>
              <p:cNvPr id="31" name="Freeform 25"/>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solidFill>
                <a:srgbClr val="FDFA86"/>
              </a:solidFill>
              <a:ln w="9525">
                <a:noFill/>
                <a:round/>
                <a:headEnd/>
                <a:tailEnd/>
              </a:ln>
            </p:spPr>
            <p:txBody>
              <a:bodyPr/>
              <a:lstStyle/>
              <a:p>
                <a:endParaRPr lang="en-US"/>
              </a:p>
            </p:txBody>
          </p:sp>
          <p:sp>
            <p:nvSpPr>
              <p:cNvPr id="32" name="Freeform 26"/>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solidFill>
                <a:srgbClr val="FDFA86"/>
              </a:solidFill>
              <a:ln w="9525">
                <a:noFill/>
                <a:round/>
                <a:headEnd/>
                <a:tailEnd/>
              </a:ln>
            </p:spPr>
            <p:txBody>
              <a:bodyPr/>
              <a:lstStyle/>
              <a:p>
                <a:endParaRPr lang="en-US"/>
              </a:p>
            </p:txBody>
          </p:sp>
          <p:sp>
            <p:nvSpPr>
              <p:cNvPr id="33" name="Freeform 27"/>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solidFill>
                <a:srgbClr val="FDFA86"/>
              </a:solidFill>
              <a:ln w="9525">
                <a:noFill/>
                <a:round/>
                <a:headEnd/>
                <a:tailEnd/>
              </a:ln>
            </p:spPr>
            <p:txBody>
              <a:bodyPr/>
              <a:lstStyle/>
              <a:p>
                <a:endParaRPr lang="en-US"/>
              </a:p>
            </p:txBody>
          </p:sp>
          <p:sp>
            <p:nvSpPr>
              <p:cNvPr id="34" name="Freeform 28"/>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noFill/>
              <a:ln w="6" cap="rnd">
                <a:solidFill>
                  <a:srgbClr val="000000"/>
                </a:solidFill>
                <a:prstDash val="solid"/>
                <a:round/>
                <a:headEnd/>
                <a:tailEnd/>
              </a:ln>
            </p:spPr>
            <p:txBody>
              <a:bodyPr/>
              <a:lstStyle/>
              <a:p>
                <a:endParaRPr lang="en-US"/>
              </a:p>
            </p:txBody>
          </p:sp>
          <p:sp>
            <p:nvSpPr>
              <p:cNvPr id="35" name="Freeform 29"/>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noFill/>
              <a:ln w="6" cap="rnd">
                <a:solidFill>
                  <a:srgbClr val="000000"/>
                </a:solidFill>
                <a:prstDash val="solid"/>
                <a:round/>
                <a:headEnd/>
                <a:tailEnd/>
              </a:ln>
            </p:spPr>
            <p:txBody>
              <a:bodyPr/>
              <a:lstStyle/>
              <a:p>
                <a:endParaRPr lang="en-US"/>
              </a:p>
            </p:txBody>
          </p:sp>
          <p:sp>
            <p:nvSpPr>
              <p:cNvPr id="36" name="Freeform 30"/>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noFill/>
              <a:ln w="6" cap="rnd">
                <a:solidFill>
                  <a:srgbClr val="000000"/>
                </a:solidFill>
                <a:prstDash val="solid"/>
                <a:round/>
                <a:headEnd/>
                <a:tailEnd/>
              </a:ln>
            </p:spPr>
            <p:txBody>
              <a:bodyPr/>
              <a:lstStyle/>
              <a:p>
                <a:endParaRPr lang="en-US"/>
              </a:p>
            </p:txBody>
          </p:sp>
          <p:sp>
            <p:nvSpPr>
              <p:cNvPr id="37" name="Freeform 31"/>
              <p:cNvSpPr>
                <a:spLocks/>
              </p:cNvSpPr>
              <p:nvPr/>
            </p:nvSpPr>
            <p:spPr bwMode="auto">
              <a:xfrm>
                <a:off x="5364163" y="1574801"/>
                <a:ext cx="185737" cy="255588"/>
              </a:xfrm>
              <a:custGeom>
                <a:avLst/>
                <a:gdLst>
                  <a:gd name="T0" fmla="*/ 30241798 w 117"/>
                  <a:gd name="T1" fmla="*/ 0 h 161"/>
                  <a:gd name="T2" fmla="*/ 294856716 w 117"/>
                  <a:gd name="T3" fmla="*/ 0 h 161"/>
                  <a:gd name="T4" fmla="*/ 294856716 w 117"/>
                  <a:gd name="T5" fmla="*/ 405746689 h 161"/>
                  <a:gd name="T6" fmla="*/ 267135873 w 117"/>
                  <a:gd name="T7" fmla="*/ 405746689 h 161"/>
                  <a:gd name="T8" fmla="*/ 267135873 w 117"/>
                  <a:gd name="T9" fmla="*/ 27722569 h 161"/>
                  <a:gd name="T10" fmla="*/ 0 w 117"/>
                  <a:gd name="T11" fmla="*/ 27722569 h 161"/>
                  <a:gd name="T12" fmla="*/ 0 w 117"/>
                  <a:gd name="T13" fmla="*/ 0 h 161"/>
                  <a:gd name="T14" fmla="*/ 30241798 w 117"/>
                  <a:gd name="T15" fmla="*/ 0 h 161"/>
                  <a:gd name="T16" fmla="*/ 30241798 w 117"/>
                  <a:gd name="T17" fmla="*/ 0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1"/>
                  <a:gd name="T29" fmla="*/ 117 w 117"/>
                  <a:gd name="T30" fmla="*/ 161 h 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1">
                    <a:moveTo>
                      <a:pt x="12" y="0"/>
                    </a:moveTo>
                    <a:lnTo>
                      <a:pt x="117" y="0"/>
                    </a:lnTo>
                    <a:lnTo>
                      <a:pt x="117" y="161"/>
                    </a:lnTo>
                    <a:lnTo>
                      <a:pt x="106" y="161"/>
                    </a:lnTo>
                    <a:lnTo>
                      <a:pt x="106" y="11"/>
                    </a:lnTo>
                    <a:lnTo>
                      <a:pt x="0" y="11"/>
                    </a:lnTo>
                    <a:lnTo>
                      <a:pt x="0" y="0"/>
                    </a:lnTo>
                    <a:lnTo>
                      <a:pt x="12" y="0"/>
                    </a:lnTo>
                    <a:close/>
                  </a:path>
                </a:pathLst>
              </a:custGeom>
              <a:solidFill>
                <a:srgbClr val="808080"/>
              </a:solidFill>
              <a:ln w="9525">
                <a:noFill/>
                <a:round/>
                <a:headEnd/>
                <a:tailEnd/>
              </a:ln>
            </p:spPr>
            <p:txBody>
              <a:bodyPr/>
              <a:lstStyle/>
              <a:p>
                <a:endParaRPr lang="en-US"/>
              </a:p>
            </p:txBody>
          </p:sp>
          <p:sp>
            <p:nvSpPr>
              <p:cNvPr id="38" name="Freeform 32"/>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solidFill>
                <a:srgbClr val="FDFA86"/>
              </a:solidFill>
              <a:ln w="9525">
                <a:noFill/>
                <a:round/>
                <a:headEnd/>
                <a:tailEnd/>
              </a:ln>
            </p:spPr>
            <p:txBody>
              <a:bodyPr/>
              <a:lstStyle/>
              <a:p>
                <a:endParaRPr lang="en-US"/>
              </a:p>
            </p:txBody>
          </p:sp>
          <p:sp>
            <p:nvSpPr>
              <p:cNvPr id="39" name="Freeform 33"/>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solidFill>
                <a:srgbClr val="FDFA86"/>
              </a:solidFill>
              <a:ln w="9525">
                <a:noFill/>
                <a:round/>
                <a:headEnd/>
                <a:tailEnd/>
              </a:ln>
            </p:spPr>
            <p:txBody>
              <a:bodyPr/>
              <a:lstStyle/>
              <a:p>
                <a:endParaRPr lang="en-US"/>
              </a:p>
            </p:txBody>
          </p:sp>
          <p:sp>
            <p:nvSpPr>
              <p:cNvPr id="40" name="Freeform 34"/>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solidFill>
                <a:srgbClr val="FDFA86"/>
              </a:solidFill>
              <a:ln w="9525">
                <a:noFill/>
                <a:round/>
                <a:headEnd/>
                <a:tailEnd/>
              </a:ln>
            </p:spPr>
            <p:txBody>
              <a:bodyPr/>
              <a:lstStyle/>
              <a:p>
                <a:endParaRPr lang="en-US"/>
              </a:p>
            </p:txBody>
          </p:sp>
          <p:sp>
            <p:nvSpPr>
              <p:cNvPr id="41" name="Freeform 35"/>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noFill/>
              <a:ln w="6" cap="rnd">
                <a:solidFill>
                  <a:srgbClr val="000000"/>
                </a:solidFill>
                <a:prstDash val="solid"/>
                <a:round/>
                <a:headEnd/>
                <a:tailEnd/>
              </a:ln>
            </p:spPr>
            <p:txBody>
              <a:bodyPr/>
              <a:lstStyle/>
              <a:p>
                <a:endParaRPr lang="en-US"/>
              </a:p>
            </p:txBody>
          </p:sp>
          <p:sp>
            <p:nvSpPr>
              <p:cNvPr id="42" name="Freeform 36"/>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noFill/>
              <a:ln w="6" cap="rnd">
                <a:solidFill>
                  <a:srgbClr val="000000"/>
                </a:solidFill>
                <a:prstDash val="solid"/>
                <a:round/>
                <a:headEnd/>
                <a:tailEnd/>
              </a:ln>
            </p:spPr>
            <p:txBody>
              <a:bodyPr/>
              <a:lstStyle/>
              <a:p>
                <a:endParaRPr lang="en-US"/>
              </a:p>
            </p:txBody>
          </p:sp>
          <p:sp>
            <p:nvSpPr>
              <p:cNvPr id="43" name="Freeform 37"/>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noFill/>
              <a:ln w="6" cap="rnd">
                <a:solidFill>
                  <a:srgbClr val="000000"/>
                </a:solidFill>
                <a:prstDash val="solid"/>
                <a:round/>
                <a:headEnd/>
                <a:tailEnd/>
              </a:ln>
            </p:spPr>
            <p:txBody>
              <a:bodyPr/>
              <a:lstStyle/>
              <a:p>
                <a:endParaRPr lang="en-US"/>
              </a:p>
            </p:txBody>
          </p:sp>
        </p:grpSp>
        <p:sp>
          <p:nvSpPr>
            <p:cNvPr id="11" name="Freeform 7"/>
            <p:cNvSpPr>
              <a:spLocks/>
            </p:cNvSpPr>
            <p:nvPr/>
          </p:nvSpPr>
          <p:spPr bwMode="auto">
            <a:xfrm>
              <a:off x="2708275" y="1911350"/>
              <a:ext cx="333375" cy="304800"/>
            </a:xfrm>
            <a:custGeom>
              <a:avLst/>
              <a:gdLst>
                <a:gd name="T0" fmla="*/ 0 w 210"/>
                <a:gd name="T1" fmla="*/ 0 h 249"/>
                <a:gd name="T2" fmla="*/ 0 w 210"/>
                <a:gd name="T3" fmla="*/ 373104640 h 249"/>
                <a:gd name="T4" fmla="*/ 529232857 w 210"/>
                <a:gd name="T5" fmla="*/ 373104640 h 249"/>
                <a:gd name="T6" fmla="*/ 0 60000 65536"/>
                <a:gd name="T7" fmla="*/ 0 60000 65536"/>
                <a:gd name="T8" fmla="*/ 0 60000 65536"/>
                <a:gd name="T9" fmla="*/ 0 w 210"/>
                <a:gd name="T10" fmla="*/ 0 h 249"/>
                <a:gd name="T11" fmla="*/ 210 w 210"/>
                <a:gd name="T12" fmla="*/ 249 h 249"/>
              </a:gdLst>
              <a:ahLst/>
              <a:cxnLst>
                <a:cxn ang="T6">
                  <a:pos x="T0" y="T1"/>
                </a:cxn>
                <a:cxn ang="T7">
                  <a:pos x="T2" y="T3"/>
                </a:cxn>
                <a:cxn ang="T8">
                  <a:pos x="T4" y="T5"/>
                </a:cxn>
              </a:cxnLst>
              <a:rect l="T9" t="T10" r="T11" b="T12"/>
              <a:pathLst>
                <a:path w="210" h="249">
                  <a:moveTo>
                    <a:pt x="0" y="0"/>
                  </a:moveTo>
                  <a:lnTo>
                    <a:pt x="0" y="249"/>
                  </a:lnTo>
                  <a:lnTo>
                    <a:pt x="210" y="249"/>
                  </a:lnTo>
                </a:path>
              </a:pathLst>
            </a:custGeom>
            <a:noFill/>
            <a:ln w="6" cap="rnd">
              <a:solidFill>
                <a:srgbClr val="000000"/>
              </a:solidFill>
              <a:prstDash val="solid"/>
              <a:round/>
              <a:headEnd/>
              <a:tailEnd/>
            </a:ln>
          </p:spPr>
          <p:txBody>
            <a:bodyPr/>
            <a:lstStyle/>
            <a:p>
              <a:endParaRPr lang="en-US"/>
            </a:p>
          </p:txBody>
        </p:sp>
        <p:sp>
          <p:nvSpPr>
            <p:cNvPr id="12" name="Freeform 8"/>
            <p:cNvSpPr>
              <a:spLocks/>
            </p:cNvSpPr>
            <p:nvPr/>
          </p:nvSpPr>
          <p:spPr bwMode="auto">
            <a:xfrm>
              <a:off x="2243137" y="1530350"/>
              <a:ext cx="1752600" cy="371475"/>
            </a:xfrm>
            <a:custGeom>
              <a:avLst/>
              <a:gdLst>
                <a:gd name="T0" fmla="*/ 24449060 w 3632"/>
                <a:gd name="T1" fmla="*/ 0 h 768"/>
                <a:gd name="T2" fmla="*/ 0 w 3632"/>
                <a:gd name="T3" fmla="*/ 22459727 h 768"/>
                <a:gd name="T4" fmla="*/ 0 w 3632"/>
                <a:gd name="T5" fmla="*/ 157219549 h 768"/>
                <a:gd name="T6" fmla="*/ 24449060 w 3632"/>
                <a:gd name="T7" fmla="*/ 179679268 h 768"/>
                <a:gd name="T8" fmla="*/ 821257668 w 3632"/>
                <a:gd name="T9" fmla="*/ 179679268 h 768"/>
                <a:gd name="T10" fmla="*/ 845706721 w 3632"/>
                <a:gd name="T11" fmla="*/ 157219549 h 768"/>
                <a:gd name="T12" fmla="*/ 845706721 w 3632"/>
                <a:gd name="T13" fmla="*/ 22459727 h 768"/>
                <a:gd name="T14" fmla="*/ 821257668 w 3632"/>
                <a:gd name="T15" fmla="*/ 0 h 768"/>
                <a:gd name="T16" fmla="*/ 24449060 w 3632"/>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2"/>
                <a:gd name="T28" fmla="*/ 0 h 768"/>
                <a:gd name="T29" fmla="*/ 3632 w 3632"/>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2" h="768">
                  <a:moveTo>
                    <a:pt x="105" y="0"/>
                  </a:moveTo>
                  <a:cubicBezTo>
                    <a:pt x="47" y="0"/>
                    <a:pt x="0" y="43"/>
                    <a:pt x="0" y="96"/>
                  </a:cubicBezTo>
                  <a:lnTo>
                    <a:pt x="0" y="672"/>
                  </a:lnTo>
                  <a:cubicBezTo>
                    <a:pt x="0" y="725"/>
                    <a:pt x="47" y="768"/>
                    <a:pt x="105" y="768"/>
                  </a:cubicBezTo>
                  <a:lnTo>
                    <a:pt x="3527" y="768"/>
                  </a:lnTo>
                  <a:cubicBezTo>
                    <a:pt x="3585" y="768"/>
                    <a:pt x="3632" y="725"/>
                    <a:pt x="3632" y="672"/>
                  </a:cubicBezTo>
                  <a:lnTo>
                    <a:pt x="3632" y="96"/>
                  </a:lnTo>
                  <a:cubicBezTo>
                    <a:pt x="3632" y="43"/>
                    <a:pt x="3585" y="0"/>
                    <a:pt x="3527" y="0"/>
                  </a:cubicBezTo>
                  <a:lnTo>
                    <a:pt x="105" y="0"/>
                  </a:lnTo>
                  <a:close/>
                </a:path>
              </a:pathLst>
            </a:custGeom>
            <a:solidFill>
              <a:srgbClr val="FDFA86"/>
            </a:solidFill>
            <a:ln w="0">
              <a:solidFill>
                <a:srgbClr val="000000"/>
              </a:solidFill>
              <a:prstDash val="solid"/>
              <a:round/>
              <a:headEnd/>
              <a:tailEnd/>
            </a:ln>
          </p:spPr>
          <p:txBody>
            <a:bodyPr/>
            <a:lstStyle/>
            <a:p>
              <a:endParaRPr lang="en-US"/>
            </a:p>
          </p:txBody>
        </p:sp>
        <p:sp>
          <p:nvSpPr>
            <p:cNvPr id="13" name="Freeform 9"/>
            <p:cNvSpPr>
              <a:spLocks/>
            </p:cNvSpPr>
            <p:nvPr/>
          </p:nvSpPr>
          <p:spPr bwMode="auto">
            <a:xfrm>
              <a:off x="2243137" y="1530350"/>
              <a:ext cx="1752600" cy="371475"/>
            </a:xfrm>
            <a:custGeom>
              <a:avLst/>
              <a:gdLst>
                <a:gd name="T0" fmla="*/ 24449060 w 3632"/>
                <a:gd name="T1" fmla="*/ 0 h 768"/>
                <a:gd name="T2" fmla="*/ 0 w 3632"/>
                <a:gd name="T3" fmla="*/ 22459727 h 768"/>
                <a:gd name="T4" fmla="*/ 0 w 3632"/>
                <a:gd name="T5" fmla="*/ 157219549 h 768"/>
                <a:gd name="T6" fmla="*/ 24449060 w 3632"/>
                <a:gd name="T7" fmla="*/ 179679268 h 768"/>
                <a:gd name="T8" fmla="*/ 821257668 w 3632"/>
                <a:gd name="T9" fmla="*/ 179679268 h 768"/>
                <a:gd name="T10" fmla="*/ 845706721 w 3632"/>
                <a:gd name="T11" fmla="*/ 157219549 h 768"/>
                <a:gd name="T12" fmla="*/ 845706721 w 3632"/>
                <a:gd name="T13" fmla="*/ 22459727 h 768"/>
                <a:gd name="T14" fmla="*/ 821257668 w 3632"/>
                <a:gd name="T15" fmla="*/ 0 h 768"/>
                <a:gd name="T16" fmla="*/ 24449060 w 3632"/>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2"/>
                <a:gd name="T28" fmla="*/ 0 h 768"/>
                <a:gd name="T29" fmla="*/ 3632 w 3632"/>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2" h="768">
                  <a:moveTo>
                    <a:pt x="105" y="0"/>
                  </a:moveTo>
                  <a:cubicBezTo>
                    <a:pt x="47" y="0"/>
                    <a:pt x="0" y="43"/>
                    <a:pt x="0" y="96"/>
                  </a:cubicBezTo>
                  <a:lnTo>
                    <a:pt x="0" y="672"/>
                  </a:lnTo>
                  <a:cubicBezTo>
                    <a:pt x="0" y="725"/>
                    <a:pt x="47" y="768"/>
                    <a:pt x="105" y="768"/>
                  </a:cubicBezTo>
                  <a:lnTo>
                    <a:pt x="3527" y="768"/>
                  </a:lnTo>
                  <a:cubicBezTo>
                    <a:pt x="3585" y="768"/>
                    <a:pt x="3632" y="725"/>
                    <a:pt x="3632" y="672"/>
                  </a:cubicBezTo>
                  <a:lnTo>
                    <a:pt x="3632" y="96"/>
                  </a:lnTo>
                  <a:cubicBezTo>
                    <a:pt x="3632" y="43"/>
                    <a:pt x="3585" y="0"/>
                    <a:pt x="3527" y="0"/>
                  </a:cubicBezTo>
                  <a:lnTo>
                    <a:pt x="105" y="0"/>
                  </a:lnTo>
                  <a:close/>
                </a:path>
              </a:pathLst>
            </a:custGeom>
            <a:noFill/>
            <a:ln w="6" cap="rnd">
              <a:solidFill>
                <a:srgbClr val="000000"/>
              </a:solidFill>
              <a:prstDash val="solid"/>
              <a:round/>
              <a:headEnd/>
              <a:tailEnd/>
            </a:ln>
          </p:spPr>
          <p:txBody>
            <a:bodyPr/>
            <a:lstStyle/>
            <a:p>
              <a:endParaRPr lang="en-US"/>
            </a:p>
          </p:txBody>
        </p:sp>
        <p:sp>
          <p:nvSpPr>
            <p:cNvPr id="14" name="Rectangle 10"/>
            <p:cNvSpPr>
              <a:spLocks noChangeArrowheads="1"/>
            </p:cNvSpPr>
            <p:nvPr/>
          </p:nvSpPr>
          <p:spPr bwMode="auto">
            <a:xfrm>
              <a:off x="2471737" y="1606550"/>
              <a:ext cx="952184" cy="276999"/>
            </a:xfrm>
            <a:prstGeom prst="rect">
              <a:avLst/>
            </a:prstGeom>
            <a:noFill/>
            <a:ln w="9525">
              <a:noFill/>
              <a:miter lim="800000"/>
              <a:headEnd/>
              <a:tailEnd/>
            </a:ln>
          </p:spPr>
          <p:txBody>
            <a:bodyPr wrap="none" lIns="0" tIns="0" rIns="0" bIns="0">
              <a:spAutoFit/>
            </a:bodyPr>
            <a:lstStyle/>
            <a:p>
              <a:r>
                <a:rPr lang="de-DE" dirty="0" smtClean="0">
                  <a:solidFill>
                    <a:srgbClr val="000000"/>
                  </a:solidFill>
                </a:rPr>
                <a:t>/{userId}</a:t>
              </a:r>
              <a:endParaRPr lang="de-DE" dirty="0"/>
            </a:p>
          </p:txBody>
        </p:sp>
        <p:grpSp>
          <p:nvGrpSpPr>
            <p:cNvPr id="15" name="Gruppieren 149"/>
            <p:cNvGrpSpPr>
              <a:grpSpLocks/>
            </p:cNvGrpSpPr>
            <p:nvPr/>
          </p:nvGrpSpPr>
          <p:grpSpPr bwMode="auto">
            <a:xfrm>
              <a:off x="3690937" y="1606550"/>
              <a:ext cx="201612" cy="257175"/>
              <a:chOff x="5330825" y="1516063"/>
              <a:chExt cx="249238" cy="315913"/>
            </a:xfrm>
          </p:grpSpPr>
          <p:sp>
            <p:nvSpPr>
              <p:cNvPr id="16" name="Freeform 24"/>
              <p:cNvSpPr>
                <a:spLocks/>
              </p:cNvSpPr>
              <p:nvPr/>
            </p:nvSpPr>
            <p:spPr bwMode="auto">
              <a:xfrm>
                <a:off x="5360988" y="1536701"/>
                <a:ext cx="219075" cy="295275"/>
              </a:xfrm>
              <a:custGeom>
                <a:avLst/>
                <a:gdLst>
                  <a:gd name="T0" fmla="*/ 0 w 138"/>
                  <a:gd name="T1" fmla="*/ 390624984 h 186"/>
                  <a:gd name="T2" fmla="*/ 0 w 138"/>
                  <a:gd name="T3" fmla="*/ 60483755 h 186"/>
                  <a:gd name="T4" fmla="*/ 27720925 w 138"/>
                  <a:gd name="T5" fmla="*/ 60483755 h 186"/>
                  <a:gd name="T6" fmla="*/ 27720925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2579957 w 138"/>
                  <a:gd name="T17" fmla="*/ 408265278 h 186"/>
                  <a:gd name="T18" fmla="*/ 322579957 w 138"/>
                  <a:gd name="T19" fmla="*/ 438507242 h 186"/>
                  <a:gd name="T20" fmla="*/ 294857456 w 138"/>
                  <a:gd name="T21" fmla="*/ 438507242 h 186"/>
                  <a:gd name="T22" fmla="*/ 294857456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1" y="24"/>
                    </a:lnTo>
                    <a:lnTo>
                      <a:pt x="11" y="12"/>
                    </a:lnTo>
                    <a:lnTo>
                      <a:pt x="22" y="12"/>
                    </a:lnTo>
                    <a:lnTo>
                      <a:pt x="22" y="0"/>
                    </a:lnTo>
                    <a:lnTo>
                      <a:pt x="138" y="0"/>
                    </a:lnTo>
                    <a:lnTo>
                      <a:pt x="138" y="162"/>
                    </a:lnTo>
                    <a:lnTo>
                      <a:pt x="128" y="162"/>
                    </a:lnTo>
                    <a:lnTo>
                      <a:pt x="128" y="174"/>
                    </a:lnTo>
                    <a:lnTo>
                      <a:pt x="117" y="174"/>
                    </a:lnTo>
                    <a:lnTo>
                      <a:pt x="117" y="186"/>
                    </a:lnTo>
                    <a:lnTo>
                      <a:pt x="28" y="186"/>
                    </a:lnTo>
                    <a:lnTo>
                      <a:pt x="0" y="155"/>
                    </a:lnTo>
                    <a:close/>
                  </a:path>
                </a:pathLst>
              </a:custGeom>
              <a:solidFill>
                <a:srgbClr val="808080"/>
              </a:solidFill>
              <a:ln w="9525">
                <a:noFill/>
                <a:round/>
                <a:headEnd/>
                <a:tailEnd/>
              </a:ln>
            </p:spPr>
            <p:txBody>
              <a:bodyPr/>
              <a:lstStyle/>
              <a:p>
                <a:endParaRPr lang="en-US"/>
              </a:p>
            </p:txBody>
          </p:sp>
          <p:sp>
            <p:nvSpPr>
              <p:cNvPr id="17" name="Freeform 25"/>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solidFill>
                <a:srgbClr val="FDFA86"/>
              </a:solidFill>
              <a:ln w="9525">
                <a:noFill/>
                <a:round/>
                <a:headEnd/>
                <a:tailEnd/>
              </a:ln>
            </p:spPr>
            <p:txBody>
              <a:bodyPr/>
              <a:lstStyle/>
              <a:p>
                <a:endParaRPr lang="en-US"/>
              </a:p>
            </p:txBody>
          </p:sp>
          <p:sp>
            <p:nvSpPr>
              <p:cNvPr id="18" name="Freeform 26"/>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solidFill>
                <a:srgbClr val="FDFA86"/>
              </a:solidFill>
              <a:ln w="9525">
                <a:noFill/>
                <a:round/>
                <a:headEnd/>
                <a:tailEnd/>
              </a:ln>
            </p:spPr>
            <p:txBody>
              <a:bodyPr/>
              <a:lstStyle/>
              <a:p>
                <a:endParaRPr lang="en-US"/>
              </a:p>
            </p:txBody>
          </p:sp>
          <p:sp>
            <p:nvSpPr>
              <p:cNvPr id="19" name="Freeform 27"/>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solidFill>
                <a:srgbClr val="FDFA86"/>
              </a:solidFill>
              <a:ln w="9525">
                <a:noFill/>
                <a:round/>
                <a:headEnd/>
                <a:tailEnd/>
              </a:ln>
            </p:spPr>
            <p:txBody>
              <a:bodyPr/>
              <a:lstStyle/>
              <a:p>
                <a:endParaRPr lang="en-US"/>
              </a:p>
            </p:txBody>
          </p:sp>
          <p:sp>
            <p:nvSpPr>
              <p:cNvPr id="20" name="Freeform 28"/>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noFill/>
              <a:ln w="6" cap="rnd">
                <a:solidFill>
                  <a:srgbClr val="000000"/>
                </a:solidFill>
                <a:prstDash val="solid"/>
                <a:round/>
                <a:headEnd/>
                <a:tailEnd/>
              </a:ln>
            </p:spPr>
            <p:txBody>
              <a:bodyPr/>
              <a:lstStyle/>
              <a:p>
                <a:endParaRPr lang="en-US"/>
              </a:p>
            </p:txBody>
          </p:sp>
          <p:sp>
            <p:nvSpPr>
              <p:cNvPr id="21" name="Freeform 29"/>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noFill/>
              <a:ln w="6" cap="rnd">
                <a:solidFill>
                  <a:srgbClr val="000000"/>
                </a:solidFill>
                <a:prstDash val="solid"/>
                <a:round/>
                <a:headEnd/>
                <a:tailEnd/>
              </a:ln>
            </p:spPr>
            <p:txBody>
              <a:bodyPr/>
              <a:lstStyle/>
              <a:p>
                <a:endParaRPr lang="en-US"/>
              </a:p>
            </p:txBody>
          </p:sp>
          <p:sp>
            <p:nvSpPr>
              <p:cNvPr id="22" name="Freeform 30"/>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noFill/>
              <a:ln w="6" cap="rnd">
                <a:solidFill>
                  <a:srgbClr val="000000"/>
                </a:solidFill>
                <a:prstDash val="solid"/>
                <a:round/>
                <a:headEnd/>
                <a:tailEnd/>
              </a:ln>
            </p:spPr>
            <p:txBody>
              <a:bodyPr/>
              <a:lstStyle/>
              <a:p>
                <a:endParaRPr lang="en-US"/>
              </a:p>
            </p:txBody>
          </p:sp>
          <p:sp>
            <p:nvSpPr>
              <p:cNvPr id="23" name="Freeform 31"/>
              <p:cNvSpPr>
                <a:spLocks/>
              </p:cNvSpPr>
              <p:nvPr/>
            </p:nvSpPr>
            <p:spPr bwMode="auto">
              <a:xfrm>
                <a:off x="5364163" y="1574801"/>
                <a:ext cx="185737" cy="255588"/>
              </a:xfrm>
              <a:custGeom>
                <a:avLst/>
                <a:gdLst>
                  <a:gd name="T0" fmla="*/ 30241798 w 117"/>
                  <a:gd name="T1" fmla="*/ 0 h 161"/>
                  <a:gd name="T2" fmla="*/ 294856716 w 117"/>
                  <a:gd name="T3" fmla="*/ 0 h 161"/>
                  <a:gd name="T4" fmla="*/ 294856716 w 117"/>
                  <a:gd name="T5" fmla="*/ 405746689 h 161"/>
                  <a:gd name="T6" fmla="*/ 267135873 w 117"/>
                  <a:gd name="T7" fmla="*/ 405746689 h 161"/>
                  <a:gd name="T8" fmla="*/ 267135873 w 117"/>
                  <a:gd name="T9" fmla="*/ 27722569 h 161"/>
                  <a:gd name="T10" fmla="*/ 0 w 117"/>
                  <a:gd name="T11" fmla="*/ 27722569 h 161"/>
                  <a:gd name="T12" fmla="*/ 0 w 117"/>
                  <a:gd name="T13" fmla="*/ 0 h 161"/>
                  <a:gd name="T14" fmla="*/ 30241798 w 117"/>
                  <a:gd name="T15" fmla="*/ 0 h 161"/>
                  <a:gd name="T16" fmla="*/ 30241798 w 117"/>
                  <a:gd name="T17" fmla="*/ 0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1"/>
                  <a:gd name="T29" fmla="*/ 117 w 117"/>
                  <a:gd name="T30" fmla="*/ 161 h 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1">
                    <a:moveTo>
                      <a:pt x="12" y="0"/>
                    </a:moveTo>
                    <a:lnTo>
                      <a:pt x="117" y="0"/>
                    </a:lnTo>
                    <a:lnTo>
                      <a:pt x="117" y="161"/>
                    </a:lnTo>
                    <a:lnTo>
                      <a:pt x="106" y="161"/>
                    </a:lnTo>
                    <a:lnTo>
                      <a:pt x="106" y="11"/>
                    </a:lnTo>
                    <a:lnTo>
                      <a:pt x="0" y="11"/>
                    </a:lnTo>
                    <a:lnTo>
                      <a:pt x="0" y="0"/>
                    </a:lnTo>
                    <a:lnTo>
                      <a:pt x="12" y="0"/>
                    </a:lnTo>
                    <a:close/>
                  </a:path>
                </a:pathLst>
              </a:custGeom>
              <a:solidFill>
                <a:srgbClr val="808080"/>
              </a:solidFill>
              <a:ln w="9525">
                <a:noFill/>
                <a:round/>
                <a:headEnd/>
                <a:tailEnd/>
              </a:ln>
            </p:spPr>
            <p:txBody>
              <a:bodyPr/>
              <a:lstStyle/>
              <a:p>
                <a:endParaRPr lang="en-US"/>
              </a:p>
            </p:txBody>
          </p:sp>
          <p:sp>
            <p:nvSpPr>
              <p:cNvPr id="24" name="Freeform 32"/>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solidFill>
                <a:srgbClr val="FDFA86"/>
              </a:solidFill>
              <a:ln w="9525">
                <a:noFill/>
                <a:round/>
                <a:headEnd/>
                <a:tailEnd/>
              </a:ln>
            </p:spPr>
            <p:txBody>
              <a:bodyPr/>
              <a:lstStyle/>
              <a:p>
                <a:endParaRPr lang="en-US"/>
              </a:p>
            </p:txBody>
          </p:sp>
          <p:sp>
            <p:nvSpPr>
              <p:cNvPr id="25" name="Freeform 33"/>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solidFill>
                <a:srgbClr val="FDFA86"/>
              </a:solidFill>
              <a:ln w="9525">
                <a:noFill/>
                <a:round/>
                <a:headEnd/>
                <a:tailEnd/>
              </a:ln>
            </p:spPr>
            <p:txBody>
              <a:bodyPr/>
              <a:lstStyle/>
              <a:p>
                <a:endParaRPr lang="en-US"/>
              </a:p>
            </p:txBody>
          </p:sp>
          <p:sp>
            <p:nvSpPr>
              <p:cNvPr id="26" name="Freeform 34"/>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solidFill>
                <a:srgbClr val="FDFA86"/>
              </a:solidFill>
              <a:ln w="9525">
                <a:noFill/>
                <a:round/>
                <a:headEnd/>
                <a:tailEnd/>
              </a:ln>
            </p:spPr>
            <p:txBody>
              <a:bodyPr/>
              <a:lstStyle/>
              <a:p>
                <a:endParaRPr lang="en-US"/>
              </a:p>
            </p:txBody>
          </p:sp>
          <p:sp>
            <p:nvSpPr>
              <p:cNvPr id="27" name="Freeform 35"/>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noFill/>
              <a:ln w="6" cap="rnd">
                <a:solidFill>
                  <a:srgbClr val="000000"/>
                </a:solidFill>
                <a:prstDash val="solid"/>
                <a:round/>
                <a:headEnd/>
                <a:tailEnd/>
              </a:ln>
            </p:spPr>
            <p:txBody>
              <a:bodyPr/>
              <a:lstStyle/>
              <a:p>
                <a:endParaRPr lang="en-US"/>
              </a:p>
            </p:txBody>
          </p:sp>
          <p:sp>
            <p:nvSpPr>
              <p:cNvPr id="28" name="Freeform 36"/>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noFill/>
              <a:ln w="6" cap="rnd">
                <a:solidFill>
                  <a:srgbClr val="000000"/>
                </a:solidFill>
                <a:prstDash val="solid"/>
                <a:round/>
                <a:headEnd/>
                <a:tailEnd/>
              </a:ln>
            </p:spPr>
            <p:txBody>
              <a:bodyPr/>
              <a:lstStyle/>
              <a:p>
                <a:endParaRPr lang="en-US"/>
              </a:p>
            </p:txBody>
          </p:sp>
          <p:sp>
            <p:nvSpPr>
              <p:cNvPr id="29" name="Freeform 37"/>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noFill/>
              <a:ln w="6" cap="rnd">
                <a:solidFill>
                  <a:srgbClr val="000000"/>
                </a:solidFill>
                <a:prstDash val="solid"/>
                <a:round/>
                <a:headEnd/>
                <a:tailEnd/>
              </a:ln>
            </p:spPr>
            <p:txBody>
              <a:bodyPr/>
              <a:lstStyle/>
              <a:p>
                <a:endParaRPr lang="en-US"/>
              </a:p>
            </p:txBody>
          </p:sp>
        </p:grpSp>
      </p:grpSp>
      <p:graphicFrame>
        <p:nvGraphicFramePr>
          <p:cNvPr id="45" name="Table 44"/>
          <p:cNvGraphicFramePr>
            <a:graphicFrameLocks noGrp="1"/>
          </p:cNvGraphicFramePr>
          <p:nvPr/>
        </p:nvGraphicFramePr>
        <p:xfrm>
          <a:off x="261937" y="2673350"/>
          <a:ext cx="8915401" cy="3382491"/>
        </p:xfrm>
        <a:graphic>
          <a:graphicData uri="http://schemas.openxmlformats.org/drawingml/2006/table">
            <a:tbl>
              <a:tblPr/>
              <a:tblGrid>
                <a:gridCol w="990600"/>
                <a:gridCol w="1447800"/>
                <a:gridCol w="914400"/>
                <a:gridCol w="1828800"/>
                <a:gridCol w="457200"/>
                <a:gridCol w="2057400"/>
                <a:gridCol w="1219201"/>
              </a:tblGrid>
              <a:tr h="193353">
                <a:tc rowSpan="2">
                  <a:txBody>
                    <a:bodyPr/>
                    <a:lstStyle/>
                    <a:p>
                      <a:pPr marL="0" marR="0">
                        <a:spcBef>
                          <a:spcPts val="600"/>
                        </a:spcBef>
                        <a:spcAft>
                          <a:spcPts val="300"/>
                        </a:spcAft>
                      </a:pPr>
                      <a:r>
                        <a:rPr lang="en-GB" sz="1200" dirty="0">
                          <a:latin typeface="+mn-lt"/>
                          <a:ea typeface="Times New Roman"/>
                        </a:rPr>
                        <a:t>Resource</a:t>
                      </a:r>
                      <a:endParaRPr lang="en-US" sz="1200" dirty="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rowSpan="2">
                  <a:txBody>
                    <a:bodyPr/>
                    <a:lstStyle/>
                    <a:p>
                      <a:pPr marL="0" marR="0">
                        <a:spcBef>
                          <a:spcPts val="600"/>
                        </a:spcBef>
                        <a:spcAft>
                          <a:spcPts val="300"/>
                        </a:spcAft>
                      </a:pPr>
                      <a:r>
                        <a:rPr lang="en-US" sz="1200" dirty="0">
                          <a:latin typeface="+mn-lt"/>
                          <a:ea typeface="Times New Roman"/>
                        </a:rPr>
                        <a:t>URL</a:t>
                      </a:r>
                      <a:br>
                        <a:rPr lang="en-US" sz="1200" dirty="0">
                          <a:latin typeface="+mn-lt"/>
                          <a:ea typeface="Times New Roman"/>
                        </a:rPr>
                      </a:br>
                      <a:r>
                        <a:rPr lang="en-US" sz="1200" dirty="0">
                          <a:latin typeface="+mn-lt"/>
                          <a:ea typeface="Times New Roman"/>
                        </a:rPr>
                        <a:t>Base URL: http://{serverRoot</a:t>
                      </a:r>
                      <a:r>
                        <a:rPr lang="en-US" sz="1200" dirty="0" smtClean="0">
                          <a:latin typeface="+mn-lt"/>
                          <a:ea typeface="Times New Roman"/>
                        </a:rPr>
                        <a:t>}/</a:t>
                      </a:r>
                      <a:r>
                        <a:rPr lang="en-GB" sz="1200" dirty="0" err="1" smtClean="0">
                          <a:latin typeface="+mn-lt"/>
                          <a:ea typeface="Times New Roman"/>
                          <a:cs typeface="Arial"/>
                        </a:rPr>
                        <a:t>acrMnagement</a:t>
                      </a:r>
                      <a:r>
                        <a:rPr lang="en-US" sz="1200" dirty="0" smtClean="0">
                          <a:latin typeface="+mn-lt"/>
                          <a:ea typeface="Times New Roman"/>
                        </a:rPr>
                        <a:t>/{</a:t>
                      </a:r>
                      <a:r>
                        <a:rPr lang="en-US" sz="1200" dirty="0" err="1">
                          <a:latin typeface="+mn-lt"/>
                          <a:ea typeface="Times New Roman"/>
                        </a:rPr>
                        <a:t>apiVersion</a:t>
                      </a:r>
                      <a:r>
                        <a:rPr lang="en-US" sz="1200" dirty="0">
                          <a:latin typeface="+mn-lt"/>
                          <a:ea typeface="Times New Roman"/>
                        </a:rPr>
                        <a:t>}</a:t>
                      </a: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rowSpan="2">
                  <a:txBody>
                    <a:bodyPr/>
                    <a:lstStyle/>
                    <a:p>
                      <a:pPr marL="0" marR="0">
                        <a:spcBef>
                          <a:spcPts val="600"/>
                        </a:spcBef>
                        <a:spcAft>
                          <a:spcPts val="300"/>
                        </a:spcAft>
                      </a:pPr>
                      <a:r>
                        <a:rPr lang="en-GB" sz="1200">
                          <a:latin typeface="+mn-lt"/>
                          <a:ea typeface="Times New Roman"/>
                        </a:rPr>
                        <a:t>Data Structures</a:t>
                      </a:r>
                      <a:endParaRPr lang="en-US" sz="120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gridSpan="4">
                  <a:txBody>
                    <a:bodyPr/>
                    <a:lstStyle/>
                    <a:p>
                      <a:pPr marL="0" marR="0">
                        <a:spcBef>
                          <a:spcPts val="600"/>
                        </a:spcBef>
                        <a:spcAft>
                          <a:spcPts val="300"/>
                        </a:spcAft>
                      </a:pPr>
                      <a:r>
                        <a:rPr lang="en-GB" sz="1200">
                          <a:latin typeface="+mn-lt"/>
                          <a:ea typeface="Times New Roman"/>
                        </a:rPr>
                        <a:t>HTTP verbs</a:t>
                      </a:r>
                      <a:endParaRPr lang="en-US" sz="120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77341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spcBef>
                          <a:spcPts val="600"/>
                        </a:spcBef>
                        <a:spcAft>
                          <a:spcPts val="300"/>
                        </a:spcAft>
                      </a:pPr>
                      <a:r>
                        <a:rPr lang="en-GB" sz="1200">
                          <a:latin typeface="+mn-lt"/>
                          <a:ea typeface="Times New Roman"/>
                        </a:rPr>
                        <a:t>GET</a:t>
                      </a:r>
                      <a:endParaRPr lang="en-US" sz="120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marL="0" marR="0">
                        <a:spcBef>
                          <a:spcPts val="600"/>
                        </a:spcBef>
                        <a:spcAft>
                          <a:spcPts val="300"/>
                        </a:spcAft>
                      </a:pPr>
                      <a:r>
                        <a:rPr lang="en-GB" sz="1200">
                          <a:latin typeface="+mn-lt"/>
                          <a:ea typeface="Times New Roman"/>
                        </a:rPr>
                        <a:t>PUT</a:t>
                      </a:r>
                      <a:endParaRPr lang="en-US" sz="120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marL="0" marR="0">
                        <a:spcBef>
                          <a:spcPts val="600"/>
                        </a:spcBef>
                        <a:spcAft>
                          <a:spcPts val="300"/>
                        </a:spcAft>
                      </a:pPr>
                      <a:r>
                        <a:rPr lang="en-GB" sz="1200">
                          <a:latin typeface="+mn-lt"/>
                          <a:ea typeface="Times New Roman"/>
                        </a:rPr>
                        <a:t>POST</a:t>
                      </a:r>
                      <a:endParaRPr lang="en-US" sz="120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marL="0" marR="0">
                        <a:spcBef>
                          <a:spcPts val="600"/>
                        </a:spcBef>
                        <a:spcAft>
                          <a:spcPts val="300"/>
                        </a:spcAft>
                      </a:pPr>
                      <a:r>
                        <a:rPr lang="en-GB" sz="1200">
                          <a:latin typeface="+mn-lt"/>
                          <a:ea typeface="Times New Roman"/>
                        </a:rPr>
                        <a:t>DELETE</a:t>
                      </a:r>
                      <a:endParaRPr lang="en-US" sz="120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1135566">
                <a:tc>
                  <a:txBody>
                    <a:bodyPr/>
                    <a:lstStyle/>
                    <a:p>
                      <a:pPr marL="0" marR="0">
                        <a:spcBef>
                          <a:spcPts val="600"/>
                        </a:spcBef>
                        <a:spcAft>
                          <a:spcPts val="300"/>
                        </a:spcAft>
                      </a:pPr>
                      <a:r>
                        <a:rPr lang="en-GB" sz="1200" dirty="0" smtClean="0">
                          <a:latin typeface="+mn-lt"/>
                          <a:ea typeface="Times New Roman"/>
                        </a:rPr>
                        <a:t>End User Id</a:t>
                      </a:r>
                      <a:endParaRPr lang="en-US" sz="1200" dirty="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dirty="0" smtClean="0">
                          <a:latin typeface="+mn-lt"/>
                          <a:ea typeface="Times New Roman"/>
                          <a:cs typeface="Arial"/>
                        </a:rPr>
                        <a:t>/{</a:t>
                      </a:r>
                      <a:r>
                        <a:rPr lang="en-GB" sz="1200" dirty="0" err="1" smtClean="0">
                          <a:latin typeface="+mn-lt"/>
                          <a:ea typeface="Times New Roman"/>
                          <a:cs typeface="Arial"/>
                        </a:rPr>
                        <a:t>userId</a:t>
                      </a:r>
                      <a:r>
                        <a:rPr lang="en-GB" sz="1200" dirty="0" smtClean="0">
                          <a:latin typeface="+mn-lt"/>
                          <a:ea typeface="Times New Roman"/>
                          <a:cs typeface="Arial"/>
                        </a:rPr>
                        <a:t> }</a:t>
                      </a:r>
                      <a:r>
                        <a:rPr lang="en-GB" sz="1200" dirty="0">
                          <a:latin typeface="+mn-lt"/>
                          <a:ea typeface="Times New Roman"/>
                          <a:cs typeface="Arial"/>
                        </a:rPr>
                        <a:t/>
                      </a:r>
                      <a:br>
                        <a:rPr lang="en-GB" sz="1200" dirty="0">
                          <a:latin typeface="+mn-lt"/>
                          <a:ea typeface="Times New Roman"/>
                          <a:cs typeface="Arial"/>
                        </a:rPr>
                      </a:br>
                      <a:endParaRPr lang="en-US" sz="1200" dirty="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dirty="0" err="1" smtClean="0">
                          <a:latin typeface="+mn-lt"/>
                          <a:ea typeface="Times New Roman"/>
                          <a:cs typeface="Arial"/>
                        </a:rPr>
                        <a:t>Acr</a:t>
                      </a:r>
                      <a:r>
                        <a:rPr lang="en-GB" sz="1200" dirty="0" smtClean="0">
                          <a:latin typeface="+mn-lt"/>
                          <a:ea typeface="Times New Roman"/>
                          <a:cs typeface="Arial"/>
                        </a:rPr>
                        <a:t> </a:t>
                      </a: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dirty="0" smtClean="0">
                          <a:latin typeface="+mn-lt"/>
                        </a:rPr>
                        <a:t>Returns the issued ACR</a:t>
                      </a:r>
                      <a:r>
                        <a:rPr lang="en-GB" sz="1200" baseline="0" dirty="0" smtClean="0">
                          <a:latin typeface="+mn-lt"/>
                        </a:rPr>
                        <a:t> f</a:t>
                      </a:r>
                      <a:r>
                        <a:rPr lang="en-GB" sz="1200" dirty="0" smtClean="0">
                          <a:latin typeface="+mn-lt"/>
                        </a:rPr>
                        <a:t>or the given end user identified by the {</a:t>
                      </a:r>
                      <a:r>
                        <a:rPr lang="en-GB" sz="1200" dirty="0" err="1" smtClean="0">
                          <a:latin typeface="+mn-lt"/>
                        </a:rPr>
                        <a:t>userId</a:t>
                      </a:r>
                      <a:r>
                        <a:rPr lang="en-GB" sz="1200" dirty="0" smtClean="0">
                          <a:latin typeface="+mn-lt"/>
                        </a:rPr>
                        <a:t>}  in the context of a  given App. </a:t>
                      </a:r>
                      <a:endParaRPr lang="en-US" sz="1200" dirty="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a:latin typeface="+mn-lt"/>
                          <a:ea typeface="Times New Roman"/>
                          <a:cs typeface="Arial"/>
                        </a:rPr>
                        <a:t>No</a:t>
                      </a:r>
                      <a:endParaRPr lang="en-US" sz="120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dirty="0" smtClean="0">
                          <a:latin typeface="+mn-lt"/>
                          <a:ea typeface="Times New Roman"/>
                        </a:rPr>
                        <a:t>Creates </a:t>
                      </a:r>
                      <a:r>
                        <a:rPr lang="en-GB" sz="1200" dirty="0">
                          <a:latin typeface="+mn-lt"/>
                          <a:ea typeface="Times New Roman"/>
                        </a:rPr>
                        <a:t>an ACR for the </a:t>
                      </a:r>
                      <a:r>
                        <a:rPr lang="en-GB" sz="1200" dirty="0" smtClean="0">
                          <a:latin typeface="+mn-lt"/>
                          <a:ea typeface="Times New Roman"/>
                        </a:rPr>
                        <a:t>user identified </a:t>
                      </a:r>
                      <a:r>
                        <a:rPr lang="en-GB" sz="1200" dirty="0">
                          <a:latin typeface="+mn-lt"/>
                          <a:ea typeface="Times New Roman"/>
                        </a:rPr>
                        <a:t>by the </a:t>
                      </a:r>
                      <a:r>
                        <a:rPr lang="en-GB" sz="1200" dirty="0" smtClean="0">
                          <a:latin typeface="+mn-lt"/>
                          <a:ea typeface="Times New Roman"/>
                        </a:rPr>
                        <a:t>{</a:t>
                      </a:r>
                      <a:r>
                        <a:rPr lang="en-GB" sz="1200" dirty="0" err="1" smtClean="0">
                          <a:latin typeface="+mn-lt"/>
                          <a:ea typeface="Times New Roman"/>
                        </a:rPr>
                        <a:t>userId</a:t>
                      </a:r>
                      <a:r>
                        <a:rPr lang="en-GB" sz="1200" dirty="0" smtClean="0">
                          <a:latin typeface="+mn-lt"/>
                          <a:ea typeface="Times New Roman"/>
                        </a:rPr>
                        <a:t>}.</a:t>
                      </a:r>
                      <a:r>
                        <a:rPr lang="en-GB" sz="1200" baseline="0" dirty="0" smtClean="0">
                          <a:latin typeface="+mn-lt"/>
                          <a:ea typeface="Times New Roman"/>
                        </a:rPr>
                        <a:t> </a:t>
                      </a:r>
                      <a:r>
                        <a:rPr lang="en-GB" sz="1200" dirty="0" smtClean="0">
                          <a:latin typeface="+mn-lt"/>
                        </a:rPr>
                        <a:t>Creation of an ACR requires end user authorization (e.g. Through OAuth). Effectively, allowing an  untrusted App to provide a “Remember</a:t>
                      </a:r>
                      <a:r>
                        <a:rPr lang="en-GB" sz="1200" baseline="0" dirty="0" smtClean="0">
                          <a:latin typeface="+mn-lt"/>
                        </a:rPr>
                        <a:t> me” button to user.</a:t>
                      </a:r>
                      <a:endParaRPr lang="en-US" sz="1200" dirty="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a:latin typeface="+mn-lt"/>
                          <a:ea typeface="Times New Roman"/>
                          <a:cs typeface="Arial"/>
                        </a:rPr>
                        <a:t>No</a:t>
                      </a:r>
                      <a:endParaRPr lang="en-US" sz="120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5566">
                <a:tc>
                  <a:txBody>
                    <a:bodyPr/>
                    <a:lstStyle/>
                    <a:p>
                      <a:pPr marL="0" marR="0">
                        <a:spcBef>
                          <a:spcPts val="600"/>
                        </a:spcBef>
                        <a:spcAft>
                          <a:spcPts val="300"/>
                        </a:spcAft>
                      </a:pPr>
                      <a:r>
                        <a:rPr lang="en-GB" sz="1200">
                          <a:latin typeface="+mn-lt"/>
                          <a:ea typeface="Times New Roman"/>
                        </a:rPr>
                        <a:t>Anonymous Customer Reference</a:t>
                      </a:r>
                      <a:endParaRPr lang="en-US" sz="120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dirty="0" smtClean="0">
                          <a:latin typeface="+mn-lt"/>
                          <a:ea typeface="Times New Roman"/>
                          <a:cs typeface="Arial"/>
                        </a:rPr>
                        <a:t>/{</a:t>
                      </a:r>
                      <a:r>
                        <a:rPr lang="en-GB" sz="1200" dirty="0" err="1" smtClean="0">
                          <a:latin typeface="+mn-lt"/>
                          <a:ea typeface="Times New Roman"/>
                          <a:cs typeface="Arial"/>
                        </a:rPr>
                        <a:t>userId</a:t>
                      </a:r>
                      <a:r>
                        <a:rPr lang="en-GB" sz="1200" dirty="0">
                          <a:latin typeface="+mn-lt"/>
                          <a:ea typeface="Times New Roman"/>
                          <a:cs typeface="Arial"/>
                        </a:rPr>
                        <a:t>}/{ACR}</a:t>
                      </a:r>
                      <a:endParaRPr lang="en-US" sz="1200" dirty="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dirty="0" err="1">
                          <a:latin typeface="+mn-lt"/>
                          <a:ea typeface="Times New Roman"/>
                          <a:cs typeface="Arial"/>
                        </a:rPr>
                        <a:t>Acr</a:t>
                      </a:r>
                      <a:endParaRPr lang="en-US" sz="1200" dirty="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smtClean="0">
                          <a:latin typeface="+mn-lt"/>
                          <a:ea typeface="Times New Roman"/>
                          <a:cs typeface="Arial"/>
                        </a:rPr>
                        <a:t>Retrieves </a:t>
                      </a:r>
                      <a:r>
                        <a:rPr lang="en-GB" sz="1200" dirty="0">
                          <a:latin typeface="+mn-lt"/>
                          <a:ea typeface="Times New Roman"/>
                          <a:cs typeface="Arial"/>
                        </a:rPr>
                        <a:t>the status of an </a:t>
                      </a:r>
                      <a:r>
                        <a:rPr lang="en-GB" sz="1200" dirty="0" smtClean="0">
                          <a:latin typeface="+mn-lt"/>
                          <a:ea typeface="Times New Roman"/>
                          <a:cs typeface="Arial"/>
                        </a:rPr>
                        <a:t>ACR.</a:t>
                      </a:r>
                    </a:p>
                    <a:p>
                      <a:pPr marL="0" marR="0">
                        <a:spcBef>
                          <a:spcPts val="600"/>
                        </a:spcBef>
                        <a:spcAft>
                          <a:spcPts val="300"/>
                        </a:spcAft>
                      </a:pPr>
                      <a:r>
                        <a:rPr lang="en-GB" sz="1200" dirty="0" smtClean="0">
                          <a:latin typeface="+mn-lt"/>
                          <a:ea typeface="Times New Roman"/>
                          <a:cs typeface="Arial"/>
                        </a:rPr>
                        <a:t>If ACR does not exist, HTTP  </a:t>
                      </a:r>
                      <a:r>
                        <a:rPr lang="en-GB" sz="1200" dirty="0" smtClean="0">
                          <a:latin typeface="+mn-lt"/>
                          <a:cs typeface="+mn-cs"/>
                        </a:rPr>
                        <a:t>404 “Not Found “ response is retuned</a:t>
                      </a:r>
                      <a:endParaRPr lang="en-US" sz="1200" dirty="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dirty="0">
                          <a:latin typeface="+mn-lt"/>
                          <a:ea typeface="Times New Roman"/>
                          <a:cs typeface="Arial"/>
                        </a:rPr>
                        <a:t>No</a:t>
                      </a:r>
                      <a:endParaRPr lang="en-US" sz="1200" dirty="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dirty="0" smtClean="0">
                          <a:latin typeface="+mn-lt"/>
                          <a:ea typeface="Times New Roman"/>
                        </a:rPr>
                        <a:t>Renew/Change</a:t>
                      </a:r>
                      <a:r>
                        <a:rPr lang="en-GB" sz="1200" baseline="0" dirty="0" smtClean="0">
                          <a:latin typeface="+mn-lt"/>
                          <a:ea typeface="Times New Roman"/>
                        </a:rPr>
                        <a:t> the value of</a:t>
                      </a:r>
                      <a:r>
                        <a:rPr lang="en-GB" sz="1200" dirty="0" smtClean="0">
                          <a:latin typeface="+mn-lt"/>
                          <a:ea typeface="Times New Roman"/>
                        </a:rPr>
                        <a:t> an ACR.</a:t>
                      </a:r>
                      <a:r>
                        <a:rPr lang="en-GB" sz="1200" baseline="0" dirty="0" smtClean="0">
                          <a:latin typeface="+mn-lt"/>
                          <a:ea typeface="Times New Roman"/>
                        </a:rPr>
                        <a:t> If the App/user for security reasons wishes to change the value of an existing ACR</a:t>
                      </a:r>
                      <a:endParaRPr lang="en-US" sz="1200" dirty="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dirty="0" smtClean="0">
                          <a:latin typeface="+mn-lt"/>
                          <a:ea typeface="Times New Roman"/>
                          <a:cs typeface="Arial"/>
                        </a:rPr>
                        <a:t>Remove </a:t>
                      </a:r>
                      <a:r>
                        <a:rPr lang="en-GB" sz="1200" dirty="0">
                          <a:latin typeface="+mn-lt"/>
                          <a:ea typeface="Times New Roman"/>
                          <a:cs typeface="Arial"/>
                        </a:rPr>
                        <a:t>an </a:t>
                      </a:r>
                      <a:r>
                        <a:rPr lang="en-GB" sz="1200" dirty="0" smtClean="0">
                          <a:latin typeface="+mn-lt"/>
                          <a:ea typeface="Times New Roman"/>
                          <a:cs typeface="Arial"/>
                        </a:rPr>
                        <a:t>ACR. Effectively allowing the App to provide a “No longer remember me” button to the user.</a:t>
                      </a:r>
                      <a:endParaRPr lang="en-US" sz="1200" dirty="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p:txBody>
          <a:bodyPr/>
          <a:lstStyle/>
          <a:p>
            <a:r>
              <a:rPr lang="en-GB" smtClean="0"/>
              <a:t>Recommendation</a:t>
            </a:r>
          </a:p>
        </p:txBody>
      </p:sp>
      <p:sp>
        <p:nvSpPr>
          <p:cNvPr id="9219" name="Rectangle 5"/>
          <p:cNvSpPr>
            <a:spLocks noGrp="1" noChangeArrowheads="1"/>
          </p:cNvSpPr>
          <p:nvPr>
            <p:ph type="body" idx="1"/>
          </p:nvPr>
        </p:nvSpPr>
        <p:spPr/>
        <p:txBody>
          <a:bodyPr/>
          <a:lstStyle/>
          <a:p>
            <a:pPr>
              <a:buFont typeface="Wingdings" pitchFamily="2" charset="2"/>
              <a:buChar char="§"/>
            </a:pPr>
            <a:r>
              <a:rPr lang="en-GB" sz="2200" dirty="0" smtClean="0"/>
              <a:t> ARC group is kindly requested to discuss and consider the proposed Resource Summary and associated operations. </a:t>
            </a:r>
          </a:p>
          <a:p>
            <a:pPr>
              <a:buFontTx/>
              <a:buNone/>
            </a:pPr>
            <a:endParaRPr lang="en-GB" sz="2400" dirty="0" smtClean="0"/>
          </a:p>
          <a:p>
            <a:pPr>
              <a:buFontTx/>
              <a:buNone/>
            </a:pPr>
            <a:endParaRPr lang="en-GB" sz="2400" dirty="0" smtClean="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10296</TotalTime>
  <Pages>15</Pages>
  <Words>434</Words>
  <Application>Microsoft Office PowerPoint</Application>
  <PresentationFormat>Custom</PresentationFormat>
  <Paragraphs>51</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OMA Template</vt:lpstr>
      <vt:lpstr>OMA-ARC-REST-NetAPI-2012-0206-INP_ACR_Management_API  ACR Management API</vt:lpstr>
      <vt:lpstr>Slide 2</vt:lpstr>
      <vt:lpstr>ACR Resource Summary and Associated Operations</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sm7084</cp:lastModifiedBy>
  <cp:revision>342</cp:revision>
  <cp:lastPrinted>1999-04-27T06:51:51Z</cp:lastPrinted>
  <dcterms:created xsi:type="dcterms:W3CDTF">2002-03-19T14:05:12Z</dcterms:created>
  <dcterms:modified xsi:type="dcterms:W3CDTF">2012-07-09T13:09:09Z</dcterms:modified>
</cp:coreProperties>
</file>