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293" r:id="rId2"/>
    <p:sldId id="318" r:id="rId3"/>
    <p:sldId id="330" r:id="rId4"/>
    <p:sldId id="331" r:id="rId5"/>
    <p:sldId id="335" r:id="rId6"/>
    <p:sldId id="336" r:id="rId7"/>
    <p:sldId id="333" r:id="rId8"/>
    <p:sldId id="327" r:id="rId9"/>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Barlow" initials="DB" lastIdx="12" clrIdx="0">
    <p:extLst>
      <p:ext uri="{19B8F6BF-5375-455C-9EA6-DF929625EA0E}">
        <p15:presenceInfo xmlns:p15="http://schemas.microsoft.com/office/powerpoint/2012/main" userId="S-1-5-21-1023163187-903837806-623648099-1202" providerId="AD"/>
      </p:ext>
    </p:extLst>
  </p:cmAuthor>
  <p:cmAuthor id="2" name="Deepak Jaiswal" initials="DJ" lastIdx="1" clrIdx="1">
    <p:extLst>
      <p:ext uri="{19B8F6BF-5375-455C-9EA6-DF929625EA0E}">
        <p15:presenceInfo xmlns:p15="http://schemas.microsoft.com/office/powerpoint/2012/main" userId="Deepak Jaiswa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72" d="100"/>
          <a:sy n="72" d="100"/>
        </p:scale>
        <p:origin x="432"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OMA-ARC-2018-0008</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member.openmobilealliance.org/ftp/public_documents/ARCH/2018/OMA-ARC-2018-0008R01-INP_NetAPI_NMS_IMDN_Archive_CR07_ATT_View.zip" TargetMode="External"/><Relationship Id="rId2" Type="http://schemas.openxmlformats.org/officeDocument/2006/relationships/hyperlink" Target="http://member.openmobilealliance.org/ftp/public_documents/ARCH/2018/OMA-ARC-2018-0007-CR_TS_REST_NetAPI_NMS_IMDN_Archive.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OMA ARC</a:t>
            </a:r>
          </a:p>
          <a:p>
            <a:pPr>
              <a:lnSpc>
                <a:spcPct val="95000"/>
              </a:lnSpc>
              <a:spcAft>
                <a:spcPct val="35000"/>
              </a:spcAft>
            </a:pPr>
            <a:r>
              <a:rPr lang="en-US" altLang="zh-CN" b="1" dirty="0">
                <a:latin typeface="Tahoma" pitchFamily="34" charset="0"/>
                <a:ea typeface="宋体" charset="-122"/>
              </a:rPr>
              <a:t>	Date:	20 Mar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en-US" b="1" dirty="0">
                <a:latin typeface="Tahoma" panose="020B0604030504040204" pitchFamily="34" charset="0"/>
              </a:rPr>
              <a:t>Adrian Synal, </a:t>
            </a:r>
            <a:r>
              <a:rPr lang="en-US" altLang="en-US" b="1">
                <a:latin typeface="Tahoma" panose="020B0604030504040204" pitchFamily="34" charset="0"/>
              </a:rPr>
              <a:t>T-Mobile </a:t>
            </a:r>
            <a:r>
              <a:rPr lang="en-US" altLang="en-US" b="1" smtClean="0">
                <a:latin typeface="Tahoma" panose="020B0604030504040204" pitchFamily="34" charset="0"/>
              </a:rPr>
              <a:t>USA </a:t>
            </a:r>
            <a:endParaRPr lang="en-US" altLang="en-US" b="1" dirty="0">
              <a:latin typeface="Tahoma" panose="020B0604030504040204" pitchFamily="34" charset="0"/>
            </a:endParaRPr>
          </a:p>
          <a:p>
            <a:pPr>
              <a:lnSpc>
                <a:spcPct val="95000"/>
              </a:lnSpc>
              <a:spcAft>
                <a:spcPct val="35000"/>
              </a:spcAft>
            </a:pPr>
            <a:r>
              <a:rPr lang="en-US" altLang="zh-CN" b="1" dirty="0" smtClean="0">
                <a:latin typeface="Tahoma" pitchFamily="34" charset="0"/>
                <a:ea typeface="宋体" charset="-122"/>
              </a:rPr>
              <a:t>		</a:t>
            </a:r>
            <a:r>
              <a:rPr lang="en-US" altLang="en-US" b="1" dirty="0" err="1" smtClean="0">
                <a:latin typeface="Tahoma" panose="020B0604030504040204" pitchFamily="34" charset="0"/>
              </a:rPr>
              <a:t>Shahram</a:t>
            </a:r>
            <a:r>
              <a:rPr lang="en-US" altLang="en-US" b="1" dirty="0" smtClean="0">
                <a:latin typeface="Tahoma" panose="020B0604030504040204" pitchFamily="34" charset="0"/>
              </a:rPr>
              <a:t> </a:t>
            </a:r>
            <a:r>
              <a:rPr lang="en-US" altLang="en-US" b="1" dirty="0" err="1" smtClean="0">
                <a:latin typeface="Tahoma" panose="020B0604030504040204" pitchFamily="34" charset="0"/>
              </a:rPr>
              <a:t>Mohajeri,</a:t>
            </a:r>
            <a:r>
              <a:rPr lang="en-US" altLang="en-US" b="1" dirty="0" smtClean="0">
                <a:latin typeface="Tahoma" panose="020B0604030504040204" pitchFamily="34" charset="0"/>
              </a:rPr>
              <a:t> AT&amp;T</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endParaRPr lang="en-US" altLang="en-US" b="1" dirty="0">
              <a:latin typeface="Tahoma" panose="020B0604030504040204"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1600" dirty="0">
                <a:ea typeface="宋体" charset="-122"/>
              </a:rPr>
              <a:t>OMA-ARC-REST-NetAPI-2018-0011-INP_NMS_IMDN_Archiving_feature</a:t>
            </a:r>
            <a:r>
              <a:rPr lang="en-US" altLang="zh-CN" sz="1400" dirty="0">
                <a:ea typeface="宋体" charset="-122"/>
              </a:rPr>
              <a:t/>
            </a:r>
            <a:br>
              <a:rPr lang="en-US" altLang="zh-CN" sz="1400" dirty="0">
                <a:ea typeface="宋体" charset="-122"/>
              </a:rPr>
            </a:br>
            <a:r>
              <a:rPr lang="en-US" altLang="zh-CN" sz="2800" dirty="0" smtClean="0">
                <a:ea typeface="宋体" charset="-122"/>
              </a:rPr>
              <a:t>NMS </a:t>
            </a:r>
            <a:r>
              <a:rPr lang="en-US" altLang="zh-CN" sz="2800" dirty="0">
                <a:ea typeface="宋体" charset="-122"/>
              </a:rPr>
              <a:t>IMDN Archive </a:t>
            </a:r>
            <a:r>
              <a:rPr lang="en-US" altLang="zh-CN" sz="2800" dirty="0" smtClean="0">
                <a:ea typeface="宋体" charset="-122"/>
              </a:rPr>
              <a:t>Feature</a:t>
            </a:r>
            <a:r>
              <a:rPr lang="en-US" altLang="zh-CN" dirty="0">
                <a:ea typeface="宋体" charset="-122"/>
              </a:rPr>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IMDN Archive CR07—CR09 – Motivations</a:t>
            </a:r>
          </a:p>
        </p:txBody>
      </p:sp>
      <p:sp>
        <p:nvSpPr>
          <p:cNvPr id="3075" name="Rectangle 5"/>
          <p:cNvSpPr>
            <a:spLocks noGrp="1" noChangeArrowheads="1"/>
          </p:cNvSpPr>
          <p:nvPr>
            <p:ph type="body" idx="1"/>
          </p:nvPr>
        </p:nvSpPr>
        <p:spPr/>
        <p:txBody>
          <a:bodyPr/>
          <a:lstStyle/>
          <a:p>
            <a:pPr>
              <a:buFontTx/>
              <a:buNone/>
            </a:pPr>
            <a:r>
              <a:rPr lang="en-GB" altLang="zh-CN" dirty="0">
                <a:ea typeface="宋体" charset="-122"/>
              </a:rPr>
              <a:t>There are multiple motivations for enhancing how IMDN’s are handled within OMA CPM and OMA NMS. </a:t>
            </a:r>
            <a:r>
              <a:rPr lang="en-GB" altLang="zh-CN" dirty="0" smtClean="0">
                <a:ea typeface="宋体" charset="-122"/>
              </a:rPr>
              <a:t>This </a:t>
            </a:r>
            <a:r>
              <a:rPr lang="en-GB" altLang="zh-CN" dirty="0">
                <a:ea typeface="宋体" charset="-122"/>
              </a:rPr>
              <a:t>presentation provides a solution  on how to enhance </a:t>
            </a:r>
            <a:r>
              <a:rPr lang="en-GB" altLang="zh-CN" dirty="0" smtClean="0">
                <a:ea typeface="宋体" charset="-122"/>
              </a:rPr>
              <a:t>NMS </a:t>
            </a:r>
            <a:r>
              <a:rPr lang="en-GB" altLang="zh-CN" dirty="0" smtClean="0">
                <a:ea typeface="宋体" charset="-122"/>
              </a:rPr>
              <a:t>API spec </a:t>
            </a:r>
            <a:r>
              <a:rPr lang="en-GB" altLang="zh-CN" dirty="0" smtClean="0">
                <a:ea typeface="宋体" charset="-122"/>
              </a:rPr>
              <a:t>without </a:t>
            </a:r>
            <a:r>
              <a:rPr lang="en-GB" altLang="zh-CN" dirty="0">
                <a:ea typeface="宋体" charset="-122"/>
              </a:rPr>
              <a:t>disrupting in-market clients.  Current </a:t>
            </a:r>
            <a:r>
              <a:rPr lang="en-GB" altLang="zh-CN" dirty="0" smtClean="0">
                <a:ea typeface="宋体" charset="-122"/>
              </a:rPr>
              <a:t>implementation </a:t>
            </a:r>
            <a:r>
              <a:rPr lang="en-GB" altLang="zh-CN" dirty="0">
                <a:ea typeface="宋体" charset="-122"/>
              </a:rPr>
              <a:t>storing IMDNs </a:t>
            </a:r>
            <a:r>
              <a:rPr lang="en-GB" altLang="zh-CN" b="1" dirty="0">
                <a:ea typeface="宋体" charset="-122"/>
              </a:rPr>
              <a:t>as separate objects</a:t>
            </a:r>
            <a:r>
              <a:rPr lang="en-GB" altLang="zh-CN" dirty="0">
                <a:ea typeface="宋体" charset="-122"/>
              </a:rPr>
              <a:t> has the </a:t>
            </a:r>
            <a:r>
              <a:rPr lang="en-GB" altLang="zh-CN" b="1" dirty="0">
                <a:ea typeface="宋体" charset="-122"/>
              </a:rPr>
              <a:t>following problems</a:t>
            </a:r>
            <a:r>
              <a:rPr lang="en-GB" altLang="zh-CN" dirty="0">
                <a:ea typeface="宋体" charset="-122"/>
              </a:rPr>
              <a:t>:</a:t>
            </a:r>
          </a:p>
          <a:p>
            <a:pPr marL="457200" indent="-457200">
              <a:buFontTx/>
              <a:buAutoNum type="arabicPeriod"/>
            </a:pPr>
            <a:r>
              <a:rPr lang="en-GB" sz="2000" dirty="0">
                <a:ea typeface="宋体" charset="-122"/>
              </a:rPr>
              <a:t>Synchronization Speed</a:t>
            </a:r>
            <a:br>
              <a:rPr lang="en-GB" sz="2000" dirty="0">
                <a:ea typeface="宋体" charset="-122"/>
              </a:rPr>
            </a:br>
            <a:r>
              <a:rPr lang="en-GB" sz="1800" dirty="0">
                <a:solidFill>
                  <a:srgbClr val="FF0000"/>
                </a:solidFill>
                <a:ea typeface="宋体" charset="-122"/>
              </a:rPr>
              <a:t>IMDNs comprise a large % of client originated traffic.  It is slow for clients to download ALL IMDNs as a separate object and it is resource intensive to </a:t>
            </a:r>
            <a:r>
              <a:rPr lang="en-GB" sz="1800" dirty="0" smtClean="0">
                <a:solidFill>
                  <a:srgbClr val="FF0000"/>
                </a:solidFill>
                <a:ea typeface="宋体" charset="-122"/>
              </a:rPr>
              <a:t>correlate </a:t>
            </a:r>
            <a:r>
              <a:rPr lang="en-GB" sz="1800" dirty="0">
                <a:solidFill>
                  <a:srgbClr val="FF0000"/>
                </a:solidFill>
                <a:ea typeface="宋体" charset="-122"/>
              </a:rPr>
              <a:t>each IMDN with the associated object.</a:t>
            </a:r>
          </a:p>
          <a:p>
            <a:pPr marL="457200" indent="-457200">
              <a:buFontTx/>
              <a:buAutoNum type="arabicPeriod"/>
            </a:pPr>
            <a:r>
              <a:rPr lang="en-GB" sz="2000" dirty="0">
                <a:ea typeface="宋体" charset="-122"/>
              </a:rPr>
              <a:t>Inefficient Storage</a:t>
            </a:r>
            <a:br>
              <a:rPr lang="en-GB" sz="2000" dirty="0">
                <a:ea typeface="宋体" charset="-122"/>
              </a:rPr>
            </a:br>
            <a:r>
              <a:rPr lang="en-GB" sz="1800" dirty="0">
                <a:solidFill>
                  <a:srgbClr val="FF0000"/>
                </a:solidFill>
                <a:ea typeface="宋体" charset="-122"/>
              </a:rPr>
              <a:t>Storing IMDNs </a:t>
            </a:r>
            <a:r>
              <a:rPr lang="en-GB" sz="1800" dirty="0" smtClean="0">
                <a:solidFill>
                  <a:srgbClr val="FF0000"/>
                </a:solidFill>
                <a:ea typeface="宋体" charset="-122"/>
              </a:rPr>
              <a:t>as </a:t>
            </a:r>
            <a:r>
              <a:rPr lang="en-GB" sz="1800" dirty="0">
                <a:solidFill>
                  <a:srgbClr val="FF0000"/>
                </a:solidFill>
                <a:ea typeface="宋体" charset="-122"/>
              </a:rPr>
              <a:t>separate </a:t>
            </a:r>
            <a:r>
              <a:rPr lang="en-GB" sz="1800" dirty="0" smtClean="0">
                <a:solidFill>
                  <a:srgbClr val="FF0000"/>
                </a:solidFill>
                <a:ea typeface="宋体" charset="-122"/>
              </a:rPr>
              <a:t>objects </a:t>
            </a:r>
            <a:r>
              <a:rPr lang="en-GB" sz="1800" dirty="0">
                <a:solidFill>
                  <a:srgbClr val="FF0000"/>
                </a:solidFill>
                <a:ea typeface="宋体" charset="-122"/>
              </a:rPr>
              <a:t>requires extra storage </a:t>
            </a:r>
            <a:endParaRPr lang="en-GB" sz="2000" dirty="0">
              <a:solidFill>
                <a:srgbClr val="FF0000"/>
              </a:solidFill>
              <a:ea typeface="宋体" charset="-122"/>
            </a:endParaRPr>
          </a:p>
          <a:p>
            <a:pPr marL="457200" indent="-457200">
              <a:buFontTx/>
              <a:buAutoNum type="arabicPeriod"/>
            </a:pPr>
            <a:r>
              <a:rPr lang="en-GB" sz="2000" dirty="0">
                <a:ea typeface="宋体" charset="-122"/>
              </a:rPr>
              <a:t>Dangling IMDNs </a:t>
            </a:r>
            <a:br>
              <a:rPr lang="en-GB" sz="2000" dirty="0">
                <a:ea typeface="宋体" charset="-122"/>
              </a:rPr>
            </a:br>
            <a:r>
              <a:rPr lang="en-GB" sz="1800" dirty="0">
                <a:solidFill>
                  <a:srgbClr val="FF0000"/>
                </a:solidFill>
                <a:ea typeface="宋体" charset="-122"/>
              </a:rPr>
              <a:t>Clients that delete a message but not ALL associated IMDNs will result in dangling IMDNs.  Even if a clients deletes all the IMDNs associated with an object, there is no guarantee that a new IMDN will not </a:t>
            </a:r>
            <a:r>
              <a:rPr lang="en-GB" sz="1800" dirty="0" smtClean="0">
                <a:solidFill>
                  <a:srgbClr val="FF0000"/>
                </a:solidFill>
                <a:ea typeface="宋体" charset="-122"/>
              </a:rPr>
              <a:t>be received/archived by the storage after </a:t>
            </a:r>
            <a:r>
              <a:rPr lang="en-GB" sz="1800" dirty="0">
                <a:solidFill>
                  <a:srgbClr val="FF0000"/>
                </a:solidFill>
                <a:ea typeface="宋体" charset="-122"/>
              </a:rPr>
              <a:t>the deletion of the message</a:t>
            </a:r>
            <a:endParaRPr lang="en-GB" altLang="zh-CN" dirty="0">
              <a:solidFill>
                <a:srgbClr val="FF0000"/>
              </a:solidFill>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9CBB520-EA00-4AC6-9A7D-AC99D582EB4D}"/>
              </a:ext>
            </a:extLst>
          </p:cNvPr>
          <p:cNvSpPr>
            <a:spLocks noGrp="1"/>
          </p:cNvSpPr>
          <p:nvPr>
            <p:ph type="title"/>
          </p:nvPr>
        </p:nvSpPr>
        <p:spPr/>
        <p:txBody>
          <a:bodyPr/>
          <a:lstStyle/>
          <a:p>
            <a:r>
              <a:rPr lang="en-GB" altLang="zh-CN" dirty="0">
                <a:ea typeface="宋体" charset="-122"/>
              </a:rPr>
              <a:t>IMDN Archive CR – Considerations</a:t>
            </a:r>
            <a:endParaRPr lang="en-US" dirty="0"/>
          </a:p>
        </p:txBody>
      </p:sp>
      <p:sp>
        <p:nvSpPr>
          <p:cNvPr id="3" name="Content Placeholder 2">
            <a:extLst>
              <a:ext uri="{FF2B5EF4-FFF2-40B4-BE49-F238E27FC236}">
                <a16:creationId xmlns="" xmlns:a16="http://schemas.microsoft.com/office/drawing/2014/main" id="{EAD00846-1DAD-4491-AAD8-CA8B78449191}"/>
              </a:ext>
            </a:extLst>
          </p:cNvPr>
          <p:cNvSpPr>
            <a:spLocks noGrp="1"/>
          </p:cNvSpPr>
          <p:nvPr>
            <p:ph idx="1"/>
          </p:nvPr>
        </p:nvSpPr>
        <p:spPr>
          <a:xfrm>
            <a:off x="292100" y="1149350"/>
            <a:ext cx="8778875" cy="5403850"/>
          </a:xfrm>
        </p:spPr>
        <p:txBody>
          <a:bodyPr/>
          <a:lstStyle/>
          <a:p>
            <a:pPr marL="0" indent="0">
              <a:buNone/>
            </a:pPr>
            <a:r>
              <a:rPr lang="en-US" u="sng" dirty="0"/>
              <a:t>Backward compatibility considerations:</a:t>
            </a:r>
          </a:p>
          <a:p>
            <a:pPr marL="0" indent="0">
              <a:buNone/>
            </a:pPr>
            <a:endParaRPr lang="en-US" u="sng" dirty="0"/>
          </a:p>
          <a:p>
            <a:pPr marL="0" indent="0">
              <a:buNone/>
            </a:pPr>
            <a:r>
              <a:rPr lang="en-US" sz="2000" dirty="0"/>
              <a:t>Any </a:t>
            </a:r>
            <a:r>
              <a:rPr lang="en-US" sz="2000" b="1" dirty="0"/>
              <a:t>new solution</a:t>
            </a:r>
            <a:r>
              <a:rPr lang="en-US" sz="2000" dirty="0"/>
              <a:t> for aggregating and providing a </a:t>
            </a:r>
            <a:r>
              <a:rPr lang="en-US" sz="2000" dirty="0" smtClean="0"/>
              <a:t>list </a:t>
            </a:r>
            <a:r>
              <a:rPr lang="en-US" sz="2000" dirty="0"/>
              <a:t>of All IMDNs to clients should not affect in </a:t>
            </a:r>
            <a:r>
              <a:rPr lang="en-US" sz="2000" dirty="0" smtClean="0"/>
              <a:t>a negative </a:t>
            </a:r>
            <a:r>
              <a:rPr lang="en-US" sz="2000" dirty="0"/>
              <a:t>way </a:t>
            </a:r>
            <a:r>
              <a:rPr lang="en-US" sz="2000" dirty="0" smtClean="0"/>
              <a:t>in-market </a:t>
            </a:r>
            <a:r>
              <a:rPr lang="en-US" sz="2000" dirty="0"/>
              <a:t>clients </a:t>
            </a:r>
            <a:r>
              <a:rPr lang="en-US" sz="2000" dirty="0" smtClean="0"/>
              <a:t>which use </a:t>
            </a:r>
            <a:r>
              <a:rPr lang="en-US" sz="2000" dirty="0"/>
              <a:t>the following functions:</a:t>
            </a:r>
            <a:r>
              <a:rPr lang="en-US" sz="2000" u="sng" dirty="0"/>
              <a:t/>
            </a:r>
            <a:br>
              <a:rPr lang="en-US" sz="2000" u="sng" dirty="0"/>
            </a:br>
            <a:endParaRPr lang="en-US" sz="1600" dirty="0"/>
          </a:p>
          <a:p>
            <a:pPr lvl="1"/>
            <a:r>
              <a:rPr lang="en-US" sz="1800" dirty="0" smtClean="0"/>
              <a:t>Create </a:t>
            </a:r>
            <a:r>
              <a:rPr lang="en-US" sz="1800" dirty="0"/>
              <a:t>and Delete an IMDN</a:t>
            </a:r>
          </a:p>
          <a:p>
            <a:pPr lvl="1"/>
            <a:r>
              <a:rPr lang="en-US" sz="1800" dirty="0"/>
              <a:t>Search for IMDNs with a Filter</a:t>
            </a:r>
          </a:p>
          <a:p>
            <a:pPr lvl="1"/>
            <a:r>
              <a:rPr lang="en-US" sz="1800" dirty="0" smtClean="0"/>
              <a:t>Search </a:t>
            </a:r>
            <a:r>
              <a:rPr lang="en-US" sz="1800" dirty="0"/>
              <a:t>for ALL object under a folder without a Filter, which should include IMDNs</a:t>
            </a:r>
          </a:p>
          <a:p>
            <a:pPr lvl="1"/>
            <a:r>
              <a:rPr lang="en-US" sz="1800" dirty="0" smtClean="0"/>
              <a:t>Receive </a:t>
            </a:r>
            <a:r>
              <a:rPr lang="en-US" sz="1800" dirty="0"/>
              <a:t>Notifications for IMDNs	</a:t>
            </a:r>
          </a:p>
          <a:p>
            <a:pPr lvl="1"/>
            <a:r>
              <a:rPr lang="en-US" sz="1800" dirty="0" smtClean="0"/>
              <a:t>Retrieve </a:t>
            </a:r>
            <a:r>
              <a:rPr lang="en-US" sz="1800" dirty="0"/>
              <a:t>objects without inline IMDN information</a:t>
            </a:r>
          </a:p>
          <a:p>
            <a:pPr marL="0" indent="0">
              <a:buNone/>
            </a:pPr>
            <a:endParaRPr lang="en-US" dirty="0"/>
          </a:p>
        </p:txBody>
      </p:sp>
    </p:spTree>
    <p:extLst>
      <p:ext uri="{BB962C8B-B14F-4D97-AF65-F5344CB8AC3E}">
        <p14:creationId xmlns:p14="http://schemas.microsoft.com/office/powerpoint/2010/main" val="247392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67CBDF-56AE-47C7-B25F-D794B7C38BF2}"/>
              </a:ext>
            </a:extLst>
          </p:cNvPr>
          <p:cNvSpPr>
            <a:spLocks noGrp="1"/>
          </p:cNvSpPr>
          <p:nvPr>
            <p:ph type="title"/>
          </p:nvPr>
        </p:nvSpPr>
        <p:spPr/>
        <p:txBody>
          <a:bodyPr/>
          <a:lstStyle/>
          <a:p>
            <a:r>
              <a:rPr lang="en-GB" altLang="zh-CN" dirty="0">
                <a:ea typeface="宋体" charset="-122"/>
              </a:rPr>
              <a:t>IMDN Archive CR – Solution</a:t>
            </a:r>
            <a:endParaRPr lang="en-US" dirty="0"/>
          </a:p>
        </p:txBody>
      </p:sp>
      <p:sp>
        <p:nvSpPr>
          <p:cNvPr id="3" name="Content Placeholder 2">
            <a:extLst>
              <a:ext uri="{FF2B5EF4-FFF2-40B4-BE49-F238E27FC236}">
                <a16:creationId xmlns="" xmlns:a16="http://schemas.microsoft.com/office/drawing/2014/main" id="{E4CE4EFD-3003-4A27-916E-1BC1C07F65CE}"/>
              </a:ext>
            </a:extLst>
          </p:cNvPr>
          <p:cNvSpPr>
            <a:spLocks noGrp="1"/>
          </p:cNvSpPr>
          <p:nvPr>
            <p:ph idx="1"/>
          </p:nvPr>
        </p:nvSpPr>
        <p:spPr>
          <a:xfrm>
            <a:off x="276225" y="996950"/>
            <a:ext cx="8778875" cy="6400800"/>
          </a:xfrm>
        </p:spPr>
        <p:txBody>
          <a:bodyPr/>
          <a:lstStyle/>
          <a:p>
            <a:pPr marL="0" indent="0">
              <a:buNone/>
            </a:pPr>
            <a:r>
              <a:rPr lang="en-US" dirty="0"/>
              <a:t>1. Add a </a:t>
            </a:r>
            <a:r>
              <a:rPr lang="en-US" b="1" dirty="0"/>
              <a:t>new resource </a:t>
            </a:r>
            <a:r>
              <a:rPr lang="en-US" dirty="0"/>
              <a:t>to objects, allowing clients to download the Full IMDN List:</a:t>
            </a:r>
          </a:p>
          <a:p>
            <a:pPr marL="0" indent="0">
              <a:buNone/>
            </a:pPr>
            <a:r>
              <a:rPr lang="en-US" sz="2000" dirty="0"/>
              <a:t>http://{severRoot}/nms/{apiVersion}/{storeName}/{boxId}/objects/{objectId}/imdns</a:t>
            </a:r>
          </a:p>
          <a:p>
            <a:pPr marL="0" indent="0">
              <a:buNone/>
            </a:pPr>
            <a:endParaRPr lang="en-US" sz="2000" dirty="0"/>
          </a:p>
          <a:p>
            <a:pPr marL="0" indent="0">
              <a:buNone/>
            </a:pPr>
            <a:r>
              <a:rPr lang="en-US" sz="2000" dirty="0"/>
              <a:t>The resource MUST be available for access by clients via the HTTP verb GET in order to download the Full List of IMDNs associated with the given object.  Example:</a:t>
            </a:r>
          </a:p>
          <a:p>
            <a:pPr marL="0" indent="0">
              <a:buNone/>
            </a:pPr>
            <a:r>
              <a:rPr lang="en-US" sz="1400" dirty="0"/>
              <a:t>{</a:t>
            </a:r>
          </a:p>
          <a:p>
            <a:pPr marL="0" indent="0">
              <a:buNone/>
            </a:pPr>
            <a:r>
              <a:rPr lang="en-US" sz="1400" dirty="0"/>
              <a:t>  "</a:t>
            </a:r>
            <a:r>
              <a:rPr lang="en-US" sz="1400" dirty="0" err="1"/>
              <a:t>imdns</a:t>
            </a:r>
            <a:r>
              <a:rPr lang="en-US" sz="1400" dirty="0"/>
              <a:t>":{</a:t>
            </a:r>
          </a:p>
          <a:p>
            <a:pPr marL="0" indent="0">
              <a:buNone/>
            </a:pPr>
            <a:r>
              <a:rPr lang="en-US" sz="1400" dirty="0"/>
              <a:t>      “</a:t>
            </a:r>
            <a:r>
              <a:rPr lang="en-US" sz="1400" dirty="0" err="1"/>
              <a:t>tel</a:t>
            </a:r>
            <a:r>
              <a:rPr lang="en-US" sz="1400" dirty="0"/>
              <a:t>:+ 19585550210":[</a:t>
            </a:r>
          </a:p>
          <a:p>
            <a:pPr marL="0" indent="0">
              <a:buNone/>
            </a:pPr>
            <a:r>
              <a:rPr lang="en-US" sz="1400" dirty="0"/>
              <a:t>               {“type”: “read", “date”: “2013-11-12T08:30:10Z“},</a:t>
            </a:r>
            <a:br>
              <a:rPr lang="en-US" sz="1400" dirty="0"/>
            </a:br>
            <a:r>
              <a:rPr lang="en-US" sz="1400" dirty="0"/>
              <a:t>               {“type”:”delivered”,”date”:”2013-11-12T08:29:10Z”}</a:t>
            </a:r>
          </a:p>
          <a:p>
            <a:pPr marL="0" indent="0">
              <a:buNone/>
            </a:pPr>
            <a:r>
              <a:rPr lang="en-US" sz="1400" dirty="0"/>
              <a:t>             ],</a:t>
            </a:r>
          </a:p>
          <a:p>
            <a:pPr marL="0" indent="0">
              <a:buNone/>
            </a:pPr>
            <a:r>
              <a:rPr lang="en-US" sz="1400" dirty="0"/>
              <a:t>      " </a:t>
            </a:r>
            <a:r>
              <a:rPr lang="en-US" sz="1400" dirty="0" err="1"/>
              <a:t>tel</a:t>
            </a:r>
            <a:r>
              <a:rPr lang="en-US" sz="1400" dirty="0"/>
              <a:t>:+19585550320":[</a:t>
            </a:r>
          </a:p>
          <a:p>
            <a:pPr marL="0" indent="0">
              <a:buNone/>
            </a:pPr>
            <a:r>
              <a:rPr lang="en-US" sz="1400" dirty="0"/>
              <a:t>                [{“type”: “delivered", “date”:”2013-11-12T08:30:10Z“}]</a:t>
            </a:r>
          </a:p>
          <a:p>
            <a:pPr marL="0" indent="0">
              <a:buNone/>
            </a:pPr>
            <a:r>
              <a:rPr lang="en-US" sz="1400" dirty="0"/>
              <a:t>             ],</a:t>
            </a:r>
          </a:p>
          <a:p>
            <a:pPr marL="0" indent="0">
              <a:buNone/>
            </a:pPr>
            <a:r>
              <a:rPr lang="en-US" sz="1400" dirty="0"/>
              <a:t>       “lastModSeq”:”123”</a:t>
            </a:r>
          </a:p>
          <a:p>
            <a:pPr marL="0" indent="0">
              <a:buNone/>
            </a:pPr>
            <a:r>
              <a:rPr lang="en-US" sz="1400" dirty="0"/>
              <a:t>}</a:t>
            </a:r>
          </a:p>
          <a:p>
            <a:pPr marL="0" indent="0">
              <a:buNone/>
            </a:pPr>
            <a:r>
              <a:rPr lang="en-US" sz="1400" dirty="0"/>
              <a:t>}</a:t>
            </a:r>
          </a:p>
          <a:p>
            <a:pPr marL="0" indent="0">
              <a:buNone/>
            </a:pPr>
            <a:endParaRPr lang="en-US" sz="1050" dirty="0"/>
          </a:p>
        </p:txBody>
      </p:sp>
    </p:spTree>
    <p:extLst>
      <p:ext uri="{BB962C8B-B14F-4D97-AF65-F5344CB8AC3E}">
        <p14:creationId xmlns:p14="http://schemas.microsoft.com/office/powerpoint/2010/main" val="3202149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67CBDF-56AE-47C7-B25F-D794B7C38BF2}"/>
              </a:ext>
            </a:extLst>
          </p:cNvPr>
          <p:cNvSpPr>
            <a:spLocks noGrp="1"/>
          </p:cNvSpPr>
          <p:nvPr>
            <p:ph type="title"/>
          </p:nvPr>
        </p:nvSpPr>
        <p:spPr/>
        <p:txBody>
          <a:bodyPr/>
          <a:lstStyle/>
          <a:p>
            <a:r>
              <a:rPr lang="en-GB" altLang="zh-CN" dirty="0">
                <a:ea typeface="宋体" charset="-122"/>
              </a:rPr>
              <a:t>IMDN Archive CR – Solution</a:t>
            </a:r>
            <a:endParaRPr lang="en-US" dirty="0"/>
          </a:p>
        </p:txBody>
      </p:sp>
      <p:sp>
        <p:nvSpPr>
          <p:cNvPr id="3" name="Content Placeholder 2">
            <a:extLst>
              <a:ext uri="{FF2B5EF4-FFF2-40B4-BE49-F238E27FC236}">
                <a16:creationId xmlns="" xmlns:a16="http://schemas.microsoft.com/office/drawing/2014/main" id="{E4CE4EFD-3003-4A27-916E-1BC1C07F65CE}"/>
              </a:ext>
            </a:extLst>
          </p:cNvPr>
          <p:cNvSpPr>
            <a:spLocks noGrp="1"/>
          </p:cNvSpPr>
          <p:nvPr>
            <p:ph idx="1"/>
          </p:nvPr>
        </p:nvSpPr>
        <p:spPr>
          <a:xfrm>
            <a:off x="276225" y="996950"/>
            <a:ext cx="8778875" cy="6400800"/>
          </a:xfrm>
        </p:spPr>
        <p:txBody>
          <a:bodyPr/>
          <a:lstStyle/>
          <a:p>
            <a:pPr marL="0" indent="0">
              <a:buNone/>
            </a:pPr>
            <a:r>
              <a:rPr lang="en-US" dirty="0"/>
              <a:t>2. Add a </a:t>
            </a:r>
            <a:r>
              <a:rPr lang="en-US" b="1" dirty="0"/>
              <a:t>new query flag </a:t>
            </a:r>
            <a:r>
              <a:rPr lang="en-US" dirty="0"/>
              <a:t>to the object resource endpoint, allowing clients to request the List of All IMDNs to be added inline into associated objects.  Example:</a:t>
            </a:r>
          </a:p>
          <a:p>
            <a:pPr marL="0" indent="0">
              <a:buNone/>
            </a:pPr>
            <a:endParaRPr lang="en-US" sz="1600" dirty="0"/>
          </a:p>
          <a:p>
            <a:pPr marL="0" indent="0">
              <a:buNone/>
            </a:pPr>
            <a:r>
              <a:rPr lang="en-US" sz="1600" dirty="0"/>
              <a:t>{ "object": {</a:t>
            </a:r>
          </a:p>
          <a:p>
            <a:pPr marL="0" indent="0">
              <a:buNone/>
            </a:pPr>
            <a:r>
              <a:rPr lang="en-US" sz="1600" dirty="0"/>
              <a:t>    "</a:t>
            </a:r>
            <a:r>
              <a:rPr lang="en-US" sz="1600" dirty="0" err="1"/>
              <a:t>parentFolder</a:t>
            </a:r>
            <a:r>
              <a:rPr lang="en-US" sz="1600" dirty="0"/>
              <a:t>": "http://exampleAPI/nms/v1/myStore/tel%3A%2B19585550100/folders/fId123",</a:t>
            </a:r>
          </a:p>
          <a:p>
            <a:pPr marL="0" indent="0">
              <a:buNone/>
            </a:pPr>
            <a:r>
              <a:rPr lang="en-US" sz="1600" dirty="0"/>
              <a:t>    "attributes": { "attribute": [ { "name": "</a:t>
            </a:r>
            <a:r>
              <a:rPr lang="en-US" sz="1600" dirty="0" err="1"/>
              <a:t>TextContent</a:t>
            </a:r>
            <a:r>
              <a:rPr lang="en-US" sz="1600" dirty="0"/>
              <a:t>",  "value": [ "The quick brown fox rushed to Montreal." ]  } ] },</a:t>
            </a:r>
          </a:p>
          <a:p>
            <a:pPr marL="0" indent="0">
              <a:buNone/>
            </a:pPr>
            <a:r>
              <a:rPr lang="en-US" sz="1600" dirty="0"/>
              <a:t>    "flags": { "flag": []  },</a:t>
            </a:r>
          </a:p>
          <a:p>
            <a:pPr marL="0" indent="0">
              <a:buNone/>
            </a:pPr>
            <a:r>
              <a:rPr lang="en-US" sz="1600" dirty="0"/>
              <a:t>     "</a:t>
            </a:r>
            <a:r>
              <a:rPr lang="en-US" sz="1600" dirty="0" err="1"/>
              <a:t>imdns</a:t>
            </a:r>
            <a:r>
              <a:rPr lang="en-US" sz="1600" dirty="0"/>
              <a:t>":{ “</a:t>
            </a:r>
            <a:r>
              <a:rPr lang="en-US" sz="1600" dirty="0" err="1"/>
              <a:t>tel</a:t>
            </a:r>
            <a:r>
              <a:rPr lang="en-US" sz="1600" dirty="0"/>
              <a:t>:+ 19585550210":[{“type”:”delivered”,”date”:”2013-11-12T08:29:10Z”}],</a:t>
            </a:r>
          </a:p>
          <a:p>
            <a:pPr marL="0" indent="0">
              <a:buNone/>
            </a:pPr>
            <a:r>
              <a:rPr lang="en-US" sz="1600" dirty="0"/>
              <a:t>                     "</a:t>
            </a:r>
            <a:r>
              <a:rPr lang="en-US" sz="1600" dirty="0" err="1"/>
              <a:t>tel</a:t>
            </a:r>
            <a:r>
              <a:rPr lang="en-US" sz="1600" dirty="0"/>
              <a:t>:+19585550320":[{“type”: “delivered", “date”:”2013-11-12T08:30:10Z“}]},</a:t>
            </a:r>
          </a:p>
          <a:p>
            <a:pPr marL="0" indent="0">
              <a:buNone/>
            </a:pPr>
            <a:r>
              <a:rPr lang="en-US" sz="1600" dirty="0"/>
              <a:t>     “lastModSeq”:”123”}</a:t>
            </a:r>
          </a:p>
          <a:p>
            <a:pPr marL="0" indent="0">
              <a:buNone/>
            </a:pPr>
            <a:r>
              <a:rPr lang="en-US" sz="1600" dirty="0"/>
              <a:t>    "</a:t>
            </a:r>
            <a:r>
              <a:rPr lang="en-US" sz="1600" dirty="0" err="1"/>
              <a:t>resourceURL</a:t>
            </a:r>
            <a:r>
              <a:rPr lang="en-US" sz="1600" dirty="0"/>
              <a:t>": "http://example.com/</a:t>
            </a:r>
            <a:r>
              <a:rPr lang="en-US" sz="1600" dirty="0" err="1"/>
              <a:t>exampleAPI</a:t>
            </a:r>
            <a:r>
              <a:rPr lang="en-US" sz="1600" dirty="0"/>
              <a:t>/</a:t>
            </a:r>
            <a:r>
              <a:rPr lang="en-US" sz="1600" dirty="0" err="1"/>
              <a:t>nms</a:t>
            </a:r>
            <a:r>
              <a:rPr lang="en-US" sz="1600" dirty="0"/>
              <a:t>/v1/</a:t>
            </a:r>
            <a:r>
              <a:rPr lang="en-US" sz="1600" dirty="0" err="1"/>
              <a:t>myStore</a:t>
            </a:r>
            <a:r>
              <a:rPr lang="en-US" sz="1600" dirty="0"/>
              <a:t>/tel%3A%2B19585550100/objects/obj543",</a:t>
            </a:r>
          </a:p>
          <a:p>
            <a:pPr marL="0" indent="0">
              <a:buNone/>
            </a:pPr>
            <a:r>
              <a:rPr lang="en-US" sz="1600" dirty="0"/>
              <a:t>    "path": "/main/conversation5/obj543",</a:t>
            </a:r>
          </a:p>
          <a:p>
            <a:pPr marL="0" indent="0">
              <a:buNone/>
            </a:pPr>
            <a:r>
              <a:rPr lang="en-US" sz="1600" dirty="0"/>
              <a:t>    "</a:t>
            </a:r>
            <a:r>
              <a:rPr lang="en-US" sz="1600" dirty="0" err="1"/>
              <a:t>lastModSeq</a:t>
            </a:r>
            <a:r>
              <a:rPr lang="en-US" sz="1600" dirty="0"/>
              <a:t>": 48 }</a:t>
            </a:r>
          </a:p>
          <a:p>
            <a:pPr marL="0" indent="0">
              <a:buNone/>
            </a:pPr>
            <a:r>
              <a:rPr lang="en-US" sz="1600" dirty="0"/>
              <a:t>}</a:t>
            </a:r>
          </a:p>
        </p:txBody>
      </p:sp>
    </p:spTree>
    <p:extLst>
      <p:ext uri="{BB962C8B-B14F-4D97-AF65-F5344CB8AC3E}">
        <p14:creationId xmlns:p14="http://schemas.microsoft.com/office/powerpoint/2010/main" val="2287876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67CBDF-56AE-47C7-B25F-D794B7C38BF2}"/>
              </a:ext>
            </a:extLst>
          </p:cNvPr>
          <p:cNvSpPr>
            <a:spLocks noGrp="1"/>
          </p:cNvSpPr>
          <p:nvPr>
            <p:ph type="title"/>
          </p:nvPr>
        </p:nvSpPr>
        <p:spPr/>
        <p:txBody>
          <a:bodyPr/>
          <a:lstStyle/>
          <a:p>
            <a:r>
              <a:rPr lang="en-GB" altLang="zh-CN" dirty="0">
                <a:ea typeface="宋体" charset="-122"/>
              </a:rPr>
              <a:t>IMDN Archive CR – Solution</a:t>
            </a:r>
            <a:endParaRPr lang="en-US" dirty="0"/>
          </a:p>
        </p:txBody>
      </p:sp>
      <p:sp>
        <p:nvSpPr>
          <p:cNvPr id="3" name="Content Placeholder 2">
            <a:extLst>
              <a:ext uri="{FF2B5EF4-FFF2-40B4-BE49-F238E27FC236}">
                <a16:creationId xmlns="" xmlns:a16="http://schemas.microsoft.com/office/drawing/2014/main" id="{E4CE4EFD-3003-4A27-916E-1BC1C07F65CE}"/>
              </a:ext>
            </a:extLst>
          </p:cNvPr>
          <p:cNvSpPr>
            <a:spLocks noGrp="1"/>
          </p:cNvSpPr>
          <p:nvPr>
            <p:ph idx="1"/>
          </p:nvPr>
        </p:nvSpPr>
        <p:spPr>
          <a:xfrm>
            <a:off x="276225" y="996950"/>
            <a:ext cx="8778875" cy="6400800"/>
          </a:xfrm>
        </p:spPr>
        <p:txBody>
          <a:bodyPr/>
          <a:lstStyle/>
          <a:p>
            <a:pPr marL="0" indent="0">
              <a:buNone/>
            </a:pPr>
            <a:r>
              <a:rPr lang="en-US" u="sng" dirty="0" smtClean="0"/>
              <a:t>3.a:</a:t>
            </a:r>
          </a:p>
          <a:p>
            <a:pPr marL="0" indent="0">
              <a:buNone/>
            </a:pPr>
            <a:r>
              <a:rPr lang="en-US" dirty="0" smtClean="0"/>
              <a:t>Add </a:t>
            </a:r>
            <a:r>
              <a:rPr lang="en-US" dirty="0"/>
              <a:t>a </a:t>
            </a:r>
            <a:r>
              <a:rPr lang="en-US" b="1" dirty="0"/>
              <a:t>new query </a:t>
            </a:r>
            <a:r>
              <a:rPr lang="en-US" b="1" dirty="0" smtClean="0"/>
              <a:t>Parameter </a:t>
            </a:r>
            <a:r>
              <a:rPr lang="en-US" dirty="0" smtClean="0"/>
              <a:t>to </a:t>
            </a:r>
            <a:r>
              <a:rPr lang="en-US" dirty="0"/>
              <a:t>the search </a:t>
            </a:r>
            <a:r>
              <a:rPr lang="en-US" dirty="0" smtClean="0"/>
              <a:t>resource, </a:t>
            </a:r>
            <a:r>
              <a:rPr lang="en-US" dirty="0"/>
              <a:t>allowing clients to request all IMDNs to be included inline in the associated objects </a:t>
            </a:r>
            <a:r>
              <a:rPr lang="en-US" dirty="0" smtClean="0"/>
              <a:t>in the response </a:t>
            </a:r>
            <a:r>
              <a:rPr lang="en-US" dirty="0" smtClean="0"/>
              <a:t>and </a:t>
            </a:r>
            <a:r>
              <a:rPr lang="en-US" dirty="0"/>
              <a:t>not to be returned as a separate object</a:t>
            </a:r>
            <a:r>
              <a:rPr lang="en-US" dirty="0" smtClean="0"/>
              <a:t>.</a:t>
            </a:r>
          </a:p>
          <a:p>
            <a:pPr marL="0" indent="0">
              <a:buNone/>
            </a:pPr>
            <a:endParaRPr lang="en-US" u="sng" dirty="0"/>
          </a:p>
          <a:p>
            <a:pPr marL="0" indent="0">
              <a:buNone/>
            </a:pPr>
            <a:r>
              <a:rPr lang="en-US" u="sng" dirty="0" smtClean="0"/>
              <a:t>3.b</a:t>
            </a:r>
          </a:p>
          <a:p>
            <a:pPr marL="0" indent="0">
              <a:buNone/>
            </a:pPr>
            <a:r>
              <a:rPr lang="en-US" dirty="0" smtClean="0"/>
              <a:t>Additionally, ensure, the clients which opt to use solution 3.a, also able to </a:t>
            </a:r>
            <a:r>
              <a:rPr lang="en-US" dirty="0" smtClean="0"/>
              <a:t>create </a:t>
            </a:r>
            <a:r>
              <a:rPr lang="en-US" dirty="0"/>
              <a:t>notification subscriptions </a:t>
            </a:r>
            <a:r>
              <a:rPr lang="en-US" dirty="0" smtClean="0"/>
              <a:t>such that they </a:t>
            </a:r>
            <a:r>
              <a:rPr lang="en-US" dirty="0" smtClean="0"/>
              <a:t>receive IMDNs-related notifications in an inline fashion (similar to 3.a as part of the associated message object and not as a separate IMDN object)</a:t>
            </a:r>
            <a:r>
              <a:rPr lang="en-US" u="sng" dirty="0"/>
              <a:t/>
            </a:r>
            <a:br>
              <a:rPr lang="en-US" u="sng" dirty="0"/>
            </a:br>
            <a:endParaRPr lang="en-US" u="sng" dirty="0"/>
          </a:p>
          <a:p>
            <a:pPr marL="0" indent="0">
              <a:buNone/>
            </a:pPr>
            <a:endParaRPr lang="en-US" sz="2000" dirty="0"/>
          </a:p>
        </p:txBody>
      </p:sp>
    </p:spTree>
    <p:extLst>
      <p:ext uri="{BB962C8B-B14F-4D97-AF65-F5344CB8AC3E}">
        <p14:creationId xmlns:p14="http://schemas.microsoft.com/office/powerpoint/2010/main" val="2669204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67CBDF-56AE-47C7-B25F-D794B7C38BF2}"/>
              </a:ext>
            </a:extLst>
          </p:cNvPr>
          <p:cNvSpPr>
            <a:spLocks noGrp="1"/>
          </p:cNvSpPr>
          <p:nvPr>
            <p:ph type="title"/>
          </p:nvPr>
        </p:nvSpPr>
        <p:spPr/>
        <p:txBody>
          <a:bodyPr/>
          <a:lstStyle/>
          <a:p>
            <a:r>
              <a:rPr lang="en-GB" altLang="zh-CN" dirty="0">
                <a:ea typeface="宋体" charset="-122"/>
              </a:rPr>
              <a:t>IMDN Archive CR – Solution</a:t>
            </a:r>
            <a:endParaRPr lang="en-US" dirty="0"/>
          </a:p>
        </p:txBody>
      </p:sp>
      <p:sp>
        <p:nvSpPr>
          <p:cNvPr id="3" name="Content Placeholder 2">
            <a:extLst>
              <a:ext uri="{FF2B5EF4-FFF2-40B4-BE49-F238E27FC236}">
                <a16:creationId xmlns="" xmlns:a16="http://schemas.microsoft.com/office/drawing/2014/main" id="{E4CE4EFD-3003-4A27-916E-1BC1C07F65CE}"/>
              </a:ext>
            </a:extLst>
          </p:cNvPr>
          <p:cNvSpPr>
            <a:spLocks noGrp="1"/>
          </p:cNvSpPr>
          <p:nvPr>
            <p:ph idx="1"/>
          </p:nvPr>
        </p:nvSpPr>
        <p:spPr>
          <a:xfrm>
            <a:off x="276225" y="996950"/>
            <a:ext cx="8778875" cy="3962400"/>
          </a:xfrm>
        </p:spPr>
        <p:txBody>
          <a:bodyPr/>
          <a:lstStyle/>
          <a:p>
            <a:pPr marL="0" indent="0">
              <a:buNone/>
            </a:pPr>
            <a:r>
              <a:rPr lang="en-US" dirty="0" smtClean="0"/>
              <a:t>Further Future Enhancement:</a:t>
            </a:r>
          </a:p>
          <a:p>
            <a:pPr marL="0" indent="0">
              <a:buNone/>
            </a:pPr>
            <a:r>
              <a:rPr lang="en-US" dirty="0" smtClean="0"/>
              <a:t>Add </a:t>
            </a:r>
            <a:r>
              <a:rPr lang="en-US" dirty="0"/>
              <a:t>new functionality to the NMS to aggregate IMDN’s into a list or separate a list into individual IMDNs</a:t>
            </a:r>
          </a:p>
          <a:p>
            <a:pPr marL="0" indent="0">
              <a:buNone/>
            </a:pPr>
            <a:endParaRPr lang="en-US" sz="2000" dirty="0"/>
          </a:p>
          <a:p>
            <a:pPr marL="0" indent="0">
              <a:buNone/>
            </a:pPr>
            <a:r>
              <a:rPr lang="en-US" sz="2000" dirty="0"/>
              <a:t>How the NMS stores IMDNs internally, </a:t>
            </a:r>
            <a:r>
              <a:rPr lang="en-US" sz="2000"/>
              <a:t>either </a:t>
            </a:r>
            <a:r>
              <a:rPr lang="en-US" sz="2000" smtClean="0"/>
              <a:t>as a </a:t>
            </a:r>
            <a:r>
              <a:rPr lang="en-US" sz="2000" dirty="0"/>
              <a:t>separate object or a single list, is left to the NMS implementers as long as  in-market clients and server will be allowed to </a:t>
            </a:r>
            <a:r>
              <a:rPr lang="en-US" sz="2000" b="1" dirty="0"/>
              <a:t>create</a:t>
            </a:r>
            <a:r>
              <a:rPr lang="en-US" sz="2000" dirty="0"/>
              <a:t> or </a:t>
            </a:r>
            <a:r>
              <a:rPr lang="en-US" sz="2000" b="1" dirty="0"/>
              <a:t>delete </a:t>
            </a:r>
            <a:r>
              <a:rPr lang="en-US" sz="2000" dirty="0"/>
              <a:t>IMDN objects using the existing set of APIs.  The </a:t>
            </a:r>
            <a:r>
              <a:rPr lang="en-US" sz="2000" b="1" dirty="0"/>
              <a:t>Presentation Layer </a:t>
            </a:r>
            <a:r>
              <a:rPr lang="en-US" sz="2000" dirty="0"/>
              <a:t>will be used to either separate the List of All IMDNs into the individual members or aggregate all IMDNs into a List Of All IMDNs</a:t>
            </a:r>
          </a:p>
          <a:p>
            <a:pPr marL="0" indent="0">
              <a:buNone/>
            </a:pPr>
            <a:r>
              <a:rPr lang="en-US" sz="2000" dirty="0"/>
              <a:t>Servers can store a list of IMDNs, therefore aggregating individual IMDN deposits on ingress.  On egress, the Presentation Layer will separate the List of All IMNDs into member object if requested by clients. </a:t>
            </a:r>
          </a:p>
          <a:p>
            <a:pPr marL="0" indent="0">
              <a:buNone/>
            </a:pPr>
            <a:r>
              <a:rPr lang="en-US" sz="2000" dirty="0"/>
              <a:t>On the other hand, servers can choose to store individual IMDNs as before, and aggregate them on egress, via the Presentation Layer, into a List of All IMDNs, if requested by clients.  </a:t>
            </a:r>
          </a:p>
          <a:p>
            <a:pPr marL="0" indent="0">
              <a:buNone/>
            </a:pPr>
            <a:endParaRPr lang="en-US" sz="2400" dirty="0"/>
          </a:p>
          <a:p>
            <a:endParaRPr lang="en-US" dirty="0"/>
          </a:p>
          <a:p>
            <a:pPr marL="0" indent="0">
              <a:buNone/>
            </a:pPr>
            <a:endParaRPr lang="en-US" sz="1050" dirty="0"/>
          </a:p>
        </p:txBody>
      </p:sp>
    </p:spTree>
    <p:extLst>
      <p:ext uri="{BB962C8B-B14F-4D97-AF65-F5344CB8AC3E}">
        <p14:creationId xmlns:p14="http://schemas.microsoft.com/office/powerpoint/2010/main" val="2098666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References</a:t>
            </a:r>
          </a:p>
        </p:txBody>
      </p:sp>
      <p:sp>
        <p:nvSpPr>
          <p:cNvPr id="3075" name="Rectangle 5"/>
          <p:cNvSpPr>
            <a:spLocks noGrp="1" noChangeArrowheads="1"/>
          </p:cNvSpPr>
          <p:nvPr>
            <p:ph type="body" idx="1"/>
          </p:nvPr>
        </p:nvSpPr>
        <p:spPr/>
        <p:txBody>
          <a:bodyPr/>
          <a:lstStyle/>
          <a:p>
            <a:pPr>
              <a:buFontTx/>
              <a:buNone/>
            </a:pPr>
            <a:r>
              <a:rPr lang="en-GB" altLang="zh-CN" dirty="0">
                <a:ea typeface="宋体" charset="-122"/>
              </a:rPr>
              <a:t>CR07:</a:t>
            </a:r>
          </a:p>
          <a:p>
            <a:pPr>
              <a:buFontTx/>
              <a:buNone/>
            </a:pPr>
            <a:r>
              <a:rPr lang="en-GB" altLang="zh-CN" dirty="0">
                <a:ea typeface="宋体" charset="-122"/>
                <a:hlinkClick r:id="rId2"/>
              </a:rPr>
              <a:t>http://member.openmobilealliance.org/ftp/public_documents/ARCH/2018/OMA-ARC-2018-0007-CR_TS_REST_NetAPI_NMS_IMDN_Archive.zip</a:t>
            </a:r>
            <a:endParaRPr lang="en-GB" altLang="zh-CN" dirty="0">
              <a:ea typeface="宋体" charset="-122"/>
            </a:endParaRPr>
          </a:p>
          <a:p>
            <a:pPr>
              <a:buFontTx/>
              <a:buNone/>
            </a:pPr>
            <a:endParaRPr lang="en-GB" altLang="zh-CN" dirty="0">
              <a:ea typeface="宋体" charset="-122"/>
            </a:endParaRPr>
          </a:p>
          <a:p>
            <a:pPr>
              <a:buFontTx/>
              <a:buNone/>
            </a:pPr>
            <a:r>
              <a:rPr lang="en-GB" altLang="zh-CN" dirty="0">
                <a:ea typeface="宋体" charset="-122"/>
              </a:rPr>
              <a:t>Input Contributions:</a:t>
            </a:r>
          </a:p>
          <a:p>
            <a:pPr>
              <a:buFontTx/>
              <a:buNone/>
            </a:pPr>
            <a:r>
              <a:rPr lang="en-GB" altLang="zh-CN" dirty="0">
                <a:ea typeface="宋体" charset="-122"/>
                <a:hlinkClick r:id="rId3"/>
              </a:rPr>
              <a:t>http://member.openmobilealliance.org/ftp/public_documents/ARCH/2018/OMA-ARC-2018-0008R01-INP_NetAPI_NMS_IMDN_Archive_CR07_ATT_View.zip</a:t>
            </a:r>
            <a:endParaRPr lang="en-GB" altLang="zh-CN" dirty="0">
              <a:ea typeface="宋体" charset="-122"/>
            </a:endParaRPr>
          </a:p>
          <a:p>
            <a:pPr>
              <a:buFontTx/>
              <a:buNone/>
            </a:pPr>
            <a:endParaRPr lang="en-GB" altLang="zh-CN" dirty="0">
              <a:ea typeface="宋体" charset="-122"/>
            </a:endParaRPr>
          </a:p>
        </p:txBody>
      </p:sp>
    </p:spTree>
    <p:extLst>
      <p:ext uri="{BB962C8B-B14F-4D97-AF65-F5344CB8AC3E}">
        <p14:creationId xmlns:p14="http://schemas.microsoft.com/office/powerpoint/2010/main" val="407241307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10424</TotalTime>
  <Pages>15</Pages>
  <Words>818</Words>
  <Application>Microsoft Office PowerPoint</Application>
  <PresentationFormat>Custom</PresentationFormat>
  <Paragraphs>76</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宋体</vt:lpstr>
      <vt:lpstr>Arial</vt:lpstr>
      <vt:lpstr>Arial Narrow</vt:lpstr>
      <vt:lpstr>Tahoma</vt:lpstr>
      <vt:lpstr>Times New Roman</vt:lpstr>
      <vt:lpstr>OMA Template</vt:lpstr>
      <vt:lpstr>OMA-ARC-REST-NetAPI-2018-0011-INP_NMS_IMDN_Archiving_feature NMS IMDN Archive Feature </vt:lpstr>
      <vt:lpstr>IMDN Archive CR07—CR09 – Motivations</vt:lpstr>
      <vt:lpstr>IMDN Archive CR – Considerations</vt:lpstr>
      <vt:lpstr>IMDN Archive CR – Solution</vt:lpstr>
      <vt:lpstr>IMDN Archive CR – Solution</vt:lpstr>
      <vt:lpstr>IMDN Archive CR – Solution</vt:lpstr>
      <vt:lpstr>IMDN Archive CR – Solution</vt:lpstr>
      <vt:lpstr>References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MOHAJERI, SHAHRAM</cp:lastModifiedBy>
  <cp:revision>381</cp:revision>
  <cp:lastPrinted>1999-04-27T06:51:51Z</cp:lastPrinted>
  <dcterms:created xsi:type="dcterms:W3CDTF">2002-03-19T14:05:12Z</dcterms:created>
  <dcterms:modified xsi:type="dcterms:W3CDTF">2018-04-15T00:23:51Z</dcterms:modified>
</cp:coreProperties>
</file>