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77" autoAdjust="0"/>
    <p:restoredTop sz="94585" autoAdjust="0"/>
  </p:normalViewPr>
  <p:slideViewPr>
    <p:cSldViewPr>
      <p:cViewPr varScale="1">
        <p:scale>
          <a:sx n="77" d="100"/>
          <a:sy n="77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04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16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167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60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53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16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022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7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185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47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7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F1D45-9FF0-4783-8F5E-F0DBD328F625}" type="datetimeFigureOut">
              <a:rPr lang="en-US" smtClean="0"/>
              <a:t>5/18/2014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3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883379" y="-42600"/>
            <a:ext cx="56760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it-IT" sz="1600" b="1" dirty="0" smtClean="0"/>
              <a:t>Base </a:t>
            </a:r>
            <a:r>
              <a:rPr lang="it-IT" sz="1600" b="1" dirty="0"/>
              <a:t>URL: //{serverRoot</a:t>
            </a:r>
            <a:r>
              <a:rPr lang="it-IT" sz="1600" b="1" dirty="0" smtClean="0"/>
              <a:t>}/nms/{</a:t>
            </a:r>
            <a:r>
              <a:rPr lang="it-IT" sz="1600" b="1" dirty="0"/>
              <a:t>apiVersion</a:t>
            </a:r>
            <a:r>
              <a:rPr lang="it-IT" sz="1600" b="1" dirty="0" smtClean="0"/>
              <a:t>}/{storeName}/{boxId}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5" name="Freeform 78"/>
          <p:cNvSpPr>
            <a:spLocks/>
          </p:cNvSpPr>
          <p:nvPr/>
        </p:nvSpPr>
        <p:spPr bwMode="auto">
          <a:xfrm>
            <a:off x="4003630" y="1001897"/>
            <a:ext cx="1905000" cy="268360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6" name="Freeform 79"/>
          <p:cNvSpPr>
            <a:spLocks/>
          </p:cNvSpPr>
          <p:nvPr/>
        </p:nvSpPr>
        <p:spPr bwMode="auto">
          <a:xfrm>
            <a:off x="4003630" y="1001897"/>
            <a:ext cx="1905000" cy="268360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7" name="Rectangle 80"/>
          <p:cNvSpPr>
            <a:spLocks noChangeArrowheads="1"/>
          </p:cNvSpPr>
          <p:nvPr/>
        </p:nvSpPr>
        <p:spPr bwMode="auto">
          <a:xfrm>
            <a:off x="4173492" y="1042269"/>
            <a:ext cx="484107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/>
              <a:t>/flags</a:t>
            </a:r>
          </a:p>
        </p:txBody>
      </p:sp>
      <p:grpSp>
        <p:nvGrpSpPr>
          <p:cNvPr id="8" name="Gruppieren 153"/>
          <p:cNvGrpSpPr>
            <a:grpSpLocks/>
          </p:cNvGrpSpPr>
          <p:nvPr/>
        </p:nvGrpSpPr>
        <p:grpSpPr bwMode="auto">
          <a:xfrm>
            <a:off x="5497467" y="1035902"/>
            <a:ext cx="250825" cy="186063"/>
            <a:chOff x="7537450" y="4716463"/>
            <a:chExt cx="250825" cy="317500"/>
          </a:xfrm>
        </p:grpSpPr>
        <p:sp>
          <p:nvSpPr>
            <p:cNvPr id="9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0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2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4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6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8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9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0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1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2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sp>
        <p:nvSpPr>
          <p:cNvPr id="23" name="Freeform 78"/>
          <p:cNvSpPr>
            <a:spLocks/>
          </p:cNvSpPr>
          <p:nvPr/>
        </p:nvSpPr>
        <p:spPr bwMode="auto">
          <a:xfrm>
            <a:off x="4017917" y="1722754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4" name="Freeform 79"/>
          <p:cNvSpPr>
            <a:spLocks/>
          </p:cNvSpPr>
          <p:nvPr/>
        </p:nvSpPr>
        <p:spPr bwMode="auto">
          <a:xfrm>
            <a:off x="4017917" y="1722754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25" name="Rectangle 80"/>
          <p:cNvSpPr>
            <a:spLocks noChangeArrowheads="1"/>
          </p:cNvSpPr>
          <p:nvPr/>
        </p:nvSpPr>
        <p:spPr bwMode="auto">
          <a:xfrm>
            <a:off x="4187780" y="1763126"/>
            <a:ext cx="76572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/>
              <a:t>/payload</a:t>
            </a:r>
          </a:p>
        </p:txBody>
      </p:sp>
      <p:grpSp>
        <p:nvGrpSpPr>
          <p:cNvPr id="26" name="Gruppieren 153"/>
          <p:cNvGrpSpPr>
            <a:grpSpLocks/>
          </p:cNvGrpSpPr>
          <p:nvPr/>
        </p:nvGrpSpPr>
        <p:grpSpPr bwMode="auto">
          <a:xfrm>
            <a:off x="5649867" y="1761521"/>
            <a:ext cx="250825" cy="186063"/>
            <a:chOff x="7537450" y="4716463"/>
            <a:chExt cx="250825" cy="317500"/>
          </a:xfrm>
        </p:grpSpPr>
        <p:sp>
          <p:nvSpPr>
            <p:cNvPr id="27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8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9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0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1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2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3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4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5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6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7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9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sp>
        <p:nvSpPr>
          <p:cNvPr id="41" name="Freeform 78"/>
          <p:cNvSpPr>
            <a:spLocks/>
          </p:cNvSpPr>
          <p:nvPr/>
        </p:nvSpPr>
        <p:spPr bwMode="auto">
          <a:xfrm>
            <a:off x="3317543" y="644566"/>
            <a:ext cx="2074863" cy="268360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42" name="Freeform 79"/>
          <p:cNvSpPr>
            <a:spLocks/>
          </p:cNvSpPr>
          <p:nvPr/>
        </p:nvSpPr>
        <p:spPr bwMode="auto">
          <a:xfrm>
            <a:off x="3317543" y="644566"/>
            <a:ext cx="2074863" cy="268360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43" name="Rectangle 80"/>
          <p:cNvSpPr>
            <a:spLocks noChangeArrowheads="1"/>
          </p:cNvSpPr>
          <p:nvPr/>
        </p:nvSpPr>
        <p:spPr bwMode="auto">
          <a:xfrm>
            <a:off x="3487406" y="684938"/>
            <a:ext cx="928139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/>
              <a:t>/{objectId}</a:t>
            </a:r>
          </a:p>
        </p:txBody>
      </p:sp>
      <p:grpSp>
        <p:nvGrpSpPr>
          <p:cNvPr id="44" name="Gruppieren 153"/>
          <p:cNvGrpSpPr>
            <a:grpSpLocks/>
          </p:cNvGrpSpPr>
          <p:nvPr/>
        </p:nvGrpSpPr>
        <p:grpSpPr bwMode="auto">
          <a:xfrm>
            <a:off x="5087606" y="688096"/>
            <a:ext cx="250825" cy="186063"/>
            <a:chOff x="7537450" y="4716463"/>
            <a:chExt cx="250825" cy="317500"/>
          </a:xfrm>
        </p:grpSpPr>
        <p:sp>
          <p:nvSpPr>
            <p:cNvPr id="45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6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7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8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9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0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1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2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3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4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5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6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7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58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grpSp>
        <p:nvGrpSpPr>
          <p:cNvPr id="63" name="Group 551"/>
          <p:cNvGrpSpPr>
            <a:grpSpLocks/>
          </p:cNvGrpSpPr>
          <p:nvPr/>
        </p:nvGrpSpPr>
        <p:grpSpPr bwMode="auto">
          <a:xfrm>
            <a:off x="2877012" y="3652383"/>
            <a:ext cx="2159000" cy="268360"/>
            <a:chOff x="2598738" y="1695450"/>
            <a:chExt cx="2159000" cy="357188"/>
          </a:xfrm>
        </p:grpSpPr>
        <p:sp>
          <p:nvSpPr>
            <p:cNvPr id="64" name="Freeform 38"/>
            <p:cNvSpPr>
              <a:spLocks/>
            </p:cNvSpPr>
            <p:nvPr/>
          </p:nvSpPr>
          <p:spPr bwMode="auto">
            <a:xfrm>
              <a:off x="2598738" y="1695450"/>
              <a:ext cx="2159000" cy="357188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5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5" y="768"/>
                    <a:pt x="100" y="768"/>
                  </a:cubicBezTo>
                  <a:lnTo>
                    <a:pt x="3379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79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DFA8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>
              <a:off x="2598738" y="1706563"/>
              <a:ext cx="2159000" cy="346075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5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5" y="768"/>
                    <a:pt x="100" y="768"/>
                  </a:cubicBezTo>
                  <a:lnTo>
                    <a:pt x="3379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79" y="0"/>
                  </a:cubicBezTo>
                  <a:lnTo>
                    <a:pt x="100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2768600" y="1752601"/>
              <a:ext cx="677301" cy="294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de-DE" sz="1600" b="1" dirty="0"/>
                <a:t>/folders</a:t>
              </a:r>
            </a:p>
          </p:txBody>
        </p:sp>
        <p:grpSp>
          <p:nvGrpSpPr>
            <p:cNvPr id="67" name="Gruppieren 150"/>
            <p:cNvGrpSpPr>
              <a:grpSpLocks/>
            </p:cNvGrpSpPr>
            <p:nvPr/>
          </p:nvGrpSpPr>
          <p:grpSpPr bwMode="auto">
            <a:xfrm>
              <a:off x="4376738" y="1758950"/>
              <a:ext cx="250825" cy="247650"/>
              <a:chOff x="6032500" y="2287588"/>
              <a:chExt cx="250825" cy="315913"/>
            </a:xfrm>
          </p:grpSpPr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6064250" y="2308226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0" y="24"/>
                    </a:lnTo>
                    <a:lnTo>
                      <a:pt x="10" y="12"/>
                    </a:lnTo>
                    <a:lnTo>
                      <a:pt x="22" y="12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2"/>
                    </a:lnTo>
                    <a:lnTo>
                      <a:pt x="127" y="162"/>
                    </a:lnTo>
                    <a:lnTo>
                      <a:pt x="127" y="174"/>
                    </a:lnTo>
                    <a:lnTo>
                      <a:pt x="116" y="174"/>
                    </a:lnTo>
                    <a:lnTo>
                      <a:pt x="116" y="186"/>
                    </a:lnTo>
                    <a:lnTo>
                      <a:pt x="28" y="186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69" name="Freeform 45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0" name="Freeform 46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6067425" y="23447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8" name="Freeform 54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9" name="Freeform 55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80" name="Freeform 56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</p:grpSp>
      <p:cxnSp>
        <p:nvCxnSpPr>
          <p:cNvPr id="82" name="Straight Connector 570"/>
          <p:cNvCxnSpPr>
            <a:cxnSpLocks noChangeShapeType="1"/>
          </p:cNvCxnSpPr>
          <p:nvPr/>
        </p:nvCxnSpPr>
        <p:spPr bwMode="auto">
          <a:xfrm>
            <a:off x="2515201" y="3747669"/>
            <a:ext cx="336411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Straight Connector 182"/>
          <p:cNvCxnSpPr>
            <a:cxnSpLocks noChangeShapeType="1"/>
          </p:cNvCxnSpPr>
          <p:nvPr/>
        </p:nvCxnSpPr>
        <p:spPr bwMode="auto">
          <a:xfrm flipH="1" flipV="1">
            <a:off x="4604212" y="4097737"/>
            <a:ext cx="442912" cy="357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4" name="Freeform 78"/>
          <p:cNvSpPr>
            <a:spLocks/>
          </p:cNvSpPr>
          <p:nvPr/>
        </p:nvSpPr>
        <p:spPr bwMode="auto">
          <a:xfrm>
            <a:off x="3308812" y="3989158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85" name="Freeform 79"/>
          <p:cNvSpPr>
            <a:spLocks/>
          </p:cNvSpPr>
          <p:nvPr/>
        </p:nvSpPr>
        <p:spPr bwMode="auto">
          <a:xfrm>
            <a:off x="3308812" y="3989158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6" name="Rectangle 80"/>
          <p:cNvSpPr>
            <a:spLocks noChangeArrowheads="1"/>
          </p:cNvSpPr>
          <p:nvPr/>
        </p:nvSpPr>
        <p:spPr bwMode="auto">
          <a:xfrm>
            <a:off x="3478674" y="4029530"/>
            <a:ext cx="90422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/>
              <a:t>/{folderId}</a:t>
            </a:r>
          </a:p>
        </p:txBody>
      </p:sp>
      <p:grpSp>
        <p:nvGrpSpPr>
          <p:cNvPr id="87" name="Gruppieren 153"/>
          <p:cNvGrpSpPr>
            <a:grpSpLocks/>
          </p:cNvGrpSpPr>
          <p:nvPr/>
        </p:nvGrpSpPr>
        <p:grpSpPr bwMode="auto">
          <a:xfrm>
            <a:off x="4940762" y="4027925"/>
            <a:ext cx="250825" cy="186063"/>
            <a:chOff x="7537450" y="4716463"/>
            <a:chExt cx="250825" cy="317500"/>
          </a:xfrm>
        </p:grpSpPr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0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99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00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sp>
        <p:nvSpPr>
          <p:cNvPr id="102" name="Freeform 77"/>
          <p:cNvSpPr>
            <a:spLocks/>
          </p:cNvSpPr>
          <p:nvPr/>
        </p:nvSpPr>
        <p:spPr bwMode="auto">
          <a:xfrm>
            <a:off x="3100086" y="6437001"/>
            <a:ext cx="287337" cy="250469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cxnSp>
        <p:nvCxnSpPr>
          <p:cNvPr id="104" name="Straight Connector 484"/>
          <p:cNvCxnSpPr>
            <a:cxnSpLocks noChangeShapeType="1"/>
          </p:cNvCxnSpPr>
          <p:nvPr/>
        </p:nvCxnSpPr>
        <p:spPr bwMode="auto">
          <a:xfrm>
            <a:off x="3013030" y="737300"/>
            <a:ext cx="285179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5" name="Group 551"/>
          <p:cNvGrpSpPr>
            <a:grpSpLocks/>
          </p:cNvGrpSpPr>
          <p:nvPr/>
        </p:nvGrpSpPr>
        <p:grpSpPr bwMode="auto">
          <a:xfrm>
            <a:off x="2866409" y="241571"/>
            <a:ext cx="2159000" cy="268360"/>
            <a:chOff x="2598738" y="1695450"/>
            <a:chExt cx="2159000" cy="357188"/>
          </a:xfrm>
        </p:grpSpPr>
        <p:sp>
          <p:nvSpPr>
            <p:cNvPr id="106" name="Freeform 38"/>
            <p:cNvSpPr>
              <a:spLocks/>
            </p:cNvSpPr>
            <p:nvPr/>
          </p:nvSpPr>
          <p:spPr bwMode="auto">
            <a:xfrm>
              <a:off x="2598738" y="1695450"/>
              <a:ext cx="2159000" cy="357188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5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5" y="768"/>
                    <a:pt x="100" y="768"/>
                  </a:cubicBezTo>
                  <a:lnTo>
                    <a:pt x="3379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79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DFA8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07" name="Freeform 39"/>
            <p:cNvSpPr>
              <a:spLocks/>
            </p:cNvSpPr>
            <p:nvPr/>
          </p:nvSpPr>
          <p:spPr bwMode="auto">
            <a:xfrm>
              <a:off x="2598738" y="1706563"/>
              <a:ext cx="2159000" cy="346075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5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5" y="768"/>
                    <a:pt x="100" y="768"/>
                  </a:cubicBezTo>
                  <a:lnTo>
                    <a:pt x="3379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79" y="0"/>
                  </a:cubicBezTo>
                  <a:lnTo>
                    <a:pt x="100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08" name="Rectangle 40"/>
            <p:cNvSpPr>
              <a:spLocks noChangeArrowheads="1"/>
            </p:cNvSpPr>
            <p:nvPr/>
          </p:nvSpPr>
          <p:spPr bwMode="auto">
            <a:xfrm>
              <a:off x="2768600" y="1752601"/>
              <a:ext cx="699230" cy="294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de-DE" sz="1600" b="1" dirty="0"/>
                <a:t>/objects</a:t>
              </a:r>
            </a:p>
          </p:txBody>
        </p:sp>
        <p:grpSp>
          <p:nvGrpSpPr>
            <p:cNvPr id="109" name="Gruppieren 150"/>
            <p:cNvGrpSpPr>
              <a:grpSpLocks/>
            </p:cNvGrpSpPr>
            <p:nvPr/>
          </p:nvGrpSpPr>
          <p:grpSpPr bwMode="auto">
            <a:xfrm>
              <a:off x="4376738" y="1758950"/>
              <a:ext cx="250825" cy="247650"/>
              <a:chOff x="6032500" y="2287588"/>
              <a:chExt cx="250825" cy="315913"/>
            </a:xfrm>
          </p:grpSpPr>
          <p:sp>
            <p:nvSpPr>
              <p:cNvPr id="110" name="Freeform 44"/>
              <p:cNvSpPr>
                <a:spLocks/>
              </p:cNvSpPr>
              <p:nvPr/>
            </p:nvSpPr>
            <p:spPr bwMode="auto">
              <a:xfrm>
                <a:off x="6064250" y="2308226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0" y="24"/>
                    </a:lnTo>
                    <a:lnTo>
                      <a:pt x="10" y="12"/>
                    </a:lnTo>
                    <a:lnTo>
                      <a:pt x="22" y="12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2"/>
                    </a:lnTo>
                    <a:lnTo>
                      <a:pt x="127" y="162"/>
                    </a:lnTo>
                    <a:lnTo>
                      <a:pt x="127" y="174"/>
                    </a:lnTo>
                    <a:lnTo>
                      <a:pt x="116" y="174"/>
                    </a:lnTo>
                    <a:lnTo>
                      <a:pt x="116" y="186"/>
                    </a:lnTo>
                    <a:lnTo>
                      <a:pt x="28" y="186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1" name="Freeform 45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3" name="Freeform 47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4" name="Freeform 48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5" name="Freeform 49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6" name="Freeform 50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7" name="Freeform 51"/>
              <p:cNvSpPr>
                <a:spLocks/>
              </p:cNvSpPr>
              <p:nvPr/>
            </p:nvSpPr>
            <p:spPr bwMode="auto">
              <a:xfrm>
                <a:off x="6067425" y="23447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8" name="Freeform 52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19" name="Freeform 53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20" name="Freeform 54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21" name="Freeform 55"/>
              <p:cNvSpPr>
                <a:spLocks/>
              </p:cNvSpPr>
              <p:nvPr/>
            </p:nvSpPr>
            <p:spPr bwMode="auto">
              <a:xfrm>
                <a:off x="6032500" y="22875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5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3" y="12"/>
                    </a:lnTo>
                    <a:lnTo>
                      <a:pt x="23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5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22" name="Freeform 56"/>
              <p:cNvSpPr>
                <a:spLocks/>
              </p:cNvSpPr>
              <p:nvPr/>
            </p:nvSpPr>
            <p:spPr bwMode="auto">
              <a:xfrm>
                <a:off x="6049963" y="2306638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6" y="162"/>
                    </a:lnTo>
                    <a:lnTo>
                      <a:pt x="10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23" name="Freeform 57"/>
              <p:cNvSpPr>
                <a:spLocks/>
              </p:cNvSpPr>
              <p:nvPr/>
            </p:nvSpPr>
            <p:spPr bwMode="auto">
              <a:xfrm>
                <a:off x="6032500" y="2533651"/>
                <a:ext cx="46037" cy="49213"/>
              </a:xfrm>
              <a:custGeom>
                <a:avLst/>
                <a:gdLst>
                  <a:gd name="T0" fmla="*/ 0 w 29"/>
                  <a:gd name="T1" fmla="*/ 0 h 31"/>
                  <a:gd name="T2" fmla="*/ 2147483647 w 29"/>
                  <a:gd name="T3" fmla="*/ 0 h 31"/>
                  <a:gd name="T4" fmla="*/ 2147483647 w 29"/>
                  <a:gd name="T5" fmla="*/ 2147483647 h 31"/>
                  <a:gd name="T6" fmla="*/ 0 w 29"/>
                  <a:gd name="T7" fmla="*/ 0 h 31"/>
                  <a:gd name="T8" fmla="*/ 0 w 29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1"/>
                  <a:gd name="T17" fmla="*/ 29 w 2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1">
                    <a:moveTo>
                      <a:pt x="0" y="0"/>
                    </a:moveTo>
                    <a:lnTo>
                      <a:pt x="29" y="0"/>
                    </a:lnTo>
                    <a:lnTo>
                      <a:pt x="29" y="3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</p:grpSp>
      <p:cxnSp>
        <p:nvCxnSpPr>
          <p:cNvPr id="124" name="Straight Connector 570"/>
          <p:cNvCxnSpPr>
            <a:cxnSpLocks noChangeShapeType="1"/>
          </p:cNvCxnSpPr>
          <p:nvPr/>
        </p:nvCxnSpPr>
        <p:spPr bwMode="auto">
          <a:xfrm>
            <a:off x="2515201" y="336857"/>
            <a:ext cx="325808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5" name="Straight Connector 455"/>
          <p:cNvCxnSpPr>
            <a:cxnSpLocks noChangeShapeType="1"/>
          </p:cNvCxnSpPr>
          <p:nvPr/>
        </p:nvCxnSpPr>
        <p:spPr bwMode="auto">
          <a:xfrm>
            <a:off x="3000435" y="509931"/>
            <a:ext cx="0" cy="19611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6" name="Freeform 78"/>
          <p:cNvSpPr>
            <a:spLocks/>
          </p:cNvSpPr>
          <p:nvPr/>
        </p:nvSpPr>
        <p:spPr bwMode="auto">
          <a:xfrm>
            <a:off x="2876843" y="6187050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27" name="Freeform 79"/>
          <p:cNvSpPr>
            <a:spLocks/>
          </p:cNvSpPr>
          <p:nvPr/>
        </p:nvSpPr>
        <p:spPr bwMode="auto">
          <a:xfrm>
            <a:off x="2876843" y="6187050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128" name="Rectangle 80"/>
          <p:cNvSpPr>
            <a:spLocks noChangeArrowheads="1"/>
          </p:cNvSpPr>
          <p:nvPr/>
        </p:nvSpPr>
        <p:spPr bwMode="auto">
          <a:xfrm>
            <a:off x="3046706" y="6227340"/>
            <a:ext cx="12093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/subscriptions</a:t>
            </a:r>
            <a:endParaRPr lang="de-DE" sz="1600" b="1" dirty="0"/>
          </a:p>
        </p:txBody>
      </p:sp>
      <p:grpSp>
        <p:nvGrpSpPr>
          <p:cNvPr id="129" name="Gruppieren 153"/>
          <p:cNvGrpSpPr>
            <a:grpSpLocks/>
          </p:cNvGrpSpPr>
          <p:nvPr/>
        </p:nvGrpSpPr>
        <p:grpSpPr bwMode="auto">
          <a:xfrm>
            <a:off x="4508793" y="6225817"/>
            <a:ext cx="250825" cy="186063"/>
            <a:chOff x="7537450" y="4716463"/>
            <a:chExt cx="250825" cy="317500"/>
          </a:xfrm>
        </p:grpSpPr>
        <p:sp>
          <p:nvSpPr>
            <p:cNvPr id="130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1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2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3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4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5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6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7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8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39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40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41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42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43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sp>
        <p:nvSpPr>
          <p:cNvPr id="144" name="Freeform 78"/>
          <p:cNvSpPr>
            <a:spLocks/>
          </p:cNvSpPr>
          <p:nvPr/>
        </p:nvSpPr>
        <p:spPr bwMode="auto">
          <a:xfrm>
            <a:off x="3438620" y="6566763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145" name="Freeform 79"/>
          <p:cNvSpPr>
            <a:spLocks/>
          </p:cNvSpPr>
          <p:nvPr/>
        </p:nvSpPr>
        <p:spPr bwMode="auto">
          <a:xfrm>
            <a:off x="3438620" y="6566763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146" name="Rectangle 80"/>
          <p:cNvSpPr>
            <a:spLocks noChangeArrowheads="1"/>
          </p:cNvSpPr>
          <p:nvPr/>
        </p:nvSpPr>
        <p:spPr bwMode="auto">
          <a:xfrm>
            <a:off x="3608483" y="6607053"/>
            <a:ext cx="1439240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/{subscriptionId}</a:t>
            </a:r>
            <a:endParaRPr lang="de-DE" sz="1600" b="1" dirty="0"/>
          </a:p>
        </p:txBody>
      </p:sp>
      <p:grpSp>
        <p:nvGrpSpPr>
          <p:cNvPr id="147" name="Gruppieren 153"/>
          <p:cNvGrpSpPr>
            <a:grpSpLocks/>
          </p:cNvGrpSpPr>
          <p:nvPr/>
        </p:nvGrpSpPr>
        <p:grpSpPr bwMode="auto">
          <a:xfrm>
            <a:off x="5070570" y="6605530"/>
            <a:ext cx="250825" cy="186063"/>
            <a:chOff x="7537450" y="4716463"/>
            <a:chExt cx="250825" cy="317500"/>
          </a:xfrm>
        </p:grpSpPr>
        <p:sp>
          <p:nvSpPr>
            <p:cNvPr id="148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49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2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3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4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5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6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7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8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59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60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61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cxnSp>
        <p:nvCxnSpPr>
          <p:cNvPr id="164" name="Straight Connector 458"/>
          <p:cNvCxnSpPr>
            <a:cxnSpLocks noChangeShapeType="1"/>
          </p:cNvCxnSpPr>
          <p:nvPr/>
        </p:nvCxnSpPr>
        <p:spPr bwMode="auto">
          <a:xfrm flipH="1">
            <a:off x="3013031" y="4558312"/>
            <a:ext cx="326108" cy="91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oup 2"/>
          <p:cNvGrpSpPr/>
          <p:nvPr/>
        </p:nvGrpSpPr>
        <p:grpSpPr>
          <a:xfrm>
            <a:off x="3608483" y="5048391"/>
            <a:ext cx="2203211" cy="268359"/>
            <a:chOff x="3607159" y="4739642"/>
            <a:chExt cx="2203211" cy="268359"/>
          </a:xfrm>
        </p:grpSpPr>
        <p:cxnSp>
          <p:nvCxnSpPr>
            <p:cNvPr id="163" name="Straight Connector 457"/>
            <p:cNvCxnSpPr>
              <a:cxnSpLocks noChangeShapeType="1"/>
            </p:cNvCxnSpPr>
            <p:nvPr/>
          </p:nvCxnSpPr>
          <p:spPr bwMode="auto">
            <a:xfrm flipH="1">
              <a:off x="3607159" y="4888186"/>
              <a:ext cx="271066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5" name="Straight Connector 182"/>
            <p:cNvCxnSpPr>
              <a:cxnSpLocks noChangeShapeType="1"/>
            </p:cNvCxnSpPr>
            <p:nvPr/>
          </p:nvCxnSpPr>
          <p:spPr bwMode="auto">
            <a:xfrm flipH="1" flipV="1">
              <a:off x="5200770" y="4848221"/>
              <a:ext cx="442912" cy="357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6" name="Freeform 78"/>
            <p:cNvSpPr>
              <a:spLocks/>
            </p:cNvSpPr>
            <p:nvPr/>
          </p:nvSpPr>
          <p:spPr bwMode="auto">
            <a:xfrm>
              <a:off x="3905370" y="4739642"/>
              <a:ext cx="1905000" cy="268359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6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6" y="768"/>
                    <a:pt x="100" y="768"/>
                  </a:cubicBezTo>
                  <a:lnTo>
                    <a:pt x="3380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80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DFA8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67" name="Freeform 79"/>
            <p:cNvSpPr>
              <a:spLocks/>
            </p:cNvSpPr>
            <p:nvPr/>
          </p:nvSpPr>
          <p:spPr bwMode="auto">
            <a:xfrm>
              <a:off x="3905370" y="4739642"/>
              <a:ext cx="1905000" cy="268359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6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6" y="768"/>
                    <a:pt x="100" y="768"/>
                  </a:cubicBezTo>
                  <a:lnTo>
                    <a:pt x="3380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80" y="0"/>
                  </a:cubicBezTo>
                  <a:lnTo>
                    <a:pt x="100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68" name="Rectangle 80"/>
            <p:cNvSpPr>
              <a:spLocks noChangeArrowheads="1"/>
            </p:cNvSpPr>
            <p:nvPr/>
          </p:nvSpPr>
          <p:spPr bwMode="auto">
            <a:xfrm>
              <a:off x="4075232" y="4779932"/>
              <a:ext cx="837922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de-DE" sz="1600" b="1" dirty="0" smtClean="0"/>
                <a:t>/pathToId</a:t>
              </a:r>
              <a:endParaRPr lang="de-DE" sz="1600" b="1" dirty="0"/>
            </a:p>
          </p:txBody>
        </p:sp>
        <p:grpSp>
          <p:nvGrpSpPr>
            <p:cNvPr id="169" name="Gruppieren 153"/>
            <p:cNvGrpSpPr>
              <a:grpSpLocks/>
            </p:cNvGrpSpPr>
            <p:nvPr/>
          </p:nvGrpSpPr>
          <p:grpSpPr bwMode="auto">
            <a:xfrm>
              <a:off x="5537320" y="4778409"/>
              <a:ext cx="250825" cy="186063"/>
              <a:chOff x="7537450" y="4716463"/>
              <a:chExt cx="250825" cy="317500"/>
            </a:xfrm>
          </p:grpSpPr>
          <p:sp>
            <p:nvSpPr>
              <p:cNvPr id="170" name="Freeform 84"/>
              <p:cNvSpPr>
                <a:spLocks/>
              </p:cNvSpPr>
              <p:nvPr/>
            </p:nvSpPr>
            <p:spPr bwMode="auto">
              <a:xfrm>
                <a:off x="7567613" y="47386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4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2" y="12"/>
                    </a:lnTo>
                    <a:lnTo>
                      <a:pt x="22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1" name="Freeform 85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2" name="Freeform 86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3" name="Freeform 87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4" name="Freeform 88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5" name="Freeform 89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6" name="Freeform 90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7" name="Freeform 91"/>
              <p:cNvSpPr>
                <a:spLocks/>
              </p:cNvSpPr>
              <p:nvPr/>
            </p:nvSpPr>
            <p:spPr bwMode="auto">
              <a:xfrm>
                <a:off x="7570788" y="4775201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7" y="162"/>
                    </a:lnTo>
                    <a:lnTo>
                      <a:pt x="107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8" name="Freeform 92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79" name="Freeform 93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80" name="Freeform 94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81" name="Freeform 95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82" name="Freeform 96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83" name="Freeform 97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</p:grpSp>
      <p:sp>
        <p:nvSpPr>
          <p:cNvPr id="184" name="Rectangle 12"/>
          <p:cNvSpPr>
            <a:spLocks noChangeArrowheads="1"/>
          </p:cNvSpPr>
          <p:nvPr/>
        </p:nvSpPr>
        <p:spPr bwMode="auto">
          <a:xfrm>
            <a:off x="3388124" y="4424037"/>
            <a:ext cx="99899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it-IT" sz="1600" b="1" dirty="0" smtClean="0"/>
              <a:t>/operations</a:t>
            </a:r>
            <a:endParaRPr lang="en-US" sz="1600" b="1" dirty="0">
              <a:cs typeface="Times New Roman" pitchFamily="18" charset="0"/>
            </a:endParaRPr>
          </a:p>
        </p:txBody>
      </p:sp>
      <p:cxnSp>
        <p:nvCxnSpPr>
          <p:cNvPr id="185" name="Straight Connector 455"/>
          <p:cNvCxnSpPr>
            <a:cxnSpLocks noChangeShapeType="1"/>
          </p:cNvCxnSpPr>
          <p:nvPr/>
        </p:nvCxnSpPr>
        <p:spPr bwMode="auto">
          <a:xfrm flipH="1">
            <a:off x="3013030" y="3916920"/>
            <a:ext cx="1" cy="63022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6" name="Straight Connector 457"/>
          <p:cNvCxnSpPr>
            <a:cxnSpLocks noChangeShapeType="1"/>
          </p:cNvCxnSpPr>
          <p:nvPr/>
        </p:nvCxnSpPr>
        <p:spPr bwMode="auto">
          <a:xfrm flipH="1">
            <a:off x="3027143" y="4149714"/>
            <a:ext cx="271066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9" name="Straight Connector 458"/>
          <p:cNvCxnSpPr>
            <a:cxnSpLocks noChangeShapeType="1"/>
          </p:cNvCxnSpPr>
          <p:nvPr/>
        </p:nvCxnSpPr>
        <p:spPr bwMode="auto">
          <a:xfrm flipH="1">
            <a:off x="3010300" y="2471031"/>
            <a:ext cx="326108" cy="91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9" name="Rectangle 12"/>
          <p:cNvSpPr>
            <a:spLocks noChangeArrowheads="1"/>
          </p:cNvSpPr>
          <p:nvPr/>
        </p:nvSpPr>
        <p:spPr bwMode="auto">
          <a:xfrm>
            <a:off x="3439212" y="2379605"/>
            <a:ext cx="99899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it-IT" sz="1600" b="1" dirty="0" smtClean="0"/>
              <a:t>/operations</a:t>
            </a:r>
            <a:endParaRPr lang="en-US" sz="1600" b="1" dirty="0">
              <a:cs typeface="Times New Roman" pitchFamily="18" charset="0"/>
            </a:endParaRPr>
          </a:p>
        </p:txBody>
      </p:sp>
      <p:cxnSp>
        <p:nvCxnSpPr>
          <p:cNvPr id="230" name="Straight Connector 457"/>
          <p:cNvCxnSpPr>
            <a:cxnSpLocks noChangeShapeType="1"/>
          </p:cNvCxnSpPr>
          <p:nvPr/>
        </p:nvCxnSpPr>
        <p:spPr bwMode="auto">
          <a:xfrm flipH="1">
            <a:off x="3622598" y="4853023"/>
            <a:ext cx="271066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1" name="Straight Connector 182"/>
          <p:cNvCxnSpPr>
            <a:cxnSpLocks noChangeShapeType="1"/>
          </p:cNvCxnSpPr>
          <p:nvPr/>
        </p:nvCxnSpPr>
        <p:spPr bwMode="auto">
          <a:xfrm flipH="1" flipV="1">
            <a:off x="5215605" y="4801707"/>
            <a:ext cx="442912" cy="357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2" name="Freeform 78"/>
          <p:cNvSpPr>
            <a:spLocks/>
          </p:cNvSpPr>
          <p:nvPr/>
        </p:nvSpPr>
        <p:spPr bwMode="auto">
          <a:xfrm>
            <a:off x="3920205" y="4693128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33" name="Freeform 79"/>
          <p:cNvSpPr>
            <a:spLocks/>
          </p:cNvSpPr>
          <p:nvPr/>
        </p:nvSpPr>
        <p:spPr bwMode="auto">
          <a:xfrm>
            <a:off x="3920205" y="4693128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234" name="Rectangle 80"/>
          <p:cNvSpPr>
            <a:spLocks noChangeArrowheads="1"/>
          </p:cNvSpPr>
          <p:nvPr/>
        </p:nvSpPr>
        <p:spPr bwMode="auto">
          <a:xfrm>
            <a:off x="4090067" y="4733418"/>
            <a:ext cx="636008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/search</a:t>
            </a:r>
            <a:endParaRPr lang="de-DE" sz="1600" b="1" dirty="0"/>
          </a:p>
        </p:txBody>
      </p:sp>
      <p:grpSp>
        <p:nvGrpSpPr>
          <p:cNvPr id="235" name="Gruppieren 153"/>
          <p:cNvGrpSpPr>
            <a:grpSpLocks/>
          </p:cNvGrpSpPr>
          <p:nvPr/>
        </p:nvGrpSpPr>
        <p:grpSpPr bwMode="auto">
          <a:xfrm>
            <a:off x="5552155" y="4731895"/>
            <a:ext cx="250825" cy="186063"/>
            <a:chOff x="7537450" y="4716463"/>
            <a:chExt cx="250825" cy="317500"/>
          </a:xfrm>
        </p:grpSpPr>
        <p:sp>
          <p:nvSpPr>
            <p:cNvPr id="236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37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38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39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0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1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2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3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4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5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6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7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8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49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sp>
        <p:nvSpPr>
          <p:cNvPr id="427" name="Freeform 77"/>
          <p:cNvSpPr>
            <a:spLocks/>
          </p:cNvSpPr>
          <p:nvPr/>
        </p:nvSpPr>
        <p:spPr bwMode="auto">
          <a:xfrm>
            <a:off x="4963216" y="1268015"/>
            <a:ext cx="287337" cy="250469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428" name="Freeform 78"/>
          <p:cNvSpPr>
            <a:spLocks/>
          </p:cNvSpPr>
          <p:nvPr/>
        </p:nvSpPr>
        <p:spPr bwMode="auto">
          <a:xfrm>
            <a:off x="5264434" y="1371973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429" name="Freeform 79"/>
          <p:cNvSpPr>
            <a:spLocks/>
          </p:cNvSpPr>
          <p:nvPr/>
        </p:nvSpPr>
        <p:spPr bwMode="auto">
          <a:xfrm>
            <a:off x="5264434" y="1371973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430" name="Rectangle 80"/>
          <p:cNvSpPr>
            <a:spLocks noChangeArrowheads="1"/>
          </p:cNvSpPr>
          <p:nvPr/>
        </p:nvSpPr>
        <p:spPr bwMode="auto">
          <a:xfrm>
            <a:off x="5434297" y="1412263"/>
            <a:ext cx="1048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/{flagName}</a:t>
            </a:r>
            <a:endParaRPr lang="de-DE" sz="1600" b="1" dirty="0"/>
          </a:p>
        </p:txBody>
      </p:sp>
      <p:grpSp>
        <p:nvGrpSpPr>
          <p:cNvPr id="431" name="Gruppieren 153"/>
          <p:cNvGrpSpPr>
            <a:grpSpLocks/>
          </p:cNvGrpSpPr>
          <p:nvPr/>
        </p:nvGrpSpPr>
        <p:grpSpPr bwMode="auto">
          <a:xfrm>
            <a:off x="6896384" y="1410740"/>
            <a:ext cx="250825" cy="186063"/>
            <a:chOff x="7537450" y="4716463"/>
            <a:chExt cx="250825" cy="317500"/>
          </a:xfrm>
        </p:grpSpPr>
        <p:sp>
          <p:nvSpPr>
            <p:cNvPr id="432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33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34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35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36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37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38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39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40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41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42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43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44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45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sp>
        <p:nvSpPr>
          <p:cNvPr id="273" name="Freeform 77"/>
          <p:cNvSpPr>
            <a:spLocks/>
          </p:cNvSpPr>
          <p:nvPr/>
        </p:nvSpPr>
        <p:spPr bwMode="auto">
          <a:xfrm>
            <a:off x="4882638" y="4266527"/>
            <a:ext cx="381795" cy="199479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grpSp>
        <p:nvGrpSpPr>
          <p:cNvPr id="292" name="Group 18"/>
          <p:cNvGrpSpPr>
            <a:grpSpLocks/>
          </p:cNvGrpSpPr>
          <p:nvPr/>
        </p:nvGrpSpPr>
        <p:grpSpPr bwMode="auto">
          <a:xfrm>
            <a:off x="5267991" y="4266528"/>
            <a:ext cx="2068809" cy="380682"/>
            <a:chOff x="3379" y="2069"/>
            <a:chExt cx="1542" cy="288"/>
          </a:xfrm>
        </p:grpSpPr>
        <p:sp>
          <p:nvSpPr>
            <p:cNvPr id="293" name="AutoShape 19"/>
            <p:cNvSpPr>
              <a:spLocks noChangeArrowheads="1"/>
            </p:cNvSpPr>
            <p:nvPr/>
          </p:nvSpPr>
          <p:spPr bwMode="auto">
            <a:xfrm>
              <a:off x="3379" y="2069"/>
              <a:ext cx="1542" cy="288"/>
            </a:xfrm>
            <a:prstGeom prst="octagon">
              <a:avLst>
                <a:gd name="adj" fmla="val 50000"/>
              </a:avLst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50" b="1"/>
            </a:p>
          </p:txBody>
        </p:sp>
        <p:sp>
          <p:nvSpPr>
            <p:cNvPr id="294" name="Documents"/>
            <p:cNvSpPr>
              <a:spLocks noEditPoints="1" noChangeArrowheads="1"/>
            </p:cNvSpPr>
            <p:nvPr/>
          </p:nvSpPr>
          <p:spPr bwMode="auto">
            <a:xfrm>
              <a:off x="4594" y="2112"/>
              <a:ext cx="154" cy="136"/>
            </a:xfrm>
            <a:custGeom>
              <a:avLst/>
              <a:gdLst>
                <a:gd name="T0" fmla="*/ 0 w 21600"/>
                <a:gd name="T1" fmla="*/ 2800 h 21600"/>
                <a:gd name="T2" fmla="*/ 3468 w 21600"/>
                <a:gd name="T3" fmla="*/ 0 h 21600"/>
                <a:gd name="T4" fmla="*/ 21653 w 21600"/>
                <a:gd name="T5" fmla="*/ 18828 h 21600"/>
                <a:gd name="T6" fmla="*/ 19954 w 21600"/>
                <a:gd name="T7" fmla="*/ 20214 h 21600"/>
                <a:gd name="T8" fmla="*/ 18256 w 21600"/>
                <a:gd name="T9" fmla="*/ 21628 h 21600"/>
                <a:gd name="T10" fmla="*/ 19954 w 21600"/>
                <a:gd name="T11" fmla="*/ 1428 h 21600"/>
                <a:gd name="T12" fmla="*/ 18256 w 21600"/>
                <a:gd name="T13" fmla="*/ 2800 h 21600"/>
                <a:gd name="T14" fmla="*/ 1645 w 21600"/>
                <a:gd name="T15" fmla="*/ 1428 h 21600"/>
                <a:gd name="T16" fmla="*/ 21600 w 21600"/>
                <a:gd name="T17" fmla="*/ 0 h 21600"/>
                <a:gd name="T18" fmla="*/ 10800 w 21600"/>
                <a:gd name="T19" fmla="*/ 0 h 21600"/>
                <a:gd name="T20" fmla="*/ 0 w 21600"/>
                <a:gd name="T21" fmla="*/ 10800 h 21600"/>
                <a:gd name="T22" fmla="*/ 21600 w 21600"/>
                <a:gd name="T23" fmla="*/ 10800 h 21600"/>
                <a:gd name="T24" fmla="*/ 1645 w 21600"/>
                <a:gd name="T25" fmla="*/ 4171 h 21600"/>
                <a:gd name="T26" fmla="*/ 16522 w 21600"/>
                <a:gd name="T27" fmla="*/ 173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21600" h="21600" extrusionOk="0">
                  <a:moveTo>
                    <a:pt x="0" y="18014"/>
                  </a:moveTo>
                  <a:lnTo>
                    <a:pt x="0" y="2800"/>
                  </a:lnTo>
                  <a:lnTo>
                    <a:pt x="1645" y="2800"/>
                  </a:lnTo>
                  <a:lnTo>
                    <a:pt x="1645" y="1428"/>
                  </a:lnTo>
                  <a:lnTo>
                    <a:pt x="3468" y="1428"/>
                  </a:lnTo>
                  <a:lnTo>
                    <a:pt x="3468" y="0"/>
                  </a:lnTo>
                  <a:lnTo>
                    <a:pt x="21653" y="0"/>
                  </a:lnTo>
                  <a:lnTo>
                    <a:pt x="21653" y="18828"/>
                  </a:lnTo>
                  <a:lnTo>
                    <a:pt x="19954" y="18828"/>
                  </a:lnTo>
                  <a:lnTo>
                    <a:pt x="19954" y="20214"/>
                  </a:lnTo>
                  <a:lnTo>
                    <a:pt x="18256" y="20214"/>
                  </a:lnTo>
                  <a:lnTo>
                    <a:pt x="18256" y="21600"/>
                  </a:lnTo>
                  <a:lnTo>
                    <a:pt x="4434" y="21600"/>
                  </a:lnTo>
                  <a:lnTo>
                    <a:pt x="0" y="18014"/>
                  </a:lnTo>
                  <a:close/>
                </a:path>
                <a:path w="21600" h="21600" extrusionOk="0">
                  <a:moveTo>
                    <a:pt x="3486" y="1428"/>
                  </a:moveTo>
                  <a:lnTo>
                    <a:pt x="19954" y="1428"/>
                  </a:lnTo>
                  <a:lnTo>
                    <a:pt x="19954" y="20214"/>
                  </a:lnTo>
                  <a:lnTo>
                    <a:pt x="18256" y="20214"/>
                  </a:lnTo>
                  <a:lnTo>
                    <a:pt x="18256" y="2800"/>
                  </a:lnTo>
                  <a:lnTo>
                    <a:pt x="1645" y="2800"/>
                  </a:lnTo>
                  <a:lnTo>
                    <a:pt x="1645" y="1428"/>
                  </a:lnTo>
                  <a:lnTo>
                    <a:pt x="3486" y="1428"/>
                  </a:lnTo>
                  <a:close/>
                </a:path>
                <a:path w="21600" h="21600" extrusionOk="0">
                  <a:moveTo>
                    <a:pt x="0" y="18014"/>
                  </a:moveTo>
                  <a:lnTo>
                    <a:pt x="4434" y="18000"/>
                  </a:lnTo>
                  <a:lnTo>
                    <a:pt x="4434" y="21600"/>
                  </a:lnTo>
                  <a:lnTo>
                    <a:pt x="0" y="18014"/>
                  </a:lnTo>
                  <a:close/>
                </a:path>
              </a:pathLst>
            </a:custGeom>
            <a:solidFill>
              <a:srgbClr val="FDFA8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en-US" sz="1050" b="1"/>
            </a:p>
          </p:txBody>
        </p:sp>
        <p:sp>
          <p:nvSpPr>
            <p:cNvPr id="295" name="Text Box 21"/>
            <p:cNvSpPr txBox="1">
              <a:spLocks noChangeArrowheads="1"/>
            </p:cNvSpPr>
            <p:nvPr/>
          </p:nvSpPr>
          <p:spPr bwMode="auto">
            <a:xfrm>
              <a:off x="3424" y="2069"/>
              <a:ext cx="1213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92488" tIns="96243" rIns="192488" bIns="96243">
              <a:spAutoFit/>
            </a:bodyPr>
            <a:lstStyle>
              <a:lvl1pPr defTabSz="1925638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962025" defTabSz="1925638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925638" defTabSz="1925638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2887663" defTabSz="1925638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3848100" defTabSz="1925638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305300" defTabSz="19256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4762500" defTabSz="19256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5219700" defTabSz="19256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5676900" defTabSz="19256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en-US" sz="1050" b="1" dirty="0"/>
                <a:t>/[</a:t>
              </a:r>
              <a:r>
                <a:rPr lang="en-US" sz="1050" b="1" dirty="0" err="1"/>
                <a:t>ResourceRelPath</a:t>
              </a:r>
              <a:r>
                <a:rPr lang="en-US" sz="1050" b="1" dirty="0"/>
                <a:t>]</a:t>
              </a:r>
            </a:p>
          </p:txBody>
        </p:sp>
      </p:grpSp>
      <p:sp>
        <p:nvSpPr>
          <p:cNvPr id="333" name="Freeform 78"/>
          <p:cNvSpPr>
            <a:spLocks/>
          </p:cNvSpPr>
          <p:nvPr/>
        </p:nvSpPr>
        <p:spPr bwMode="auto">
          <a:xfrm>
            <a:off x="3914130" y="5435266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400" b="1"/>
          </a:p>
        </p:txBody>
      </p:sp>
      <p:sp>
        <p:nvSpPr>
          <p:cNvPr id="334" name="Freeform 79"/>
          <p:cNvSpPr>
            <a:spLocks/>
          </p:cNvSpPr>
          <p:nvPr/>
        </p:nvSpPr>
        <p:spPr bwMode="auto">
          <a:xfrm>
            <a:off x="3914130" y="5435266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00" b="1"/>
          </a:p>
        </p:txBody>
      </p:sp>
      <p:sp>
        <p:nvSpPr>
          <p:cNvPr id="335" name="Rectangle 80"/>
          <p:cNvSpPr>
            <a:spLocks noChangeArrowheads="1"/>
          </p:cNvSpPr>
          <p:nvPr/>
        </p:nvSpPr>
        <p:spPr bwMode="auto">
          <a:xfrm>
            <a:off x="4039408" y="5449752"/>
            <a:ext cx="1219757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/copyToFolder</a:t>
            </a:r>
            <a:endParaRPr lang="de-DE" sz="1600" b="1" dirty="0"/>
          </a:p>
        </p:txBody>
      </p:sp>
      <p:grpSp>
        <p:nvGrpSpPr>
          <p:cNvPr id="336" name="Gruppieren 153"/>
          <p:cNvGrpSpPr>
            <a:grpSpLocks/>
          </p:cNvGrpSpPr>
          <p:nvPr/>
        </p:nvGrpSpPr>
        <p:grpSpPr bwMode="auto">
          <a:xfrm>
            <a:off x="5546080" y="5474033"/>
            <a:ext cx="250825" cy="186063"/>
            <a:chOff x="7537450" y="4716463"/>
            <a:chExt cx="250825" cy="317500"/>
          </a:xfrm>
        </p:grpSpPr>
        <p:sp>
          <p:nvSpPr>
            <p:cNvPr id="337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38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39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0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1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2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3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4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5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6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7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8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49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50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</p:grpSp>
      <p:sp>
        <p:nvSpPr>
          <p:cNvPr id="351" name="Freeform 78"/>
          <p:cNvSpPr>
            <a:spLocks/>
          </p:cNvSpPr>
          <p:nvPr/>
        </p:nvSpPr>
        <p:spPr bwMode="auto">
          <a:xfrm>
            <a:off x="3928215" y="5802063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400" b="1"/>
          </a:p>
        </p:txBody>
      </p:sp>
      <p:sp>
        <p:nvSpPr>
          <p:cNvPr id="352" name="Freeform 79"/>
          <p:cNvSpPr>
            <a:spLocks/>
          </p:cNvSpPr>
          <p:nvPr/>
        </p:nvSpPr>
        <p:spPr bwMode="auto">
          <a:xfrm>
            <a:off x="3928215" y="5802063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400" b="1"/>
          </a:p>
        </p:txBody>
      </p:sp>
      <p:sp>
        <p:nvSpPr>
          <p:cNvPr id="353" name="Rectangle 80"/>
          <p:cNvSpPr>
            <a:spLocks noChangeArrowheads="1"/>
          </p:cNvSpPr>
          <p:nvPr/>
        </p:nvSpPr>
        <p:spPr bwMode="auto">
          <a:xfrm>
            <a:off x="4047111" y="5842353"/>
            <a:ext cx="1296509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/moveToFolder</a:t>
            </a:r>
            <a:endParaRPr lang="de-DE" sz="1600" b="1" dirty="0"/>
          </a:p>
        </p:txBody>
      </p:sp>
      <p:grpSp>
        <p:nvGrpSpPr>
          <p:cNvPr id="354" name="Gruppieren 153"/>
          <p:cNvGrpSpPr>
            <a:grpSpLocks/>
          </p:cNvGrpSpPr>
          <p:nvPr/>
        </p:nvGrpSpPr>
        <p:grpSpPr bwMode="auto">
          <a:xfrm>
            <a:off x="5560165" y="5840830"/>
            <a:ext cx="250825" cy="186063"/>
            <a:chOff x="7537450" y="4716463"/>
            <a:chExt cx="250825" cy="317500"/>
          </a:xfrm>
        </p:grpSpPr>
        <p:sp>
          <p:nvSpPr>
            <p:cNvPr id="355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56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57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58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59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0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1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2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3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4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5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6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7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  <p:sp>
          <p:nvSpPr>
            <p:cNvPr id="368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 b="1"/>
            </a:p>
          </p:txBody>
        </p:sp>
      </p:grpSp>
      <p:sp>
        <p:nvSpPr>
          <p:cNvPr id="371" name="Rectangle 12"/>
          <p:cNvSpPr>
            <a:spLocks noChangeArrowheads="1"/>
          </p:cNvSpPr>
          <p:nvPr/>
        </p:nvSpPr>
        <p:spPr bwMode="auto">
          <a:xfrm>
            <a:off x="4168911" y="2084760"/>
            <a:ext cx="11977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it-IT" sz="1600" b="1" dirty="0" smtClean="0"/>
              <a:t>/payloadParts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373" name="Freeform 77"/>
          <p:cNvSpPr>
            <a:spLocks/>
          </p:cNvSpPr>
          <p:nvPr/>
        </p:nvSpPr>
        <p:spPr bwMode="auto">
          <a:xfrm>
            <a:off x="4981751" y="2309897"/>
            <a:ext cx="299653" cy="146511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376" name="Freeform 78"/>
          <p:cNvSpPr>
            <a:spLocks/>
          </p:cNvSpPr>
          <p:nvPr/>
        </p:nvSpPr>
        <p:spPr bwMode="auto">
          <a:xfrm>
            <a:off x="5295285" y="2309897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77" name="Freeform 79"/>
          <p:cNvSpPr>
            <a:spLocks/>
          </p:cNvSpPr>
          <p:nvPr/>
        </p:nvSpPr>
        <p:spPr bwMode="auto">
          <a:xfrm>
            <a:off x="5295285" y="2309897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378" name="Rectangle 80"/>
          <p:cNvSpPr>
            <a:spLocks noChangeArrowheads="1"/>
          </p:cNvSpPr>
          <p:nvPr/>
        </p:nvSpPr>
        <p:spPr bwMode="auto">
          <a:xfrm>
            <a:off x="5465148" y="2350187"/>
            <a:ext cx="1422121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/{payloadPartId}</a:t>
            </a:r>
            <a:endParaRPr lang="de-DE" sz="1600" b="1" dirty="0"/>
          </a:p>
        </p:txBody>
      </p:sp>
      <p:grpSp>
        <p:nvGrpSpPr>
          <p:cNvPr id="379" name="Gruppieren 153"/>
          <p:cNvGrpSpPr>
            <a:grpSpLocks/>
          </p:cNvGrpSpPr>
          <p:nvPr/>
        </p:nvGrpSpPr>
        <p:grpSpPr bwMode="auto">
          <a:xfrm>
            <a:off x="6927235" y="2348664"/>
            <a:ext cx="250825" cy="186063"/>
            <a:chOff x="7537450" y="4716463"/>
            <a:chExt cx="250825" cy="317500"/>
          </a:xfrm>
        </p:grpSpPr>
        <p:sp>
          <p:nvSpPr>
            <p:cNvPr id="380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1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2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3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4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5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6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7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8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89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90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91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92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93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cxnSp>
        <p:nvCxnSpPr>
          <p:cNvPr id="374" name="Straight Connector 182"/>
          <p:cNvCxnSpPr>
            <a:cxnSpLocks noChangeShapeType="1"/>
          </p:cNvCxnSpPr>
          <p:nvPr/>
        </p:nvCxnSpPr>
        <p:spPr bwMode="auto">
          <a:xfrm flipH="1" flipV="1">
            <a:off x="5211883" y="3395397"/>
            <a:ext cx="442912" cy="357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5" name="Freeform 78"/>
          <p:cNvSpPr>
            <a:spLocks/>
          </p:cNvSpPr>
          <p:nvPr/>
        </p:nvSpPr>
        <p:spPr bwMode="auto">
          <a:xfrm>
            <a:off x="3916483" y="3286818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394" name="Freeform 79"/>
          <p:cNvSpPr>
            <a:spLocks/>
          </p:cNvSpPr>
          <p:nvPr/>
        </p:nvSpPr>
        <p:spPr bwMode="auto">
          <a:xfrm>
            <a:off x="3916483" y="3286818"/>
            <a:ext cx="1905000" cy="268359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6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6" y="768"/>
                  <a:pt x="100" y="768"/>
                </a:cubicBezTo>
                <a:lnTo>
                  <a:pt x="3380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80" y="0"/>
                </a:cubicBezTo>
                <a:lnTo>
                  <a:pt x="100" y="0"/>
                </a:lnTo>
                <a:close/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395" name="Rectangle 80"/>
          <p:cNvSpPr>
            <a:spLocks noChangeArrowheads="1"/>
          </p:cNvSpPr>
          <p:nvPr/>
        </p:nvSpPr>
        <p:spPr bwMode="auto">
          <a:xfrm>
            <a:off x="4086345" y="3327108"/>
            <a:ext cx="1180388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de-DE" sz="1600" b="1" dirty="0" smtClean="0"/>
              <a:t>/bulkCreation</a:t>
            </a:r>
            <a:endParaRPr lang="de-DE" sz="1600" b="1" dirty="0"/>
          </a:p>
        </p:txBody>
      </p:sp>
      <p:grpSp>
        <p:nvGrpSpPr>
          <p:cNvPr id="396" name="Gruppieren 153"/>
          <p:cNvGrpSpPr>
            <a:grpSpLocks/>
          </p:cNvGrpSpPr>
          <p:nvPr/>
        </p:nvGrpSpPr>
        <p:grpSpPr bwMode="auto">
          <a:xfrm>
            <a:off x="5548433" y="3325585"/>
            <a:ext cx="250825" cy="186063"/>
            <a:chOff x="7537450" y="4716463"/>
            <a:chExt cx="250825" cy="317500"/>
          </a:xfrm>
        </p:grpSpPr>
        <p:sp>
          <p:nvSpPr>
            <p:cNvPr id="397" name="Freeform 84"/>
            <p:cNvSpPr>
              <a:spLocks/>
            </p:cNvSpPr>
            <p:nvPr/>
          </p:nvSpPr>
          <p:spPr bwMode="auto">
            <a:xfrm>
              <a:off x="7567613" y="4738688"/>
              <a:ext cx="220662" cy="295275"/>
            </a:xfrm>
            <a:custGeom>
              <a:avLst/>
              <a:gdLst>
                <a:gd name="T0" fmla="*/ 0 w 139"/>
                <a:gd name="T1" fmla="*/ 2147483647 h 186"/>
                <a:gd name="T2" fmla="*/ 0 w 139"/>
                <a:gd name="T3" fmla="*/ 2147483647 h 186"/>
                <a:gd name="T4" fmla="*/ 2147483647 w 139"/>
                <a:gd name="T5" fmla="*/ 2147483647 h 186"/>
                <a:gd name="T6" fmla="*/ 2147483647 w 139"/>
                <a:gd name="T7" fmla="*/ 2147483647 h 186"/>
                <a:gd name="T8" fmla="*/ 2147483647 w 139"/>
                <a:gd name="T9" fmla="*/ 2147483647 h 186"/>
                <a:gd name="T10" fmla="*/ 2147483647 w 139"/>
                <a:gd name="T11" fmla="*/ 0 h 186"/>
                <a:gd name="T12" fmla="*/ 2147483647 w 139"/>
                <a:gd name="T13" fmla="*/ 0 h 186"/>
                <a:gd name="T14" fmla="*/ 2147483647 w 139"/>
                <a:gd name="T15" fmla="*/ 2147483647 h 186"/>
                <a:gd name="T16" fmla="*/ 2147483647 w 139"/>
                <a:gd name="T17" fmla="*/ 2147483647 h 186"/>
                <a:gd name="T18" fmla="*/ 2147483647 w 139"/>
                <a:gd name="T19" fmla="*/ 2147483647 h 186"/>
                <a:gd name="T20" fmla="*/ 2147483647 w 139"/>
                <a:gd name="T21" fmla="*/ 2147483647 h 186"/>
                <a:gd name="T22" fmla="*/ 2147483647 w 139"/>
                <a:gd name="T23" fmla="*/ 2147483647 h 186"/>
                <a:gd name="T24" fmla="*/ 2147483647 w 139"/>
                <a:gd name="T25" fmla="*/ 2147483647 h 186"/>
                <a:gd name="T26" fmla="*/ 0 w 139"/>
                <a:gd name="T27" fmla="*/ 2147483647 h 186"/>
                <a:gd name="T28" fmla="*/ 0 w 139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186"/>
                <a:gd name="T47" fmla="*/ 139 w 139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186">
                  <a:moveTo>
                    <a:pt x="0" y="154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22" y="12"/>
                  </a:lnTo>
                  <a:lnTo>
                    <a:pt x="22" y="0"/>
                  </a:lnTo>
                  <a:lnTo>
                    <a:pt x="139" y="0"/>
                  </a:lnTo>
                  <a:lnTo>
                    <a:pt x="139" y="162"/>
                  </a:lnTo>
                  <a:lnTo>
                    <a:pt x="128" y="162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9" y="1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98" name="Freeform 8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399" name="Freeform 8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0" name="Freeform 8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1" name="Freeform 88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2" name="Freeform 89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3" name="Freeform 90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4" name="Freeform 91"/>
            <p:cNvSpPr>
              <a:spLocks/>
            </p:cNvSpPr>
            <p:nvPr/>
          </p:nvSpPr>
          <p:spPr bwMode="auto">
            <a:xfrm>
              <a:off x="7570788" y="4775201"/>
              <a:ext cx="185737" cy="257175"/>
            </a:xfrm>
            <a:custGeom>
              <a:avLst/>
              <a:gdLst>
                <a:gd name="T0" fmla="*/ 2147483647 w 117"/>
                <a:gd name="T1" fmla="*/ 0 h 162"/>
                <a:gd name="T2" fmla="*/ 2147483647 w 117"/>
                <a:gd name="T3" fmla="*/ 0 h 162"/>
                <a:gd name="T4" fmla="*/ 2147483647 w 117"/>
                <a:gd name="T5" fmla="*/ 2147483647 h 162"/>
                <a:gd name="T6" fmla="*/ 2147483647 w 117"/>
                <a:gd name="T7" fmla="*/ 2147483647 h 162"/>
                <a:gd name="T8" fmla="*/ 2147483647 w 117"/>
                <a:gd name="T9" fmla="*/ 2147483647 h 162"/>
                <a:gd name="T10" fmla="*/ 0 w 117"/>
                <a:gd name="T11" fmla="*/ 2147483647 h 162"/>
                <a:gd name="T12" fmla="*/ 0 w 117"/>
                <a:gd name="T13" fmla="*/ 0 h 162"/>
                <a:gd name="T14" fmla="*/ 2147483647 w 117"/>
                <a:gd name="T15" fmla="*/ 0 h 162"/>
                <a:gd name="T16" fmla="*/ 2147483647 w 117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2"/>
                <a:gd name="T29" fmla="*/ 117 w 117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2">
                  <a:moveTo>
                    <a:pt x="12" y="0"/>
                  </a:moveTo>
                  <a:lnTo>
                    <a:pt x="117" y="0"/>
                  </a:lnTo>
                  <a:lnTo>
                    <a:pt x="117" y="162"/>
                  </a:lnTo>
                  <a:lnTo>
                    <a:pt x="107" y="162"/>
                  </a:ln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5" name="Freeform 92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6" name="Freeform 93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7" name="Freeform 94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F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8" name="Freeform 95"/>
            <p:cNvSpPr>
              <a:spLocks/>
            </p:cNvSpPr>
            <p:nvPr/>
          </p:nvSpPr>
          <p:spPr bwMode="auto">
            <a:xfrm>
              <a:off x="7537450" y="4716463"/>
              <a:ext cx="219075" cy="295275"/>
            </a:xfrm>
            <a:custGeom>
              <a:avLst/>
              <a:gdLst>
                <a:gd name="T0" fmla="*/ 0 w 138"/>
                <a:gd name="T1" fmla="*/ 2147483647 h 186"/>
                <a:gd name="T2" fmla="*/ 0 w 138"/>
                <a:gd name="T3" fmla="*/ 2147483647 h 186"/>
                <a:gd name="T4" fmla="*/ 2147483647 w 138"/>
                <a:gd name="T5" fmla="*/ 2147483647 h 186"/>
                <a:gd name="T6" fmla="*/ 2147483647 w 138"/>
                <a:gd name="T7" fmla="*/ 2147483647 h 186"/>
                <a:gd name="T8" fmla="*/ 2147483647 w 138"/>
                <a:gd name="T9" fmla="*/ 2147483647 h 186"/>
                <a:gd name="T10" fmla="*/ 2147483647 w 138"/>
                <a:gd name="T11" fmla="*/ 0 h 186"/>
                <a:gd name="T12" fmla="*/ 2147483647 w 138"/>
                <a:gd name="T13" fmla="*/ 0 h 186"/>
                <a:gd name="T14" fmla="*/ 2147483647 w 138"/>
                <a:gd name="T15" fmla="*/ 2147483647 h 186"/>
                <a:gd name="T16" fmla="*/ 2147483647 w 138"/>
                <a:gd name="T17" fmla="*/ 2147483647 h 186"/>
                <a:gd name="T18" fmla="*/ 2147483647 w 138"/>
                <a:gd name="T19" fmla="*/ 2147483647 h 186"/>
                <a:gd name="T20" fmla="*/ 2147483647 w 138"/>
                <a:gd name="T21" fmla="*/ 2147483647 h 186"/>
                <a:gd name="T22" fmla="*/ 2147483647 w 138"/>
                <a:gd name="T23" fmla="*/ 2147483647 h 186"/>
                <a:gd name="T24" fmla="*/ 2147483647 w 138"/>
                <a:gd name="T25" fmla="*/ 2147483647 h 186"/>
                <a:gd name="T26" fmla="*/ 0 w 138"/>
                <a:gd name="T27" fmla="*/ 2147483647 h 186"/>
                <a:gd name="T28" fmla="*/ 0 w 138"/>
                <a:gd name="T29" fmla="*/ 2147483647 h 1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8"/>
                <a:gd name="T46" fmla="*/ 0 h 186"/>
                <a:gd name="T47" fmla="*/ 138 w 138"/>
                <a:gd name="T48" fmla="*/ 186 h 1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8" h="186">
                  <a:moveTo>
                    <a:pt x="0" y="156"/>
                  </a:moveTo>
                  <a:lnTo>
                    <a:pt x="0" y="2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22" y="13"/>
                  </a:lnTo>
                  <a:lnTo>
                    <a:pt x="22" y="0"/>
                  </a:lnTo>
                  <a:lnTo>
                    <a:pt x="138" y="0"/>
                  </a:lnTo>
                  <a:lnTo>
                    <a:pt x="138" y="163"/>
                  </a:lnTo>
                  <a:lnTo>
                    <a:pt x="128" y="163"/>
                  </a:lnTo>
                  <a:lnTo>
                    <a:pt x="128" y="174"/>
                  </a:lnTo>
                  <a:lnTo>
                    <a:pt x="117" y="174"/>
                  </a:lnTo>
                  <a:lnTo>
                    <a:pt x="117" y="186"/>
                  </a:lnTo>
                  <a:lnTo>
                    <a:pt x="28" y="186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09" name="Freeform 96"/>
            <p:cNvSpPr>
              <a:spLocks/>
            </p:cNvSpPr>
            <p:nvPr/>
          </p:nvSpPr>
          <p:spPr bwMode="auto">
            <a:xfrm>
              <a:off x="7554913" y="4737101"/>
              <a:ext cx="185737" cy="255588"/>
            </a:xfrm>
            <a:custGeom>
              <a:avLst/>
              <a:gdLst>
                <a:gd name="T0" fmla="*/ 2147483647 w 117"/>
                <a:gd name="T1" fmla="*/ 0 h 161"/>
                <a:gd name="T2" fmla="*/ 2147483647 w 117"/>
                <a:gd name="T3" fmla="*/ 0 h 161"/>
                <a:gd name="T4" fmla="*/ 2147483647 w 117"/>
                <a:gd name="T5" fmla="*/ 2147483647 h 161"/>
                <a:gd name="T6" fmla="*/ 2147483647 w 117"/>
                <a:gd name="T7" fmla="*/ 2147483647 h 161"/>
                <a:gd name="T8" fmla="*/ 2147483647 w 117"/>
                <a:gd name="T9" fmla="*/ 2147483647 h 161"/>
                <a:gd name="T10" fmla="*/ 0 w 117"/>
                <a:gd name="T11" fmla="*/ 2147483647 h 161"/>
                <a:gd name="T12" fmla="*/ 0 w 117"/>
                <a:gd name="T13" fmla="*/ 0 h 161"/>
                <a:gd name="T14" fmla="*/ 2147483647 w 117"/>
                <a:gd name="T15" fmla="*/ 0 h 161"/>
                <a:gd name="T16" fmla="*/ 2147483647 w 117"/>
                <a:gd name="T17" fmla="*/ 0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61"/>
                <a:gd name="T29" fmla="*/ 117 w 117"/>
                <a:gd name="T30" fmla="*/ 161 h 1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61">
                  <a:moveTo>
                    <a:pt x="11" y="0"/>
                  </a:moveTo>
                  <a:lnTo>
                    <a:pt x="117" y="0"/>
                  </a:lnTo>
                  <a:lnTo>
                    <a:pt x="117" y="161"/>
                  </a:lnTo>
                  <a:lnTo>
                    <a:pt x="106" y="161"/>
                  </a:lnTo>
                  <a:lnTo>
                    <a:pt x="106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410" name="Freeform 97"/>
            <p:cNvSpPr>
              <a:spLocks/>
            </p:cNvSpPr>
            <p:nvPr/>
          </p:nvSpPr>
          <p:spPr bwMode="auto">
            <a:xfrm>
              <a:off x="7537450" y="4962526"/>
              <a:ext cx="44450" cy="49213"/>
            </a:xfrm>
            <a:custGeom>
              <a:avLst/>
              <a:gdLst>
                <a:gd name="T0" fmla="*/ 0 w 28"/>
                <a:gd name="T1" fmla="*/ 2147483647 h 31"/>
                <a:gd name="T2" fmla="*/ 2147483647 w 28"/>
                <a:gd name="T3" fmla="*/ 0 h 31"/>
                <a:gd name="T4" fmla="*/ 2147483647 w 28"/>
                <a:gd name="T5" fmla="*/ 2147483647 h 31"/>
                <a:gd name="T6" fmla="*/ 0 w 28"/>
                <a:gd name="T7" fmla="*/ 2147483647 h 31"/>
                <a:gd name="T8" fmla="*/ 0 w 2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1"/>
                <a:gd name="T17" fmla="*/ 28 w 28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1">
                  <a:moveTo>
                    <a:pt x="0" y="1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</p:grpSp>
      <p:sp>
        <p:nvSpPr>
          <p:cNvPr id="412" name="Freeform 77"/>
          <p:cNvSpPr>
            <a:spLocks/>
          </p:cNvSpPr>
          <p:nvPr/>
        </p:nvSpPr>
        <p:spPr bwMode="auto">
          <a:xfrm>
            <a:off x="2515202" y="203621"/>
            <a:ext cx="325808" cy="6108715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cxnSp>
        <p:nvCxnSpPr>
          <p:cNvPr id="413" name="Straight Connector 570"/>
          <p:cNvCxnSpPr>
            <a:cxnSpLocks noChangeShapeType="1"/>
          </p:cNvCxnSpPr>
          <p:nvPr/>
        </p:nvCxnSpPr>
        <p:spPr bwMode="auto">
          <a:xfrm>
            <a:off x="3645936" y="1145679"/>
            <a:ext cx="336411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4" name="Straight Connector 570"/>
          <p:cNvCxnSpPr>
            <a:cxnSpLocks noChangeShapeType="1"/>
          </p:cNvCxnSpPr>
          <p:nvPr/>
        </p:nvCxnSpPr>
        <p:spPr bwMode="auto">
          <a:xfrm>
            <a:off x="3645936" y="1886932"/>
            <a:ext cx="336411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8" name="Freeform 77"/>
          <p:cNvSpPr>
            <a:spLocks/>
          </p:cNvSpPr>
          <p:nvPr/>
        </p:nvSpPr>
        <p:spPr bwMode="auto">
          <a:xfrm>
            <a:off x="3625667" y="936307"/>
            <a:ext cx="325808" cy="1294944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419" name="Freeform 77"/>
          <p:cNvSpPr>
            <a:spLocks/>
          </p:cNvSpPr>
          <p:nvPr/>
        </p:nvSpPr>
        <p:spPr bwMode="auto">
          <a:xfrm>
            <a:off x="3560779" y="2654374"/>
            <a:ext cx="325808" cy="783533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grpSp>
        <p:nvGrpSpPr>
          <p:cNvPr id="61" name="Group 60"/>
          <p:cNvGrpSpPr/>
          <p:nvPr/>
        </p:nvGrpSpPr>
        <p:grpSpPr>
          <a:xfrm>
            <a:off x="3555413" y="2970808"/>
            <a:ext cx="2248705" cy="268359"/>
            <a:chOff x="3560779" y="2645499"/>
            <a:chExt cx="2248705" cy="268359"/>
          </a:xfrm>
        </p:grpSpPr>
        <p:cxnSp>
          <p:nvCxnSpPr>
            <p:cNvPr id="190" name="Straight Connector 182"/>
            <p:cNvCxnSpPr>
              <a:cxnSpLocks noChangeShapeType="1"/>
            </p:cNvCxnSpPr>
            <p:nvPr/>
          </p:nvCxnSpPr>
          <p:spPr bwMode="auto">
            <a:xfrm flipH="1" flipV="1">
              <a:off x="5199884" y="2754078"/>
              <a:ext cx="442912" cy="357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1" name="Freeform 78"/>
            <p:cNvSpPr>
              <a:spLocks/>
            </p:cNvSpPr>
            <p:nvPr/>
          </p:nvSpPr>
          <p:spPr bwMode="auto">
            <a:xfrm>
              <a:off x="3904484" y="2645499"/>
              <a:ext cx="1905000" cy="268359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6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6" y="768"/>
                    <a:pt x="100" y="768"/>
                  </a:cubicBezTo>
                  <a:lnTo>
                    <a:pt x="3380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80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DFA8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192" name="Freeform 79"/>
            <p:cNvSpPr>
              <a:spLocks/>
            </p:cNvSpPr>
            <p:nvPr/>
          </p:nvSpPr>
          <p:spPr bwMode="auto">
            <a:xfrm>
              <a:off x="3904484" y="2645499"/>
              <a:ext cx="1905000" cy="268359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6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6" y="768"/>
                    <a:pt x="100" y="768"/>
                  </a:cubicBezTo>
                  <a:lnTo>
                    <a:pt x="3380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80" y="0"/>
                  </a:cubicBezTo>
                  <a:lnTo>
                    <a:pt x="100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193" name="Rectangle 80"/>
            <p:cNvSpPr>
              <a:spLocks noChangeArrowheads="1"/>
            </p:cNvSpPr>
            <p:nvPr/>
          </p:nvSpPr>
          <p:spPr bwMode="auto">
            <a:xfrm>
              <a:off x="4074346" y="2685789"/>
              <a:ext cx="837922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de-DE" sz="1600" b="1" dirty="0" smtClean="0"/>
                <a:t>/pathToId</a:t>
              </a:r>
              <a:endParaRPr lang="de-DE" sz="1600" b="1" dirty="0"/>
            </a:p>
          </p:txBody>
        </p:sp>
        <p:grpSp>
          <p:nvGrpSpPr>
            <p:cNvPr id="194" name="Gruppieren 153"/>
            <p:cNvGrpSpPr>
              <a:grpSpLocks/>
            </p:cNvGrpSpPr>
            <p:nvPr/>
          </p:nvGrpSpPr>
          <p:grpSpPr bwMode="auto">
            <a:xfrm>
              <a:off x="5536434" y="2684266"/>
              <a:ext cx="250825" cy="186063"/>
              <a:chOff x="7537450" y="4716463"/>
              <a:chExt cx="250825" cy="317500"/>
            </a:xfrm>
          </p:grpSpPr>
          <p:sp>
            <p:nvSpPr>
              <p:cNvPr id="195" name="Freeform 84"/>
              <p:cNvSpPr>
                <a:spLocks/>
              </p:cNvSpPr>
              <p:nvPr/>
            </p:nvSpPr>
            <p:spPr bwMode="auto">
              <a:xfrm>
                <a:off x="7567613" y="47386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4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2" y="12"/>
                    </a:lnTo>
                    <a:lnTo>
                      <a:pt x="22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96" name="Freeform 85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97" name="Freeform 86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98" name="Freeform 87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99" name="Freeform 88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0" name="Freeform 89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1" name="Freeform 90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2" name="Freeform 91"/>
              <p:cNvSpPr>
                <a:spLocks/>
              </p:cNvSpPr>
              <p:nvPr/>
            </p:nvSpPr>
            <p:spPr bwMode="auto">
              <a:xfrm>
                <a:off x="7570788" y="4775201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7" y="162"/>
                    </a:lnTo>
                    <a:lnTo>
                      <a:pt x="107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3" name="Freeform 92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4" name="Freeform 93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5" name="Freeform 94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6" name="Freeform 95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7" name="Freeform 96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8" name="Freeform 97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  <p:cxnSp>
          <p:nvCxnSpPr>
            <p:cNvPr id="420" name="Straight Connector 457"/>
            <p:cNvCxnSpPr>
              <a:cxnSpLocks noChangeShapeType="1"/>
            </p:cNvCxnSpPr>
            <p:nvPr/>
          </p:nvCxnSpPr>
          <p:spPr bwMode="auto">
            <a:xfrm flipH="1">
              <a:off x="3560779" y="2783809"/>
              <a:ext cx="320321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2" name="Group 61"/>
          <p:cNvGrpSpPr/>
          <p:nvPr/>
        </p:nvGrpSpPr>
        <p:grpSpPr>
          <a:xfrm>
            <a:off x="3567298" y="2650997"/>
            <a:ext cx="2242186" cy="268359"/>
            <a:chOff x="3567298" y="2962701"/>
            <a:chExt cx="2242186" cy="268359"/>
          </a:xfrm>
        </p:grpSpPr>
        <p:cxnSp>
          <p:nvCxnSpPr>
            <p:cNvPr id="211" name="Straight Connector 182"/>
            <p:cNvCxnSpPr>
              <a:cxnSpLocks noChangeShapeType="1"/>
            </p:cNvCxnSpPr>
            <p:nvPr/>
          </p:nvCxnSpPr>
          <p:spPr bwMode="auto">
            <a:xfrm flipH="1" flipV="1">
              <a:off x="5199884" y="3071280"/>
              <a:ext cx="442912" cy="357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3904484" y="2962701"/>
              <a:ext cx="1905000" cy="268359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6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6" y="768"/>
                    <a:pt x="100" y="768"/>
                  </a:cubicBezTo>
                  <a:lnTo>
                    <a:pt x="3380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80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DFA8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3904484" y="2962701"/>
              <a:ext cx="1905000" cy="268359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6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6" y="768"/>
                    <a:pt x="100" y="768"/>
                  </a:cubicBezTo>
                  <a:lnTo>
                    <a:pt x="3380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80" y="0"/>
                  </a:cubicBezTo>
                  <a:lnTo>
                    <a:pt x="100" y="0"/>
                  </a:lnTo>
                  <a:close/>
                </a:path>
              </a:pathLst>
            </a:custGeom>
            <a:noFill/>
            <a:ln w="6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1"/>
            </a:p>
          </p:txBody>
        </p:sp>
        <p:sp>
          <p:nvSpPr>
            <p:cNvPr id="214" name="Rectangle 80"/>
            <p:cNvSpPr>
              <a:spLocks noChangeArrowheads="1"/>
            </p:cNvSpPr>
            <p:nvPr/>
          </p:nvSpPr>
          <p:spPr bwMode="auto">
            <a:xfrm>
              <a:off x="4074346" y="3002991"/>
              <a:ext cx="636008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de-DE" sz="1600" b="1" dirty="0" smtClean="0"/>
                <a:t>/search</a:t>
              </a:r>
              <a:endParaRPr lang="de-DE" sz="1600" b="1" dirty="0"/>
            </a:p>
          </p:txBody>
        </p:sp>
        <p:grpSp>
          <p:nvGrpSpPr>
            <p:cNvPr id="215" name="Gruppieren 153"/>
            <p:cNvGrpSpPr>
              <a:grpSpLocks/>
            </p:cNvGrpSpPr>
            <p:nvPr/>
          </p:nvGrpSpPr>
          <p:grpSpPr bwMode="auto">
            <a:xfrm>
              <a:off x="5536434" y="3001468"/>
              <a:ext cx="250825" cy="186063"/>
              <a:chOff x="7537450" y="4716463"/>
              <a:chExt cx="250825" cy="317500"/>
            </a:xfrm>
          </p:grpSpPr>
          <p:sp>
            <p:nvSpPr>
              <p:cNvPr id="216" name="Freeform 84"/>
              <p:cNvSpPr>
                <a:spLocks/>
              </p:cNvSpPr>
              <p:nvPr/>
            </p:nvSpPr>
            <p:spPr bwMode="auto">
              <a:xfrm>
                <a:off x="7567613" y="4738688"/>
                <a:ext cx="220662" cy="295275"/>
              </a:xfrm>
              <a:custGeom>
                <a:avLst/>
                <a:gdLst>
                  <a:gd name="T0" fmla="*/ 0 w 139"/>
                  <a:gd name="T1" fmla="*/ 2147483647 h 186"/>
                  <a:gd name="T2" fmla="*/ 0 w 139"/>
                  <a:gd name="T3" fmla="*/ 2147483647 h 186"/>
                  <a:gd name="T4" fmla="*/ 2147483647 w 139"/>
                  <a:gd name="T5" fmla="*/ 2147483647 h 186"/>
                  <a:gd name="T6" fmla="*/ 2147483647 w 139"/>
                  <a:gd name="T7" fmla="*/ 2147483647 h 186"/>
                  <a:gd name="T8" fmla="*/ 2147483647 w 139"/>
                  <a:gd name="T9" fmla="*/ 2147483647 h 186"/>
                  <a:gd name="T10" fmla="*/ 2147483647 w 139"/>
                  <a:gd name="T11" fmla="*/ 0 h 186"/>
                  <a:gd name="T12" fmla="*/ 2147483647 w 139"/>
                  <a:gd name="T13" fmla="*/ 0 h 186"/>
                  <a:gd name="T14" fmla="*/ 2147483647 w 139"/>
                  <a:gd name="T15" fmla="*/ 2147483647 h 186"/>
                  <a:gd name="T16" fmla="*/ 2147483647 w 139"/>
                  <a:gd name="T17" fmla="*/ 2147483647 h 186"/>
                  <a:gd name="T18" fmla="*/ 2147483647 w 139"/>
                  <a:gd name="T19" fmla="*/ 2147483647 h 186"/>
                  <a:gd name="T20" fmla="*/ 2147483647 w 139"/>
                  <a:gd name="T21" fmla="*/ 2147483647 h 186"/>
                  <a:gd name="T22" fmla="*/ 2147483647 w 139"/>
                  <a:gd name="T23" fmla="*/ 2147483647 h 186"/>
                  <a:gd name="T24" fmla="*/ 2147483647 w 139"/>
                  <a:gd name="T25" fmla="*/ 2147483647 h 186"/>
                  <a:gd name="T26" fmla="*/ 0 w 139"/>
                  <a:gd name="T27" fmla="*/ 2147483647 h 186"/>
                  <a:gd name="T28" fmla="*/ 0 w 139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9"/>
                  <a:gd name="T46" fmla="*/ 0 h 186"/>
                  <a:gd name="T47" fmla="*/ 139 w 139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9" h="186">
                    <a:moveTo>
                      <a:pt x="0" y="154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22" y="12"/>
                    </a:lnTo>
                    <a:lnTo>
                      <a:pt x="22" y="0"/>
                    </a:lnTo>
                    <a:lnTo>
                      <a:pt x="139" y="0"/>
                    </a:lnTo>
                    <a:lnTo>
                      <a:pt x="139" y="162"/>
                    </a:lnTo>
                    <a:lnTo>
                      <a:pt x="128" y="162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9" y="186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17" name="Freeform 85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18" name="Freeform 86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19" name="Freeform 87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0" name="Freeform 88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1" name="Freeform 89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2" name="Freeform 90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3" name="Freeform 91"/>
              <p:cNvSpPr>
                <a:spLocks/>
              </p:cNvSpPr>
              <p:nvPr/>
            </p:nvSpPr>
            <p:spPr bwMode="auto">
              <a:xfrm>
                <a:off x="7570788" y="4775201"/>
                <a:ext cx="185737" cy="257175"/>
              </a:xfrm>
              <a:custGeom>
                <a:avLst/>
                <a:gdLst>
                  <a:gd name="T0" fmla="*/ 2147483647 w 117"/>
                  <a:gd name="T1" fmla="*/ 0 h 162"/>
                  <a:gd name="T2" fmla="*/ 2147483647 w 117"/>
                  <a:gd name="T3" fmla="*/ 0 h 162"/>
                  <a:gd name="T4" fmla="*/ 2147483647 w 117"/>
                  <a:gd name="T5" fmla="*/ 2147483647 h 162"/>
                  <a:gd name="T6" fmla="*/ 2147483647 w 117"/>
                  <a:gd name="T7" fmla="*/ 2147483647 h 162"/>
                  <a:gd name="T8" fmla="*/ 2147483647 w 117"/>
                  <a:gd name="T9" fmla="*/ 2147483647 h 162"/>
                  <a:gd name="T10" fmla="*/ 0 w 117"/>
                  <a:gd name="T11" fmla="*/ 2147483647 h 162"/>
                  <a:gd name="T12" fmla="*/ 0 w 117"/>
                  <a:gd name="T13" fmla="*/ 0 h 162"/>
                  <a:gd name="T14" fmla="*/ 2147483647 w 117"/>
                  <a:gd name="T15" fmla="*/ 0 h 162"/>
                  <a:gd name="T16" fmla="*/ 2147483647 w 117"/>
                  <a:gd name="T17" fmla="*/ 0 h 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2"/>
                  <a:gd name="T29" fmla="*/ 117 w 117"/>
                  <a:gd name="T30" fmla="*/ 162 h 1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2">
                    <a:moveTo>
                      <a:pt x="12" y="0"/>
                    </a:moveTo>
                    <a:lnTo>
                      <a:pt x="117" y="0"/>
                    </a:lnTo>
                    <a:lnTo>
                      <a:pt x="117" y="162"/>
                    </a:lnTo>
                    <a:lnTo>
                      <a:pt x="107" y="162"/>
                    </a:lnTo>
                    <a:lnTo>
                      <a:pt x="107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4" name="Freeform 92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5" name="Freeform 93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6" name="Freeform 94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7" name="Freeform 95"/>
              <p:cNvSpPr>
                <a:spLocks/>
              </p:cNvSpPr>
              <p:nvPr/>
            </p:nvSpPr>
            <p:spPr bwMode="auto">
              <a:xfrm>
                <a:off x="7537450" y="4716463"/>
                <a:ext cx="219075" cy="295275"/>
              </a:xfrm>
              <a:custGeom>
                <a:avLst/>
                <a:gdLst>
                  <a:gd name="T0" fmla="*/ 0 w 138"/>
                  <a:gd name="T1" fmla="*/ 2147483647 h 186"/>
                  <a:gd name="T2" fmla="*/ 0 w 138"/>
                  <a:gd name="T3" fmla="*/ 2147483647 h 186"/>
                  <a:gd name="T4" fmla="*/ 2147483647 w 138"/>
                  <a:gd name="T5" fmla="*/ 2147483647 h 186"/>
                  <a:gd name="T6" fmla="*/ 2147483647 w 138"/>
                  <a:gd name="T7" fmla="*/ 2147483647 h 186"/>
                  <a:gd name="T8" fmla="*/ 2147483647 w 138"/>
                  <a:gd name="T9" fmla="*/ 2147483647 h 186"/>
                  <a:gd name="T10" fmla="*/ 2147483647 w 138"/>
                  <a:gd name="T11" fmla="*/ 0 h 186"/>
                  <a:gd name="T12" fmla="*/ 2147483647 w 138"/>
                  <a:gd name="T13" fmla="*/ 0 h 186"/>
                  <a:gd name="T14" fmla="*/ 2147483647 w 138"/>
                  <a:gd name="T15" fmla="*/ 2147483647 h 186"/>
                  <a:gd name="T16" fmla="*/ 2147483647 w 138"/>
                  <a:gd name="T17" fmla="*/ 2147483647 h 186"/>
                  <a:gd name="T18" fmla="*/ 2147483647 w 138"/>
                  <a:gd name="T19" fmla="*/ 2147483647 h 186"/>
                  <a:gd name="T20" fmla="*/ 2147483647 w 138"/>
                  <a:gd name="T21" fmla="*/ 2147483647 h 186"/>
                  <a:gd name="T22" fmla="*/ 2147483647 w 138"/>
                  <a:gd name="T23" fmla="*/ 2147483647 h 186"/>
                  <a:gd name="T24" fmla="*/ 2147483647 w 138"/>
                  <a:gd name="T25" fmla="*/ 2147483647 h 186"/>
                  <a:gd name="T26" fmla="*/ 0 w 138"/>
                  <a:gd name="T27" fmla="*/ 2147483647 h 186"/>
                  <a:gd name="T28" fmla="*/ 0 w 138"/>
                  <a:gd name="T29" fmla="*/ 2147483647 h 1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86"/>
                  <a:gd name="T47" fmla="*/ 138 w 138"/>
                  <a:gd name="T48" fmla="*/ 186 h 18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86">
                    <a:moveTo>
                      <a:pt x="0" y="156"/>
                    </a:moveTo>
                    <a:lnTo>
                      <a:pt x="0" y="24"/>
                    </a:lnTo>
                    <a:lnTo>
                      <a:pt x="11" y="24"/>
                    </a:lnTo>
                    <a:lnTo>
                      <a:pt x="11" y="13"/>
                    </a:lnTo>
                    <a:lnTo>
                      <a:pt x="22" y="13"/>
                    </a:lnTo>
                    <a:lnTo>
                      <a:pt x="22" y="0"/>
                    </a:lnTo>
                    <a:lnTo>
                      <a:pt x="138" y="0"/>
                    </a:lnTo>
                    <a:lnTo>
                      <a:pt x="138" y="163"/>
                    </a:lnTo>
                    <a:lnTo>
                      <a:pt x="128" y="163"/>
                    </a:lnTo>
                    <a:lnTo>
                      <a:pt x="128" y="174"/>
                    </a:lnTo>
                    <a:lnTo>
                      <a:pt x="117" y="174"/>
                    </a:lnTo>
                    <a:lnTo>
                      <a:pt x="117" y="186"/>
                    </a:lnTo>
                    <a:lnTo>
                      <a:pt x="28" y="186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8" name="Freeform 96"/>
              <p:cNvSpPr>
                <a:spLocks/>
              </p:cNvSpPr>
              <p:nvPr/>
            </p:nvSpPr>
            <p:spPr bwMode="auto">
              <a:xfrm>
                <a:off x="7554913" y="4737101"/>
                <a:ext cx="185737" cy="255588"/>
              </a:xfrm>
              <a:custGeom>
                <a:avLst/>
                <a:gdLst>
                  <a:gd name="T0" fmla="*/ 2147483647 w 117"/>
                  <a:gd name="T1" fmla="*/ 0 h 161"/>
                  <a:gd name="T2" fmla="*/ 2147483647 w 117"/>
                  <a:gd name="T3" fmla="*/ 0 h 161"/>
                  <a:gd name="T4" fmla="*/ 2147483647 w 117"/>
                  <a:gd name="T5" fmla="*/ 2147483647 h 161"/>
                  <a:gd name="T6" fmla="*/ 2147483647 w 117"/>
                  <a:gd name="T7" fmla="*/ 2147483647 h 161"/>
                  <a:gd name="T8" fmla="*/ 2147483647 w 117"/>
                  <a:gd name="T9" fmla="*/ 2147483647 h 161"/>
                  <a:gd name="T10" fmla="*/ 0 w 117"/>
                  <a:gd name="T11" fmla="*/ 2147483647 h 161"/>
                  <a:gd name="T12" fmla="*/ 0 w 117"/>
                  <a:gd name="T13" fmla="*/ 0 h 161"/>
                  <a:gd name="T14" fmla="*/ 2147483647 w 117"/>
                  <a:gd name="T15" fmla="*/ 0 h 161"/>
                  <a:gd name="T16" fmla="*/ 2147483647 w 117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161"/>
                  <a:gd name="T29" fmla="*/ 117 w 117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161">
                    <a:moveTo>
                      <a:pt x="11" y="0"/>
                    </a:moveTo>
                    <a:lnTo>
                      <a:pt x="117" y="0"/>
                    </a:lnTo>
                    <a:lnTo>
                      <a:pt x="117" y="161"/>
                    </a:lnTo>
                    <a:lnTo>
                      <a:pt x="106" y="161"/>
                    </a:lnTo>
                    <a:lnTo>
                      <a:pt x="10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29" name="Freeform 97"/>
              <p:cNvSpPr>
                <a:spLocks/>
              </p:cNvSpPr>
              <p:nvPr/>
            </p:nvSpPr>
            <p:spPr bwMode="auto">
              <a:xfrm>
                <a:off x="7537450" y="4962526"/>
                <a:ext cx="44450" cy="49213"/>
              </a:xfrm>
              <a:custGeom>
                <a:avLst/>
                <a:gdLst>
                  <a:gd name="T0" fmla="*/ 0 w 28"/>
                  <a:gd name="T1" fmla="*/ 2147483647 h 31"/>
                  <a:gd name="T2" fmla="*/ 2147483647 w 28"/>
                  <a:gd name="T3" fmla="*/ 0 h 31"/>
                  <a:gd name="T4" fmla="*/ 2147483647 w 28"/>
                  <a:gd name="T5" fmla="*/ 2147483647 h 31"/>
                  <a:gd name="T6" fmla="*/ 0 w 28"/>
                  <a:gd name="T7" fmla="*/ 2147483647 h 31"/>
                  <a:gd name="T8" fmla="*/ 0 w 28"/>
                  <a:gd name="T9" fmla="*/ 214748364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  <p:cxnSp>
          <p:nvCxnSpPr>
            <p:cNvPr id="421" name="Straight Connector 457"/>
            <p:cNvCxnSpPr>
              <a:cxnSpLocks noChangeShapeType="1"/>
            </p:cNvCxnSpPr>
            <p:nvPr/>
          </p:nvCxnSpPr>
          <p:spPr bwMode="auto">
            <a:xfrm flipH="1">
              <a:off x="3567298" y="3121374"/>
              <a:ext cx="320321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22" name="Freeform 77"/>
          <p:cNvSpPr>
            <a:spLocks/>
          </p:cNvSpPr>
          <p:nvPr/>
        </p:nvSpPr>
        <p:spPr bwMode="auto">
          <a:xfrm>
            <a:off x="3595952" y="4693129"/>
            <a:ext cx="308532" cy="1234686"/>
          </a:xfrm>
          <a:custGeom>
            <a:avLst/>
            <a:gdLst>
              <a:gd name="T0" fmla="*/ 0 w 192"/>
              <a:gd name="T1" fmla="*/ 0 h 357"/>
              <a:gd name="T2" fmla="*/ 0 w 192"/>
              <a:gd name="T3" fmla="*/ 2147483647 h 357"/>
              <a:gd name="T4" fmla="*/ 2147483647 w 192"/>
              <a:gd name="T5" fmla="*/ 2147483647 h 357"/>
              <a:gd name="T6" fmla="*/ 0 60000 65536"/>
              <a:gd name="T7" fmla="*/ 0 60000 65536"/>
              <a:gd name="T8" fmla="*/ 0 60000 65536"/>
              <a:gd name="T9" fmla="*/ 0 w 192"/>
              <a:gd name="T10" fmla="*/ 0 h 357"/>
              <a:gd name="T11" fmla="*/ 192 w 192"/>
              <a:gd name="T12" fmla="*/ 357 h 3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357">
                <a:moveTo>
                  <a:pt x="0" y="0"/>
                </a:moveTo>
                <a:lnTo>
                  <a:pt x="0" y="357"/>
                </a:lnTo>
                <a:lnTo>
                  <a:pt x="192" y="357"/>
                </a:lnTo>
              </a:path>
            </a:pathLst>
          </a:custGeom>
          <a:noFill/>
          <a:ln w="6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369" name="Freeform 38"/>
          <p:cNvSpPr>
            <a:spLocks/>
          </p:cNvSpPr>
          <p:nvPr/>
        </p:nvSpPr>
        <p:spPr bwMode="auto">
          <a:xfrm>
            <a:off x="152400" y="5672013"/>
            <a:ext cx="1730979" cy="341856"/>
          </a:xfrm>
          <a:custGeom>
            <a:avLst/>
            <a:gdLst>
              <a:gd name="T0" fmla="*/ 2147483647 w 3480"/>
              <a:gd name="T1" fmla="*/ 0 h 768"/>
              <a:gd name="T2" fmla="*/ 0 w 3480"/>
              <a:gd name="T3" fmla="*/ 2147483647 h 768"/>
              <a:gd name="T4" fmla="*/ 0 w 3480"/>
              <a:gd name="T5" fmla="*/ 2147483647 h 768"/>
              <a:gd name="T6" fmla="*/ 2147483647 w 3480"/>
              <a:gd name="T7" fmla="*/ 2147483647 h 768"/>
              <a:gd name="T8" fmla="*/ 2147483647 w 3480"/>
              <a:gd name="T9" fmla="*/ 2147483647 h 768"/>
              <a:gd name="T10" fmla="*/ 2147483647 w 3480"/>
              <a:gd name="T11" fmla="*/ 2147483647 h 768"/>
              <a:gd name="T12" fmla="*/ 2147483647 w 3480"/>
              <a:gd name="T13" fmla="*/ 2147483647 h 768"/>
              <a:gd name="T14" fmla="*/ 2147483647 w 3480"/>
              <a:gd name="T15" fmla="*/ 0 h 768"/>
              <a:gd name="T16" fmla="*/ 2147483647 w 3480"/>
              <a:gd name="T17" fmla="*/ 0 h 7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80"/>
              <a:gd name="T28" fmla="*/ 0 h 768"/>
              <a:gd name="T29" fmla="*/ 3480 w 3480"/>
              <a:gd name="T30" fmla="*/ 768 h 7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80" h="768">
                <a:moveTo>
                  <a:pt x="100" y="0"/>
                </a:moveTo>
                <a:cubicBezTo>
                  <a:pt x="45" y="0"/>
                  <a:pt x="0" y="44"/>
                  <a:pt x="0" y="96"/>
                </a:cubicBezTo>
                <a:lnTo>
                  <a:pt x="0" y="672"/>
                </a:lnTo>
                <a:cubicBezTo>
                  <a:pt x="0" y="725"/>
                  <a:pt x="45" y="768"/>
                  <a:pt x="100" y="768"/>
                </a:cubicBezTo>
                <a:lnTo>
                  <a:pt x="3379" y="768"/>
                </a:lnTo>
                <a:cubicBezTo>
                  <a:pt x="3435" y="768"/>
                  <a:pt x="3480" y="725"/>
                  <a:pt x="3480" y="672"/>
                </a:cubicBezTo>
                <a:lnTo>
                  <a:pt x="3480" y="96"/>
                </a:lnTo>
                <a:cubicBezTo>
                  <a:pt x="3480" y="44"/>
                  <a:pt x="3435" y="0"/>
                  <a:pt x="3379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FDFA86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200" dirty="0" smtClean="0"/>
              <a:t>Heavy-weight resource</a:t>
            </a:r>
            <a:endParaRPr lang="en-US" sz="1200" dirty="0"/>
          </a:p>
        </p:txBody>
      </p:sp>
      <p:sp>
        <p:nvSpPr>
          <p:cNvPr id="372" name="AutoShape 19"/>
          <p:cNvSpPr>
            <a:spLocks noChangeArrowheads="1"/>
          </p:cNvSpPr>
          <p:nvPr/>
        </p:nvSpPr>
        <p:spPr bwMode="auto">
          <a:xfrm>
            <a:off x="76199" y="6138660"/>
            <a:ext cx="1883379" cy="398957"/>
          </a:xfrm>
          <a:prstGeom prst="octagon">
            <a:avLst>
              <a:gd name="adj" fmla="val 50000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200" dirty="0" smtClean="0"/>
              <a:t>Relative path for Light-</a:t>
            </a:r>
          </a:p>
          <a:p>
            <a:pPr algn="ctr"/>
            <a:r>
              <a:rPr lang="en-US" sz="1200" dirty="0" smtClean="0"/>
              <a:t>weight resource</a:t>
            </a:r>
            <a:endParaRPr lang="en-US" sz="1200" dirty="0"/>
          </a:p>
        </p:txBody>
      </p:sp>
      <p:cxnSp>
        <p:nvCxnSpPr>
          <p:cNvPr id="411" name="Straight Connector 457"/>
          <p:cNvCxnSpPr>
            <a:cxnSpLocks noChangeShapeType="1"/>
          </p:cNvCxnSpPr>
          <p:nvPr/>
        </p:nvCxnSpPr>
        <p:spPr bwMode="auto">
          <a:xfrm flipH="1">
            <a:off x="3615521" y="5598602"/>
            <a:ext cx="271066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111644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5384</TotalTime>
  <Words>70</Words>
  <Application>Microsoft Office PowerPoint</Application>
  <PresentationFormat>On-screen Show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AT&amp;T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CDT User1</dc:creator>
  <cp:lastModifiedBy>CDT User1</cp:lastModifiedBy>
  <cp:revision>47</cp:revision>
  <dcterms:created xsi:type="dcterms:W3CDTF">2013-07-30T06:02:08Z</dcterms:created>
  <dcterms:modified xsi:type="dcterms:W3CDTF">2014-05-18T19:43:45Z</dcterms:modified>
</cp:coreProperties>
</file>