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10"/>
  </p:notesMasterIdLst>
  <p:handoutMasterIdLst>
    <p:handoutMasterId r:id="rId11"/>
  </p:handoutMasterIdLst>
  <p:sldIdLst>
    <p:sldId id="293" r:id="rId2"/>
    <p:sldId id="318" r:id="rId3"/>
    <p:sldId id="319" r:id="rId4"/>
    <p:sldId id="320" r:id="rId5"/>
    <p:sldId id="322" r:id="rId6"/>
    <p:sldId id="323" r:id="rId7"/>
    <p:sldId id="325" r:id="rId8"/>
    <p:sldId id="326" r:id="rId9"/>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330066"/>
    <a:srgbClr val="543800"/>
    <a:srgbClr val="EAEAEA"/>
    <a:srgbClr val="DDDDD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p:normalViewPr>
  <p:slideViewPr>
    <p:cSldViewPr>
      <p:cViewPr>
        <p:scale>
          <a:sx n="80" d="100"/>
          <a:sy n="80" d="100"/>
        </p:scale>
        <p:origin x="-720" y="438"/>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1" d="100"/>
          <a:sy n="81" d="100"/>
        </p:scale>
        <p:origin x="-2088" y="-84"/>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099" name="Rectangle 3"/>
          <p:cNvSpPr>
            <a:spLocks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027" name="Rectangle 3"/>
          <p:cNvSpPr>
            <a:spLocks noChangeArrowheads="1"/>
          </p:cNvSpPr>
          <p:nvPr/>
        </p:nvSpPr>
        <p:spPr bwMode="auto">
          <a:xfrm>
            <a:off x="7346950" y="6272213"/>
            <a:ext cx="1628775" cy="488950"/>
          </a:xfrm>
          <a:prstGeom prst="rect">
            <a:avLst/>
          </a:prstGeom>
          <a:noFill/>
          <a:ln w="9525">
            <a:noFill/>
            <a:miter lim="800000"/>
            <a:headEnd/>
            <a:tailEnd/>
          </a:ln>
        </p:spPr>
        <p:txBody>
          <a:bodyPr/>
          <a:lstStyle/>
          <a:p>
            <a:endParaRPr lang="en-GB" altLang="zh-CN">
              <a:ea typeface="宋体"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p:spPr>
        <p:txBody>
          <a:bodyPr/>
          <a:lstStyle/>
          <a:p>
            <a:pPr>
              <a:defRPr/>
            </a:pPr>
            <a:endParaRPr lang="zh-CN" altLang="en-US"/>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anchor="ctr"/>
          <a:lstStyle/>
          <a:p>
            <a:endParaRPr lang="en-GB" altLang="zh-CN">
              <a:ea typeface="宋体" charset="-122"/>
            </a:endParaRPr>
          </a:p>
        </p:txBody>
      </p:sp>
      <p:sp>
        <p:nvSpPr>
          <p:cNvPr id="1030" name="Rectangle 17"/>
          <p:cNvSpPr>
            <a:spLocks noChangeArrowheads="1"/>
          </p:cNvSpPr>
          <p:nvPr userDrawn="1"/>
        </p:nvSpPr>
        <p:spPr bwMode="auto">
          <a:xfrm>
            <a:off x="0" y="6629400"/>
            <a:ext cx="4800600" cy="352425"/>
          </a:xfrm>
          <a:prstGeom prst="rect">
            <a:avLst/>
          </a:prstGeom>
          <a:noFill/>
          <a:ln w="12700">
            <a:noFill/>
            <a:miter lim="800000"/>
            <a:headEnd/>
            <a:tailEnd/>
          </a:ln>
        </p:spPr>
        <p:txBody>
          <a:bodyPr lIns="90488" tIns="44450" rIns="90488" bIns="44450">
            <a:spAutoFit/>
          </a:bodyPr>
          <a:lstStyle/>
          <a:p>
            <a:pPr defTabSz="403225">
              <a:tabLst>
                <a:tab pos="5372100" algn="ctr"/>
                <a:tab pos="9182100" algn="r"/>
              </a:tabLst>
            </a:pPr>
            <a:r>
              <a:rPr lang="en-GB" altLang="zh-CN" sz="1000" b="1">
                <a:ea typeface="宋体" charset="-122"/>
                <a:cs typeface="Times New Roman" charset="0"/>
              </a:rPr>
              <a:t>© 2014 Open Mobile Alliance Ltd.  All Rights Reserved.</a:t>
            </a:r>
            <a:endParaRPr lang="en-US" altLang="zh-CN" sz="1000" b="1">
              <a:ea typeface="宋体" charset="-122"/>
            </a:endParaRPr>
          </a:p>
          <a:p>
            <a:pPr defTabSz="403225">
              <a:tabLst>
                <a:tab pos="5372100" algn="ctr"/>
                <a:tab pos="9182100" algn="r"/>
              </a:tabLst>
            </a:pPr>
            <a:r>
              <a:rPr lang="en-US" altLang="zh-CN" sz="900" b="1">
                <a:latin typeface="Arial Narrow" pitchFamily="34" charset="0"/>
                <a:ea typeface="宋体" charset="-122"/>
                <a:cs typeface="Times New Roman" charset="0"/>
              </a:rPr>
              <a:t>Used with the permission of the Open Mobile Alliance Ltd. under the terms as stated in this document.</a:t>
            </a:r>
            <a:endParaRPr lang="en-US" altLang="zh-CN" sz="900" b="1">
              <a:solidFill>
                <a:srgbClr val="999999"/>
              </a:solidFill>
              <a:latin typeface="Arial Narrow" pitchFamily="34" charset="0"/>
              <a:ea typeface="宋体" charset="-122"/>
            </a:endParaRPr>
          </a:p>
        </p:txBody>
      </p:sp>
      <p:sp>
        <p:nvSpPr>
          <p:cNvPr id="1031" name="Rectangle 18"/>
          <p:cNvSpPr>
            <a:spLocks noChangeArrowheads="1"/>
          </p:cNvSpPr>
          <p:nvPr userDrawn="1"/>
        </p:nvSpPr>
        <p:spPr bwMode="auto">
          <a:xfrm>
            <a:off x="4724400" y="6629400"/>
            <a:ext cx="3352800" cy="336550"/>
          </a:xfrm>
          <a:prstGeom prst="rect">
            <a:avLst/>
          </a:prstGeom>
          <a:noFill/>
          <a:ln w="12700">
            <a:noFill/>
            <a:miter lim="800000"/>
            <a:headEnd/>
            <a:tailEnd/>
          </a:ln>
        </p:spPr>
        <p:txBody>
          <a:bodyPr lIns="90488" tIns="44450" rIns="90488" bIns="44450">
            <a:spAutoFit/>
          </a:bodyPr>
          <a:lstStyle/>
          <a:p>
            <a:pPr algn="ctr" defTabSz="403225">
              <a:tabLst>
                <a:tab pos="5372100" algn="ctr"/>
                <a:tab pos="9182100" algn="r"/>
              </a:tabLst>
              <a:defRPr/>
            </a:pPr>
            <a:r>
              <a:rPr lang="en-US" altLang="zh-CN" sz="1800" b="1" dirty="0" smtClean="0">
                <a:latin typeface="Arial Narrow" pitchFamily="34" charset="0"/>
                <a:ea typeface="宋体" charset="-122"/>
              </a:rPr>
              <a:t>OMA-ARC-2014-0015</a:t>
            </a:r>
            <a:endParaRPr lang="en-US" altLang="zh-CN" sz="1800" b="1" dirty="0">
              <a:latin typeface="Arial Narrow" pitchFamily="34" charset="0"/>
              <a:ea typeface="宋体" charset="-122"/>
            </a:endParaRPr>
          </a:p>
        </p:txBody>
      </p:sp>
      <p:sp>
        <p:nvSpPr>
          <p:cNvPr id="1032" name="Rectangle 19"/>
          <p:cNvSpPr>
            <a:spLocks noChangeArrowheads="1"/>
          </p:cNvSpPr>
          <p:nvPr userDrawn="1"/>
        </p:nvSpPr>
        <p:spPr bwMode="auto">
          <a:xfrm>
            <a:off x="8001000" y="6629400"/>
            <a:ext cx="1362075" cy="404813"/>
          </a:xfrm>
          <a:prstGeom prst="rect">
            <a:avLst/>
          </a:prstGeom>
          <a:noFill/>
          <a:ln w="12700">
            <a:noFill/>
            <a:miter lim="800000"/>
            <a:headEnd/>
            <a:tailEnd/>
          </a:ln>
        </p:spPr>
        <p:txBody>
          <a:bodyPr lIns="90488" tIns="44450" rIns="90488" bIns="44450">
            <a:spAutoFit/>
          </a:bodyPr>
          <a:lstStyle/>
          <a:p>
            <a:pPr algn="r" defTabSz="403225">
              <a:tabLst>
                <a:tab pos="5372100" algn="ctr"/>
                <a:tab pos="9182100" algn="r"/>
              </a:tabLst>
            </a:pPr>
            <a:r>
              <a:rPr lang="en-US" altLang="zh-CN" sz="1800" b="1">
                <a:latin typeface="Arial Narrow" pitchFamily="34" charset="0"/>
                <a:ea typeface="宋体" charset="-122"/>
              </a:rPr>
              <a:t>Slide #</a:t>
            </a:r>
            <a:fld id="{CBD83C77-AF0E-4ACF-AA55-2066E7737193}" type="slidenum">
              <a:rPr lang="en-US" altLang="zh-CN" sz="1800" b="1">
                <a:latin typeface="Arial Narrow" pitchFamily="34" charset="0"/>
                <a:ea typeface="宋体" charset="-122"/>
              </a:rPr>
              <a:pPr algn="r" defTabSz="403225">
                <a:tabLst>
                  <a:tab pos="5372100" algn="ctr"/>
                  <a:tab pos="9182100" algn="r"/>
                </a:tabLst>
              </a:pPr>
              <a:t>‹Nr.›</a:t>
            </a:fld>
            <a:r>
              <a:rPr lang="en-US" altLang="zh-CN" sz="1800" b="1">
                <a:latin typeface="Arial Narrow" pitchFamily="34" charset="0"/>
                <a:ea typeface="宋体" charset="-122"/>
              </a:rPr>
              <a:t/>
            </a:r>
            <a:br>
              <a:rPr lang="en-US" altLang="zh-CN" sz="1800" b="1">
                <a:latin typeface="Arial Narrow" pitchFamily="34" charset="0"/>
                <a:ea typeface="宋体" charset="-122"/>
              </a:rPr>
            </a:br>
            <a:r>
              <a:rPr lang="en-US" altLang="zh-CN" sz="500">
                <a:solidFill>
                  <a:srgbClr val="999999"/>
                </a:solidFill>
                <a:ea typeface="宋体" charset="-122"/>
              </a:rPr>
              <a:t>[OMA-Template-SlideDeck-20140101-I]</a:t>
            </a:r>
            <a:endParaRPr lang="en-US" altLang="zh-CN" sz="1800" b="1">
              <a:latin typeface="Arial Narrow" pitchFamily="34" charset="0"/>
              <a:ea typeface="宋体"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altLang="zh-CN"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cstate="print"/>
          <a:srcRect b="6691"/>
          <a:stretch>
            <a:fillRect/>
          </a:stretch>
        </p:blipFill>
        <p:spPr bwMode="auto">
          <a:xfrm>
            <a:off x="0" y="0"/>
            <a:ext cx="9363075" cy="6553200"/>
          </a:xfrm>
          <a:prstGeom prst="rect">
            <a:avLst/>
          </a:prstGeom>
          <a:noFill/>
          <a:ln w="9525">
            <a:noFill/>
            <a:miter lim="800000"/>
            <a:headEnd/>
            <a:tailEnd/>
          </a:ln>
        </p:spPr>
      </p:pic>
      <p:sp>
        <p:nvSpPr>
          <p:cNvPr id="2051"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8" tIns="44450" rIns="90488" bIns="44450"/>
          <a:lstStyle/>
          <a:p>
            <a:pPr defTabSz="762000">
              <a:lnSpc>
                <a:spcPct val="95000"/>
              </a:lnSpc>
              <a:spcAft>
                <a:spcPct val="35000"/>
              </a:spcAft>
              <a:tabLst>
                <a:tab pos="1827213" algn="r"/>
                <a:tab pos="1939925" algn="l"/>
              </a:tabLst>
            </a:pPr>
            <a:r>
              <a:rPr lang="en-US" altLang="zh-CN" b="1" dirty="0">
                <a:latin typeface="Tahoma" pitchFamily="34" charset="0"/>
                <a:ea typeface="宋体" charset="-122"/>
              </a:rPr>
              <a:t>	Submitted To:	</a:t>
            </a:r>
            <a:r>
              <a:rPr lang="en-US" altLang="zh-CN" b="1" dirty="0" smtClean="0">
                <a:latin typeface="Tahoma" pitchFamily="34" charset="0"/>
                <a:ea typeface="宋体" charset="-122"/>
              </a:rPr>
              <a:t>ARC</a:t>
            </a:r>
            <a:endParaRPr lang="en-US" altLang="zh-CN"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charset="-122"/>
              </a:rPr>
              <a:t>	Date:	</a:t>
            </a:r>
            <a:r>
              <a:rPr lang="en-US" altLang="zh-CN" b="1" dirty="0" smtClean="0">
                <a:latin typeface="Tahoma" pitchFamily="34" charset="0"/>
                <a:ea typeface="宋体" charset="-122"/>
              </a:rPr>
              <a:t>22 Jan 2015</a:t>
            </a:r>
            <a:r>
              <a:rPr lang="en-US" altLang="zh-CN" b="1" dirty="0">
                <a:latin typeface="Tahoma" pitchFamily="34" charset="0"/>
                <a:ea typeface="宋体" charset="-122"/>
              </a:rPr>
              <a:t>	</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Availability:	      Public            OMA Confidential</a:t>
            </a:r>
          </a:p>
          <a:p>
            <a:pPr defTabSz="762000">
              <a:lnSpc>
                <a:spcPct val="95000"/>
              </a:lnSpc>
              <a:spcAft>
                <a:spcPct val="35000"/>
              </a:spcAft>
              <a:tabLst>
                <a:tab pos="1827213" algn="r"/>
                <a:tab pos="1939925" algn="l"/>
              </a:tabLst>
            </a:pPr>
            <a:r>
              <a:rPr lang="en-US" altLang="zh-CN" b="1" dirty="0">
                <a:latin typeface="Tahoma" pitchFamily="34" charset="0"/>
                <a:ea typeface="宋体" charset="-122"/>
              </a:rPr>
              <a:t>	Contact:	</a:t>
            </a:r>
            <a:r>
              <a:rPr lang="en-US" altLang="zh-CN" b="1" dirty="0" smtClean="0">
                <a:latin typeface="Tahoma" pitchFamily="34" charset="0"/>
                <a:ea typeface="宋体" charset="-122"/>
              </a:rPr>
              <a:t>dieter.gludovacz@t-mobile.at</a:t>
            </a:r>
            <a:endParaRPr lang="en-US" altLang="zh-CN" b="1" dirty="0">
              <a:latin typeface="Tahoma" pitchFamily="34" charset="0"/>
              <a:ea typeface="宋体" charset="-122"/>
            </a:endParaRPr>
          </a:p>
          <a:p>
            <a:pPr defTabSz="762000">
              <a:lnSpc>
                <a:spcPct val="95000"/>
              </a:lnSpc>
              <a:spcAft>
                <a:spcPct val="35000"/>
              </a:spcAft>
              <a:tabLst>
                <a:tab pos="1827213" algn="r"/>
                <a:tab pos="1939925" algn="l"/>
              </a:tabLst>
            </a:pPr>
            <a:r>
              <a:rPr lang="en-US" altLang="zh-CN" b="1" dirty="0">
                <a:latin typeface="Tahoma" pitchFamily="34" charset="0"/>
                <a:ea typeface="宋体" charset="-122"/>
              </a:rPr>
              <a:t>	Source:	</a:t>
            </a:r>
            <a:r>
              <a:rPr lang="en-US" altLang="zh-CN" b="1" dirty="0" smtClean="0">
                <a:latin typeface="Tahoma" pitchFamily="34" charset="0"/>
                <a:ea typeface="宋体" charset="-122"/>
              </a:rPr>
              <a:t>Deutsche Telekom AG, TMO</a:t>
            </a:r>
            <a:endParaRPr lang="en-US" altLang="zh-CN" b="1" dirty="0">
              <a:latin typeface="Tahoma" pitchFamily="34" charset="0"/>
              <a:ea typeface="宋体"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de-AT" sz="2000" dirty="0" smtClean="0"/>
              <a:t>OMA-ARC-2015-0015-INP_Roaming_API_Extension_Discussion </a:t>
            </a:r>
            <a:r>
              <a:rPr lang="en-US" altLang="zh-CN" sz="2000" dirty="0" smtClean="0">
                <a:ea typeface="宋体" charset="-122"/>
              </a:rPr>
              <a:t/>
            </a:r>
            <a:br>
              <a:rPr lang="en-US" altLang="zh-CN" sz="2000" dirty="0" smtClean="0">
                <a:ea typeface="宋体" charset="-122"/>
              </a:rPr>
            </a:br>
            <a:r>
              <a:rPr lang="en-US" altLang="zh-CN" sz="1400" dirty="0" smtClean="0">
                <a:ea typeface="宋体" charset="-122"/>
              </a:rPr>
              <a:t/>
            </a:r>
            <a:br>
              <a:rPr lang="en-US" altLang="zh-CN" sz="1400" dirty="0" smtClean="0">
                <a:ea typeface="宋体" charset="-122"/>
              </a:rPr>
            </a:br>
            <a:r>
              <a:rPr lang="en-US" altLang="zh-CN" dirty="0" smtClean="0">
                <a:ea typeface="宋体" charset="-122"/>
              </a:rPr>
              <a:t> Roaming API Extension Discussion </a:t>
            </a:r>
            <a:r>
              <a:rPr lang="en-US" altLang="zh-CN" dirty="0" smtClean="0">
                <a:ea typeface="宋体" charset="-122"/>
              </a:rPr>
              <a:t/>
            </a:r>
            <a:br>
              <a:rPr lang="en-US" altLang="zh-CN" dirty="0" smtClean="0">
                <a:ea typeface="宋体" charset="-122"/>
              </a:rPr>
            </a:br>
            <a:endParaRPr lang="en-US" altLang="zh-CN" sz="1800" dirty="0" smtClean="0">
              <a:ea typeface="宋体"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r>
              <a:rPr lang="en-US" altLang="zh-CN" sz="1800" b="1">
                <a:solidFill>
                  <a:srgbClr val="800000"/>
                </a:solidFill>
                <a:latin typeface="Tahoma" pitchFamily="34" charset="0"/>
                <a:ea typeface="宋体"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50" rIns="0" bIns="44450" anchor="ctr"/>
          <a:lstStyle/>
          <a:p>
            <a:pPr algn="ctr" defTabSz="762000">
              <a:spcBef>
                <a:spcPct val="50000"/>
              </a:spcBef>
            </a:pPr>
            <a:endParaRPr lang="en-GB" altLang="zh-CN" sz="1800" b="1">
              <a:solidFill>
                <a:srgbClr val="800000"/>
              </a:solidFill>
              <a:latin typeface="Tahoma" pitchFamily="34" charset="0"/>
              <a:ea typeface="宋体" charset="-122"/>
            </a:endParaRPr>
          </a:p>
        </p:txBody>
      </p:sp>
      <p:sp>
        <p:nvSpPr>
          <p:cNvPr id="2057"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p>
            <a:pPr defTabSz="762000">
              <a:spcBef>
                <a:spcPct val="35000"/>
              </a:spcBef>
            </a:pPr>
            <a:r>
              <a:rPr lang="en-US" altLang="zh-CN" sz="900">
                <a:ea typeface="宋体" charset="-122"/>
                <a:cs typeface="Times New Roman" charset="0"/>
              </a:rPr>
              <a:t>USE OF THIS DOCUMENT BY NON-OMA MEMBERS IS SUBJECT TO ALL OF THE TERMS AND CONDITIONS OF THE USE AGREEMENT (located at </a:t>
            </a:r>
            <a:r>
              <a:rPr lang="en-US" altLang="zh-CN" sz="900">
                <a:ea typeface="宋体" charset="-122"/>
                <a:cs typeface="Times New Roman" charset="0"/>
                <a:hlinkClick r:id="rId3"/>
              </a:rPr>
              <a:t>http://www.openmobilealliance.org/UseAgreement.html</a:t>
            </a:r>
            <a:r>
              <a:rPr lang="en-US" altLang="zh-CN" sz="900">
                <a:ea typeface="宋体" charset="-122"/>
                <a:cs typeface="Times New Roman" charset="0"/>
              </a:rPr>
              <a:t>) AND IF YOU HAVE NOT AGREED TO THE TERMS OF THE USE AGREEMENT, YOU DO NOT HAVE THE RIGHT TO USE, COPY OR DISTRIBUTE THIS DOCUMENT.</a:t>
            </a:r>
          </a:p>
          <a:p>
            <a:pPr defTabSz="762000">
              <a:spcBef>
                <a:spcPct val="35000"/>
              </a:spcBef>
            </a:pPr>
            <a:r>
              <a:rPr lang="en-US" altLang="zh-CN" sz="900">
                <a:ea typeface="宋体" charset="-122"/>
                <a:cs typeface="Times New Roman" charset="0"/>
              </a:rPr>
              <a:t>THIS DOCUMENT IS PROVIDED ON AN "AS IS" "AS AVAILABLE" AND "WITH ALL FAULTS" BASIS.</a:t>
            </a:r>
          </a:p>
        </p:txBody>
      </p:sp>
      <p:sp>
        <p:nvSpPr>
          <p:cNvPr id="2058"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p>
            <a:pPr algn="ctr" defTabSz="762000">
              <a:spcBef>
                <a:spcPct val="35000"/>
              </a:spcBef>
            </a:pPr>
            <a:r>
              <a:rPr lang="en-US" altLang="zh-CN" sz="900" b="1">
                <a:ea typeface="宋体" charset="-122"/>
                <a:cs typeface="Times New Roman" charset="0"/>
              </a:rPr>
              <a:t>Intellectual Property Rights</a:t>
            </a:r>
          </a:p>
          <a:p>
            <a:pPr defTabSz="762000">
              <a:spcBef>
                <a:spcPct val="35000"/>
              </a:spcBef>
            </a:pPr>
            <a:r>
              <a:rPr lang="en-US" altLang="zh-CN" sz="900">
                <a:ea typeface="宋体" charset="-122"/>
                <a:cs typeface="Times New Roman"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AT" dirty="0" err="1" smtClean="0"/>
              <a:t>Use</a:t>
            </a:r>
            <a:r>
              <a:rPr lang="de-AT" dirty="0" smtClean="0"/>
              <a:t> Case</a:t>
            </a:r>
            <a:endParaRPr lang="de-AT" dirty="0"/>
          </a:p>
        </p:txBody>
      </p:sp>
      <p:pic>
        <p:nvPicPr>
          <p:cNvPr id="3078" name="Picture 6"/>
          <p:cNvPicPr>
            <a:picLocks noGrp="1" noChangeAspect="1" noChangeArrowheads="1"/>
          </p:cNvPicPr>
          <p:nvPr>
            <p:ph idx="1"/>
          </p:nvPr>
        </p:nvPicPr>
        <p:blipFill>
          <a:blip r:embed="rId2" cstate="print"/>
          <a:srcRect/>
          <a:stretch>
            <a:fillRect/>
          </a:stretch>
        </p:blipFill>
        <p:spPr bwMode="auto">
          <a:xfrm>
            <a:off x="1100137" y="1149350"/>
            <a:ext cx="6962775" cy="4819650"/>
          </a:xfrm>
          <a:prstGeom prst="rect">
            <a:avLst/>
          </a:prstGeom>
          <a:noFill/>
          <a:ln w="12700" cap="flat" cmpd="sng">
            <a:noFill/>
            <a:prstDash val="solid"/>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err="1" smtClean="0"/>
              <a:t>Use</a:t>
            </a:r>
            <a:r>
              <a:rPr lang="de-AT" dirty="0" smtClean="0"/>
              <a:t> Case</a:t>
            </a:r>
            <a:endParaRPr lang="de-AT" dirty="0"/>
          </a:p>
        </p:txBody>
      </p:sp>
      <p:sp>
        <p:nvSpPr>
          <p:cNvPr id="3" name="Inhaltsplatzhalter 2"/>
          <p:cNvSpPr>
            <a:spLocks noGrp="1"/>
          </p:cNvSpPr>
          <p:nvPr>
            <p:ph idx="1"/>
          </p:nvPr>
        </p:nvSpPr>
        <p:spPr/>
        <p:txBody>
          <a:bodyPr/>
          <a:lstStyle/>
          <a:p>
            <a:endParaRPr lang="de-AT" dirty="0"/>
          </a:p>
        </p:txBody>
      </p:sp>
      <p:pic>
        <p:nvPicPr>
          <p:cNvPr id="17410" name="Picture 2"/>
          <p:cNvPicPr>
            <a:picLocks noChangeAspect="1" noChangeArrowheads="1"/>
          </p:cNvPicPr>
          <p:nvPr/>
        </p:nvPicPr>
        <p:blipFill>
          <a:blip r:embed="rId2" cstate="print"/>
          <a:srcRect/>
          <a:stretch>
            <a:fillRect/>
          </a:stretch>
        </p:blipFill>
        <p:spPr bwMode="auto">
          <a:xfrm>
            <a:off x="185737" y="1301750"/>
            <a:ext cx="9177338" cy="4131680"/>
          </a:xfrm>
          <a:prstGeom prst="rect">
            <a:avLst/>
          </a:prstGeom>
          <a:noFill/>
          <a:ln w="12700" cap="flat" cmpd="sng">
            <a:noFill/>
            <a:prstDash val="solid"/>
            <a:miter lim="800000"/>
            <a:headEnd/>
            <a:tailEnd/>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err="1" smtClean="0"/>
              <a:t>Example</a:t>
            </a:r>
            <a:endParaRPr lang="de-AT" dirty="0"/>
          </a:p>
        </p:txBody>
      </p:sp>
      <p:pic>
        <p:nvPicPr>
          <p:cNvPr id="18434" name="Picture 2"/>
          <p:cNvPicPr>
            <a:picLocks noGrp="1" noChangeAspect="1" noChangeArrowheads="1"/>
          </p:cNvPicPr>
          <p:nvPr>
            <p:ph idx="1"/>
          </p:nvPr>
        </p:nvPicPr>
        <p:blipFill>
          <a:blip r:embed="rId2" cstate="print"/>
          <a:srcRect/>
          <a:stretch>
            <a:fillRect/>
          </a:stretch>
        </p:blipFill>
        <p:spPr bwMode="auto">
          <a:xfrm>
            <a:off x="871537" y="1149350"/>
            <a:ext cx="7353300" cy="4800600"/>
          </a:xfrm>
          <a:prstGeom prst="rect">
            <a:avLst/>
          </a:prstGeom>
          <a:noFill/>
          <a:ln w="12700" cap="flat" cmpd="sng">
            <a:noFill/>
            <a:prstDash val="solid"/>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err="1" smtClean="0"/>
              <a:t>Challenges</a:t>
            </a:r>
            <a:endParaRPr lang="de-AT" dirty="0"/>
          </a:p>
        </p:txBody>
      </p:sp>
      <p:sp>
        <p:nvSpPr>
          <p:cNvPr id="3" name="Inhaltsplatzhalter 2"/>
          <p:cNvSpPr>
            <a:spLocks noGrp="1"/>
          </p:cNvSpPr>
          <p:nvPr>
            <p:ph idx="1"/>
          </p:nvPr>
        </p:nvSpPr>
        <p:spPr/>
        <p:txBody>
          <a:bodyPr/>
          <a:lstStyle/>
          <a:p>
            <a:endParaRPr lang="de-AT"/>
          </a:p>
        </p:txBody>
      </p:sp>
      <p:pic>
        <p:nvPicPr>
          <p:cNvPr id="20482" name="Picture 2"/>
          <p:cNvPicPr>
            <a:picLocks noChangeAspect="1" noChangeArrowheads="1"/>
          </p:cNvPicPr>
          <p:nvPr/>
        </p:nvPicPr>
        <p:blipFill>
          <a:blip r:embed="rId2" cstate="print"/>
          <a:srcRect/>
          <a:stretch>
            <a:fillRect/>
          </a:stretch>
        </p:blipFill>
        <p:spPr bwMode="auto">
          <a:xfrm>
            <a:off x="185737" y="1073150"/>
            <a:ext cx="8839200" cy="4894826"/>
          </a:xfrm>
          <a:prstGeom prst="rect">
            <a:avLst/>
          </a:prstGeom>
          <a:noFill/>
          <a:ln w="12700" cap="flat" cmpd="sng">
            <a:noFill/>
            <a:prstDash val="solid"/>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err="1" smtClean="0"/>
              <a:t>Challenges</a:t>
            </a:r>
            <a:endParaRPr lang="de-AT" dirty="0"/>
          </a:p>
        </p:txBody>
      </p:sp>
      <p:sp>
        <p:nvSpPr>
          <p:cNvPr id="3" name="Inhaltsplatzhalter 2"/>
          <p:cNvSpPr>
            <a:spLocks noGrp="1"/>
          </p:cNvSpPr>
          <p:nvPr>
            <p:ph idx="1"/>
          </p:nvPr>
        </p:nvSpPr>
        <p:spPr/>
        <p:txBody>
          <a:bodyPr/>
          <a:lstStyle/>
          <a:p>
            <a:endParaRPr lang="de-AT"/>
          </a:p>
        </p:txBody>
      </p:sp>
      <p:pic>
        <p:nvPicPr>
          <p:cNvPr id="21506" name="Picture 2"/>
          <p:cNvPicPr>
            <a:picLocks noChangeAspect="1" noChangeArrowheads="1"/>
          </p:cNvPicPr>
          <p:nvPr/>
        </p:nvPicPr>
        <p:blipFill>
          <a:blip r:embed="rId2" cstate="print"/>
          <a:srcRect/>
          <a:stretch>
            <a:fillRect/>
          </a:stretch>
        </p:blipFill>
        <p:spPr bwMode="auto">
          <a:xfrm>
            <a:off x="338137" y="1225550"/>
            <a:ext cx="8674835" cy="4343400"/>
          </a:xfrm>
          <a:prstGeom prst="rect">
            <a:avLst/>
          </a:prstGeom>
          <a:noFill/>
          <a:ln w="12700" cap="flat" cmpd="sng">
            <a:noFill/>
            <a:prstDash val="solid"/>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smtClean="0"/>
              <a:t>Potential Extension </a:t>
            </a:r>
            <a:r>
              <a:rPr lang="de-AT" dirty="0" err="1" smtClean="0"/>
              <a:t>to</a:t>
            </a:r>
            <a:r>
              <a:rPr lang="de-AT" dirty="0" smtClean="0"/>
              <a:t> Roaming API?</a:t>
            </a:r>
            <a:endParaRPr lang="de-AT" dirty="0"/>
          </a:p>
        </p:txBody>
      </p:sp>
      <p:sp>
        <p:nvSpPr>
          <p:cNvPr id="3" name="Inhaltsplatzhalter 2"/>
          <p:cNvSpPr>
            <a:spLocks noGrp="1"/>
          </p:cNvSpPr>
          <p:nvPr>
            <p:ph idx="1"/>
          </p:nvPr>
        </p:nvSpPr>
        <p:spPr/>
        <p:txBody>
          <a:bodyPr/>
          <a:lstStyle/>
          <a:p>
            <a:r>
              <a:rPr lang="en-US" dirty="0" smtClean="0"/>
              <a:t>Roaming API may be used to enable such Fraud Prevention Services for banks and other financial institutions. </a:t>
            </a:r>
          </a:p>
          <a:p>
            <a:r>
              <a:rPr lang="en-US" dirty="0" smtClean="0"/>
              <a:t>API could be consumed by the actual service provider ( For example bank, credit card provider- Visa, </a:t>
            </a:r>
            <a:r>
              <a:rPr lang="en-US" dirty="0" err="1" smtClean="0"/>
              <a:t>AmericanExpress</a:t>
            </a:r>
            <a:r>
              <a:rPr lang="en-US" dirty="0" smtClean="0"/>
              <a:t>, etc )  but the more likely case is that Aggregators will bridge the </a:t>
            </a:r>
            <a:r>
              <a:rPr lang="en-US" dirty="0" err="1" smtClean="0"/>
              <a:t>telcos</a:t>
            </a:r>
            <a:r>
              <a:rPr lang="en-US" dirty="0" smtClean="0"/>
              <a:t> with service providers. </a:t>
            </a:r>
          </a:p>
          <a:p>
            <a:r>
              <a:rPr lang="en-US" dirty="0" smtClean="0"/>
              <a:t>I</a:t>
            </a:r>
            <a:r>
              <a:rPr lang="en-US" dirty="0" smtClean="0"/>
              <a:t>t is about supporting the role of aggregators and service providers .</a:t>
            </a:r>
            <a:endParaRPr lang="de-AT" dirty="0" smtClean="0"/>
          </a:p>
          <a:p>
            <a:r>
              <a:rPr lang="de-AT" dirty="0" err="1" smtClean="0"/>
              <a:t>What</a:t>
            </a:r>
            <a:r>
              <a:rPr lang="de-AT" dirty="0" smtClean="0"/>
              <a:t> </a:t>
            </a:r>
            <a:r>
              <a:rPr lang="de-AT" dirty="0" err="1" smtClean="0"/>
              <a:t>about</a:t>
            </a:r>
            <a:r>
              <a:rPr lang="de-AT" dirty="0" smtClean="0"/>
              <a:t> </a:t>
            </a:r>
            <a:r>
              <a:rPr lang="de-AT" dirty="0" err="1" smtClean="0"/>
              <a:t>specifying</a:t>
            </a:r>
            <a:r>
              <a:rPr lang="de-AT" dirty="0" smtClean="0"/>
              <a:t> </a:t>
            </a:r>
            <a:r>
              <a:rPr lang="de-AT" dirty="0" err="1" smtClean="0"/>
              <a:t>the</a:t>
            </a:r>
            <a:r>
              <a:rPr lang="de-AT" dirty="0" smtClean="0"/>
              <a:t> </a:t>
            </a:r>
            <a:r>
              <a:rPr lang="de-AT" dirty="0" err="1" smtClean="0"/>
              <a:t>service</a:t>
            </a:r>
            <a:r>
              <a:rPr lang="de-AT" dirty="0" smtClean="0"/>
              <a:t> </a:t>
            </a:r>
            <a:r>
              <a:rPr lang="de-AT" dirty="0" err="1" smtClean="0"/>
              <a:t>provider</a:t>
            </a:r>
            <a:r>
              <a:rPr lang="de-AT" dirty="0" smtClean="0"/>
              <a:t> in </a:t>
            </a:r>
            <a:r>
              <a:rPr lang="de-AT" dirty="0" err="1" smtClean="0"/>
              <a:t>the</a:t>
            </a:r>
            <a:r>
              <a:rPr lang="de-AT" dirty="0" smtClean="0"/>
              <a:t> API </a:t>
            </a:r>
            <a:r>
              <a:rPr lang="de-AT" dirty="0" err="1" smtClean="0"/>
              <a:t>somehow</a:t>
            </a:r>
            <a:r>
              <a:rPr lang="de-AT" dirty="0" smtClean="0"/>
              <a:t>? </a:t>
            </a:r>
          </a:p>
          <a:p>
            <a:pPr lvl="1"/>
            <a:r>
              <a:rPr lang="de-AT" dirty="0" err="1" smtClean="0"/>
              <a:t>because</a:t>
            </a:r>
            <a:r>
              <a:rPr lang="de-AT" dirty="0" smtClean="0"/>
              <a:t> </a:t>
            </a:r>
            <a:r>
              <a:rPr lang="de-AT" dirty="0" err="1" smtClean="0"/>
              <a:t>the</a:t>
            </a:r>
            <a:r>
              <a:rPr lang="de-AT" dirty="0" smtClean="0"/>
              <a:t> </a:t>
            </a:r>
            <a:r>
              <a:rPr lang="de-AT" dirty="0" err="1" smtClean="0"/>
              <a:t>technical</a:t>
            </a:r>
            <a:r>
              <a:rPr lang="de-AT" dirty="0" smtClean="0"/>
              <a:t> </a:t>
            </a:r>
            <a:r>
              <a:rPr lang="de-AT" dirty="0" err="1" smtClean="0"/>
              <a:t>integrator</a:t>
            </a:r>
            <a:r>
              <a:rPr lang="de-AT" dirty="0" smtClean="0"/>
              <a:t> </a:t>
            </a:r>
            <a:r>
              <a:rPr lang="de-AT" dirty="0" err="1" smtClean="0"/>
              <a:t>towards</a:t>
            </a:r>
            <a:r>
              <a:rPr lang="de-AT" dirty="0" smtClean="0"/>
              <a:t> </a:t>
            </a:r>
            <a:r>
              <a:rPr lang="de-AT" dirty="0" err="1" smtClean="0"/>
              <a:t>operators</a:t>
            </a:r>
            <a:r>
              <a:rPr lang="de-AT" dirty="0" smtClean="0"/>
              <a:t> </a:t>
            </a:r>
            <a:r>
              <a:rPr lang="de-AT" dirty="0" err="1" smtClean="0"/>
              <a:t>could</a:t>
            </a:r>
            <a:r>
              <a:rPr lang="de-AT" dirty="0" smtClean="0"/>
              <a:t> </a:t>
            </a:r>
            <a:r>
              <a:rPr lang="de-AT" dirty="0" err="1" smtClean="0"/>
              <a:t>often</a:t>
            </a:r>
            <a:r>
              <a:rPr lang="de-AT" dirty="0" smtClean="0"/>
              <a:t> </a:t>
            </a:r>
            <a:r>
              <a:rPr lang="de-AT" dirty="0" err="1" smtClean="0"/>
              <a:t>by</a:t>
            </a:r>
            <a:r>
              <a:rPr lang="de-AT" dirty="0" smtClean="0"/>
              <a:t> </a:t>
            </a:r>
            <a:r>
              <a:rPr lang="de-AT" dirty="0" err="1" smtClean="0"/>
              <a:t>the</a:t>
            </a:r>
            <a:r>
              <a:rPr lang="de-AT" dirty="0" smtClean="0"/>
              <a:t> </a:t>
            </a:r>
            <a:r>
              <a:rPr lang="de-AT" dirty="0" err="1" smtClean="0"/>
              <a:t>aggregator</a:t>
            </a:r>
            <a:r>
              <a:rPr lang="de-AT" dirty="0" smtClean="0"/>
              <a:t> </a:t>
            </a:r>
            <a:r>
              <a:rPr lang="de-AT" dirty="0" err="1" smtClean="0"/>
              <a:t>and</a:t>
            </a:r>
            <a:r>
              <a:rPr lang="de-AT" dirty="0" smtClean="0"/>
              <a:t> </a:t>
            </a:r>
            <a:r>
              <a:rPr lang="de-AT" dirty="0" err="1" smtClean="0"/>
              <a:t>we</a:t>
            </a:r>
            <a:r>
              <a:rPr lang="de-AT" dirty="0" smtClean="0"/>
              <a:t> </a:t>
            </a:r>
            <a:r>
              <a:rPr lang="de-AT" dirty="0" err="1" smtClean="0"/>
              <a:t>need</a:t>
            </a:r>
            <a:r>
              <a:rPr lang="de-AT" dirty="0" smtClean="0"/>
              <a:t> </a:t>
            </a:r>
            <a:r>
              <a:rPr lang="de-AT" dirty="0" err="1" smtClean="0"/>
              <a:t>to</a:t>
            </a:r>
            <a:r>
              <a:rPr lang="de-AT" dirty="0" smtClean="0"/>
              <a:t> </a:t>
            </a:r>
            <a:r>
              <a:rPr lang="de-AT" dirty="0" err="1" smtClean="0"/>
              <a:t>have</a:t>
            </a:r>
            <a:r>
              <a:rPr lang="de-AT" dirty="0" smtClean="0"/>
              <a:t> a </a:t>
            </a:r>
            <a:r>
              <a:rPr lang="de-AT" dirty="0" err="1" smtClean="0"/>
              <a:t>way</a:t>
            </a:r>
            <a:r>
              <a:rPr lang="de-AT" dirty="0" smtClean="0"/>
              <a:t> </a:t>
            </a:r>
            <a:r>
              <a:rPr lang="de-AT" dirty="0" err="1" smtClean="0"/>
              <a:t>to</a:t>
            </a:r>
            <a:r>
              <a:rPr lang="de-AT" dirty="0" smtClean="0"/>
              <a:t> </a:t>
            </a:r>
            <a:r>
              <a:rPr lang="de-AT" dirty="0" err="1" smtClean="0"/>
              <a:t>identify</a:t>
            </a:r>
            <a:r>
              <a:rPr lang="de-AT" dirty="0" smtClean="0"/>
              <a:t> </a:t>
            </a:r>
            <a:r>
              <a:rPr lang="de-AT" dirty="0" err="1" smtClean="0"/>
              <a:t>the</a:t>
            </a:r>
            <a:r>
              <a:rPr lang="de-AT" dirty="0" smtClean="0"/>
              <a:t> </a:t>
            </a:r>
            <a:r>
              <a:rPr lang="de-AT" dirty="0" err="1" smtClean="0"/>
              <a:t>third</a:t>
            </a:r>
            <a:r>
              <a:rPr lang="de-AT" dirty="0" smtClean="0"/>
              <a:t> </a:t>
            </a:r>
            <a:r>
              <a:rPr lang="de-AT" dirty="0" err="1" smtClean="0"/>
              <a:t>party</a:t>
            </a:r>
            <a:r>
              <a:rPr lang="de-AT" dirty="0" smtClean="0"/>
              <a:t> </a:t>
            </a:r>
            <a:r>
              <a:rPr lang="de-AT" dirty="0" err="1" smtClean="0"/>
              <a:t>service</a:t>
            </a:r>
            <a:r>
              <a:rPr lang="de-AT" dirty="0" smtClean="0"/>
              <a:t> </a:t>
            </a:r>
            <a:r>
              <a:rPr lang="de-AT" dirty="0" err="1" smtClean="0"/>
              <a:t>through</a:t>
            </a:r>
            <a:r>
              <a:rPr lang="de-AT" dirty="0" smtClean="0"/>
              <a:t> </a:t>
            </a:r>
            <a:r>
              <a:rPr lang="de-AT" dirty="0" err="1" smtClean="0"/>
              <a:t>the</a:t>
            </a:r>
            <a:r>
              <a:rPr lang="de-AT" dirty="0" smtClean="0"/>
              <a:t> API.  </a:t>
            </a:r>
            <a:endParaRPr lang="de-AT" dirty="0" smtClean="0"/>
          </a:p>
          <a:p>
            <a:pPr lvl="1"/>
            <a:r>
              <a:rPr lang="de-AT" dirty="0" err="1" smtClean="0"/>
              <a:t>It</a:t>
            </a:r>
            <a:r>
              <a:rPr lang="de-AT" dirty="0" smtClean="0"/>
              <a:t> </a:t>
            </a:r>
            <a:r>
              <a:rPr lang="de-AT" dirty="0" err="1" smtClean="0"/>
              <a:t>is</a:t>
            </a:r>
            <a:r>
              <a:rPr lang="de-AT" dirty="0" smtClean="0"/>
              <a:t> </a:t>
            </a:r>
            <a:r>
              <a:rPr lang="de-AT" dirty="0" err="1" smtClean="0"/>
              <a:t>similar</a:t>
            </a:r>
            <a:r>
              <a:rPr lang="de-AT" dirty="0" smtClean="0"/>
              <a:t> </a:t>
            </a:r>
            <a:r>
              <a:rPr lang="de-AT" dirty="0" err="1" smtClean="0"/>
              <a:t>to</a:t>
            </a:r>
            <a:r>
              <a:rPr lang="de-AT" dirty="0" smtClean="0"/>
              <a:t> </a:t>
            </a:r>
            <a:r>
              <a:rPr lang="de-AT" dirty="0" err="1" smtClean="0"/>
              <a:t>payment</a:t>
            </a:r>
            <a:r>
              <a:rPr lang="de-AT" dirty="0" smtClean="0"/>
              <a:t> </a:t>
            </a:r>
            <a:r>
              <a:rPr lang="de-AT" dirty="0" err="1" smtClean="0"/>
              <a:t>world</a:t>
            </a:r>
            <a:r>
              <a:rPr lang="de-AT" dirty="0" smtClean="0"/>
              <a:t> </a:t>
            </a:r>
            <a:r>
              <a:rPr lang="de-AT" dirty="0" err="1" smtClean="0"/>
              <a:t>where</a:t>
            </a:r>
            <a:r>
              <a:rPr lang="de-AT" dirty="0" smtClean="0"/>
              <a:t> </a:t>
            </a:r>
            <a:r>
              <a:rPr lang="de-AT" dirty="0" err="1" smtClean="0"/>
              <a:t>integration</a:t>
            </a:r>
            <a:r>
              <a:rPr lang="de-AT" dirty="0" smtClean="0"/>
              <a:t> </a:t>
            </a:r>
            <a:r>
              <a:rPr lang="de-AT" dirty="0" err="1" smtClean="0"/>
              <a:t>often</a:t>
            </a:r>
            <a:r>
              <a:rPr lang="de-AT" dirty="0" smtClean="0"/>
              <a:t> </a:t>
            </a:r>
            <a:r>
              <a:rPr lang="de-AT" dirty="0" err="1" smtClean="0"/>
              <a:t>is</a:t>
            </a:r>
            <a:r>
              <a:rPr lang="de-AT" dirty="0" smtClean="0"/>
              <a:t> </a:t>
            </a:r>
            <a:r>
              <a:rPr lang="de-AT" dirty="0" err="1" smtClean="0"/>
              <a:t>done</a:t>
            </a:r>
            <a:r>
              <a:rPr lang="de-AT" dirty="0" smtClean="0"/>
              <a:t> via </a:t>
            </a:r>
            <a:r>
              <a:rPr lang="de-AT" dirty="0" err="1" smtClean="0"/>
              <a:t>e.g.Boku</a:t>
            </a:r>
            <a:r>
              <a:rPr lang="de-AT" dirty="0" smtClean="0"/>
              <a:t>/</a:t>
            </a:r>
            <a:r>
              <a:rPr lang="de-AT" dirty="0" err="1" smtClean="0"/>
              <a:t>Bango</a:t>
            </a:r>
            <a:r>
              <a:rPr lang="de-AT" dirty="0" smtClean="0"/>
              <a:t> </a:t>
            </a:r>
            <a:r>
              <a:rPr lang="de-AT" dirty="0" smtClean="0"/>
              <a:t>but </a:t>
            </a:r>
            <a:r>
              <a:rPr lang="de-AT" dirty="0" err="1" smtClean="0"/>
              <a:t>service</a:t>
            </a:r>
            <a:r>
              <a:rPr lang="de-AT" dirty="0" smtClean="0"/>
              <a:t> </a:t>
            </a:r>
            <a:r>
              <a:rPr lang="de-AT" dirty="0" err="1" smtClean="0"/>
              <a:t>provider</a:t>
            </a:r>
            <a:r>
              <a:rPr lang="de-AT" dirty="0" smtClean="0"/>
              <a:t> </a:t>
            </a:r>
            <a:r>
              <a:rPr lang="de-AT" dirty="0" err="1" smtClean="0"/>
              <a:t>could</a:t>
            </a:r>
            <a:r>
              <a:rPr lang="de-AT" dirty="0" smtClean="0"/>
              <a:t> </a:t>
            </a:r>
            <a:r>
              <a:rPr lang="de-AT" dirty="0" err="1" smtClean="0"/>
              <a:t>be</a:t>
            </a:r>
            <a:r>
              <a:rPr lang="de-AT" dirty="0" smtClean="0"/>
              <a:t> </a:t>
            </a:r>
            <a:r>
              <a:rPr lang="de-AT" dirty="0" err="1" smtClean="0"/>
              <a:t>Facebook</a:t>
            </a:r>
            <a:r>
              <a:rPr lang="de-AT" dirty="0" smtClean="0"/>
              <a:t>, </a:t>
            </a:r>
            <a:r>
              <a:rPr lang="de-AT" dirty="0" err="1" smtClean="0"/>
              <a:t>MondiaMedia</a:t>
            </a:r>
            <a:r>
              <a:rPr lang="de-AT" dirty="0" smtClean="0"/>
              <a:t>, </a:t>
            </a:r>
            <a:r>
              <a:rPr lang="de-AT" dirty="0" err="1" smtClean="0"/>
              <a:t>Cloudgame</a:t>
            </a:r>
            <a:r>
              <a:rPr lang="de-AT" dirty="0" smtClean="0"/>
              <a:t> </a:t>
            </a:r>
            <a:r>
              <a:rPr lang="de-AT" dirty="0" err="1" smtClean="0"/>
              <a:t>provider</a:t>
            </a:r>
            <a:r>
              <a:rPr lang="de-AT" dirty="0" smtClean="0"/>
              <a:t>, etc</a:t>
            </a:r>
            <a:r>
              <a:rPr lang="de-AT" dirty="0" smtClean="0"/>
              <a:t>.</a:t>
            </a:r>
            <a:endParaRPr lang="de-AT" dirty="0" smtClean="0"/>
          </a:p>
          <a:p>
            <a:endParaRPr lang="de-AT"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dirty="0" smtClean="0"/>
              <a:t>Potential Extension </a:t>
            </a:r>
            <a:r>
              <a:rPr lang="de-AT" dirty="0" err="1" smtClean="0"/>
              <a:t>to</a:t>
            </a:r>
            <a:r>
              <a:rPr lang="de-AT" dirty="0" smtClean="0"/>
              <a:t> Roaming API?</a:t>
            </a:r>
            <a:endParaRPr lang="de-AT" dirty="0"/>
          </a:p>
        </p:txBody>
      </p:sp>
      <p:sp>
        <p:nvSpPr>
          <p:cNvPr id="3" name="Inhaltsplatzhalter 2"/>
          <p:cNvSpPr>
            <a:spLocks noGrp="1"/>
          </p:cNvSpPr>
          <p:nvPr>
            <p:ph idx="1"/>
          </p:nvPr>
        </p:nvSpPr>
        <p:spPr/>
        <p:txBody>
          <a:bodyPr/>
          <a:lstStyle/>
          <a:p>
            <a:r>
              <a:rPr lang="en-US" dirty="0" smtClean="0"/>
              <a:t>Is there a general approach or best practice that we could follow to accommodate that within the existing Roaming API of OMA.</a:t>
            </a:r>
            <a:endParaRPr lang="de-AT" dirty="0" smtClean="0"/>
          </a:p>
          <a:p>
            <a:r>
              <a:rPr lang="en-US" dirty="0" smtClean="0"/>
              <a:t> Among several, one could be to have an optional parameter , e.g. </a:t>
            </a:r>
            <a:r>
              <a:rPr lang="en-US" dirty="0" err="1" smtClean="0"/>
              <a:t>onBehalfOf</a:t>
            </a:r>
            <a:r>
              <a:rPr lang="en-US" dirty="0" smtClean="0"/>
              <a:t> which would refer to the actual bank/credit card issuer that is going to benefit from the location information. </a:t>
            </a:r>
            <a:endParaRPr lang="de-AT" dirty="0" smtClean="0"/>
          </a:p>
          <a:p>
            <a:endParaRPr lang="de-AT"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5578</TotalTime>
  <Pages>15</Pages>
  <Words>277</Words>
  <Application>Microsoft Office PowerPoint</Application>
  <PresentationFormat>Benutzerdefiniert</PresentationFormat>
  <Paragraphs>26</Paragraphs>
  <Slides>8</Slides>
  <Notes>0</Notes>
  <HiddenSlides>0</HiddenSlides>
  <MMClips>0</MMClips>
  <ScaleCrop>false</ScaleCrop>
  <HeadingPairs>
    <vt:vector size="6" baseType="variant">
      <vt:variant>
        <vt:lpstr>Verwendete Schriftarten</vt:lpstr>
      </vt:variant>
      <vt:variant>
        <vt:i4>6</vt:i4>
      </vt:variant>
      <vt:variant>
        <vt:lpstr>Design</vt:lpstr>
      </vt:variant>
      <vt:variant>
        <vt:i4>1</vt:i4>
      </vt:variant>
      <vt:variant>
        <vt:lpstr>Folientitel</vt:lpstr>
      </vt:variant>
      <vt:variant>
        <vt:i4>8</vt:i4>
      </vt:variant>
    </vt:vector>
  </HeadingPairs>
  <TitlesOfParts>
    <vt:vector size="15" baseType="lpstr">
      <vt:lpstr>Arial</vt:lpstr>
      <vt:lpstr>Tahoma</vt:lpstr>
      <vt:lpstr>Arial Narrow</vt:lpstr>
      <vt:lpstr>宋体</vt:lpstr>
      <vt:lpstr>Times New Roman</vt:lpstr>
      <vt:lpstr>Comic Sans MS</vt:lpstr>
      <vt:lpstr>OMA Template</vt:lpstr>
      <vt:lpstr>OMA-ARC-2015-0015-INP_Roaming_API_Extension_Discussion    Roaming API Extension Discussion  </vt:lpstr>
      <vt:lpstr>Use Case</vt:lpstr>
      <vt:lpstr>Use Case</vt:lpstr>
      <vt:lpstr>Example</vt:lpstr>
      <vt:lpstr>Challenges</vt:lpstr>
      <vt:lpstr>Challenges</vt:lpstr>
      <vt:lpstr>Potential Extension to Roaming API?</vt:lpstr>
      <vt:lpstr>Potential Extension to Roaming API?</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gludovaczdi</cp:lastModifiedBy>
  <cp:revision>250</cp:revision>
  <cp:lastPrinted>1999-04-27T06:51:51Z</cp:lastPrinted>
  <dcterms:created xsi:type="dcterms:W3CDTF">2002-03-19T14:05:12Z</dcterms:created>
  <dcterms:modified xsi:type="dcterms:W3CDTF">2015-01-22T15:14:45Z</dcterms:modified>
</cp:coreProperties>
</file>