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332" r:id="rId2"/>
    <p:sldId id="356" r:id="rId3"/>
    <p:sldId id="374"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846E2"/>
    <a:srgbClr val="6A93FA"/>
    <a:srgbClr val="608CFA"/>
    <a:srgbClr val="3A70F8"/>
    <a:srgbClr val="799EFB"/>
    <a:srgbClr val="9AB6FC"/>
    <a:srgbClr val="B5CAFD"/>
    <a:srgbClr val="88A9F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8" autoAdjust="0"/>
    <p:restoredTop sz="94746" autoAdjust="0"/>
  </p:normalViewPr>
  <p:slideViewPr>
    <p:cSldViewPr>
      <p:cViewPr>
        <p:scale>
          <a:sx n="75" d="100"/>
          <a:sy n="75" d="100"/>
        </p:scale>
        <p:origin x="-984" y="-402"/>
      </p:cViewPr>
      <p:guideLst>
        <p:guide orient="horz" pos="2208"/>
        <p:guide pos="261"/>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68" d="100"/>
          <a:sy n="68" d="100"/>
        </p:scale>
        <p:origin x="-2376" y="-120"/>
      </p:cViewPr>
      <p:guideLst>
        <p:guide orient="horz" pos="2891"/>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53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txBody>
          <a:bodyPr/>
          <a:lstStyle/>
          <a:p>
            <a:endParaRPr lang="zh-CN" altLang="en-US"/>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altLang="zh-CN" sz="1000" b="1" dirty="0">
                <a:ea typeface="宋体" charset="-122"/>
                <a:cs typeface="Times New Roman" pitchFamily="18" charset="0"/>
              </a:rPr>
              <a:t>© 2011 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OMA-CD-2011-0106</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charset="-122"/>
              </a:rPr>
              <a:t>Slide #</a:t>
            </a:r>
            <a:fld id="{3BED1C98-0248-4115-8DF0-1595A2B4B9A3}" type="slidenum">
              <a:rPr lang="en-US" altLang="zh-CN" sz="1800" b="1">
                <a:latin typeface="Arial Narrow" pitchFamily="34" charset="0"/>
                <a:ea typeface="宋体" charset="-122"/>
              </a:rPr>
              <a:pPr algn="r" defTabSz="403225">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[OMA-Template-TPslides-20100226-I]</a:t>
            </a:r>
            <a:endParaRPr lang="en-US" altLang="zh-CN" sz="1800" b="1">
              <a:latin typeface="Arial Narrow" pitchFamily="34" charset="0"/>
              <a:ea typeface="宋体" charset="-122"/>
            </a:endParaRPr>
          </a:p>
        </p:txBody>
      </p:sp>
      <p:sp>
        <p:nvSpPr>
          <p:cNvPr id="2054"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2055"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peng.jin1@zte.com.cn"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3"/>
          <p:cNvSpPr>
            <a:spLocks noChangeArrowheads="1"/>
          </p:cNvSpPr>
          <p:nvPr/>
        </p:nvSpPr>
        <p:spPr bwMode="auto">
          <a:xfrm>
            <a:off x="642938" y="21336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CD</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1 </a:t>
            </a:r>
            <a:r>
              <a:rPr lang="en-US" altLang="zh-CN" sz="2000" b="1" dirty="0" smtClean="0">
                <a:latin typeface="Tahoma" pitchFamily="34" charset="0"/>
                <a:ea typeface="宋体" charset="-122"/>
              </a:rPr>
              <a:t>Sep, </a:t>
            </a:r>
            <a:r>
              <a:rPr lang="en-US" altLang="zh-CN" sz="2000" b="1" dirty="0">
                <a:latin typeface="Tahoma" pitchFamily="34" charset="0"/>
                <a:ea typeface="宋体" charset="-122"/>
              </a:rPr>
              <a:t>2011</a:t>
            </a:r>
            <a:endParaRPr lang="en-US" altLang="zh-CN" sz="2000" b="1" dirty="0">
              <a:solidFill>
                <a:schemeClr val="hlink"/>
              </a:solidFill>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Jin </a:t>
            </a:r>
            <a:r>
              <a:rPr lang="en-US" altLang="zh-CN" sz="2000" b="1" dirty="0" err="1" smtClean="0">
                <a:latin typeface="Tahoma" pitchFamily="34" charset="0"/>
                <a:ea typeface="宋体" charset="-122"/>
              </a:rPr>
              <a:t>peng</a:t>
            </a:r>
            <a:r>
              <a:rPr lang="en-US" altLang="zh-CN" sz="2000" b="1" dirty="0" smtClean="0">
                <a:latin typeface="Tahoma" pitchFamily="34" charset="0"/>
                <a:ea typeface="宋体" charset="-122"/>
              </a:rPr>
              <a:t>, </a:t>
            </a:r>
            <a:r>
              <a:rPr lang="en-US" altLang="zh-CN" sz="2000" b="1" dirty="0" smtClean="0">
                <a:latin typeface="Tahoma" pitchFamily="34" charset="0"/>
                <a:ea typeface="宋体" charset="-122"/>
                <a:hlinkClick r:id="rId4"/>
              </a:rPr>
              <a:t>peng.jin1@zte.com.cn</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endParaRPr lang="en-US" altLang="zh-CN" sz="2000"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TAS Champion</a:t>
            </a:r>
            <a:endParaRPr lang="en-US" altLang="zh-CN" sz="2000" b="1" dirty="0">
              <a:latin typeface="Tahoma" pitchFamily="34" charset="0"/>
              <a:ea typeface="宋体" charset="-122"/>
            </a:endParaRPr>
          </a:p>
        </p:txBody>
      </p:sp>
      <p:sp>
        <p:nvSpPr>
          <p:cNvPr id="3076" name="Rectangle 4"/>
          <p:cNvSpPr>
            <a:spLocks noGrp="1" noChangeArrowheads="1"/>
          </p:cNvSpPr>
          <p:nvPr>
            <p:ph type="ctrTitle"/>
          </p:nvPr>
        </p:nvSpPr>
        <p:spPr>
          <a:xfrm>
            <a:off x="685800" y="228600"/>
            <a:ext cx="7994650" cy="1752600"/>
          </a:xfrm>
          <a:noFill/>
        </p:spPr>
        <p:txBody>
          <a:bodyPr anchor="t"/>
          <a:lstStyle/>
          <a:p>
            <a:r>
              <a:rPr lang="en-US" altLang="zh-CN" sz="2000" dirty="0" smtClean="0">
                <a:ea typeface="宋体" charset="-122"/>
              </a:rPr>
              <a:t>OMA-CD-2011-0106-INP_TAS_WP_Update_Vancouver.pptx</a:t>
            </a:r>
            <a:r>
              <a:rPr lang="en-US" altLang="zh-CN" sz="2000" dirty="0" smtClean="0">
                <a:ea typeface="宋体" charset="-122"/>
              </a:rPr>
              <a:t/>
            </a:r>
            <a:br>
              <a:rPr lang="en-US" altLang="zh-CN" sz="2000" dirty="0" smtClean="0">
                <a:ea typeface="宋体" charset="-122"/>
              </a:rPr>
            </a:br>
            <a:r>
              <a:rPr lang="en-US" altLang="zh-CN" sz="900" dirty="0" smtClean="0">
                <a:ea typeface="宋体" charset="-122"/>
              </a:rPr>
              <a:t/>
            </a:r>
            <a:br>
              <a:rPr lang="en-US" altLang="zh-CN" sz="900" dirty="0" smtClean="0">
                <a:ea typeface="宋体" charset="-122"/>
              </a:rPr>
            </a:br>
            <a:r>
              <a:rPr lang="en-US" altLang="zh-CN" sz="1400" dirty="0" smtClean="0">
                <a:ea typeface="宋体" charset="-122"/>
              </a:rPr>
              <a:t> </a:t>
            </a:r>
            <a:r>
              <a:rPr lang="en-US" altLang="zh-CN" sz="2400" dirty="0" smtClean="0">
                <a:ea typeface="宋体" charset="-122"/>
              </a:rPr>
              <a:t>Work Program of</a:t>
            </a:r>
            <a:r>
              <a:rPr lang="en-US" altLang="zh-CN" sz="2400" dirty="0" smtClean="0">
                <a:ea typeface="宋体" charset="-122"/>
              </a:rPr>
              <a:t/>
            </a:r>
            <a:br>
              <a:rPr lang="en-US" altLang="zh-CN" sz="2400" dirty="0" smtClean="0">
                <a:ea typeface="宋体" charset="-122"/>
              </a:rPr>
            </a:br>
            <a:r>
              <a:rPr lang="en-US" altLang="zh-CN" dirty="0" smtClean="0">
                <a:ea typeface="宋体" charset="-122"/>
              </a:rPr>
              <a:t>TAS</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GB" altLang="zh-CN" sz="2000" dirty="0" smtClean="0">
                <a:ea typeface="宋体" charset="-122"/>
              </a:rPr>
              <a:t>Vancouver</a:t>
            </a:r>
            <a:endParaRPr lang="en-US" altLang="zh-CN" sz="2000" dirty="0" smtClean="0">
              <a:ea typeface="宋体" charset="-122"/>
            </a:endParaRPr>
          </a:p>
        </p:txBody>
      </p:sp>
      <p:sp>
        <p:nvSpPr>
          <p:cNvPr id="3077"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3078"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a:solidFill>
                  <a:srgbClr val="800000"/>
                </a:solidFill>
                <a:latin typeface="Tahoma" pitchFamily="34" charset="0"/>
                <a:ea typeface="宋体" charset="-122"/>
              </a:rPr>
              <a:t>X</a:t>
            </a:r>
          </a:p>
        </p:txBody>
      </p:sp>
      <p:sp>
        <p:nvSpPr>
          <p:cNvPr id="3079"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5"/>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3080"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US" altLang="zh-CN" smtClean="0">
                <a:ea typeface="宋体" charset="-122"/>
              </a:rPr>
              <a:t>WI/Release update:</a:t>
            </a:r>
            <a:br>
              <a:rPr lang="en-US" altLang="zh-CN" smtClean="0">
                <a:ea typeface="宋体" charset="-122"/>
              </a:rPr>
            </a:br>
            <a:r>
              <a:rPr lang="en-US" altLang="zh-CN" smtClean="0">
                <a:ea typeface="宋体" charset="-122"/>
              </a:rPr>
              <a:t> TAS</a:t>
            </a:r>
            <a:r>
              <a:rPr lang="en-GB" altLang="ja-JP" smtClean="0">
                <a:ea typeface="MS PGothic" pitchFamily="34" charset="-128"/>
              </a:rPr>
              <a:t>1.0 </a:t>
            </a:r>
            <a:r>
              <a:rPr lang="en-GB" altLang="ja-JP" sz="1600" smtClean="0">
                <a:ea typeface="MS PGothic" pitchFamily="34" charset="-128"/>
              </a:rPr>
              <a:t>i/ii</a:t>
            </a:r>
            <a:endParaRPr lang="en-US" altLang="zh-CN" sz="1600" smtClean="0">
              <a:ea typeface="MS PGothic" pitchFamily="34" charset="-128"/>
            </a:endParaRPr>
          </a:p>
        </p:txBody>
      </p:sp>
      <p:sp>
        <p:nvSpPr>
          <p:cNvPr id="11267" name="Rectangle 3"/>
          <p:cNvSpPr>
            <a:spLocks noGrp="1" noChangeArrowheads="1"/>
          </p:cNvSpPr>
          <p:nvPr>
            <p:ph type="body" sz="half" idx="4294967295"/>
          </p:nvPr>
        </p:nvSpPr>
        <p:spPr>
          <a:xfrm>
            <a:off x="292100" y="1100138"/>
            <a:ext cx="9070975" cy="4011612"/>
          </a:xfrm>
        </p:spPr>
        <p:txBody>
          <a:bodyPr/>
          <a:lstStyle/>
          <a:p>
            <a:pPr marL="0" indent="0">
              <a:lnSpc>
                <a:spcPct val="90000"/>
              </a:lnSpc>
            </a:pPr>
            <a:r>
              <a:rPr lang="en-GB" altLang="ja-JP" sz="2400" dirty="0" smtClean="0">
                <a:ea typeface="MS PGothic" pitchFamily="34" charset="-128"/>
              </a:rPr>
              <a:t> Overall progress since last report</a:t>
            </a:r>
          </a:p>
          <a:p>
            <a:pPr marL="444500" lvl="1">
              <a:lnSpc>
                <a:spcPct val="90000"/>
              </a:lnSpc>
            </a:pPr>
            <a:r>
              <a:rPr lang="en-GB" altLang="ja-JP" sz="1800" dirty="0" smtClean="0">
                <a:ea typeface="MS PGothic" pitchFamily="34" charset="-128"/>
              </a:rPr>
              <a:t>AD </a:t>
            </a:r>
            <a:r>
              <a:rPr lang="en-GB" altLang="ja-JP" sz="1800" dirty="0" smtClean="0">
                <a:ea typeface="MS PGothic" pitchFamily="34" charset="-128"/>
              </a:rPr>
              <a:t>completed, but need enhancement</a:t>
            </a:r>
            <a:endParaRPr lang="en-GB" altLang="ja-JP" sz="1800" dirty="0" smtClean="0">
              <a:ea typeface="MS PGothic" pitchFamily="34" charset="-128"/>
            </a:endParaRPr>
          </a:p>
          <a:p>
            <a:pPr marL="669925" lvl="2">
              <a:lnSpc>
                <a:spcPct val="90000"/>
              </a:lnSpc>
            </a:pPr>
            <a:r>
              <a:rPr lang="en-GB" altLang="ja-JP" sz="1600" dirty="0" smtClean="0">
                <a:ea typeface="MS PGothic" pitchFamily="34" charset="-128"/>
              </a:rPr>
              <a:t>IAP support agreed</a:t>
            </a:r>
          </a:p>
          <a:p>
            <a:pPr marL="669925" lvl="2">
              <a:lnSpc>
                <a:spcPct val="90000"/>
              </a:lnSpc>
            </a:pPr>
            <a:r>
              <a:rPr lang="en-GB" altLang="ja-JP" sz="1600" dirty="0" smtClean="0">
                <a:ea typeface="MS PGothic" pitchFamily="34" charset="-128"/>
              </a:rPr>
              <a:t>Identified the need for Interfaces by TAS Client</a:t>
            </a:r>
          </a:p>
          <a:p>
            <a:pPr marL="669925" lvl="2">
              <a:lnSpc>
                <a:spcPct val="90000"/>
              </a:lnSpc>
            </a:pPr>
            <a:r>
              <a:rPr lang="en-GB" altLang="ja-JP" sz="1600" dirty="0" smtClean="0">
                <a:ea typeface="MS PGothic" pitchFamily="34" charset="-128"/>
              </a:rPr>
              <a:t>More description of the functional components needed</a:t>
            </a:r>
            <a:endParaRPr lang="en-GB" altLang="ja-JP" sz="1600" dirty="0" smtClean="0">
              <a:ea typeface="MS PGothic" pitchFamily="34" charset="-128"/>
            </a:endParaRPr>
          </a:p>
          <a:p>
            <a:pPr marL="444500" lvl="1">
              <a:lnSpc>
                <a:spcPct val="90000"/>
              </a:lnSpc>
            </a:pPr>
            <a:r>
              <a:rPr lang="en-GB" altLang="ja-JP" sz="1800" dirty="0" smtClean="0">
                <a:ea typeface="MS PGothic" pitchFamily="34" charset="-128"/>
              </a:rPr>
              <a:t> TS </a:t>
            </a:r>
            <a:r>
              <a:rPr lang="en-GB" altLang="ja-JP" sz="1800" dirty="0" smtClean="0">
                <a:ea typeface="MS PGothic" pitchFamily="34" charset="-128"/>
              </a:rPr>
              <a:t>in progress</a:t>
            </a:r>
            <a:endParaRPr lang="en-GB" altLang="ja-JP" sz="1600" dirty="0" smtClean="0">
              <a:ea typeface="MS PGothic" pitchFamily="34" charset="-128"/>
            </a:endParaRPr>
          </a:p>
          <a:p>
            <a:pPr marL="671512" lvl="2">
              <a:lnSpc>
                <a:spcPct val="90000"/>
              </a:lnSpc>
            </a:pPr>
            <a:r>
              <a:rPr lang="en-GB" altLang="ja-JP" sz="1600" dirty="0" smtClean="0">
                <a:ea typeface="MS PGothic" pitchFamily="34" charset="-128"/>
              </a:rPr>
              <a:t>Application </a:t>
            </a:r>
            <a:r>
              <a:rPr lang="en-GB" altLang="ja-JP" sz="1600" dirty="0" smtClean="0">
                <a:ea typeface="MS PGothic" pitchFamily="34" charset="-128"/>
              </a:rPr>
              <a:t>state management</a:t>
            </a:r>
            <a:r>
              <a:rPr lang="en-GB" altLang="ja-JP" sz="1800" dirty="0" smtClean="0">
                <a:ea typeface="MS PGothic" pitchFamily="34" charset="-128"/>
              </a:rPr>
              <a:t> </a:t>
            </a:r>
            <a:r>
              <a:rPr lang="en-GB" altLang="ja-JP" sz="1800" dirty="0" smtClean="0">
                <a:ea typeface="MS PGothic" pitchFamily="34" charset="-128"/>
              </a:rPr>
              <a:t>in the Storefront agreed</a:t>
            </a:r>
            <a:endParaRPr lang="en-GB" altLang="ja-JP" sz="1800" dirty="0" smtClean="0">
              <a:ea typeface="MS PGothic" pitchFamily="34" charset="-128"/>
            </a:endParaRPr>
          </a:p>
          <a:p>
            <a:pPr marL="671512" lvl="2">
              <a:lnSpc>
                <a:spcPct val="90000"/>
              </a:lnSpc>
            </a:pPr>
            <a:r>
              <a:rPr lang="en-GB" altLang="ja-JP" sz="1800" dirty="0" smtClean="0">
                <a:ea typeface="MS PGothic" pitchFamily="34" charset="-128"/>
              </a:rPr>
              <a:t>15 messages agreed</a:t>
            </a:r>
          </a:p>
          <a:p>
            <a:pPr marL="671512" lvl="2">
              <a:lnSpc>
                <a:spcPct val="90000"/>
              </a:lnSpc>
            </a:pPr>
            <a:r>
              <a:rPr lang="en-GB" altLang="ja-JP" sz="1800" dirty="0" smtClean="0">
                <a:ea typeface="MS PGothic" pitchFamily="34" charset="-128"/>
              </a:rPr>
              <a:t>Identified the need to investigate possible security mechanisms for TAS</a:t>
            </a:r>
            <a:endParaRPr lang="en-GB" altLang="ja-JP" sz="1800" dirty="0" smtClean="0">
              <a:ea typeface="MS PGothic" pitchFamily="34" charset="-128"/>
            </a:endParaRPr>
          </a:p>
          <a:p>
            <a:pPr marL="0" indent="0">
              <a:lnSpc>
                <a:spcPct val="90000"/>
              </a:lnSpc>
            </a:pPr>
            <a:r>
              <a:rPr lang="en-GB" altLang="ja-JP" sz="2400" dirty="0" smtClean="0">
                <a:ea typeface="MS PGothic" pitchFamily="34" charset="-128"/>
              </a:rPr>
              <a:t>Plan for the next 3 months</a:t>
            </a:r>
          </a:p>
          <a:p>
            <a:pPr marL="444500" lvl="1">
              <a:lnSpc>
                <a:spcPct val="90000"/>
              </a:lnSpc>
            </a:pPr>
            <a:r>
              <a:rPr lang="en-US" altLang="ja-JP" sz="1800" dirty="0" smtClean="0">
                <a:ea typeface="MS PGothic" pitchFamily="34" charset="-128"/>
              </a:rPr>
              <a:t>Further improvement to the AD part: e.g. </a:t>
            </a:r>
            <a:r>
              <a:rPr lang="en-US" altLang="ja-JP" sz="1800" dirty="0" smtClean="0">
                <a:ea typeface="MS PGothic" pitchFamily="34" charset="-128"/>
              </a:rPr>
              <a:t>interfaces by TAS Client</a:t>
            </a:r>
            <a:endParaRPr lang="en-US" altLang="ja-JP" sz="1800" dirty="0" smtClean="0">
              <a:ea typeface="MS PGothic" pitchFamily="34" charset="-128"/>
            </a:endParaRPr>
          </a:p>
          <a:p>
            <a:pPr marL="444500" lvl="1">
              <a:lnSpc>
                <a:spcPct val="90000"/>
              </a:lnSpc>
            </a:pPr>
            <a:r>
              <a:rPr lang="en-US" altLang="ja-JP" sz="1800" dirty="0" smtClean="0">
                <a:ea typeface="MS PGothic" pitchFamily="34" charset="-128"/>
              </a:rPr>
              <a:t> Make progress on the TS part: e.g. </a:t>
            </a:r>
            <a:r>
              <a:rPr lang="en-US" altLang="ja-JP" sz="1800" dirty="0" smtClean="0">
                <a:ea typeface="MS PGothic" pitchFamily="34" charset="-128"/>
              </a:rPr>
              <a:t>New sections for </a:t>
            </a:r>
            <a:r>
              <a:rPr lang="en-US" altLang="ja-JP" sz="1800" dirty="0" err="1" smtClean="0">
                <a:ea typeface="MS PGothic" pitchFamily="34" charset="-128"/>
              </a:rPr>
              <a:t>functionalitiess</a:t>
            </a:r>
            <a:r>
              <a:rPr lang="en-US" altLang="ja-JP" sz="1800" dirty="0" smtClean="0">
                <a:ea typeface="MS PGothic" pitchFamily="34" charset="-128"/>
              </a:rPr>
              <a:t> and procedures</a:t>
            </a:r>
            <a:endParaRPr lang="en-US" altLang="ja-JP" sz="1800" dirty="0" smtClean="0">
              <a:ea typeface="MS PGothic" pitchFamily="34" charset="-128"/>
            </a:endParaRPr>
          </a:p>
          <a:p>
            <a:pPr marL="444500" lvl="1">
              <a:lnSpc>
                <a:spcPct val="90000"/>
              </a:lnSpc>
            </a:pPr>
            <a:endParaRPr lang="en-GB" altLang="ja-JP" sz="1800" dirty="0" smtClean="0">
              <a:ea typeface="MS PGothic" pitchFamily="34" charset="-128"/>
            </a:endParaRPr>
          </a:p>
          <a:p>
            <a:pPr marL="0" indent="0">
              <a:lnSpc>
                <a:spcPct val="90000"/>
              </a:lnSpc>
            </a:pPr>
            <a:r>
              <a:rPr lang="en-US" altLang="ja-JP" sz="2400" dirty="0" smtClean="0">
                <a:ea typeface="MS PGothic" pitchFamily="34" charset="-128"/>
              </a:rPr>
              <a:t>Potential issues which MAY affect schedule</a:t>
            </a:r>
          </a:p>
          <a:p>
            <a:pPr marL="444500" lvl="1">
              <a:lnSpc>
                <a:spcPct val="90000"/>
              </a:lnSpc>
            </a:pPr>
            <a:r>
              <a:rPr lang="en-US" altLang="ja-JP" sz="1800" dirty="0" smtClean="0">
                <a:ea typeface="MS PGothic" pitchFamily="34" charset="-128"/>
              </a:rPr>
              <a:t>TS </a:t>
            </a:r>
            <a:r>
              <a:rPr lang="en-US" altLang="ja-JP" sz="1800" dirty="0" smtClean="0">
                <a:ea typeface="MS PGothic" pitchFamily="34" charset="-128"/>
              </a:rPr>
              <a:t>start was delayed for 2 months and </a:t>
            </a:r>
          </a:p>
          <a:p>
            <a:pPr marL="444500" lvl="1">
              <a:lnSpc>
                <a:spcPct val="90000"/>
              </a:lnSpc>
            </a:pPr>
            <a:r>
              <a:rPr lang="en-US" altLang="ja-JP" sz="1800" dirty="0" smtClean="0">
                <a:ea typeface="MS PGothic" pitchFamily="34" charset="-128"/>
              </a:rPr>
              <a:t>Much work to do to complete the TS</a:t>
            </a:r>
            <a:endParaRPr lang="en-GB" altLang="ja-JP" sz="1800" dirty="0" smtClean="0">
              <a:ea typeface="MS PGothic" pitchFamily="34" charset="-128"/>
            </a:endParaRPr>
          </a:p>
        </p:txBody>
      </p:sp>
      <p:sp>
        <p:nvSpPr>
          <p:cNvPr id="11268" name="Text Box 4"/>
          <p:cNvSpPr txBox="1">
            <a:spLocks noChangeArrowheads="1"/>
          </p:cNvSpPr>
          <p:nvPr/>
        </p:nvSpPr>
        <p:spPr bwMode="auto">
          <a:xfrm>
            <a:off x="-414338" y="0"/>
            <a:ext cx="414338"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11269" name="Text Box 5"/>
          <p:cNvSpPr txBox="1">
            <a:spLocks noChangeArrowheads="1"/>
          </p:cNvSpPr>
          <p:nvPr/>
        </p:nvSpPr>
        <p:spPr bwMode="auto">
          <a:xfrm>
            <a:off x="2090738" y="387350"/>
            <a:ext cx="414337"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11270"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11271" name="WordArt 11"/>
          <p:cNvSpPr>
            <a:spLocks noChangeArrowheads="1" noChangeShapeType="1" noTextEdit="1"/>
          </p:cNvSpPr>
          <p:nvPr/>
        </p:nvSpPr>
        <p:spPr bwMode="auto">
          <a:xfrm>
            <a:off x="4986337" y="5111750"/>
            <a:ext cx="3657600" cy="1143000"/>
          </a:xfrm>
          <a:prstGeom prst="rect">
            <a:avLst/>
          </a:prstGeom>
        </p:spPr>
        <p:txBody>
          <a:bodyPr wrap="none" fromWordArt="1">
            <a:prstTxWarp prst="textCascadeUp">
              <a:avLst>
                <a:gd name="adj" fmla="val 44444"/>
              </a:avLst>
            </a:prstTxWarp>
            <a:scene3d>
              <a:camera prst="legacyPerspectiveFront">
                <a:rot lat="20519966" lon="1080000" rev="0"/>
              </a:camera>
              <a:lightRig rig="legacyHarsh2" dir="b"/>
            </a:scene3d>
            <a:sp3d extrusionH="430200" prstMaterial="legacyMatte">
              <a:extrusionClr>
                <a:srgbClr val="FF6600"/>
              </a:extrusionClr>
            </a:sp3d>
          </a:bodyPr>
          <a:lstStyle/>
          <a:p>
            <a:pPr algn="ctr"/>
            <a:r>
              <a:rPr lang="en-US" altLang="zh-CN" sz="3200" kern="10" dirty="0" smtClean="0">
                <a:ln w="9525">
                  <a:round/>
                  <a:headEnd/>
                  <a:tailEnd/>
                </a:ln>
                <a:gradFill rotWithShape="1">
                  <a:gsLst>
                    <a:gs pos="0">
                      <a:srgbClr val="FFE701"/>
                    </a:gs>
                    <a:gs pos="100000">
                      <a:srgbClr val="FE3E02"/>
                    </a:gs>
                  </a:gsLst>
                  <a:lin ang="5400000" scaled="1"/>
                </a:gradFill>
                <a:latin typeface="Impact"/>
              </a:rPr>
              <a:t>Will be slipped</a:t>
            </a:r>
            <a:endParaRPr lang="zh-CN" altLang="en-US" sz="3200" kern="10" dirty="0">
              <a:ln w="9525">
                <a:round/>
                <a:headEnd/>
                <a:tailEnd/>
              </a:ln>
              <a:gradFill rotWithShape="1">
                <a:gsLst>
                  <a:gs pos="0">
                    <a:srgbClr val="FFE701"/>
                  </a:gs>
                  <a:gs pos="100000">
                    <a:srgbClr val="FE3E02"/>
                  </a:gs>
                </a:gsLst>
                <a:lin ang="5400000" scaled="1"/>
              </a:gradFill>
              <a:latin typeface="Impac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338138" y="234950"/>
            <a:ext cx="8748712" cy="703263"/>
          </a:xfrm>
        </p:spPr>
        <p:txBody>
          <a:bodyPr/>
          <a:lstStyle/>
          <a:p>
            <a:r>
              <a:rPr lang="en-US" altLang="zh-CN" smtClean="0">
                <a:ea typeface="宋体" charset="-122"/>
              </a:rPr>
              <a:t>WI/Release update:</a:t>
            </a:r>
            <a:br>
              <a:rPr lang="en-US" altLang="zh-CN" smtClean="0">
                <a:ea typeface="宋体" charset="-122"/>
              </a:rPr>
            </a:br>
            <a:r>
              <a:rPr lang="en-US" altLang="zh-CN" smtClean="0">
                <a:ea typeface="宋体" charset="-122"/>
              </a:rPr>
              <a:t> TAS </a:t>
            </a:r>
            <a:r>
              <a:rPr lang="en-GB" altLang="ja-JP" smtClean="0">
                <a:ea typeface="MS PGothic" pitchFamily="34" charset="-128"/>
              </a:rPr>
              <a:t>1.0 </a:t>
            </a:r>
            <a:r>
              <a:rPr lang="en-GB" altLang="ja-JP" sz="1600" smtClean="0">
                <a:ea typeface="MS PGothic" pitchFamily="34" charset="-128"/>
              </a:rPr>
              <a:t>ii/ii</a:t>
            </a:r>
            <a:endParaRPr lang="en-US" altLang="zh-CN" sz="1600" smtClean="0">
              <a:ea typeface="MS PGothic" pitchFamily="34" charset="-128"/>
            </a:endParaRPr>
          </a:p>
        </p:txBody>
      </p:sp>
      <p:sp>
        <p:nvSpPr>
          <p:cNvPr id="1088" name="Rectangle 64"/>
          <p:cNvSpPr>
            <a:spLocks noChangeArrowheads="1"/>
          </p:cNvSpPr>
          <p:nvPr/>
        </p:nvSpPr>
        <p:spPr bwMode="auto">
          <a:xfrm>
            <a:off x="185738" y="996950"/>
            <a:ext cx="4680705" cy="42473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dirty="0">
                <a:solidFill>
                  <a:srgbClr val="000066"/>
                </a:solidFill>
                <a:ea typeface="MS PGothic" pitchFamily="34" charset="-128"/>
              </a:rPr>
              <a:t>WISPR last updated: </a:t>
            </a:r>
            <a:r>
              <a:rPr lang="en-GB" altLang="ja-JP" dirty="0" smtClean="0">
                <a:solidFill>
                  <a:srgbClr val="000066"/>
                </a:solidFill>
                <a:ea typeface="MS PGothic" pitchFamily="34" charset="-128"/>
              </a:rPr>
              <a:t>2011-09-01</a:t>
            </a:r>
            <a:endParaRPr lang="en-US" altLang="zh-CN" dirty="0">
              <a:solidFill>
                <a:srgbClr val="000066"/>
              </a:solidFill>
              <a:ea typeface="MS PGothic" pitchFamily="34" charset="-128"/>
            </a:endParaRPr>
          </a:p>
        </p:txBody>
      </p:sp>
      <p:pic>
        <p:nvPicPr>
          <p:cNvPr id="1026" name="Picture 2"/>
          <p:cNvPicPr>
            <a:picLocks noChangeAspect="1" noChangeArrowheads="1"/>
          </p:cNvPicPr>
          <p:nvPr/>
        </p:nvPicPr>
        <p:blipFill>
          <a:blip r:embed="rId3" cstate="print"/>
          <a:srcRect/>
          <a:stretch>
            <a:fillRect/>
          </a:stretch>
        </p:blipFill>
        <p:spPr bwMode="auto">
          <a:xfrm>
            <a:off x="387175" y="1404938"/>
            <a:ext cx="8180562" cy="4240212"/>
          </a:xfrm>
          <a:prstGeom prst="rect">
            <a:avLst/>
          </a:prstGeom>
          <a:noFill/>
          <a:ln w="9525">
            <a:noFill/>
            <a:miter lim="800000"/>
            <a:headEnd/>
            <a:tailEnd/>
          </a:ln>
          <a:effectLst/>
        </p:spPr>
      </p:pic>
      <p:graphicFrame>
        <p:nvGraphicFramePr>
          <p:cNvPr id="8" name="表格 7"/>
          <p:cNvGraphicFramePr>
            <a:graphicFrameLocks noGrp="1"/>
          </p:cNvGraphicFramePr>
          <p:nvPr/>
        </p:nvGraphicFramePr>
        <p:xfrm>
          <a:off x="1182684" y="5845182"/>
          <a:ext cx="6242053" cy="638168"/>
        </p:xfrm>
        <a:graphic>
          <a:graphicData uri="http://schemas.openxmlformats.org/drawingml/2006/table">
            <a:tbl>
              <a:tblPr/>
              <a:tblGrid>
                <a:gridCol w="952734"/>
                <a:gridCol w="755617"/>
                <a:gridCol w="755617"/>
                <a:gridCol w="755617"/>
                <a:gridCol w="755617"/>
                <a:gridCol w="755617"/>
                <a:gridCol w="755617"/>
                <a:gridCol w="755617"/>
              </a:tblGrid>
              <a:tr h="131412">
                <a:tc>
                  <a:txBody>
                    <a:bodyPr/>
                    <a:lstStyle/>
                    <a:p>
                      <a:pPr algn="ctr" fontAlgn="b"/>
                      <a:endParaRPr lang="zh-CN" altLang="en-US" sz="900" b="1" i="0" u="none" strike="noStrike">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700" b="0" i="0" u="none" strike="noStrike">
                          <a:latin typeface="Verdana"/>
                        </a:rPr>
                        <a:t>2012-02-01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700" b="0" i="0" u="none" strike="noStrike">
                          <a:latin typeface="Verdana"/>
                        </a:rPr>
                        <a:t>2011-05-01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700" b="0" i="0" u="none" strike="noStrike">
                          <a:latin typeface="Verdana"/>
                        </a:rPr>
                        <a:t>2011-05-01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700" b="0" i="0" u="none" strike="noStrike">
                          <a:latin typeface="Verdana"/>
                        </a:rPr>
                        <a:t>2011-01-01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700" b="0" i="0" u="none" strike="noStrike">
                          <a:latin typeface="Verdana"/>
                        </a:rPr>
                        <a:t>2010-11-01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700" b="0" i="0" u="none" strike="noStrike">
                          <a:latin typeface="Verdana"/>
                        </a:rPr>
                        <a:t>2010-08-01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700" b="0" i="0" u="none" strike="noStrike">
                          <a:latin typeface="Verdana"/>
                        </a:rPr>
                        <a:t>2011-11-01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700" b="0" i="0" u="none" strike="noStrike">
                          <a:latin typeface="Verdana"/>
                        </a:rPr>
                        <a:t>2010-11-01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6772">
                <a:tc>
                  <a:txBody>
                    <a:bodyPr/>
                    <a:lstStyle/>
                    <a:p>
                      <a:pPr algn="ctr" fontAlgn="b"/>
                      <a:r>
                        <a:rPr lang="en-US" sz="700" b="0" i="0" u="none" strike="noStrike">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700" b="0" i="0" u="none" strike="noStrike">
                          <a:latin typeface="Verdana"/>
                        </a:rPr>
                        <a:t>2011-06-28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700" b="0" i="0" u="none" strike="noStrike">
                          <a:latin typeface="Verdana"/>
                        </a:rPr>
                        <a:t>2010-08-19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700" b="0" i="0" u="none" strike="noStrike" dirty="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9177</TotalTime>
  <Pages>15</Pages>
  <Words>349</Words>
  <Application>Microsoft Office PowerPoint</Application>
  <PresentationFormat>自定义</PresentationFormat>
  <Paragraphs>74</Paragraphs>
  <Slides>3</Slides>
  <Notes>3</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OMA Template</vt:lpstr>
      <vt:lpstr>OMA-CD-2011-0106-INP_TAS_WP_Update_Vancouver.pptx   Work Program of TAS  Vancouver</vt:lpstr>
      <vt:lpstr>WI/Release update:  TAS1.0 i/ii</vt:lpstr>
      <vt:lpstr>WI/Release update:  TAS 1.0 ii/ii</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fr</cp:lastModifiedBy>
  <cp:revision>497</cp:revision>
  <cp:lastPrinted>1999-04-27T06:51:51Z</cp:lastPrinted>
  <dcterms:created xsi:type="dcterms:W3CDTF">2002-03-19T14:05:12Z</dcterms:created>
  <dcterms:modified xsi:type="dcterms:W3CDTF">2011-09-01T20:32:55Z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1302742201</vt:lpwstr>
  </property>
</Properties>
</file>