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4"/>
  </p:notesMasterIdLst>
  <p:handoutMasterIdLst>
    <p:handoutMasterId r:id="rId15"/>
  </p:handoutMasterIdLst>
  <p:sldIdLst>
    <p:sldId id="293" r:id="rId2"/>
    <p:sldId id="333" r:id="rId3"/>
    <p:sldId id="336" r:id="rId4"/>
    <p:sldId id="338" r:id="rId5"/>
    <p:sldId id="339" r:id="rId6"/>
    <p:sldId id="323" r:id="rId7"/>
    <p:sldId id="335" r:id="rId8"/>
    <p:sldId id="329" r:id="rId9"/>
    <p:sldId id="330" r:id="rId10"/>
    <p:sldId id="325" r:id="rId11"/>
    <p:sldId id="327" r:id="rId12"/>
    <p:sldId id="331" r:id="rId13"/>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1" hangingPunct="1">
      <a:defRPr sz="2000" kern="1200">
        <a:solidFill>
          <a:schemeClr val="tx1"/>
        </a:solidFill>
        <a:latin typeface="Arial" panose="020B0604020202020204" pitchFamily="34" charset="0"/>
        <a:ea typeface="+mn-ea"/>
        <a:cs typeface="+mn-cs"/>
      </a:defRPr>
    </a:lvl6pPr>
    <a:lvl7pPr marL="2743200" algn="l" defTabSz="914400" rtl="0" eaLnBrk="1" latinLnBrk="1" hangingPunct="1">
      <a:defRPr sz="2000" kern="1200">
        <a:solidFill>
          <a:schemeClr val="tx1"/>
        </a:solidFill>
        <a:latin typeface="Arial" panose="020B0604020202020204" pitchFamily="34" charset="0"/>
        <a:ea typeface="+mn-ea"/>
        <a:cs typeface="+mn-cs"/>
      </a:defRPr>
    </a:lvl7pPr>
    <a:lvl8pPr marL="3200400" algn="l" defTabSz="914400" rtl="0" eaLnBrk="1" latinLnBrk="1" hangingPunct="1">
      <a:defRPr sz="2000" kern="1200">
        <a:solidFill>
          <a:schemeClr val="tx1"/>
        </a:solidFill>
        <a:latin typeface="Arial" panose="020B0604020202020204" pitchFamily="34" charset="0"/>
        <a:ea typeface="+mn-ea"/>
        <a:cs typeface="+mn-cs"/>
      </a:defRPr>
    </a:lvl8pPr>
    <a:lvl9pPr marL="3657600" algn="l" defTabSz="914400" rtl="0" eaLnBrk="1" latinLnBrk="1"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0099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32" autoAdjust="0"/>
    <p:restoredTop sz="88369" autoAdjust="0"/>
  </p:normalViewPr>
  <p:slideViewPr>
    <p:cSldViewPr>
      <p:cViewPr varScale="1">
        <p:scale>
          <a:sx n="78" d="100"/>
          <a:sy n="78" d="100"/>
        </p:scale>
        <p:origin x="1239" y="5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886" y="-78"/>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059891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169202141"/>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spect="1" noChangeArrowheads="1" noTextEdit="1"/>
          </p:cNvSpPr>
          <p:nvPr>
            <p:ph type="sldImg"/>
          </p:nvPr>
        </p:nvSpPr>
        <p:spPr>
          <a:ln/>
        </p:spPr>
      </p:sp>
      <p:sp>
        <p:nvSpPr>
          <p:cNvPr id="40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30180705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1261613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23639796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1214111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2073602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2647414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17152460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33032188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25427362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23893425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32743811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31464689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140698485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94151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022098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853703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159051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9025931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2797796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207797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968557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131065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025113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935622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ko-KR"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nSpc>
                <a:spcPct val="90000"/>
              </a:lnSpc>
              <a:defRPr/>
            </a:pPr>
            <a:r>
              <a:rPr lang="en-GB" altLang="en-US" sz="1000" b="1" dirty="0" smtClean="0">
                <a:cs typeface="Times New Roman" pitchFamily="18" charset="0"/>
              </a:rPr>
              <a:t>© 2017 Open Mobile Alliance Ltd.  All Rights Reserved.</a:t>
            </a:r>
            <a:endParaRPr lang="en-US" altLang="zh-CN" sz="1000" b="1" dirty="0" smtClean="0">
              <a:ea typeface="宋体" charset="-122"/>
            </a:endParaRPr>
          </a:p>
          <a:p>
            <a:pPr>
              <a:lnSpc>
                <a:spcPct val="90000"/>
              </a:lnSpc>
              <a:defRPr/>
            </a:pPr>
            <a:r>
              <a:rPr lang="en-US" altLang="zh-CN" sz="900" b="1" dirty="0" smtClean="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smtClean="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376738" y="6629400"/>
            <a:ext cx="38862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lnSpc>
                <a:spcPct val="90000"/>
              </a:lnSpc>
              <a:defRPr/>
            </a:pPr>
            <a:r>
              <a:rPr lang="en-US" altLang="zh-CN" sz="1800" b="1" dirty="0" smtClean="0">
                <a:latin typeface="Arial Narrow" pitchFamily="34" charset="0"/>
                <a:ea typeface="宋体" charset="-122"/>
              </a:rPr>
              <a:t>OMA-WID-0xxx</a:t>
            </a:r>
            <a:endParaRPr lang="en-US" altLang="zh-CN" sz="1800" b="1" dirty="0" smtClean="0">
              <a:latin typeface="Arial Narrow" pitchFamily="34" charset="0"/>
              <a:ea typeface="宋体" charset="-122"/>
            </a:endParaRP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zh-CN" sz="1800" b="1" dirty="0" smtClean="0">
                <a:latin typeface="Arial Narrow" panose="020B0606020202030204" pitchFamily="34" charset="0"/>
                <a:ea typeface="SimSun" panose="02010600030101010101" pitchFamily="2" charset="-122"/>
              </a:rPr>
              <a:t>Slide #</a:t>
            </a:r>
            <a:fld id="{7FA2DD24-CCB1-4C95-A213-DC6FE3996466}" type="slidenum">
              <a:rPr lang="en-US" altLang="zh-CN" sz="1800" b="1" smtClean="0">
                <a:latin typeface="Arial Narrow" panose="020B0606020202030204" pitchFamily="34" charset="0"/>
                <a:ea typeface="SimSun" panose="02010600030101010101" pitchFamily="2" charset="-122"/>
              </a:rPr>
              <a:pPr algn="r">
                <a:lnSpc>
                  <a:spcPct val="90000"/>
                </a:lnSpc>
                <a:defRPr/>
              </a:pPr>
              <a:t>‹#›</a:t>
            </a:fld>
            <a:r>
              <a:rPr lang="en-US" altLang="zh-CN" sz="1800" b="1" dirty="0" smtClean="0">
                <a:latin typeface="Arial Narrow" panose="020B0606020202030204" pitchFamily="34" charset="0"/>
                <a:ea typeface="SimSun" panose="02010600030101010101" pitchFamily="2" charset="-122"/>
              </a:rPr>
              <a:t/>
            </a:r>
            <a:br>
              <a:rPr lang="en-US" altLang="zh-CN" sz="1800" b="1" dirty="0" smtClean="0">
                <a:latin typeface="Arial Narrow" panose="020B0606020202030204" pitchFamily="34" charset="0"/>
                <a:ea typeface="SimSun" panose="02010600030101010101" pitchFamily="2" charset="-122"/>
              </a:rPr>
            </a:br>
            <a:r>
              <a:rPr lang="en-US" altLang="zh-CN" sz="500" dirty="0" smtClean="0">
                <a:solidFill>
                  <a:srgbClr val="999999"/>
                </a:solidFill>
                <a:ea typeface="SimSun" panose="02010600030101010101" pitchFamily="2" charset="-122"/>
              </a:rPr>
              <a:t>[OMA-Template-WIDpresentation-20170101-I]</a:t>
            </a:r>
            <a:endParaRPr lang="en-US" altLang="zh-CN" sz="1800" b="1" dirty="0" smtClean="0">
              <a:latin typeface="Arial Narrow" panose="020B0606020202030204" pitchFamily="34" charset="0"/>
              <a:ea typeface="SimSun" panose="02010600030101010101"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smtClean="0"/>
              <a:t>1st Level Bullet</a:t>
            </a:r>
          </a:p>
          <a:p>
            <a:pPr lvl="1"/>
            <a:r>
              <a:rPr lang="en-US" altLang="zh-CN" dirty="0" smtClean="0"/>
              <a:t>2nd Level Bullet</a:t>
            </a:r>
          </a:p>
          <a:p>
            <a:pPr lvl="2"/>
            <a:r>
              <a:rPr lang="en-US" altLang="zh-CN" dirty="0" smtClean="0"/>
              <a:t>3rd Level Bullet</a:t>
            </a:r>
          </a:p>
          <a:p>
            <a:pPr lvl="3"/>
            <a:r>
              <a:rPr lang="en-US" altLang="zh-CN" dirty="0" smtClean="0"/>
              <a:t>4th Level Bullet</a:t>
            </a:r>
          </a:p>
          <a:p>
            <a:pPr lvl="4"/>
            <a:r>
              <a:rPr lang="en-US" altLang="zh-CN" dirty="0"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mailto:jin1025@etri.re.kr" TargetMode="External"/><Relationship Id="rId3" Type="http://schemas.openxmlformats.org/officeDocument/2006/relationships/image" Target="../media/image2.jpeg"/><Relationship Id="rId7" Type="http://schemas.openxmlformats.org/officeDocument/2006/relationships/hyperlink" Target="mailto:chjpark@etri.re.kr"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mailto:tajinet@etri.re.kr" TargetMode="External"/><Relationship Id="rId5" Type="http://schemas.openxmlformats.org/officeDocument/2006/relationships/hyperlink" Target="mailto:andyhan@osc.or.kr" TargetMode="Externa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cstate="print">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6"/>
          <p:cNvSpPr>
            <a:spLocks noGrp="1" noChangeArrowheads="1"/>
          </p:cNvSpPr>
          <p:nvPr>
            <p:ph type="ctrTitle"/>
          </p:nvPr>
        </p:nvSpPr>
        <p:spPr>
          <a:xfrm>
            <a:off x="414338" y="228600"/>
            <a:ext cx="8534400" cy="1652588"/>
          </a:xfrm>
          <a:noFill/>
        </p:spPr>
        <p:txBody>
          <a:bodyPr anchor="t"/>
          <a:lstStyle/>
          <a:p>
            <a:r>
              <a:rPr lang="en-US" altLang="zh-CN" sz="1600" dirty="0" smtClean="0">
                <a:ea typeface="SimSun" panose="02010600030101010101" pitchFamily="2" charset="-122"/>
              </a:rPr>
              <a:t>OMA-WID_W0xxx-DWAPI-3DP-V1_0-20170922-D</a:t>
            </a:r>
            <a:r>
              <a:rPr lang="en-US" altLang="zh-CN" sz="2400" dirty="0" smtClean="0">
                <a:ea typeface="SimSun" panose="02010600030101010101" pitchFamily="2" charset="-122"/>
              </a:rPr>
              <a:t> </a:t>
            </a:r>
            <a:r>
              <a:rPr lang="en-US" altLang="zh-CN" sz="2400" dirty="0" smtClean="0">
                <a:ea typeface="SimSun" panose="02010600030101010101" pitchFamily="2" charset="-122"/>
              </a:rPr>
              <a:t/>
            </a:r>
            <a:br>
              <a:rPr lang="en-US" altLang="zh-CN" sz="2400" dirty="0" smtClean="0">
                <a:ea typeface="SimSun" panose="02010600030101010101" pitchFamily="2" charset="-122"/>
              </a:rPr>
            </a:br>
            <a:r>
              <a:rPr lang="en-US" altLang="zh-CN" sz="1600" dirty="0" smtClean="0">
                <a:ea typeface="SimSun" panose="02010600030101010101" pitchFamily="2" charset="-122"/>
              </a:rPr>
              <a:t/>
            </a:r>
            <a:br>
              <a:rPr lang="en-US" altLang="zh-CN" sz="1600" dirty="0" smtClean="0">
                <a:ea typeface="SimSun" panose="02010600030101010101" pitchFamily="2" charset="-122"/>
              </a:rPr>
            </a:br>
            <a:r>
              <a:rPr lang="en-US" altLang="zh-CN" sz="2000" dirty="0" smtClean="0">
                <a:ea typeface="SimSun" panose="02010600030101010101" pitchFamily="2" charset="-122"/>
              </a:rPr>
              <a:t>Work Item Document</a:t>
            </a:r>
            <a:br>
              <a:rPr lang="en-US" altLang="zh-CN" sz="2000" dirty="0" smtClean="0">
                <a:ea typeface="SimSun" panose="02010600030101010101" pitchFamily="2" charset="-122"/>
              </a:rPr>
            </a:br>
            <a:r>
              <a:rPr lang="en-US" altLang="zh-CN" sz="2000" dirty="0" smtClean="0">
                <a:ea typeface="SimSun" panose="02010600030101010101" pitchFamily="2" charset="-122"/>
              </a:rPr>
              <a:t>WI0xxx – DWAPI for 3D printer</a:t>
            </a:r>
            <a:endParaRPr lang="en-US" altLang="zh-CN" sz="2000" dirty="0" smtClean="0">
              <a:ea typeface="SimSun" panose="02010600030101010101" pitchFamily="2" charset="-122"/>
            </a:endParaRPr>
          </a:p>
        </p:txBody>
      </p:sp>
      <p:sp>
        <p:nvSpPr>
          <p:cNvPr id="3076"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GB" altLang="zh-CN" sz="900" dirty="0">
                <a:ea typeface="SimSun" panose="02010600030101010101" pitchFamily="2" charset="-122"/>
                <a:cs typeface="Times New Roman" panose="02020603050405020304" pitchFamily="18" charset="0"/>
              </a:rPr>
              <a:t>USE OF THIS DOCUMENT BY NON-OMA MEMBERS IS SUBJECT TO ALL OF THE TERMS AND CONDITIONS OF THE USE AGREEMENT (located at </a:t>
            </a:r>
            <a:r>
              <a:rPr lang="en-GB" altLang="zh-CN" sz="900" dirty="0">
                <a:ea typeface="SimSun" panose="02010600030101010101" pitchFamily="2" charset="-122"/>
                <a:cs typeface="Times New Roman" panose="02020603050405020304" pitchFamily="18" charset="0"/>
                <a:hlinkClick r:id="rId4"/>
              </a:rPr>
              <a:t>http://www.openmobilealliance.org/UseAgreement.html</a:t>
            </a:r>
            <a:r>
              <a:rPr lang="en-GB" altLang="zh-CN" sz="900" dirty="0">
                <a:ea typeface="SimSun"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GB" altLang="zh-CN" sz="900" dirty="0">
                <a:ea typeface="SimSun" panose="02010600030101010101" pitchFamily="2" charset="-122"/>
                <a:cs typeface="Times New Roman" panose="02020603050405020304" pitchFamily="18" charset="0"/>
              </a:rPr>
              <a:t>THIS DOCUMENT IS PROVIDED ON AN "AS IS" "AS AVAILABLE" AND "WITH ALL FAULTS" BASIS.</a:t>
            </a:r>
          </a:p>
        </p:txBody>
      </p:sp>
      <p:sp>
        <p:nvSpPr>
          <p:cNvPr id="3077"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GB" altLang="zh-CN" sz="900" b="1" dirty="0">
                <a:ea typeface="SimSun" panose="02010600030101010101" pitchFamily="2" charset="-122"/>
                <a:cs typeface="Times New Roman" panose="02020603050405020304" pitchFamily="18" charset="0"/>
              </a:rPr>
              <a:t>Intellectual Property Rights</a:t>
            </a:r>
          </a:p>
          <a:p>
            <a:pPr>
              <a:spcBef>
                <a:spcPct val="35000"/>
              </a:spcBef>
            </a:pPr>
            <a:r>
              <a:rPr lang="en-GB" altLang="zh-CN" sz="900" dirty="0">
                <a:ea typeface="SimSun"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a:t>
            </a:r>
            <a:r>
              <a:rPr lang="en-GB" altLang="zh-CN" sz="900" dirty="0" err="1">
                <a:ea typeface="SimSun" panose="02010600030101010101" pitchFamily="2" charset="-122"/>
                <a:cs typeface="Times New Roman" panose="02020603050405020304" pitchFamily="18" charset="0"/>
              </a:rPr>
              <a:t>www.openmobilealliance.org</a:t>
            </a:r>
            <a:r>
              <a:rPr lang="en-GB" altLang="zh-CN" sz="900">
                <a:ea typeface="SimSun" panose="02010600030101010101" pitchFamily="2" charset="-122"/>
                <a:cs typeface="Times New Roman" panose="02020603050405020304" pitchFamily="18" charset="0"/>
              </a:rPr>
              <a:t>.</a:t>
            </a:r>
          </a:p>
        </p:txBody>
      </p:sp>
      <p:sp>
        <p:nvSpPr>
          <p:cNvPr id="3078" name="Rectangle 27"/>
          <p:cNvSpPr>
            <a:spLocks noChangeArrowheads="1"/>
          </p:cNvSpPr>
          <p:nvPr/>
        </p:nvSpPr>
        <p:spPr bwMode="auto">
          <a:xfrm>
            <a:off x="642938" y="1987550"/>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zh-CN" sz="1800" b="1" dirty="0">
                <a:latin typeface="Tahoma" panose="020B0604030504040204" pitchFamily="34" charset="0"/>
                <a:ea typeface="SimSun" panose="02010600030101010101" pitchFamily="2" charset="-122"/>
              </a:rPr>
              <a:t>	Date:	</a:t>
            </a:r>
            <a:r>
              <a:rPr lang="en-US" altLang="zh-CN" sz="1800" b="1" dirty="0" smtClean="0">
                <a:latin typeface="Tahoma" panose="020B0604030504040204" pitchFamily="34" charset="0"/>
                <a:ea typeface="SimSun" panose="02010600030101010101" pitchFamily="2" charset="-122"/>
              </a:rPr>
              <a:t>22</a:t>
            </a:r>
            <a:r>
              <a:rPr lang="en-US" altLang="zh-CN" sz="1800" b="1" dirty="0" smtClean="0">
                <a:latin typeface="Tahoma" panose="020B0604030504040204" pitchFamily="34" charset="0"/>
                <a:ea typeface="SimSun" panose="02010600030101010101" pitchFamily="2" charset="-122"/>
              </a:rPr>
              <a:t> September </a:t>
            </a:r>
            <a:r>
              <a:rPr lang="en-US" altLang="zh-CN" sz="1800" b="1" dirty="0" smtClean="0">
                <a:latin typeface="Tahoma" panose="020B0604030504040204" pitchFamily="34" charset="0"/>
                <a:ea typeface="SimSun" panose="02010600030101010101" pitchFamily="2" charset="-122"/>
              </a:rPr>
              <a:t>2017 </a:t>
            </a:r>
            <a:r>
              <a:rPr lang="en-US" altLang="zh-CN" sz="1800" b="1" dirty="0">
                <a:latin typeface="Tahoma" panose="020B0604030504040204" pitchFamily="34" charset="0"/>
                <a:ea typeface="SimSun" panose="02010600030101010101" pitchFamily="2" charset="-122"/>
              </a:rPr>
              <a:t>	</a:t>
            </a:r>
          </a:p>
          <a:p>
            <a:pPr>
              <a:lnSpc>
                <a:spcPct val="95000"/>
              </a:lnSpc>
              <a:spcAft>
                <a:spcPct val="35000"/>
              </a:spcAft>
            </a:pPr>
            <a:r>
              <a:rPr lang="en-US" altLang="zh-CN" sz="1800" b="1" dirty="0">
                <a:latin typeface="Tahoma" panose="020B0604030504040204" pitchFamily="34" charset="0"/>
                <a:ea typeface="SimSun" panose="02010600030101010101" pitchFamily="2" charset="-122"/>
              </a:rPr>
              <a:t>	Availability:	      Public            OMA Confidential</a:t>
            </a:r>
          </a:p>
          <a:p>
            <a:pPr>
              <a:lnSpc>
                <a:spcPct val="95000"/>
              </a:lnSpc>
              <a:spcAft>
                <a:spcPct val="35000"/>
              </a:spcAft>
            </a:pPr>
            <a:r>
              <a:rPr lang="en-US" altLang="zh-CN" sz="1800" b="1" dirty="0" smtClean="0">
                <a:latin typeface="Tahoma" panose="020B0604030504040204" pitchFamily="34" charset="0"/>
                <a:ea typeface="SimSun" panose="02010600030101010101" pitchFamily="2" charset="-122"/>
              </a:rPr>
              <a:t>             Contact:</a:t>
            </a: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Andrew Min-</a:t>
            </a:r>
            <a:r>
              <a:rPr lang="en-US" altLang="zh-CN" sz="1800" b="1" dirty="0" err="1" smtClean="0">
                <a:latin typeface="Tahoma" panose="020B0604030504040204" pitchFamily="34" charset="0"/>
                <a:ea typeface="SimSun" panose="02010600030101010101" pitchFamily="2" charset="-122"/>
              </a:rPr>
              <a:t>gyu</a:t>
            </a:r>
            <a:r>
              <a:rPr lang="en-US" altLang="zh-CN" sz="1800" b="1" dirty="0" smtClean="0">
                <a:latin typeface="Tahoma" panose="020B0604030504040204" pitchFamily="34" charset="0"/>
                <a:ea typeface="SimSun" panose="02010600030101010101" pitchFamily="2" charset="-122"/>
              </a:rPr>
              <a:t> Han, </a:t>
            </a:r>
            <a:r>
              <a:rPr lang="en-US" altLang="zh-CN" sz="1800" b="1" dirty="0" smtClean="0">
                <a:latin typeface="Tahoma" panose="020B0604030504040204" pitchFamily="34" charset="0"/>
                <a:ea typeface="SimSun" panose="02010600030101010101" pitchFamily="2" charset="-122"/>
                <a:hlinkClick r:id="rId5"/>
              </a:rPr>
              <a:t>andyhan@osc.or.kr</a:t>
            </a:r>
            <a:endParaRPr lang="en-US" altLang="zh-CN" sz="1800" b="1" dirty="0" smtClean="0">
              <a:latin typeface="Tahoma" panose="020B0604030504040204" pitchFamily="34" charset="0"/>
              <a:ea typeface="SimSun" panose="02010600030101010101" pitchFamily="2" charset="-122"/>
            </a:endParaRPr>
          </a:p>
          <a:p>
            <a:pPr>
              <a:lnSpc>
                <a:spcPct val="95000"/>
              </a:lnSpc>
              <a:spcAft>
                <a:spcPct val="35000"/>
              </a:spcAft>
              <a:defRPr/>
            </a:pP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	</a:t>
            </a:r>
            <a:r>
              <a:rPr lang="en-US" altLang="ko-KR" sz="1800" b="1" dirty="0" err="1">
                <a:latin typeface="Tahoma" pitchFamily="34" charset="0"/>
              </a:rPr>
              <a:t>Seung</a:t>
            </a:r>
            <a:r>
              <a:rPr lang="en-US" altLang="ko-KR" sz="1800" b="1" dirty="0">
                <a:latin typeface="Tahoma" pitchFamily="34" charset="0"/>
              </a:rPr>
              <a:t> </a:t>
            </a:r>
            <a:r>
              <a:rPr lang="en-US" altLang="ko-KR" sz="1800" b="1" dirty="0" err="1">
                <a:latin typeface="Tahoma" pitchFamily="34" charset="0"/>
              </a:rPr>
              <a:t>Wook</a:t>
            </a:r>
            <a:r>
              <a:rPr lang="en-US" altLang="ko-KR" sz="1800" b="1" dirty="0">
                <a:latin typeface="Tahoma" pitchFamily="34" charset="0"/>
              </a:rPr>
              <a:t> Lee, ETRI, </a:t>
            </a:r>
            <a:r>
              <a:rPr lang="en-US" altLang="ko-KR" sz="1800" b="1" dirty="0" smtClean="0">
                <a:latin typeface="Tahoma" pitchFamily="34" charset="0"/>
                <a:hlinkClick r:id="rId6"/>
              </a:rPr>
              <a:t>tajinet@etri.re.kr</a:t>
            </a:r>
            <a:endParaRPr lang="en-US" altLang="ko-KR" sz="1800" b="1" dirty="0" smtClean="0">
              <a:latin typeface="Tahoma" pitchFamily="34" charset="0"/>
            </a:endParaRPr>
          </a:p>
          <a:p>
            <a:pPr>
              <a:lnSpc>
                <a:spcPct val="95000"/>
              </a:lnSpc>
              <a:spcAft>
                <a:spcPct val="35000"/>
              </a:spcAft>
              <a:defRPr/>
            </a:pPr>
            <a:r>
              <a:rPr lang="en-US" altLang="ko-KR" sz="1800" b="1" dirty="0" smtClean="0">
                <a:latin typeface="Tahoma" pitchFamily="34" charset="0"/>
              </a:rPr>
              <a:t>		Chang </a:t>
            </a:r>
            <a:r>
              <a:rPr lang="en-US" altLang="ko-KR" sz="1800" b="1" dirty="0">
                <a:latin typeface="Tahoma" pitchFamily="34" charset="0"/>
              </a:rPr>
              <a:t>Jun </a:t>
            </a:r>
            <a:r>
              <a:rPr lang="en-US" altLang="ko-KR" sz="1800" b="1" dirty="0" err="1">
                <a:latin typeface="Tahoma" pitchFamily="34" charset="0"/>
              </a:rPr>
              <a:t>Park,ETRI</a:t>
            </a:r>
            <a:r>
              <a:rPr lang="en-US" altLang="ko-KR" sz="1800" b="1" dirty="0">
                <a:latin typeface="Tahoma" pitchFamily="34" charset="0"/>
              </a:rPr>
              <a:t>,  </a:t>
            </a:r>
            <a:r>
              <a:rPr lang="en-US" altLang="ko-KR" sz="1800" b="1" dirty="0" smtClean="0">
                <a:latin typeface="Tahoma" pitchFamily="34" charset="0"/>
                <a:hlinkClick r:id="rId7"/>
              </a:rPr>
              <a:t>chjpark@etri.re.kr</a:t>
            </a:r>
            <a:endParaRPr lang="en-US" altLang="ko-KR" sz="1800" b="1" dirty="0" smtClean="0">
              <a:latin typeface="Tahoma" pitchFamily="34" charset="0"/>
            </a:endParaRPr>
          </a:p>
          <a:p>
            <a:pPr>
              <a:lnSpc>
                <a:spcPct val="95000"/>
              </a:lnSpc>
              <a:spcAft>
                <a:spcPct val="35000"/>
              </a:spcAft>
              <a:defRPr/>
            </a:pPr>
            <a:r>
              <a:rPr lang="en-US" altLang="ko-KR" sz="1800" b="1" dirty="0">
                <a:latin typeface="Tahoma" pitchFamily="34" charset="0"/>
              </a:rPr>
              <a:t>	</a:t>
            </a:r>
            <a:r>
              <a:rPr lang="en-US" altLang="ko-KR" sz="1800" b="1" dirty="0" smtClean="0">
                <a:latin typeface="Tahoma" pitchFamily="34" charset="0"/>
              </a:rPr>
              <a:t>	</a:t>
            </a:r>
            <a:r>
              <a:rPr lang="en-US" altLang="ko-KR" sz="1800" b="1" dirty="0" err="1" smtClean="0">
                <a:latin typeface="Tahoma" pitchFamily="34" charset="0"/>
              </a:rPr>
              <a:t>Jin</a:t>
            </a:r>
            <a:r>
              <a:rPr lang="en-US" altLang="ko-KR" sz="1800" b="1" dirty="0" smtClean="0">
                <a:latin typeface="Tahoma" pitchFamily="34" charset="0"/>
              </a:rPr>
              <a:t> </a:t>
            </a:r>
            <a:r>
              <a:rPr lang="en-US" altLang="ko-KR" sz="1800" b="1" dirty="0">
                <a:latin typeface="Tahoma" pitchFamily="34" charset="0"/>
              </a:rPr>
              <a:t>Sung Choi, ETRI, </a:t>
            </a:r>
            <a:r>
              <a:rPr lang="en-US" altLang="ko-KR" sz="1800" b="1" dirty="0" smtClean="0">
                <a:latin typeface="Tahoma" pitchFamily="34" charset="0"/>
                <a:hlinkClick r:id="rId8"/>
              </a:rPr>
              <a:t>jin1025@etri.re.kr</a:t>
            </a:r>
            <a:endParaRPr lang="en-US" altLang="ko-KR" sz="1800" b="1" dirty="0" smtClean="0">
              <a:latin typeface="Tahoma" pitchFamily="34" charset="0"/>
            </a:endParaRPr>
          </a:p>
          <a:p>
            <a:pPr>
              <a:lnSpc>
                <a:spcPct val="95000"/>
              </a:lnSpc>
              <a:spcAft>
                <a:spcPct val="35000"/>
              </a:spcAft>
            </a:pPr>
            <a:endParaRPr lang="en-US" altLang="zh-CN" sz="1800" b="1" dirty="0" smtClean="0">
              <a:latin typeface="Tahoma" pitchFamily="34" charset="0"/>
            </a:endParaRPr>
          </a:p>
          <a:p>
            <a:pPr>
              <a:lnSpc>
                <a:spcPct val="95000"/>
              </a:lnSpc>
              <a:spcAft>
                <a:spcPct val="35000"/>
              </a:spcAft>
            </a:pPr>
            <a:r>
              <a:rPr lang="en-US" altLang="zh-CN" sz="1800" b="1" dirty="0">
                <a:latin typeface="Tahoma" pitchFamily="34" charset="0"/>
                <a:ea typeface="SimSun" panose="02010600030101010101" pitchFamily="2" charset="-122"/>
              </a:rPr>
              <a:t> </a:t>
            </a:r>
            <a:r>
              <a:rPr lang="en-US" altLang="zh-CN" sz="1800" b="1" dirty="0" smtClean="0">
                <a:latin typeface="Tahoma"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  Source: </a:t>
            </a: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ETRI, OSA</a:t>
            </a:r>
            <a:endParaRPr lang="en-US" altLang="zh-CN" sz="1800" b="1" dirty="0">
              <a:latin typeface="Tahoma" panose="020B0604030504040204" pitchFamily="34" charset="0"/>
              <a:ea typeface="SimSun" panose="02010600030101010101" pitchFamily="2" charset="-122"/>
            </a:endParaRPr>
          </a:p>
        </p:txBody>
      </p:sp>
      <p:sp>
        <p:nvSpPr>
          <p:cNvPr id="3079" name="Text Box 29"/>
          <p:cNvSpPr txBox="1">
            <a:spLocks noChangeArrowheads="1"/>
          </p:cNvSpPr>
          <p:nvPr/>
        </p:nvSpPr>
        <p:spPr bwMode="auto">
          <a:xfrm>
            <a:off x="2700337" y="232410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zh-CN" sz="1800" b="1" dirty="0">
                <a:solidFill>
                  <a:srgbClr val="800000"/>
                </a:solidFill>
                <a:latin typeface="Tahoma" panose="020B0604030504040204" pitchFamily="34" charset="0"/>
                <a:ea typeface="SimSun" panose="02010600030101010101" pitchFamily="2" charset="-122"/>
              </a:rPr>
              <a:t>X</a:t>
            </a:r>
          </a:p>
        </p:txBody>
      </p:sp>
      <p:sp>
        <p:nvSpPr>
          <p:cNvPr id="3080" name="Text Box 30"/>
          <p:cNvSpPr txBox="1">
            <a:spLocks noChangeArrowheads="1"/>
          </p:cNvSpPr>
          <p:nvPr/>
        </p:nvSpPr>
        <p:spPr bwMode="auto">
          <a:xfrm>
            <a:off x="3995737" y="23685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GB" altLang="zh-CN" sz="1800" b="1">
              <a:solidFill>
                <a:srgbClr val="800000"/>
              </a:solidFill>
              <a:latin typeface="Tahoma" panose="020B0604030504040204" pitchFamily="34" charset="0"/>
              <a:ea typeface="SimSun" panose="02010600030101010101"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GB" altLang="zh-CN" dirty="0" smtClean="0">
                <a:ea typeface="SimSun" panose="02010600030101010101" pitchFamily="2" charset="-122"/>
              </a:rPr>
              <a:t>Supporting Companies</a:t>
            </a:r>
          </a:p>
        </p:txBody>
      </p:sp>
      <p:sp>
        <p:nvSpPr>
          <p:cNvPr id="24579" name="Rectangle 3"/>
          <p:cNvSpPr>
            <a:spLocks noGrp="1" noChangeArrowheads="1"/>
          </p:cNvSpPr>
          <p:nvPr>
            <p:ph type="body" sz="half" idx="1"/>
          </p:nvPr>
        </p:nvSpPr>
        <p:spPr>
          <a:xfrm>
            <a:off x="414338" y="1073150"/>
            <a:ext cx="5608637" cy="512763"/>
          </a:xfrm>
        </p:spPr>
        <p:txBody>
          <a:bodyPr/>
          <a:lstStyle/>
          <a:p>
            <a:pPr>
              <a:buFontTx/>
              <a:buNone/>
            </a:pPr>
            <a:r>
              <a:rPr lang="en-GB" altLang="zh-CN" sz="2200" dirty="0" smtClean="0">
                <a:ea typeface="SimSun" panose="02010600030101010101" pitchFamily="2" charset="-122"/>
              </a:rPr>
              <a:t>The companies supporting this work item are:</a:t>
            </a:r>
          </a:p>
        </p:txBody>
      </p:sp>
      <p:graphicFrame>
        <p:nvGraphicFramePr>
          <p:cNvPr id="9259" name="Group 43"/>
          <p:cNvGraphicFramePr>
            <a:graphicFrameLocks noGrp="1"/>
          </p:cNvGraphicFramePr>
          <p:nvPr>
            <p:ph sz="half" idx="2"/>
            <p:extLst>
              <p:ext uri="{D42A27DB-BD31-4B8C-83A1-F6EECF244321}">
                <p14:modId xmlns:p14="http://schemas.microsoft.com/office/powerpoint/2010/main" val="3519483436"/>
              </p:ext>
            </p:extLst>
          </p:nvPr>
        </p:nvGraphicFramePr>
        <p:xfrm>
          <a:off x="490538" y="1606550"/>
          <a:ext cx="8047037" cy="3416304"/>
        </p:xfrm>
        <a:graphic>
          <a:graphicData uri="http://schemas.openxmlformats.org/drawingml/2006/table">
            <a:tbl>
              <a:tblPr/>
              <a:tblGrid>
                <a:gridCol w="4198937">
                  <a:extLst>
                    <a:ext uri="{9D8B030D-6E8A-4147-A177-3AD203B41FA5}">
                      <a16:colId xmlns:a16="http://schemas.microsoft.com/office/drawing/2014/main" val="20000"/>
                    </a:ext>
                  </a:extLst>
                </a:gridCol>
                <a:gridCol w="3848100">
                  <a:extLst>
                    <a:ext uri="{9D8B030D-6E8A-4147-A177-3AD203B41FA5}">
                      <a16:colId xmlns:a16="http://schemas.microsoft.com/office/drawing/2014/main" val="20001"/>
                    </a:ext>
                  </a:extLst>
                </a:gridCol>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OSA</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US" altLang="zh-CN" dirty="0" smtClean="0"/>
                        <a:t>Associate Member</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NTT </a:t>
                      </a:r>
                      <a:r>
                        <a:rPr kumimoji="0" lang="en-GB" altLang="zh-CN" sz="2200" b="0" i="0" u="none" strike="noStrike" cap="none" normalizeH="0" baseline="0" dirty="0" err="1" smtClean="0">
                          <a:ln>
                            <a:noFill/>
                          </a:ln>
                          <a:solidFill>
                            <a:srgbClr val="800000"/>
                          </a:solidFill>
                          <a:effectLst/>
                          <a:latin typeface="Arial Narrow" pitchFamily="34" charset="0"/>
                          <a:ea typeface="宋体" charset="-122"/>
                        </a:rPr>
                        <a:t>Docomo</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US" altLang="zh-CN" dirty="0" smtClean="0"/>
                        <a:t>Full </a:t>
                      </a:r>
                      <a:r>
                        <a:rPr lang="en-US" altLang="zh-CN" dirty="0" smtClean="0"/>
                        <a:t>Member</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ETRI</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US" altLang="zh-CN" dirty="0" smtClean="0"/>
                        <a:t>Associate Member</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kern="1200" cap="none" normalizeH="0" baseline="0" dirty="0" err="1" smtClean="0">
                          <a:ln>
                            <a:noFill/>
                          </a:ln>
                          <a:solidFill>
                            <a:srgbClr val="800000"/>
                          </a:solidFill>
                          <a:effectLst/>
                          <a:latin typeface="Arial Narrow" pitchFamily="34" charset="0"/>
                          <a:ea typeface="宋体" charset="-122"/>
                          <a:cs typeface="+mn-cs"/>
                        </a:rPr>
                        <a:t>Nautes</a:t>
                      </a:r>
                      <a:r>
                        <a:rPr kumimoji="0" lang="en-GB" altLang="zh-CN" sz="2200" b="0" i="0" u="none" strike="noStrike" kern="1200" cap="none" normalizeH="0" baseline="0" dirty="0" smtClean="0">
                          <a:ln>
                            <a:noFill/>
                          </a:ln>
                          <a:solidFill>
                            <a:srgbClr val="800000"/>
                          </a:solidFill>
                          <a:effectLst/>
                          <a:latin typeface="Arial Narrow" pitchFamily="34" charset="0"/>
                          <a:ea typeface="宋体" charset="-122"/>
                          <a:cs typeface="+mn-cs"/>
                        </a:rPr>
                        <a:t> Technology</a:t>
                      </a:r>
                      <a:endParaRPr kumimoji="0" lang="en-GB" altLang="zh-CN" sz="2200" b="0" i="0" u="none" strike="noStrike" kern="1200" cap="none" normalizeH="0" baseline="0" dirty="0" smtClean="0">
                        <a:ln>
                          <a:noFill/>
                        </a:ln>
                        <a:solidFill>
                          <a:srgbClr val="800000"/>
                        </a:solidFill>
                        <a:effectLst/>
                        <a:latin typeface="Arial Narrow" pitchFamily="34" charset="0"/>
                        <a:ea typeface="宋体" charset="-122"/>
                        <a:cs typeface="+mn-cs"/>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US" altLang="zh-CN" sz="2200" kern="1200" noProof="0" dirty="0" smtClean="0">
                          <a:solidFill>
                            <a:srgbClr val="000066"/>
                          </a:solidFill>
                          <a:latin typeface="Arial Narrow" pitchFamily="34" charset="0"/>
                          <a:ea typeface="+mn-ea"/>
                          <a:cs typeface="+mn-cs"/>
                        </a:rPr>
                        <a:t>Explorer Member</a:t>
                      </a:r>
                      <a:endParaRPr lang="en-GB" altLang="zh-CN" sz="2200" kern="1200" noProof="0" dirty="0" smtClean="0">
                        <a:solidFill>
                          <a:srgbClr val="000066"/>
                        </a:solidFill>
                        <a:latin typeface="Arial Narrow" pitchFamily="34" charset="0"/>
                        <a:ea typeface="+mn-ea"/>
                        <a:cs typeface="+mn-cs"/>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endParaRPr kumimoji="0" lang="en-GB" altLang="zh-CN" sz="2200" b="0" i="0" u="none" strike="noStrike" kern="1200" cap="none" normalizeH="0" baseline="0" dirty="0" smtClean="0">
                        <a:ln>
                          <a:noFill/>
                        </a:ln>
                        <a:solidFill>
                          <a:srgbClr val="800000"/>
                        </a:solidFill>
                        <a:effectLst/>
                        <a:latin typeface="Arial Narrow" pitchFamily="34" charset="0"/>
                        <a:ea typeface="宋体" charset="-122"/>
                        <a:cs typeface="+mn-cs"/>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endParaRPr lang="en-GB" altLang="zh-CN" sz="2200" kern="1200" dirty="0" smtClean="0">
                        <a:solidFill>
                          <a:srgbClr val="000066"/>
                        </a:solidFill>
                        <a:latin typeface="Arial Narrow" pitchFamily="34" charset="0"/>
                        <a:ea typeface="+mn-ea"/>
                        <a:cs typeface="+mn-cs"/>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endParaRPr lang="en-GB" altLang="zh-CN" sz="2200" kern="1200" dirty="0" smtClean="0">
                        <a:solidFill>
                          <a:srgbClr val="000066"/>
                        </a:solidFill>
                        <a:latin typeface="Arial Narrow" pitchFamily="34" charset="0"/>
                        <a:ea typeface="+mn-ea"/>
                        <a:cs typeface="+mn-cs"/>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p:txBody>
          <a:bodyPr/>
          <a:lstStyle/>
          <a:p>
            <a:r>
              <a:rPr lang="en-GB" altLang="zh-CN" smtClean="0">
                <a:ea typeface="SimSun" panose="02010600030101010101" pitchFamily="2" charset="-122"/>
              </a:rPr>
              <a:t>Proposed Resources</a:t>
            </a:r>
          </a:p>
        </p:txBody>
      </p:sp>
      <p:sp>
        <p:nvSpPr>
          <p:cNvPr id="2662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smtClean="0">
                <a:ea typeface="SimSun" panose="02010600030101010101" pitchFamily="2" charset="-122"/>
              </a:rPr>
              <a:t>The companies supporting this work item are proposing the following resources:</a:t>
            </a:r>
          </a:p>
        </p:txBody>
      </p:sp>
      <p:graphicFrame>
        <p:nvGraphicFramePr>
          <p:cNvPr id="10298" name="Group 58"/>
          <p:cNvGraphicFramePr>
            <a:graphicFrameLocks noGrp="1"/>
          </p:cNvGraphicFramePr>
          <p:nvPr>
            <p:ph sz="half" idx="4294967295"/>
            <p:extLst>
              <p:ext uri="{D42A27DB-BD31-4B8C-83A1-F6EECF244321}">
                <p14:modId xmlns:p14="http://schemas.microsoft.com/office/powerpoint/2010/main" val="1575372250"/>
              </p:ext>
            </p:extLst>
          </p:nvPr>
        </p:nvGraphicFramePr>
        <p:xfrm>
          <a:off x="338138" y="1606550"/>
          <a:ext cx="8686800" cy="4792663"/>
        </p:xfrm>
        <a:graphic>
          <a:graphicData uri="http://schemas.openxmlformats.org/drawingml/2006/table">
            <a:tbl>
              <a:tblPr/>
              <a:tblGrid>
                <a:gridCol w="4800600">
                  <a:extLst>
                    <a:ext uri="{9D8B030D-6E8A-4147-A177-3AD203B41FA5}">
                      <a16:colId xmlns:a16="http://schemas.microsoft.com/office/drawing/2014/main" val="20000"/>
                    </a:ext>
                  </a:extLst>
                </a:gridCol>
                <a:gridCol w="3886200">
                  <a:extLst>
                    <a:ext uri="{9D8B030D-6E8A-4147-A177-3AD203B41FA5}">
                      <a16:colId xmlns:a16="http://schemas.microsoft.com/office/drawing/2014/main" val="20001"/>
                    </a:ext>
                  </a:extLst>
                </a:gridCol>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宋体"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Requirements Document (RD)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gyu</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endParaRPr kumimoji="0" lang="en-GB" altLang="zh-CN" sz="2000" b="0" i="1"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Requirements Document  Review Report (RDRR)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Architecture Document (AD)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gyu</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endParaRPr kumimoji="0" lang="en-GB" altLang="zh-CN" sz="2000" b="0" i="1"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Architecture Document  Review Report (ADRR)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Technical Specification (TS)</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gyu</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Test Requirements (ETR)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Release Definition (ERELD)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gyu</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endParaRPr kumimoji="0" lang="en-GB" altLang="zh-CN" sz="2000" b="0" i="1"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Consistency Review Report (CONRR)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gyu</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endParaRPr kumimoji="0" lang="en-GB" altLang="zh-CN" sz="2000" b="0" i="1"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gyu</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IOP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endParaRPr kumimoji="0" lang="en-GB" altLang="zh-CN" sz="2000" b="0" i="1"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p:txBody>
          <a:bodyPr/>
          <a:lstStyle/>
          <a:p>
            <a:r>
              <a:rPr lang="en-GB" altLang="zh-CN" smtClean="0">
                <a:ea typeface="SimSun" panose="02010600030101010101" pitchFamily="2"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s-ES" altLang="zh-CN" smtClean="0">
              <a:ea typeface="宋体" charset="-122"/>
            </a:endParaRPr>
          </a:p>
        </p:txBody>
      </p:sp>
      <p:sp>
        <p:nvSpPr>
          <p:cNvPr id="28676" name="Rectangle 3"/>
          <p:cNvSpPr>
            <a:spLocks noChangeArrowheads="1"/>
          </p:cNvSpPr>
          <p:nvPr/>
        </p:nvSpPr>
        <p:spPr bwMode="auto">
          <a:xfrm>
            <a:off x="261938" y="1247775"/>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spcBef>
                <a:spcPct val="25000"/>
              </a:spcBef>
              <a:buClr>
                <a:schemeClr val="tx1"/>
              </a:buClr>
              <a:buSzPct val="80000"/>
              <a:buChar char="•"/>
              <a:defRPr sz="2600">
                <a:solidFill>
                  <a:srgbClr val="000066"/>
                </a:solidFill>
                <a:latin typeface="Arial Narrow" panose="020B0606020202030204" pitchFamily="34" charset="0"/>
              </a:defRPr>
            </a:lvl1pPr>
            <a:lvl2pPr marL="742950" indent="-285750" defTabSz="1584325">
              <a:spcBef>
                <a:spcPct val="25000"/>
              </a:spcBef>
              <a:buClr>
                <a:schemeClr val="tx1"/>
              </a:buClr>
              <a:buSzPct val="80000"/>
              <a:buChar char="•"/>
              <a:defRPr sz="2200">
                <a:solidFill>
                  <a:srgbClr val="480024"/>
                </a:solidFill>
                <a:latin typeface="Arial Narrow" panose="020B0606020202030204" pitchFamily="34" charset="0"/>
              </a:defRPr>
            </a:lvl2pPr>
            <a:lvl3pPr marL="1143000" indent="-228600" defTabSz="1584325">
              <a:spcBef>
                <a:spcPct val="25000"/>
              </a:spcBef>
              <a:buClr>
                <a:schemeClr val="tx1"/>
              </a:buClr>
              <a:buSzPct val="80000"/>
              <a:buChar char="•"/>
              <a:defRPr sz="2000">
                <a:solidFill>
                  <a:srgbClr val="0B2200"/>
                </a:solidFill>
                <a:latin typeface="Arial Narrow" panose="020B0606020202030204" pitchFamily="34" charset="0"/>
              </a:defRPr>
            </a:lvl3pPr>
            <a:lvl4pPr marL="1600200" indent="-228600" defTabSz="1584325">
              <a:spcBef>
                <a:spcPct val="20000"/>
              </a:spcBef>
              <a:buClr>
                <a:schemeClr val="tx1"/>
              </a:buClr>
              <a:buSzPct val="80000"/>
              <a:buChar char="•"/>
              <a:defRPr>
                <a:solidFill>
                  <a:srgbClr val="543800"/>
                </a:solidFill>
                <a:latin typeface="Arial Narrow" panose="020B0606020202030204" pitchFamily="34" charset="0"/>
              </a:defRPr>
            </a:lvl4pPr>
            <a:lvl5pPr marL="2057400" indent="-228600" defTabSz="1584325">
              <a:spcBef>
                <a:spcPct val="20000"/>
              </a:spcBef>
              <a:buClr>
                <a:schemeClr val="tx1"/>
              </a:buClr>
              <a:buSzPct val="80000"/>
              <a:buChar char="•"/>
              <a:defRPr sz="1600">
                <a:solidFill>
                  <a:srgbClr val="330066"/>
                </a:solidFill>
                <a:latin typeface="Arial Narrow" panose="020B0606020202030204" pitchFamily="34" charset="0"/>
              </a:defRPr>
            </a:lvl5pPr>
            <a:lvl6pPr marL="25146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6pPr>
            <a:lvl7pPr marL="29718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7pPr>
            <a:lvl8pPr marL="34290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8pPr>
            <a:lvl9pPr marL="38862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9pPr>
          </a:lstStyle>
          <a:p>
            <a:pPr>
              <a:buFontTx/>
              <a:buNone/>
            </a:pPr>
            <a:r>
              <a:rPr lang="en-GB" altLang="zh-CN" sz="2200" dirty="0" smtClean="0">
                <a:ea typeface="SimSun" panose="02010600030101010101" pitchFamily="2" charset="-122"/>
              </a:rPr>
              <a:t>Draft </a:t>
            </a:r>
            <a:r>
              <a:rPr lang="en-GB" altLang="zh-CN" sz="2200" dirty="0">
                <a:ea typeface="SimSun" panose="02010600030101010101" pitchFamily="2" charset="-122"/>
              </a:rPr>
              <a:t>Version </a:t>
            </a:r>
            <a:r>
              <a:rPr lang="en-GB" altLang="zh-CN" sz="2200" dirty="0" smtClean="0">
                <a:ea typeface="SimSun" panose="02010600030101010101" pitchFamily="2" charset="-122"/>
              </a:rPr>
              <a:t>1.0</a:t>
            </a:r>
            <a:endParaRPr lang="en-GB" altLang="zh-CN" sz="2200" dirty="0">
              <a:ea typeface="SimSun" panose="02010600030101010101" pitchFamily="2" charset="-122"/>
            </a:endParaRPr>
          </a:p>
        </p:txBody>
      </p:sp>
      <p:graphicFrame>
        <p:nvGraphicFramePr>
          <p:cNvPr id="40062" name="Group 126"/>
          <p:cNvGraphicFramePr>
            <a:graphicFrameLocks noGrp="1"/>
          </p:cNvGraphicFramePr>
          <p:nvPr>
            <p:extLst>
              <p:ext uri="{D42A27DB-BD31-4B8C-83A1-F6EECF244321}">
                <p14:modId xmlns:p14="http://schemas.microsoft.com/office/powerpoint/2010/main" val="1305966284"/>
              </p:ext>
            </p:extLst>
          </p:nvPr>
        </p:nvGraphicFramePr>
        <p:xfrm>
          <a:off x="261938" y="1682750"/>
          <a:ext cx="8763000" cy="1980417"/>
        </p:xfrm>
        <a:graphic>
          <a:graphicData uri="http://schemas.openxmlformats.org/drawingml/2006/table">
            <a:tbl>
              <a:tblPr/>
              <a:tblGrid>
                <a:gridCol w="1653397">
                  <a:extLst>
                    <a:ext uri="{9D8B030D-6E8A-4147-A177-3AD203B41FA5}">
                      <a16:colId xmlns:a16="http://schemas.microsoft.com/office/drawing/2014/main" val="20000"/>
                    </a:ext>
                  </a:extLst>
                </a:gridCol>
                <a:gridCol w="7109603">
                  <a:extLst>
                    <a:ext uri="{9D8B030D-6E8A-4147-A177-3AD203B41FA5}">
                      <a16:colId xmlns:a16="http://schemas.microsoft.com/office/drawing/2014/main" val="20001"/>
                    </a:ext>
                  </a:extLst>
                </a:gridCol>
              </a:tblGrid>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Date</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Changes</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22 Sep </a:t>
                      </a:r>
                      <a:r>
                        <a:rPr kumimoji="0" lang="es-ES" altLang="zh-CN" sz="2000" b="0" i="0" u="none" strike="noStrike" cap="none" normalizeH="0" baseline="0" dirty="0" smtClean="0">
                          <a:ln>
                            <a:noFill/>
                          </a:ln>
                          <a:solidFill>
                            <a:srgbClr val="000066"/>
                          </a:solidFill>
                          <a:effectLst/>
                          <a:latin typeface="Arial Narrow" pitchFamily="34" charset="0"/>
                          <a:ea typeface="宋体" charset="-122"/>
                        </a:rPr>
                        <a:t>2017</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GB" sz="1800" b="0" i="0" kern="1200" dirty="0" smtClean="0">
                          <a:solidFill>
                            <a:schemeClr val="tx1"/>
                          </a:solidFill>
                          <a:effectLst/>
                          <a:latin typeface="+mn-lt"/>
                          <a:ea typeface="+mn-ea"/>
                          <a:cs typeface="+mn-cs"/>
                        </a:rPr>
                        <a:t>OMA-WID_W0xxx-DWAPI-3DP-V1_0-20170922-D </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12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1200" b="0" i="0" u="none" strike="noStrike" cap="none" normalizeH="0" baseline="0" noProof="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zh-CN" smtClean="0">
                <a:ea typeface="SimSun" panose="02010600030101010101" pitchFamily="2" charset="-122"/>
              </a:rPr>
              <a:t>Work Item Title and Registration Name </a:t>
            </a:r>
          </a:p>
        </p:txBody>
      </p:sp>
      <p:graphicFrame>
        <p:nvGraphicFramePr>
          <p:cNvPr id="10" name="Table 9"/>
          <p:cNvGraphicFramePr>
            <a:graphicFrameLocks noGrp="1"/>
          </p:cNvGraphicFramePr>
          <p:nvPr>
            <p:extLst>
              <p:ext uri="{D42A27DB-BD31-4B8C-83A1-F6EECF244321}">
                <p14:modId xmlns:p14="http://schemas.microsoft.com/office/powerpoint/2010/main" val="1742217029"/>
              </p:ext>
            </p:extLst>
          </p:nvPr>
        </p:nvGraphicFramePr>
        <p:xfrm>
          <a:off x="490538" y="1987550"/>
          <a:ext cx="8229600" cy="835980"/>
        </p:xfrm>
        <a:graphic>
          <a:graphicData uri="http://schemas.openxmlformats.org/drawingml/2006/table">
            <a:tbl>
              <a:tblPr/>
              <a:tblGrid>
                <a:gridCol w="2057400">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gridCol w="2514600">
                  <a:extLst>
                    <a:ext uri="{9D8B030D-6E8A-4147-A177-3AD203B41FA5}">
                      <a16:colId xmlns:a16="http://schemas.microsoft.com/office/drawing/2014/main" val="20002"/>
                    </a:ext>
                  </a:extLst>
                </a:gridCol>
                <a:gridCol w="1828800">
                  <a:extLst>
                    <a:ext uri="{9D8B030D-6E8A-4147-A177-3AD203B41FA5}">
                      <a16:colId xmlns:a16="http://schemas.microsoft.com/office/drawing/2014/main" val="20003"/>
                    </a:ext>
                  </a:extLst>
                </a:gridCol>
              </a:tblGrid>
              <a:tr h="401637">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 Item Title</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Working Group</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Registration Name</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Version number</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60363">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 </a:t>
                      </a:r>
                      <a:r>
                        <a:rPr kumimoji="0" lang="en-GB" altLang="zh-CN" sz="1400" b="1" i="0" u="none" strike="noStrike" cap="none" normalizeH="0" baseline="0" dirty="0" smtClean="0">
                          <a:ln>
                            <a:noFill/>
                          </a:ln>
                          <a:solidFill>
                            <a:srgbClr val="FF0000"/>
                          </a:solidFill>
                          <a:effectLst/>
                          <a:latin typeface="Calibri" pitchFamily="34" charset="0"/>
                          <a:ea typeface="宋体" charset="-122"/>
                        </a:rPr>
                        <a:t>Device Web API for 3D Printer</a:t>
                      </a:r>
                      <a:endParaRPr kumimoji="0" lang="en-GB" altLang="zh-CN" sz="1400" b="1" i="0" u="none" strike="noStrike" cap="none" normalizeH="0" baseline="0" dirty="0" smtClean="0">
                        <a:ln>
                          <a:noFill/>
                        </a:ln>
                        <a:solidFill>
                          <a:srgbClr val="FF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CD</a:t>
                      </a:r>
                      <a:endParaRPr kumimoji="0" lang="en-GB" altLang="zh-CN" sz="14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DWAPI-3DP</a:t>
                      </a:r>
                      <a:endParaRPr kumimoji="0" lang="en-GB" altLang="zh-CN" sz="1400" b="1" i="0" u="none" strike="noStrike" cap="none" normalizeH="0" baseline="0" dirty="0" smtClean="0">
                        <a:ln>
                          <a:noFill/>
                        </a:ln>
                        <a:solidFill>
                          <a:srgbClr val="FF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1.0</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5" name="矩形 4"/>
          <p:cNvSpPr/>
          <p:nvPr/>
        </p:nvSpPr>
        <p:spPr>
          <a:xfrm>
            <a:off x="490537" y="3663950"/>
            <a:ext cx="3930884" cy="400110"/>
          </a:xfrm>
          <a:prstGeom prst="rect">
            <a:avLst/>
          </a:prstGeom>
        </p:spPr>
        <p:txBody>
          <a:bodyPr wrap="none">
            <a:spAutoFit/>
          </a:bodyPr>
          <a:lstStyle/>
          <a:p>
            <a:r>
              <a:rPr lang="en-GB" altLang="en-US" b="1" dirty="0" smtClean="0"/>
              <a:t>Enabler type: Enabler Release </a:t>
            </a:r>
            <a:endParaRPr lang="de-DE" altLang="en-US"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28"/>
          <p:cNvSpPr>
            <a:spLocks noGrp="1" noChangeArrowheads="1"/>
          </p:cNvSpPr>
          <p:nvPr>
            <p:ph type="title"/>
          </p:nvPr>
        </p:nvSpPr>
        <p:spPr/>
        <p:txBody>
          <a:bodyPr/>
          <a:lstStyle/>
          <a:p>
            <a:r>
              <a:rPr lang="en-GB" altLang="zh-CN" smtClean="0">
                <a:ea typeface="SimSun" panose="02010600030101010101" pitchFamily="2" charset="-122"/>
              </a:rPr>
              <a:t>Background</a:t>
            </a:r>
          </a:p>
        </p:txBody>
      </p:sp>
      <p:sp>
        <p:nvSpPr>
          <p:cNvPr id="7171" name="Rectangle 1029"/>
          <p:cNvSpPr>
            <a:spLocks noGrp="1" noChangeArrowheads="1"/>
          </p:cNvSpPr>
          <p:nvPr>
            <p:ph type="body" idx="1"/>
          </p:nvPr>
        </p:nvSpPr>
        <p:spPr>
          <a:xfrm>
            <a:off x="292101" y="1169988"/>
            <a:ext cx="8763000" cy="5383212"/>
          </a:xfrm>
        </p:spPr>
        <p:txBody>
          <a:bodyPr/>
          <a:lstStyle/>
          <a:p>
            <a:r>
              <a:rPr lang="en-US" altLang="zh-CN" sz="2000" dirty="0" smtClean="0"/>
              <a:t>The usage of 3D printer device is getting higher and the scope of user is also getting wider from common people to manufacturing industry. </a:t>
            </a:r>
          </a:p>
          <a:p>
            <a:r>
              <a:rPr lang="en-US" altLang="zh-CN" sz="2000" dirty="0"/>
              <a:t>While there are various types of new devices and sensors </a:t>
            </a:r>
            <a:r>
              <a:rPr lang="en-US" altLang="zh-CN" sz="2000" dirty="0" smtClean="0"/>
              <a:t>including 3D printer to </a:t>
            </a:r>
            <a:r>
              <a:rPr lang="en-US" altLang="zh-CN" sz="2000" dirty="0"/>
              <a:t>be connected with smartphones coming out, there are fundamental issue to be solved for certain markets:</a:t>
            </a:r>
          </a:p>
          <a:p>
            <a:pPr lvl="1"/>
            <a:r>
              <a:rPr lang="en-US" altLang="zh-CN" sz="1600" dirty="0" smtClean="0"/>
              <a:t>Since </a:t>
            </a:r>
            <a:r>
              <a:rPr lang="en-US" altLang="zh-CN" sz="1600" dirty="0"/>
              <a:t>there are no open standardized APIs and frameworks that application developers can use for the same type of devices, developers are required to customize their applications for each and every different device.</a:t>
            </a:r>
          </a:p>
          <a:p>
            <a:pPr lvl="1"/>
            <a:r>
              <a:rPr lang="en-US" altLang="zh-CN" sz="1600" dirty="0" smtClean="0"/>
              <a:t>In </a:t>
            </a:r>
            <a:r>
              <a:rPr lang="en-US" altLang="zh-CN" sz="1600" dirty="0"/>
              <a:t>order to access features from applications, some environments mandate that the users’ data must be routed through certain entities, e.g., servers outside user’s control. As such, it is difficult to ensure data confidentiality and privacy to such a level where certain vertical markets require.</a:t>
            </a:r>
          </a:p>
          <a:p>
            <a:r>
              <a:rPr lang="en-US" altLang="zh-CN" sz="2000" dirty="0" smtClean="0"/>
              <a:t>Building </a:t>
            </a:r>
            <a:r>
              <a:rPr lang="en-US" altLang="zh-CN" sz="2000" dirty="0"/>
              <a:t>on Top </a:t>
            </a:r>
            <a:r>
              <a:rPr lang="en-US" altLang="zh-CN" sz="2000" dirty="0" err="1"/>
              <a:t>GotAPI</a:t>
            </a:r>
            <a:r>
              <a:rPr lang="en-US" altLang="zh-CN" sz="2000" dirty="0"/>
              <a:t> work  a design principle  minimize impact on Browser or Widget standards</a:t>
            </a:r>
          </a:p>
          <a:p>
            <a:endParaRPr lang="en-US" altLang="zh-CN" sz="2000"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8"/>
          <p:cNvSpPr>
            <a:spLocks noGrp="1" noChangeArrowheads="1"/>
          </p:cNvSpPr>
          <p:nvPr>
            <p:ph type="title"/>
          </p:nvPr>
        </p:nvSpPr>
        <p:spPr/>
        <p:txBody>
          <a:bodyPr/>
          <a:lstStyle/>
          <a:p>
            <a:r>
              <a:rPr lang="en-GB" altLang="zh-CN" smtClean="0">
                <a:ea typeface="SimSun" panose="02010600030101010101" pitchFamily="2" charset="-122"/>
              </a:rPr>
              <a:t>Description and Objectives</a:t>
            </a:r>
          </a:p>
        </p:txBody>
      </p:sp>
      <p:sp>
        <p:nvSpPr>
          <p:cNvPr id="10243" name="Rectangle 1029"/>
          <p:cNvSpPr>
            <a:spLocks noGrp="1" noChangeArrowheads="1"/>
          </p:cNvSpPr>
          <p:nvPr>
            <p:ph type="body" idx="1"/>
          </p:nvPr>
        </p:nvSpPr>
        <p:spPr>
          <a:xfrm>
            <a:off x="292100" y="996950"/>
            <a:ext cx="8778875" cy="5383212"/>
          </a:xfrm>
        </p:spPr>
        <p:txBody>
          <a:bodyPr/>
          <a:lstStyle/>
          <a:p>
            <a:r>
              <a:rPr lang="en-GB" altLang="zh-CN" sz="2400" dirty="0" smtClean="0">
                <a:ea typeface="SimSun" panose="02010600030101010101" pitchFamily="2" charset="-122"/>
              </a:rPr>
              <a:t>Work Areas: </a:t>
            </a:r>
            <a:r>
              <a:rPr lang="en-GB" altLang="zh-CN" sz="2000" dirty="0" smtClean="0">
                <a:solidFill>
                  <a:srgbClr val="480024"/>
                </a:solidFill>
              </a:rPr>
              <a:t>Device Web API for 3D printer</a:t>
            </a:r>
            <a:endParaRPr lang="en-GB" altLang="zh-CN" sz="2000" dirty="0" smtClean="0">
              <a:solidFill>
                <a:srgbClr val="480024"/>
              </a:solidFill>
            </a:endParaRPr>
          </a:p>
          <a:p>
            <a:r>
              <a:rPr lang="en-GB" altLang="zh-CN" sz="2400" dirty="0" smtClean="0">
                <a:ea typeface="SimSun" panose="02010600030101010101" pitchFamily="2" charset="-122"/>
              </a:rPr>
              <a:t>Issues this Work Item aims to solve:</a:t>
            </a:r>
          </a:p>
          <a:p>
            <a:pPr lvl="1"/>
            <a:r>
              <a:rPr lang="en-GB" altLang="zh-CN" sz="2000" dirty="0" smtClean="0"/>
              <a:t>Lack of a standardized and generic means for </a:t>
            </a:r>
            <a:r>
              <a:rPr lang="en-GB" altLang="zh-CN" sz="2000" dirty="0" smtClean="0"/>
              <a:t>handling various devices and sensors, specially 3D printer. </a:t>
            </a:r>
            <a:endParaRPr lang="en-GB" altLang="zh-CN" sz="2000" dirty="0" smtClean="0"/>
          </a:p>
          <a:p>
            <a:r>
              <a:rPr lang="en-GB" altLang="zh-CN" sz="2400" dirty="0" smtClean="0">
                <a:ea typeface="SimSun" panose="02010600030101010101" pitchFamily="2" charset="-122"/>
              </a:rPr>
              <a:t>Market benefits:</a:t>
            </a:r>
          </a:p>
          <a:p>
            <a:pPr lvl="1"/>
            <a:r>
              <a:rPr lang="en-US" altLang="zh-CN" sz="2000" dirty="0"/>
              <a:t>APIs will give developers a way to access OMA enablers and  enhancing the role of the enabler service provider, while opening up new ways for developers  to use  OMA enabler services</a:t>
            </a:r>
          </a:p>
          <a:p>
            <a:pPr lvl="2"/>
            <a:r>
              <a:rPr lang="en-US" altLang="zh-CN" sz="1800" dirty="0"/>
              <a:t>Provide  a ways for developers to access enabler services  based on the fundamental shifts occur in the standards for internet services (e.g. HTTP 2.0) and deployments </a:t>
            </a:r>
          </a:p>
          <a:p>
            <a:r>
              <a:rPr lang="en-GB" altLang="zh-CN" sz="2400" dirty="0" smtClean="0">
                <a:ea typeface="SimSun" panose="02010600030101010101" pitchFamily="2" charset="-122"/>
              </a:rPr>
              <a:t>Time </a:t>
            </a:r>
            <a:r>
              <a:rPr lang="en-GB" altLang="zh-CN" sz="2400" dirty="0">
                <a:ea typeface="SimSun" panose="02010600030101010101" pitchFamily="2" charset="-122"/>
              </a:rPr>
              <a:t>to market: </a:t>
            </a:r>
            <a:r>
              <a:rPr lang="en-GB" altLang="zh-CN" sz="2400" dirty="0" smtClean="0">
                <a:ea typeface="SimSun" panose="02010600030101010101" pitchFamily="2" charset="-122"/>
              </a:rPr>
              <a:t>1 month</a:t>
            </a:r>
            <a:endParaRPr lang="en-GB" altLang="zh-CN" sz="2400" dirty="0">
              <a:ea typeface="SimSun" panose="02010600030101010101" pitchFamily="2" charset="-122"/>
            </a:endParaRPr>
          </a:p>
          <a:p>
            <a:r>
              <a:rPr lang="en-GB" altLang="zh-CN" sz="2400" dirty="0">
                <a:ea typeface="SimSun" panose="02010600030101010101" pitchFamily="2" charset="-122"/>
              </a:rPr>
              <a:t>Expected market acceptance: High</a:t>
            </a:r>
          </a:p>
          <a:p>
            <a:r>
              <a:rPr lang="en-GB" altLang="zh-CN" sz="2400" dirty="0">
                <a:ea typeface="SimSun" panose="02010600030101010101" pitchFamily="2" charset="-122"/>
              </a:rPr>
              <a:t>Complexity: </a:t>
            </a:r>
            <a:r>
              <a:rPr lang="en-GB" altLang="zh-CN" sz="2400" dirty="0">
                <a:ea typeface="宋体" charset="-122"/>
              </a:rPr>
              <a:t>low</a:t>
            </a:r>
            <a:endParaRPr lang="en-GB" altLang="zh-CN" sz="2400" dirty="0">
              <a:ea typeface="SimSun" panose="02010600030101010101" pitchFamily="2" charset="-122"/>
            </a:endParaRPr>
          </a:p>
          <a:p>
            <a:r>
              <a:rPr lang="en-GB" altLang="zh-CN" sz="2400" dirty="0">
                <a:ea typeface="SimSun" panose="02010600030101010101" pitchFamily="2" charset="-122"/>
              </a:rPr>
              <a:t>Uniqueness:</a:t>
            </a:r>
            <a:r>
              <a:rPr lang="en-GB" altLang="zh-CN" sz="2400" dirty="0">
                <a:ea typeface="宋体" charset="-122"/>
              </a:rPr>
              <a:t> </a:t>
            </a:r>
            <a:r>
              <a:rPr lang="en-GB" altLang="zh-CN" sz="2400" dirty="0" smtClean="0">
                <a:ea typeface="宋体" charset="-122"/>
              </a:rPr>
              <a:t>unique</a:t>
            </a:r>
            <a:endParaRPr lang="zh-CN" altLang="zh-CN" sz="2400" dirty="0" smtClean="0"/>
          </a:p>
          <a:p>
            <a:pPr lvl="1"/>
            <a:endParaRPr lang="en-US" altLang="zh-CN" sz="2000" dirty="0" smtClean="0">
              <a:ea typeface="SimSun" panose="02010600030101010101" pitchFamily="2" charset="-122"/>
            </a:endParaRPr>
          </a:p>
          <a:p>
            <a:endParaRPr lang="en-GB" altLang="zh-CN" sz="2400"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noChangeArrowheads="1"/>
          </p:cNvSpPr>
          <p:nvPr>
            <p:ph type="title"/>
          </p:nvPr>
        </p:nvSpPr>
        <p:spPr/>
        <p:txBody>
          <a:bodyPr/>
          <a:lstStyle/>
          <a:p>
            <a:r>
              <a:rPr lang="en-GB" altLang="zh-CN" dirty="0" smtClean="0">
                <a:ea typeface="SimSun" panose="02010600030101010101" pitchFamily="2" charset="-122"/>
              </a:rPr>
              <a:t>Main Use Case(</a:t>
            </a:r>
            <a:r>
              <a:rPr lang="en-GB" altLang="zh-CN" dirty="0" err="1" smtClean="0">
                <a:ea typeface="SimSun" panose="02010600030101010101" pitchFamily="2" charset="-122"/>
              </a:rPr>
              <a:t>s</a:t>
            </a:r>
            <a:r>
              <a:rPr lang="en-GB" altLang="zh-CN" dirty="0" smtClean="0">
                <a:ea typeface="SimSun" panose="02010600030101010101" pitchFamily="2" charset="-122"/>
              </a:rPr>
              <a:t>)</a:t>
            </a:r>
          </a:p>
        </p:txBody>
      </p:sp>
      <p:sp>
        <p:nvSpPr>
          <p:cNvPr id="14339" name="Rectangle 5"/>
          <p:cNvSpPr>
            <a:spLocks noGrp="1" noChangeArrowheads="1"/>
          </p:cNvSpPr>
          <p:nvPr>
            <p:ph type="body" idx="1"/>
          </p:nvPr>
        </p:nvSpPr>
        <p:spPr/>
        <p:txBody>
          <a:bodyPr/>
          <a:lstStyle/>
          <a:p>
            <a:pPr>
              <a:buNone/>
            </a:pPr>
            <a:r>
              <a:rPr lang="en-US" altLang="zh-CN" dirty="0" smtClean="0"/>
              <a:t>Service discovery</a:t>
            </a:r>
          </a:p>
          <a:p>
            <a:pPr>
              <a:buNone/>
            </a:pPr>
            <a:r>
              <a:rPr lang="en-US" altLang="zh-CN" dirty="0" smtClean="0"/>
              <a:t>One-shot measuring</a:t>
            </a:r>
          </a:p>
          <a:p>
            <a:pPr>
              <a:buNone/>
            </a:pPr>
            <a:r>
              <a:rPr lang="en-US" altLang="zh-CN" dirty="0" smtClean="0"/>
              <a:t>Asynchronous messaging</a:t>
            </a:r>
          </a:p>
          <a:p>
            <a:pPr>
              <a:buNone/>
            </a:pPr>
            <a:r>
              <a:rPr lang="en-US" altLang="zh-CN" dirty="0" smtClean="0"/>
              <a:t>Service connecting</a:t>
            </a:r>
          </a:p>
          <a:p>
            <a:pPr>
              <a:buNone/>
            </a:pPr>
            <a:r>
              <a:rPr lang="en-US" altLang="zh-CN" dirty="0" smtClean="0"/>
              <a:t>Printing command</a:t>
            </a:r>
          </a:p>
          <a:p>
            <a:pPr>
              <a:buNone/>
            </a:pPr>
            <a:r>
              <a:rPr lang="en-US" altLang="zh-CN" dirty="0" smtClean="0"/>
              <a:t>Printer authentication</a:t>
            </a:r>
          </a:p>
          <a:p>
            <a:pPr>
              <a:buNone/>
            </a:pPr>
            <a:r>
              <a:rPr lang="en-US" altLang="zh-CN" dirty="0" smtClean="0"/>
              <a:t>Printer status</a:t>
            </a:r>
            <a:endParaRPr lang="en-US" altLang="zh-CN" dirty="0"/>
          </a:p>
        </p:txBody>
      </p:sp>
    </p:spTree>
    <p:extLst>
      <p:ext uri="{BB962C8B-B14F-4D97-AF65-F5344CB8AC3E}">
        <p14:creationId xmlns:p14="http://schemas.microsoft.com/office/powerpoint/2010/main" val="7769096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Grp="1" noChangeArrowheads="1"/>
          </p:cNvSpPr>
          <p:nvPr>
            <p:ph type="title"/>
          </p:nvPr>
        </p:nvSpPr>
        <p:spPr/>
        <p:txBody>
          <a:bodyPr/>
          <a:lstStyle/>
          <a:p>
            <a:r>
              <a:rPr lang="en-GB" altLang="zh-CN" dirty="0" smtClean="0">
                <a:ea typeface="SimSun" panose="02010600030101010101" pitchFamily="2" charset="-122"/>
              </a:rPr>
              <a:t>Impacts, Relationships and Dependencies</a:t>
            </a:r>
          </a:p>
        </p:txBody>
      </p:sp>
      <p:sp>
        <p:nvSpPr>
          <p:cNvPr id="16387" name="Rectangle 5"/>
          <p:cNvSpPr>
            <a:spLocks noGrp="1" noChangeArrowheads="1"/>
          </p:cNvSpPr>
          <p:nvPr>
            <p:ph type="body" idx="1"/>
          </p:nvPr>
        </p:nvSpPr>
        <p:spPr/>
        <p:txBody>
          <a:bodyPr>
            <a:normAutofit/>
          </a:bodyPr>
          <a:lstStyle/>
          <a:p>
            <a:r>
              <a:rPr lang="en-GB" altLang="zh-CN" dirty="0" smtClean="0">
                <a:ea typeface="SimSun" panose="02010600030101010101" pitchFamily="2" charset="-122"/>
              </a:rPr>
              <a:t>Existing specifications affected: none</a:t>
            </a:r>
          </a:p>
          <a:p>
            <a:r>
              <a:rPr lang="en-GB" altLang="zh-CN" dirty="0" smtClean="0">
                <a:ea typeface="SimSun" panose="02010600030101010101" pitchFamily="2" charset="-122"/>
              </a:rPr>
              <a:t>Other Work Items affected: none</a:t>
            </a:r>
          </a:p>
          <a:p>
            <a:r>
              <a:rPr lang="en-GB" altLang="zh-CN" dirty="0" smtClean="0">
                <a:ea typeface="SimSun" panose="02010600030101010101" pitchFamily="2" charset="-122"/>
              </a:rPr>
              <a:t>OMA WGs and external organizations affected:</a:t>
            </a:r>
          </a:p>
          <a:p>
            <a:pPr lvl="1"/>
            <a:r>
              <a:rPr lang="en-GB" altLang="zh-CN" dirty="0" smtClean="0">
                <a:ea typeface="SimSun" panose="02010600030101010101" pitchFamily="2" charset="-122"/>
              </a:rPr>
              <a:t>OMA WG: </a:t>
            </a:r>
            <a:r>
              <a:rPr lang="en-GB" altLang="zh-CN" dirty="0" smtClean="0">
                <a:ea typeface="SimSun" panose="02010600030101010101" pitchFamily="2" charset="-122"/>
              </a:rPr>
              <a:t>CD</a:t>
            </a:r>
            <a:endParaRPr lang="en-GB" altLang="zh-CN" dirty="0" smtClean="0">
              <a:ea typeface="SimSun" panose="02010600030101010101" pitchFamily="2" charset="-122"/>
            </a:endParaRPr>
          </a:p>
          <a:p>
            <a:pPr lvl="1"/>
            <a:r>
              <a:rPr lang="en-US" altLang="ko-KR" dirty="0" smtClean="0">
                <a:ea typeface="SimSun" panose="02010600030101010101" pitchFamily="2" charset="-122"/>
              </a:rPr>
              <a:t>External organization: oneM2M</a:t>
            </a:r>
            <a:endParaRPr lang="en-GB" altLang="zh-CN" dirty="0" smtClean="0">
              <a:ea typeface="SimSun" panose="02010600030101010101" pitchFamily="2" charset="-122"/>
            </a:endParaRPr>
          </a:p>
          <a:p>
            <a:r>
              <a:rPr lang="en-GB" altLang="zh-CN" dirty="0" smtClean="0">
                <a:ea typeface="SimSun" panose="02010600030101010101" pitchFamily="2" charset="-122"/>
              </a:rPr>
              <a:t>Impacts on Architecture, Charging/Billing, Security, Privacy, IOT:</a:t>
            </a:r>
          </a:p>
          <a:p>
            <a:pPr lvl="1"/>
            <a:r>
              <a:rPr lang="en-GB" altLang="zh-CN" dirty="0" smtClean="0">
                <a:ea typeface="宋体" charset="-122"/>
              </a:rPr>
              <a:t>It </a:t>
            </a:r>
            <a:r>
              <a:rPr lang="en-GB" altLang="zh-CN" dirty="0" err="1" smtClean="0">
                <a:ea typeface="宋体" charset="-122"/>
              </a:rPr>
              <a:t>does’nt</a:t>
            </a:r>
            <a:r>
              <a:rPr lang="en-GB" altLang="zh-CN" dirty="0" smtClean="0">
                <a:ea typeface="宋体" charset="-122"/>
              </a:rPr>
              <a:t> need IOT test.</a:t>
            </a:r>
            <a:endParaRPr lang="en-GB"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GB" altLang="zh-CN" dirty="0" smtClean="0">
                <a:ea typeface="SimSun" panose="02010600030101010101" pitchFamily="2" charset="-122"/>
              </a:rPr>
              <a:t>Proposed Timeline</a:t>
            </a:r>
          </a:p>
        </p:txBody>
      </p:sp>
      <p:sp>
        <p:nvSpPr>
          <p:cNvPr id="18516" name="Control 1178"/>
          <p:cNvSpPr>
            <a:spLocks noRot="1" noChangeArrowheads="1" noChangeShapeType="1"/>
          </p:cNvSpPr>
          <p:nvPr/>
        </p:nvSpPr>
        <p:spPr bwMode="auto">
          <a:xfrm>
            <a:off x="-338137" y="690563"/>
            <a:ext cx="600075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zh-CN" dirty="0">
              <a:ea typeface="SimSun" panose="02010600030101010101" pitchFamily="2" charset="-122"/>
            </a:endParaRPr>
          </a:p>
        </p:txBody>
      </p:sp>
      <p:graphicFrame>
        <p:nvGraphicFramePr>
          <p:cNvPr id="6" name="Group 350"/>
          <p:cNvGraphicFramePr>
            <a:graphicFrameLocks noGrp="1"/>
          </p:cNvGraphicFramePr>
          <p:nvPr>
            <p:extLst>
              <p:ext uri="{D42A27DB-BD31-4B8C-83A1-F6EECF244321}">
                <p14:modId xmlns:p14="http://schemas.microsoft.com/office/powerpoint/2010/main" val="3438621411"/>
              </p:ext>
            </p:extLst>
          </p:nvPr>
        </p:nvGraphicFramePr>
        <p:xfrm>
          <a:off x="719138" y="1758950"/>
          <a:ext cx="7467600" cy="3181350"/>
        </p:xfrm>
        <a:graphic>
          <a:graphicData uri="http://schemas.openxmlformats.org/drawingml/2006/table">
            <a:tbl>
              <a:tblPr/>
              <a:tblGrid>
                <a:gridCol w="3462044">
                  <a:extLst>
                    <a:ext uri="{9D8B030D-6E8A-4147-A177-3AD203B41FA5}">
                      <a16:colId xmlns:a16="http://schemas.microsoft.com/office/drawing/2014/main" val="20000"/>
                    </a:ext>
                  </a:extLst>
                </a:gridCol>
                <a:gridCol w="1880463">
                  <a:extLst>
                    <a:ext uri="{9D8B030D-6E8A-4147-A177-3AD203B41FA5}">
                      <a16:colId xmlns:a16="http://schemas.microsoft.com/office/drawing/2014/main" val="20001"/>
                    </a:ext>
                  </a:extLst>
                </a:gridCol>
                <a:gridCol w="526155">
                  <a:extLst>
                    <a:ext uri="{9D8B030D-6E8A-4147-A177-3AD203B41FA5}">
                      <a16:colId xmlns:a16="http://schemas.microsoft.com/office/drawing/2014/main" val="20002"/>
                    </a:ext>
                  </a:extLst>
                </a:gridCol>
                <a:gridCol w="691164">
                  <a:extLst>
                    <a:ext uri="{9D8B030D-6E8A-4147-A177-3AD203B41FA5}">
                      <a16:colId xmlns:a16="http://schemas.microsoft.com/office/drawing/2014/main" val="20003"/>
                    </a:ext>
                  </a:extLst>
                </a:gridCol>
                <a:gridCol w="907774">
                  <a:extLst>
                    <a:ext uri="{9D8B030D-6E8A-4147-A177-3AD203B41FA5}">
                      <a16:colId xmlns:a16="http://schemas.microsoft.com/office/drawing/2014/main" val="20004"/>
                    </a:ext>
                  </a:extLst>
                </a:gridCol>
              </a:tblGrid>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rowSpan="2" gridSpan="3">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t"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Approximate duration in months</a:t>
                      </a:r>
                    </a:p>
                    <a:p>
                      <a:pPr marL="0" marR="0" lvl="0" indent="0" algn="ctr" defTabSz="914400" rtl="0" eaLnBrk="0" fontAlgn="t" latinLnBrk="0" hangingPunct="0">
                        <a:lnSpc>
                          <a:spcPct val="90000"/>
                        </a:lnSpc>
                        <a:spcBef>
                          <a:spcPct val="0"/>
                        </a:spcBef>
                        <a:spcAft>
                          <a:spcPct val="0"/>
                        </a:spcAft>
                        <a:buClrTx/>
                        <a:buSzTx/>
                        <a:buFontTx/>
                        <a:buNone/>
                        <a:tabLst>
                          <a:tab pos="1704975" algn="l"/>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Total</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rowSpan="2" hMerge="1">
                  <a:txBody>
                    <a:bodyPr/>
                    <a:lstStyle/>
                    <a:p>
                      <a:endParaRPr lang="en-GB"/>
                    </a:p>
                  </a:txBody>
                  <a:tcPr/>
                </a:tc>
                <a:tc rowSpan="2" hMerge="1">
                  <a:txBody>
                    <a:bodyPr/>
                    <a:lstStyle/>
                    <a:p>
                      <a:endParaRPr lang="en-GB"/>
                    </a:p>
                  </a:txBody>
                  <a:tcPr/>
                </a:tc>
                <a:extLst>
                  <a:ext uri="{0D108BD9-81ED-4DB2-BD59-A6C34878D82A}">
                    <a16:rowId xmlns:a16="http://schemas.microsoft.com/office/drawing/2014/main" val="10000"/>
                  </a:ext>
                </a:extLst>
              </a:tr>
              <a:tr h="35242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Date</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gridSpan="3" vMerge="1">
                  <a:txBody>
                    <a:bodyPr/>
                    <a:lstStyle/>
                    <a:p>
                      <a:endParaRPr lang="en-GB"/>
                    </a:p>
                  </a:txBody>
                  <a:tcPr/>
                </a:tc>
                <a:tc hMerge="1" vMerge="1">
                  <a:txBody>
                    <a:bodyPr/>
                    <a:lstStyle/>
                    <a:p>
                      <a:endParaRPr lang="en-GB"/>
                    </a:p>
                  </a:txBody>
                  <a:tcPr/>
                </a:tc>
                <a:tc hMerge="1" vMerge="1">
                  <a:txBody>
                    <a:bodyPr/>
                    <a:lstStyle/>
                    <a:p>
                      <a:endParaRPr lang="en-GB"/>
                    </a:p>
                  </a:txBody>
                  <a:tcPr/>
                </a:tc>
                <a:extLst>
                  <a:ext uri="{0D108BD9-81ED-4DB2-BD59-A6C34878D82A}">
                    <a16:rowId xmlns:a16="http://schemas.microsoft.com/office/drawing/2014/main" val="10001"/>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extLst>
                  <a:ext uri="{0D108BD9-81ED-4DB2-BD59-A6C34878D82A}">
                    <a16:rowId xmlns:a16="http://schemas.microsoft.com/office/drawing/2014/main" val="10002"/>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New </a:t>
                      </a:r>
                      <a:r>
                        <a:rPr kumimoji="0" lang="en-US" altLang="zh-CN" sz="1200" b="1" i="0" u="none" strike="noStrike" cap="none" normalizeH="0" baseline="0" dirty="0" err="1" smtClean="0">
                          <a:ln>
                            <a:noFill/>
                          </a:ln>
                          <a:solidFill>
                            <a:schemeClr val="tx1"/>
                          </a:solidFill>
                          <a:effectLst/>
                          <a:latin typeface="Arial" charset="0"/>
                          <a:ea typeface="SimSun" pitchFamily="2" charset="-122"/>
                          <a:cs typeface="Arial" charset="0"/>
                        </a:rPr>
                        <a:t>reqs</a:t>
                      </a: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deadline</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val="10003"/>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RD review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val="10004"/>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0</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val="10005"/>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val="10006"/>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AD review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val="10007"/>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0</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val="10008"/>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Detailed spec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2017-09-22</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val="10009"/>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Consistency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2017-09-22</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0.7</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val="10010"/>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Enabler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2017-10-22</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11"/>
                  </a:ext>
                </a:extLst>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s-ES" altLang="zh-CN" smtClean="0">
                <a:ea typeface="SimSun" panose="02010600030101010101" pitchFamily="2" charset="-122"/>
              </a:rPr>
              <a:t>Planned deliverables</a:t>
            </a:r>
          </a:p>
        </p:txBody>
      </p:sp>
      <p:sp>
        <p:nvSpPr>
          <p:cNvPr id="20483" name="Rectangle 3"/>
          <p:cNvSpPr>
            <a:spLocks noGrp="1" noChangeArrowheads="1"/>
          </p:cNvSpPr>
          <p:nvPr>
            <p:ph type="body" idx="1"/>
          </p:nvPr>
        </p:nvSpPr>
        <p:spPr/>
        <p:txBody>
          <a:bodyPr/>
          <a:lstStyle/>
          <a:p>
            <a:r>
              <a:rPr lang="es-ES" altLang="zh-CN" dirty="0" smtClean="0">
                <a:ea typeface="SimSun" panose="02010600030101010101" pitchFamily="2" charset="-122"/>
              </a:rPr>
              <a:t>Requirements</a:t>
            </a:r>
          </a:p>
          <a:p>
            <a:pPr marL="339725" lvl="2" indent="-111125"/>
            <a:r>
              <a:rPr lang="es-ES" altLang="zh-CN" dirty="0" smtClean="0">
                <a:ea typeface="宋体" charset="-122"/>
              </a:rPr>
              <a:t>Device Web API for 3D Printer requirements in single ER doc</a:t>
            </a:r>
            <a:endParaRPr lang="es-ES" altLang="zh-CN" dirty="0" smtClean="0">
              <a:ea typeface="SimSun" panose="02010600030101010101" pitchFamily="2" charset="-122"/>
            </a:endParaRPr>
          </a:p>
          <a:p>
            <a:r>
              <a:rPr lang="es-ES" altLang="zh-CN" dirty="0" smtClean="0">
                <a:ea typeface="SimSun" panose="02010600030101010101" pitchFamily="2" charset="-122"/>
              </a:rPr>
              <a:t>Architecture</a:t>
            </a:r>
          </a:p>
          <a:p>
            <a:pPr marL="339725" lvl="2" indent="-111125"/>
            <a:r>
              <a:rPr lang="es-ES" altLang="zh-CN" dirty="0">
                <a:ea typeface="宋体" charset="-122"/>
              </a:rPr>
              <a:t>Device Web API for 3D Printer </a:t>
            </a:r>
            <a:r>
              <a:rPr lang="es-ES" altLang="zh-CN" dirty="0" smtClean="0">
                <a:ea typeface="宋体" charset="-122"/>
              </a:rPr>
              <a:t>architecture </a:t>
            </a:r>
            <a:r>
              <a:rPr lang="es-ES" altLang="zh-CN" dirty="0">
                <a:ea typeface="宋体" charset="-122"/>
              </a:rPr>
              <a:t>in single ER doc</a:t>
            </a:r>
            <a:endParaRPr lang="es-ES" altLang="zh-CN" i="1" dirty="0" smtClean="0">
              <a:ea typeface="宋体" charset="-122"/>
            </a:endParaRPr>
          </a:p>
          <a:p>
            <a:r>
              <a:rPr lang="es-ES" altLang="zh-CN" dirty="0" smtClean="0">
                <a:ea typeface="SimSun" panose="02010600030101010101" pitchFamily="2" charset="-122"/>
              </a:rPr>
              <a:t>Development Phase</a:t>
            </a:r>
          </a:p>
          <a:p>
            <a:pPr marL="339725" lvl="2" indent="-111125"/>
            <a:r>
              <a:rPr lang="es-ES" altLang="zh-CN" dirty="0" smtClean="0">
                <a:ea typeface="宋体" charset="-122"/>
              </a:rPr>
              <a:t>Data Description Specifications (e.g. Schema, MO, DDS, </a:t>
            </a:r>
            <a:r>
              <a:rPr lang="es-ES" altLang="zh-CN" dirty="0" err="1" smtClean="0">
                <a:ea typeface="宋体" charset="-122"/>
              </a:rPr>
              <a:t>etc</a:t>
            </a:r>
            <a:r>
              <a:rPr lang="es-ES" altLang="zh-CN" dirty="0" smtClean="0">
                <a:ea typeface="宋体" charset="-122"/>
              </a:rPr>
              <a:t>)</a:t>
            </a:r>
          </a:p>
          <a:p>
            <a:pPr marL="339725" lvl="2" indent="-111125"/>
            <a:r>
              <a:rPr lang="es-ES" altLang="zh-CN" dirty="0" err="1" smtClean="0">
                <a:ea typeface="宋体" charset="-122"/>
              </a:rPr>
              <a:t>Documentation</a:t>
            </a:r>
            <a:r>
              <a:rPr lang="es-ES" altLang="zh-CN" dirty="0" smtClean="0">
                <a:ea typeface="宋体" charset="-122"/>
              </a:rPr>
              <a:t>:</a:t>
            </a:r>
          </a:p>
          <a:p>
            <a:pPr marL="565150" lvl="3"/>
            <a:r>
              <a:rPr lang="en-GB" altLang="zh-CN" dirty="0" smtClean="0">
                <a:ea typeface="宋体" charset="-122"/>
              </a:rPr>
              <a:t>Use cases</a:t>
            </a:r>
            <a:endParaRPr lang="en-GB" altLang="zh-CN" dirty="0">
              <a:ea typeface="宋体" charset="-122"/>
            </a:endParaRPr>
          </a:p>
          <a:p>
            <a:pPr marL="565150" lvl="3"/>
            <a:r>
              <a:rPr lang="en-GB" altLang="zh-CN" dirty="0" smtClean="0">
                <a:ea typeface="宋体" charset="-122"/>
              </a:rPr>
              <a:t>Guidance </a:t>
            </a:r>
            <a:r>
              <a:rPr lang="en-GB" altLang="zh-CN" dirty="0">
                <a:ea typeface="宋体" charset="-122"/>
              </a:rPr>
              <a:t>on how to use the resource, the generic </a:t>
            </a:r>
            <a:r>
              <a:rPr lang="en-GB" altLang="zh-CN" dirty="0" smtClean="0">
                <a:ea typeface="宋体" charset="-122"/>
              </a:rPr>
              <a:t>object </a:t>
            </a:r>
            <a:r>
              <a:rPr lang="es-ES" altLang="zh-CN" dirty="0" smtClean="0">
                <a:ea typeface="宋体" charset="-122"/>
              </a:rPr>
              <a:t> </a:t>
            </a:r>
            <a:endParaRPr lang="es-ES" altLang="zh-CN" i="1" dirty="0" smtClean="0">
              <a:ea typeface="宋体"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s-ES" altLang="zh-CN" smtClean="0">
                <a:ea typeface="SimSun" panose="02010600030101010101" pitchFamily="2" charset="-122"/>
              </a:rPr>
              <a:t>Planned Review Types</a:t>
            </a:r>
          </a:p>
        </p:txBody>
      </p:sp>
      <p:graphicFrame>
        <p:nvGraphicFramePr>
          <p:cNvPr id="5" name="Table 4"/>
          <p:cNvGraphicFramePr>
            <a:graphicFrameLocks noGrp="1"/>
          </p:cNvGraphicFramePr>
          <p:nvPr>
            <p:extLst>
              <p:ext uri="{D42A27DB-BD31-4B8C-83A1-F6EECF244321}">
                <p14:modId xmlns:p14="http://schemas.microsoft.com/office/powerpoint/2010/main" val="1584875974"/>
              </p:ext>
            </p:extLst>
          </p:nvPr>
        </p:nvGraphicFramePr>
        <p:xfrm>
          <a:off x="414338" y="1682750"/>
          <a:ext cx="8153400" cy="1603376"/>
        </p:xfrm>
        <a:graphic>
          <a:graphicData uri="http://schemas.openxmlformats.org/drawingml/2006/table">
            <a:tbl>
              <a:tblPr/>
              <a:tblGrid>
                <a:gridCol w="1447800">
                  <a:extLst>
                    <a:ext uri="{9D8B030D-6E8A-4147-A177-3AD203B41FA5}">
                      <a16:colId xmlns:a16="http://schemas.microsoft.com/office/drawing/2014/main" val="20000"/>
                    </a:ext>
                  </a:extLst>
                </a:gridCol>
                <a:gridCol w="6705600">
                  <a:extLst>
                    <a:ext uri="{9D8B030D-6E8A-4147-A177-3AD203B41FA5}">
                      <a16:colId xmlns:a16="http://schemas.microsoft.com/office/drawing/2014/main" val="20001"/>
                    </a:ext>
                  </a:extLst>
                </a:gridCol>
              </a:tblGrid>
              <a:tr h="341171">
                <a:tc gridSpan="2">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Planned Review Types </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0"/>
                  </a:ext>
                </a:extLst>
              </a:tr>
              <a:tr h="42073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Requirements</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dirty="0" smtClean="0">
                          <a:ea typeface="宋体" charset="-122"/>
                        </a:rPr>
                        <a:t>No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Architecture</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dirty="0" smtClean="0">
                          <a:ea typeface="宋体" charset="-122"/>
                        </a:rPr>
                        <a:t>No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rgbClr val="000000"/>
                          </a:solidFill>
                          <a:effectLst/>
                          <a:latin typeface="Calibri" pitchFamily="34" charset="0"/>
                          <a:ea typeface="宋体" charset="-122"/>
                        </a:rPr>
                        <a:t>Release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lvl="0"/>
                      <a:r>
                        <a:rPr lang="es-ES" altLang="zh-CN" dirty="0" smtClean="0">
                          <a:ea typeface="宋体" charset="-122"/>
                        </a:rPr>
                        <a:t>Closure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13035</TotalTime>
  <Pages>15</Pages>
  <Words>825</Words>
  <Application>Microsoft Office PowerPoint</Application>
  <PresentationFormat>사용자 지정</PresentationFormat>
  <Paragraphs>169</Paragraphs>
  <Slides>12</Slides>
  <Notes>12</Notes>
  <HiddenSlides>0</HiddenSlides>
  <MMClips>0</MMClips>
  <ScaleCrop>false</ScaleCrop>
  <HeadingPairs>
    <vt:vector size="6" baseType="variant">
      <vt:variant>
        <vt:lpstr>사용한 글꼴</vt:lpstr>
      </vt:variant>
      <vt:variant>
        <vt:i4>7</vt:i4>
      </vt:variant>
      <vt:variant>
        <vt:lpstr>테마</vt:lpstr>
      </vt:variant>
      <vt:variant>
        <vt:i4>1</vt:i4>
      </vt:variant>
      <vt:variant>
        <vt:lpstr>슬라이드 제목</vt:lpstr>
      </vt:variant>
      <vt:variant>
        <vt:i4>12</vt:i4>
      </vt:variant>
    </vt:vector>
  </HeadingPairs>
  <TitlesOfParts>
    <vt:vector size="20" baseType="lpstr">
      <vt:lpstr>SimSun</vt:lpstr>
      <vt:lpstr>SimSun</vt:lpstr>
      <vt:lpstr>Arial</vt:lpstr>
      <vt:lpstr>Arial Narrow</vt:lpstr>
      <vt:lpstr>Calibri</vt:lpstr>
      <vt:lpstr>Tahoma</vt:lpstr>
      <vt:lpstr>Times New Roman</vt:lpstr>
      <vt:lpstr>OMA Template</vt:lpstr>
      <vt:lpstr>OMA-WID_W0xxx-DWAPI-3DP-V1_0-20170922-D   Work Item Document WI0xxx – DWAPI for 3D printer</vt:lpstr>
      <vt:lpstr>Work Item Title and Registration Name </vt:lpstr>
      <vt:lpstr>Background</vt:lpstr>
      <vt:lpstr>Description and Objectives</vt:lpstr>
      <vt:lpstr>Main Use Case(s)</vt:lpstr>
      <vt:lpstr>Impacts, Relationships and Dependencies</vt:lpstr>
      <vt:lpstr>Proposed Timeline</vt:lpstr>
      <vt:lpstr>Planned deliverables</vt:lpstr>
      <vt:lpstr>Planned Review Types</vt:lpstr>
      <vt:lpstr>Supporting Companies</vt:lpstr>
      <vt:lpstr>Proposed Resources</vt:lpstr>
      <vt:lpstr>Document History</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chris.lowe@neul.com</dc:creator>
  <cp:lastModifiedBy>Andrew</cp:lastModifiedBy>
  <cp:revision>549</cp:revision>
  <cp:lastPrinted>1999-04-27T06:51:51Z</cp:lastPrinted>
  <dcterms:created xsi:type="dcterms:W3CDTF">2002-03-19T14:05:12Z</dcterms:created>
  <dcterms:modified xsi:type="dcterms:W3CDTF">2017-09-22T13:27:04Z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(3)Arl2qumnHF6LNHp3mMkHLcIOwn0Gzgilj2JCJ+QwPnIgrGB9n2ccHLGzDg9kDOPeYrQ1wF8v
ERUxS4faxrJJugP2JYI5nMmJJKnIh1aLm5csgmwMyIBheD5M3JmMepfXKppKoyZvYcjI9NfQ
vUA71hcPF2ChEI4jd0X42QvDxFzyhHUzwYJIWsKomANUd2Mbnxx8yt8FfDU82n9eZN2j3dGQ
YAt2X0Lv3wjdb3zEBo</vt:lpwstr>
  </property>
  <property fmtid="{D5CDD505-2E9C-101B-9397-08002B2CF9AE}" pid="3" name="_2015_ms_pID_7253431">
    <vt:lpwstr>NiR0snR1kdcETxP6z4E8O37yegE4Ra3zXgoGbMCsGZWk5Lt/ILfLy+
lQQ/Tc7UYOpQZlDmxOTGTjdazDNyPun0b2VgXv4mK3dPtN7B4Qasspldr7g4OVjslRjcW9CS
lc+QE6uA8U1wOWRADL9gQv99NkTZhdo/lKEn28zoBSLKC3LdoAIP3IrIxdrfCo7BQF7bL7wV
oF/VCuDihAfW2WpICP6KBRedIOnyuQ60WlyU</vt:lpwstr>
  </property>
  <property fmtid="{D5CDD505-2E9C-101B-9397-08002B2CF9AE}" pid="4" name="_2015_ms_pID_7253432">
    <vt:lpwstr>ag==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1498658919</vt:lpwstr>
  </property>
</Properties>
</file>