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301" r:id="rId3"/>
    <p:sldId id="304" r:id="rId4"/>
    <p:sldId id="298" r:id="rId5"/>
    <p:sldId id="303" r:id="rId6"/>
    <p:sldId id="296" r:id="rId7"/>
    <p:sldId id="305" r:id="rId8"/>
    <p:sldId id="258" r:id="rId9"/>
  </p:sldIdLst>
  <p:sldSz cx="9144000" cy="6858000" type="screen4x3"/>
  <p:notesSz cx="6888163" cy="100187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 userDrawn="1">
          <p15:clr>
            <a:srgbClr val="A4A3A4"/>
          </p15:clr>
        </p15:guide>
        <p15:guide id="2" pos="217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27" autoAdjust="0"/>
    <p:restoredTop sz="50000" autoAdjust="0"/>
  </p:normalViewPr>
  <p:slideViewPr>
    <p:cSldViewPr>
      <p:cViewPr varScale="1">
        <p:scale>
          <a:sx n="84" d="100"/>
          <a:sy n="84" d="100"/>
        </p:scale>
        <p:origin x="446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02"/>
      </p:cViewPr>
      <p:guideLst>
        <p:guide orient="horz" pos="3156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1" cy="500936"/>
          </a:xfrm>
          <a:prstGeom prst="rect">
            <a:avLst/>
          </a:prstGeom>
        </p:spPr>
        <p:txBody>
          <a:bodyPr vert="horz" lIns="93113" tIns="46557" rIns="93113" bIns="46557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0936"/>
          </a:xfrm>
          <a:prstGeom prst="rect">
            <a:avLst/>
          </a:prstGeom>
        </p:spPr>
        <p:txBody>
          <a:bodyPr vert="horz" lIns="93113" tIns="46557" rIns="93113" bIns="46557" rtlCol="0"/>
          <a:lstStyle>
            <a:lvl1pPr algn="r">
              <a:defRPr sz="1200"/>
            </a:lvl1pPr>
          </a:lstStyle>
          <a:p>
            <a:fld id="{3059B818-8931-494E-9CD8-2BC655DB174E}" type="datetimeFigureOut">
              <a:rPr lang="ko-KR" altLang="en-US" smtClean="0"/>
              <a:t>2019-04-01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516039"/>
            <a:ext cx="2984871" cy="500936"/>
          </a:xfrm>
          <a:prstGeom prst="rect">
            <a:avLst/>
          </a:prstGeom>
        </p:spPr>
        <p:txBody>
          <a:bodyPr vert="horz" lIns="93113" tIns="46557" rIns="93113" bIns="46557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901698" y="9516039"/>
            <a:ext cx="2984871" cy="500936"/>
          </a:xfrm>
          <a:prstGeom prst="rect">
            <a:avLst/>
          </a:prstGeom>
        </p:spPr>
        <p:txBody>
          <a:bodyPr vert="horz" lIns="93113" tIns="46557" rIns="93113" bIns="46557" rtlCol="0" anchor="b"/>
          <a:lstStyle>
            <a:lvl1pPr algn="r">
              <a:defRPr sz="1200"/>
            </a:lvl1pPr>
          </a:lstStyle>
          <a:p>
            <a:fld id="{820945C1-DA65-4E6E-ADA6-236D05AB70E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505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1" cy="500936"/>
          </a:xfrm>
          <a:prstGeom prst="rect">
            <a:avLst/>
          </a:prstGeom>
        </p:spPr>
        <p:txBody>
          <a:bodyPr vert="horz" lIns="93113" tIns="46557" rIns="93113" bIns="46557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0936"/>
          </a:xfrm>
          <a:prstGeom prst="rect">
            <a:avLst/>
          </a:prstGeom>
        </p:spPr>
        <p:txBody>
          <a:bodyPr vert="horz" lIns="93113" tIns="46557" rIns="93113" bIns="46557" rtlCol="0"/>
          <a:lstStyle>
            <a:lvl1pPr algn="r">
              <a:defRPr sz="1200"/>
            </a:lvl1pPr>
          </a:lstStyle>
          <a:p>
            <a:fld id="{D7922244-08B5-4AFB-9CED-56119925EAA2}" type="datetimeFigureOut">
              <a:rPr lang="ko-KR" altLang="en-US" smtClean="0"/>
              <a:t>2019-04-01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11737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13" tIns="46557" rIns="93113" bIns="46557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8817" y="4758890"/>
            <a:ext cx="5510530" cy="4508421"/>
          </a:xfrm>
          <a:prstGeom prst="rect">
            <a:avLst/>
          </a:prstGeom>
        </p:spPr>
        <p:txBody>
          <a:bodyPr vert="horz" lIns="93113" tIns="46557" rIns="93113" bIns="46557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516039"/>
            <a:ext cx="2984871" cy="500936"/>
          </a:xfrm>
          <a:prstGeom prst="rect">
            <a:avLst/>
          </a:prstGeom>
        </p:spPr>
        <p:txBody>
          <a:bodyPr vert="horz" lIns="93113" tIns="46557" rIns="93113" bIns="46557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901698" y="9516039"/>
            <a:ext cx="2984871" cy="500936"/>
          </a:xfrm>
          <a:prstGeom prst="rect">
            <a:avLst/>
          </a:prstGeom>
        </p:spPr>
        <p:txBody>
          <a:bodyPr vert="horz" lIns="93113" tIns="46557" rIns="93113" bIns="46557" rtlCol="0" anchor="b"/>
          <a:lstStyle>
            <a:lvl1pPr algn="r">
              <a:defRPr sz="1200"/>
            </a:lvl1pPr>
          </a:lstStyle>
          <a:p>
            <a:fld id="{4F5E6859-46D7-4E03-B7EE-F45F376563C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7718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E6859-46D7-4E03-B7EE-F45F376563C0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2069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E6859-46D7-4E03-B7EE-F45F376563C0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6290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70943"/>
            <a:ext cx="7772400" cy="1470025"/>
          </a:xfrm>
        </p:spPr>
        <p:txBody>
          <a:bodyPr>
            <a:normAutofit/>
          </a:bodyPr>
          <a:lstStyle>
            <a:lvl1pPr algn="ctr">
              <a:defRPr sz="3600" b="0">
                <a:latin typeface="HY헤드라인M" pitchFamily="18" charset="-127"/>
                <a:ea typeface="HY헤드라인M" pitchFamily="18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89895" y="3429000"/>
            <a:ext cx="6400800" cy="247268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ko-KR" smtClean="0"/>
              <a:t>Andrew Min-gyu Han, Open Source Alliance, Copyright©2018 All rights reserved.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E06877-4C8A-4ABC-9FAC-E00FD093011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01079"/>
            <a:ext cx="993799" cy="993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53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67544" y="836712"/>
            <a:ext cx="2448272" cy="562074"/>
          </a:xfrm>
        </p:spPr>
        <p:txBody>
          <a:bodyPr/>
          <a:lstStyle>
            <a:lvl1pPr algn="r">
              <a:defRPr>
                <a:latin typeface="HY헤드라인M" pitchFamily="18" charset="-127"/>
                <a:ea typeface="HY헤드라인M" pitchFamily="18" charset="-127"/>
              </a:defRPr>
            </a:lvl1pPr>
          </a:lstStyle>
          <a:p>
            <a:r>
              <a:rPr lang="ko-KR" altLang="en-US" dirty="0" smtClean="0"/>
              <a:t>목    차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E06877-4C8A-4ABC-9FAC-E00FD093011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2"/>
          </p:nvPr>
        </p:nvSpPr>
        <p:spPr>
          <a:xfrm>
            <a:off x="3059113" y="836712"/>
            <a:ext cx="5689600" cy="55450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547664" y="1412776"/>
            <a:ext cx="12763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i="1" dirty="0" smtClean="0">
                <a:solidFill>
                  <a:schemeClr val="bg1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Contents</a:t>
            </a:r>
            <a:endParaRPr lang="ko-KR" altLang="en-US" sz="2000" b="1" i="1" dirty="0">
              <a:solidFill>
                <a:schemeClr val="bg1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cxnSp>
        <p:nvCxnSpPr>
          <p:cNvPr id="9" name="직선 연결선 8"/>
          <p:cNvCxnSpPr/>
          <p:nvPr userDrawn="1"/>
        </p:nvCxnSpPr>
        <p:spPr>
          <a:xfrm>
            <a:off x="2987824" y="836712"/>
            <a:ext cx="0" cy="5544616"/>
          </a:xfrm>
          <a:prstGeom prst="line">
            <a:avLst/>
          </a:prstGeom>
          <a:ln w="635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바닥글 개체 틀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altLang="ko-KR" smtClean="0"/>
              <a:t>Andrew Min-gyu Han, Open Source Alliance, Copyright©2018 All rights reserved.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8083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E06877-4C8A-4ABC-9FAC-E00FD093011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2"/>
          </p:nvPr>
        </p:nvSpPr>
        <p:spPr>
          <a:xfrm>
            <a:off x="468313" y="981075"/>
            <a:ext cx="8208143" cy="5400675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defRPr/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defRPr/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defRPr/>
            </a:lvl3pPr>
            <a:lvl4pPr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defRPr/>
            </a:lvl4pPr>
            <a:lvl5pPr>
              <a:lnSpc>
                <a:spcPct val="100000"/>
              </a:lnSpc>
              <a:spcBef>
                <a:spcPts val="600"/>
              </a:spcBef>
              <a:spcAft>
                <a:spcPts val="300"/>
              </a:spcAft>
              <a:defRPr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altLang="ko-KR" smtClean="0"/>
              <a:t>Andrew Min-gyu Han, Open Source Alliance, Copyright©2018 All rights reserved.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20793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06877-4C8A-4ABC-9FAC-E00FD093011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2" name="바닥글 개체 틀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altLang="ko-KR" smtClean="0"/>
              <a:t>Andrew Min-gyu Han, Open Source Alliance, Copyright©2018 All rights reserved.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69648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ko-KR" smtClean="0"/>
              <a:t>Andrew Min-gyu Han, Open Source Alliance, Copyright©2018 All rights reserved.</a:t>
            </a:r>
            <a:endParaRPr lang="ko-KR" alt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4981"/>
            <a:ext cx="7009717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2"/>
          <p:cNvSpPr txBox="1">
            <a:spLocks noChangeArrowheads="1"/>
          </p:cNvSpPr>
          <p:nvPr userDrawn="1"/>
        </p:nvSpPr>
        <p:spPr bwMode="auto">
          <a:xfrm>
            <a:off x="1996040" y="332656"/>
            <a:ext cx="6708908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r" eaLnBrk="1" fontAlgn="base" latinLnBrk="1" hangingPunct="1">
              <a:lnSpc>
                <a:spcPct val="100000"/>
              </a:lnSpc>
              <a:spcBef>
                <a:spcPct val="50000"/>
              </a:spcBef>
              <a:buSzTx/>
              <a:buFontTx/>
              <a:buNone/>
            </a:pPr>
            <a:r>
              <a:rPr lang="ko-KR" altLang="ko-KR" sz="2800" b="1" dirty="0">
                <a:solidFill>
                  <a:schemeClr val="bg1">
                    <a:lumMod val="65000"/>
                  </a:schemeClr>
                </a:solidFill>
              </a:rPr>
              <a:t>Спасибо!</a:t>
            </a:r>
            <a:r>
              <a:rPr lang="en-US" altLang="ko-KR" sz="2800" dirty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HY견고딕" pitchFamily="18" charset="-127"/>
              </a:rPr>
              <a:t> </a:t>
            </a:r>
            <a:r>
              <a:rPr lang="ko-KR" altLang="en-US" sz="2800" b="1" dirty="0" smtClean="0">
                <a:solidFill>
                  <a:schemeClr val="bg1">
                    <a:lumMod val="65000"/>
                  </a:schemeClr>
                </a:solidFill>
                <a:latin typeface="한양해서" pitchFamily="18" charset="-127"/>
                <a:ea typeface="한양해서" pitchFamily="18" charset="-127"/>
              </a:rPr>
              <a:t>谢谢</a:t>
            </a:r>
            <a:r>
              <a:rPr lang="en-US" altLang="ko-KR" sz="2800" b="1" dirty="0">
                <a:solidFill>
                  <a:schemeClr val="bg1">
                    <a:lumMod val="65000"/>
                  </a:schemeClr>
                </a:solidFill>
                <a:latin typeface="한양해서" pitchFamily="18" charset="-127"/>
                <a:ea typeface="한양해서" pitchFamily="18" charset="-127"/>
              </a:rPr>
              <a:t>!</a:t>
            </a:r>
            <a:r>
              <a:rPr lang="en-US" altLang="ko-KR" sz="2800" dirty="0">
                <a:solidFill>
                  <a:schemeClr val="bg1">
                    <a:lumMod val="65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sz="2800" b="1" dirty="0">
                <a:solidFill>
                  <a:schemeClr val="bg1">
                    <a:lumMod val="65000"/>
                  </a:schemeClr>
                </a:solidFill>
                <a:latin typeface="바탕체" pitchFamily="17" charset="-127"/>
                <a:ea typeface="바탕체" pitchFamily="17" charset="-127"/>
              </a:rPr>
              <a:t>감사합니다</a:t>
            </a:r>
            <a:r>
              <a:rPr lang="en-US" altLang="ko-KR" sz="2800" b="1" dirty="0">
                <a:solidFill>
                  <a:schemeClr val="bg1">
                    <a:lumMod val="65000"/>
                  </a:schemeClr>
                </a:solidFill>
                <a:latin typeface="바탕체" pitchFamily="17" charset="-127"/>
                <a:ea typeface="바탕체" pitchFamily="17" charset="-127"/>
              </a:rPr>
              <a:t>.</a:t>
            </a:r>
          </a:p>
          <a:p>
            <a:pPr algn="r" eaLnBrk="1" fontAlgn="base" latinLnBrk="1" hangingPunct="1">
              <a:lnSpc>
                <a:spcPct val="100000"/>
              </a:lnSpc>
              <a:spcBef>
                <a:spcPct val="50000"/>
              </a:spcBef>
              <a:buSzTx/>
              <a:buFontTx/>
              <a:buNone/>
            </a:pPr>
            <a:r>
              <a:rPr lang="en-US" altLang="ko-KR" sz="28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ea typeface="HY헤드라인M" pitchFamily="18" charset="-127"/>
              </a:rPr>
              <a:t>Pěkně</a:t>
            </a:r>
            <a:r>
              <a:rPr lang="en-US" altLang="ko-KR" sz="28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ea typeface="HY헤드라인M" pitchFamily="18" charset="-127"/>
              </a:rPr>
              <a:t> </a:t>
            </a:r>
            <a:r>
              <a:rPr lang="en-US" altLang="ko-KR" sz="28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ea typeface="HY헤드라인M" pitchFamily="18" charset="-127"/>
              </a:rPr>
              <a:t>děkuji</a:t>
            </a:r>
            <a:r>
              <a:rPr lang="en-US" altLang="ko-KR" sz="28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ea typeface="HY헤드라인M" pitchFamily="18" charset="-127"/>
              </a:rPr>
              <a:t>. </a:t>
            </a:r>
            <a:r>
              <a:rPr lang="en-US" altLang="ko-KR" sz="28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ea typeface="HY헤드라인M" pitchFamily="18" charset="-127"/>
              </a:rPr>
              <a:t>Danke</a:t>
            </a:r>
            <a:r>
              <a:rPr lang="en-US" altLang="ko-KR" sz="28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ea typeface="HY헤드라인M" pitchFamily="18" charset="-127"/>
              </a:rPr>
              <a:t> </a:t>
            </a:r>
            <a:r>
              <a:rPr lang="en-US" altLang="ko-KR" sz="2800" b="1" dirty="0" err="1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ea typeface="HY헤드라인M" pitchFamily="18" charset="-127"/>
              </a:rPr>
              <a:t>schön</a:t>
            </a:r>
            <a:r>
              <a:rPr lang="en-US" altLang="ko-KR" sz="2800" b="1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ea typeface="HY헤드라인M" pitchFamily="18" charset="-127"/>
              </a:rPr>
              <a:t>!</a:t>
            </a:r>
            <a:r>
              <a:rPr lang="en-US" altLang="ko-KR" sz="2800" b="1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rPr>
              <a:t>  </a:t>
            </a:r>
            <a:r>
              <a:rPr lang="en-US" altLang="ko-KR" sz="2800" b="1" dirty="0">
                <a:solidFill>
                  <a:schemeClr val="tx1"/>
                </a:solidFill>
                <a:latin typeface="Times New Roman" pitchFamily="18" charset="0"/>
              </a:rPr>
              <a:t>Thank you</a:t>
            </a:r>
            <a:r>
              <a:rPr lang="en-US" altLang="ko-KR" sz="2800" b="1" dirty="0" smtClean="0">
                <a:solidFill>
                  <a:schemeClr val="tx1"/>
                </a:solidFill>
                <a:latin typeface="Times New Roman" pitchFamily="18" charset="0"/>
              </a:rPr>
              <a:t>!</a:t>
            </a:r>
          </a:p>
          <a:p>
            <a:pPr algn="r" eaLnBrk="1" fontAlgn="base" latinLnBrk="1" hangingPunct="1">
              <a:lnSpc>
                <a:spcPct val="100000"/>
              </a:lnSpc>
              <a:spcBef>
                <a:spcPct val="50000"/>
              </a:spcBef>
              <a:buSzTx/>
              <a:buFontTx/>
              <a:buNone/>
            </a:pPr>
            <a:r>
              <a:rPr lang="en-US" altLang="ko-KR" sz="28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rPr>
              <a:t>Merci beaucoup. </a:t>
            </a:r>
            <a:r>
              <a:rPr lang="en-US" altLang="ko-KR" sz="28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rPr>
              <a:t>Muchas</a:t>
            </a:r>
            <a:r>
              <a:rPr lang="en-US" altLang="ko-KR" sz="28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rPr>
              <a:t> gracias. </a:t>
            </a:r>
            <a:endParaRPr lang="en-US" altLang="ko-KR" sz="2800" b="1" dirty="0">
              <a:solidFill>
                <a:schemeClr val="bg1">
                  <a:lumMod val="65000"/>
                </a:schemeClr>
              </a:solidFill>
              <a:latin typeface="Times New Roman" pitchFamily="18" charset="0"/>
            </a:endParaRPr>
          </a:p>
          <a:p>
            <a:pPr algn="r" eaLnBrk="1" fontAlgn="base" latinLnBrk="1" hangingPunct="1">
              <a:lnSpc>
                <a:spcPct val="100000"/>
              </a:lnSpc>
              <a:spcBef>
                <a:spcPct val="50000"/>
              </a:spcBef>
              <a:buSzTx/>
              <a:buFontTx/>
              <a:buNone/>
            </a:pPr>
            <a:r>
              <a:rPr lang="en-US" altLang="ja-JP" sz="28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ea typeface="MS PGothic" pitchFamily="34" charset="-128"/>
              </a:rPr>
              <a:t>Hvala</a:t>
            </a:r>
            <a:r>
              <a:rPr lang="en-US" altLang="ja-JP" sz="28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ea typeface="MS PGothic" pitchFamily="34" charset="-128"/>
              </a:rPr>
              <a:t> </a:t>
            </a:r>
            <a:r>
              <a:rPr lang="en-US" altLang="ja-JP" sz="28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ea typeface="MS PGothic" pitchFamily="34" charset="-128"/>
              </a:rPr>
              <a:t>lijepa</a:t>
            </a:r>
            <a:r>
              <a:rPr lang="en-US" altLang="ja-JP" sz="28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ea typeface="MS PGothic" pitchFamily="34" charset="-128"/>
              </a:rPr>
              <a:t>. </a:t>
            </a:r>
            <a:r>
              <a:rPr lang="ja-JP" altLang="en-US" sz="28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ea typeface="MS PGothic" pitchFamily="34" charset="-128"/>
              </a:rPr>
              <a:t>あ</a:t>
            </a:r>
            <a:r>
              <a:rPr lang="ja-JP" altLang="en-US" sz="2800" b="1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ea typeface="MS PGothic" pitchFamily="34" charset="-128"/>
              </a:rPr>
              <a:t>りがとうございます。</a:t>
            </a:r>
            <a:endParaRPr lang="ja-JP" altLang="ko-KR" sz="2800" b="1" dirty="0">
              <a:solidFill>
                <a:schemeClr val="bg1">
                  <a:lumMod val="65000"/>
                </a:schemeClr>
              </a:solidFill>
              <a:latin typeface="Times New Roman" pitchFamily="18" charset="0"/>
              <a:ea typeface="MS PGothic" pitchFamily="34" charset="-128"/>
            </a:endParaRPr>
          </a:p>
          <a:p>
            <a:pPr algn="r" eaLnBrk="1" fontAlgn="base" latinLnBrk="1" hangingPunct="1">
              <a:lnSpc>
                <a:spcPct val="100000"/>
              </a:lnSpc>
              <a:spcBef>
                <a:spcPct val="50000"/>
              </a:spcBef>
              <a:buSzTx/>
              <a:buFontTx/>
              <a:buNone/>
            </a:pPr>
            <a:r>
              <a:rPr lang="en-US" altLang="ko-KR" sz="2800" b="1" dirty="0" err="1" smtClean="0">
                <a:solidFill>
                  <a:schemeClr val="bg1">
                    <a:lumMod val="65000"/>
                  </a:schemeClr>
                </a:solidFill>
                <a:cs typeface="Angsana New" pitchFamily="18" charset="-34"/>
              </a:rPr>
              <a:t>Dziękuję</a:t>
            </a:r>
            <a:r>
              <a:rPr lang="en-US" altLang="ko-KR" sz="2800" b="1" dirty="0" smtClean="0">
                <a:solidFill>
                  <a:schemeClr val="bg1">
                    <a:lumMod val="65000"/>
                  </a:schemeClr>
                </a:solidFill>
                <a:cs typeface="Angsana New" pitchFamily="18" charset="-34"/>
              </a:rPr>
              <a:t>. </a:t>
            </a:r>
            <a:r>
              <a:rPr lang="th-TH" altLang="ko-KR" sz="2800" b="1" dirty="0" smtClean="0">
                <a:solidFill>
                  <a:schemeClr val="bg1">
                    <a:lumMod val="65000"/>
                  </a:schemeClr>
                </a:solidFill>
                <a:cs typeface="Angsana New" pitchFamily="18" charset="-34"/>
              </a:rPr>
              <a:t>ขอบคุณ</a:t>
            </a:r>
            <a:r>
              <a:rPr lang="th-TH" altLang="ko-KR" sz="2800" b="1" dirty="0">
                <a:solidFill>
                  <a:schemeClr val="bg1">
                    <a:lumMod val="65000"/>
                  </a:schemeClr>
                </a:solidFill>
                <a:cs typeface="Angsana New" pitchFamily="18" charset="-34"/>
              </a:rPr>
              <a:t>ครับ</a:t>
            </a:r>
            <a:r>
              <a:rPr lang="en-US" altLang="ko-KR" sz="28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rPr>
              <a:t>. </a:t>
            </a:r>
            <a:r>
              <a:rPr lang="en-US" altLang="ko-KR" sz="2800" b="1" dirty="0" err="1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rPr>
              <a:t>Terima</a:t>
            </a:r>
            <a:r>
              <a:rPr lang="en-US" altLang="ko-KR" sz="2800" b="1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rPr>
              <a:t> </a:t>
            </a:r>
            <a:r>
              <a:rPr lang="en-US" altLang="ko-KR" sz="2800" b="1" dirty="0" err="1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rPr>
              <a:t>kasih</a:t>
            </a:r>
            <a:r>
              <a:rPr lang="en-US" altLang="ko-KR" sz="28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rPr>
              <a:t>.</a:t>
            </a:r>
          </a:p>
          <a:p>
            <a:pPr algn="r" eaLnBrk="1" fontAlgn="base" latinLnBrk="1" hangingPunct="1">
              <a:lnSpc>
                <a:spcPct val="100000"/>
              </a:lnSpc>
              <a:spcBef>
                <a:spcPct val="50000"/>
              </a:spcBef>
              <a:buSzTx/>
              <a:buFontTx/>
              <a:buNone/>
            </a:pPr>
            <a:r>
              <a:rPr lang="az-Cyrl-AZ" altLang="ko-KR" sz="2800" b="1" dirty="0" smtClean="0">
                <a:solidFill>
                  <a:schemeClr val="bg1">
                    <a:lumMod val="65000"/>
                  </a:schemeClr>
                </a:solidFill>
                <a:effectLst/>
              </a:rPr>
              <a:t>Талархлаа</a:t>
            </a:r>
            <a:r>
              <a:rPr lang="az-Cyrl-AZ" altLang="ko-KR" sz="2800" dirty="0" smtClean="0">
                <a:solidFill>
                  <a:schemeClr val="bg1">
                    <a:lumMod val="65000"/>
                  </a:schemeClr>
                </a:solidFill>
                <a:effectLst/>
              </a:rPr>
              <a:t>.</a:t>
            </a:r>
            <a:r>
              <a:rPr lang="vi-VN" altLang="ko-KR" sz="2800" dirty="0" smtClean="0">
                <a:solidFill>
                  <a:schemeClr val="bg1">
                    <a:lumMod val="65000"/>
                  </a:schemeClr>
                </a:solidFill>
                <a:effectLst/>
              </a:rPr>
              <a:t> Cảm ơn chị.</a:t>
            </a:r>
            <a:endParaRPr lang="en-US" altLang="ko-KR" sz="2800" dirty="0" smtClean="0">
              <a:solidFill>
                <a:schemeClr val="bg1">
                  <a:lumMod val="65000"/>
                </a:schemeClr>
              </a:solidFill>
              <a:effectLst/>
            </a:endParaRPr>
          </a:p>
          <a:p>
            <a:pPr algn="r" eaLnBrk="1" fontAlgn="base" latinLnBrk="1" hangingPunct="1">
              <a:lnSpc>
                <a:spcPct val="100000"/>
              </a:lnSpc>
              <a:spcBef>
                <a:spcPct val="50000"/>
              </a:spcBef>
              <a:buSzTx/>
              <a:buFontTx/>
              <a:buNone/>
            </a:pPr>
            <a:r>
              <a:rPr lang="hi-IN" altLang="ko-KR" sz="28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rPr>
              <a:t>अतिकृतज्ञ होना</a:t>
            </a:r>
            <a:r>
              <a:rPr lang="en-US" altLang="ko-KR" sz="28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rPr>
              <a:t> </a:t>
            </a:r>
            <a:r>
              <a:rPr lang="en-US" altLang="ko-KR" sz="28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rPr>
              <a:t>Hálás</a:t>
            </a:r>
            <a:r>
              <a:rPr lang="en-US" altLang="ko-KR" sz="28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rPr>
              <a:t> </a:t>
            </a:r>
            <a:r>
              <a:rPr lang="en-US" altLang="ko-KR" sz="2800" b="1" dirty="0" err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rPr>
              <a:t>vagyok</a:t>
            </a:r>
            <a:r>
              <a:rPr lang="en-US" altLang="ko-KR" sz="2800" b="1" dirty="0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</a:rPr>
              <a:t>.</a:t>
            </a:r>
            <a:endParaRPr lang="en-US" altLang="ko-KR" sz="2800" b="1" dirty="0">
              <a:solidFill>
                <a:schemeClr val="bg1">
                  <a:lumMod val="65000"/>
                </a:scheme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503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67544" y="980728"/>
            <a:ext cx="8229600" cy="54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0" y="6597352"/>
            <a:ext cx="9144000" cy="2880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altLang="ko-KR" smtClean="0"/>
              <a:t>Andrew Min-gyu Han, Open Source Alliance, Copyright©2018 All rights reserved.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20272" y="6597352"/>
            <a:ext cx="2133600" cy="2880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1"/>
                </a:solidFill>
              </a:defRPr>
            </a:lvl1pPr>
          </a:lstStyle>
          <a:p>
            <a:fld id="{57E06877-4C8A-4ABC-9FAC-E00FD093011D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" y="6513677"/>
            <a:ext cx="1568514" cy="32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8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1" r:id="rId3"/>
    <p:sldLayoutId id="2147483650" r:id="rId4"/>
    <p:sldLayoutId id="2147483653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1" hangingPunct="1">
        <a:spcBef>
          <a:spcPct val="0"/>
        </a:spcBef>
        <a:buNone/>
        <a:defRPr sz="2800" b="0" kern="1200">
          <a:solidFill>
            <a:schemeClr val="tx1"/>
          </a:solidFill>
          <a:latin typeface="HY헤드라인M" pitchFamily="18" charset="-127"/>
          <a:ea typeface="HY헤드라인M" pitchFamily="18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jpg"/><Relationship Id="rId18" Type="http://schemas.openxmlformats.org/officeDocument/2006/relationships/image" Target="../media/image19.gif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hyperlink" Target="http://www.hansung.ac.kr/web/www/home" TargetMode="External"/><Relationship Id="rId2" Type="http://schemas.openxmlformats.org/officeDocument/2006/relationships/hyperlink" Target="http://www.google.com/url?sa=i&amp;rct=j&amp;q=&amp;esrc=s&amp;source=images&amp;cd=&amp;cad=rja&amp;uact=8&amp;ved=2ahUKEwj4ov3CgKrgAhUNc3AKHdO_DbYQjRx6BAgBEAU&amp;url=http://www.gamejob.co.kr/List_GI/GI_Info_Read.asp?C_ID%3Docon1234&amp;psig=AOvVaw2ocb1vAhmoYImClaWv4be-&amp;ust=1549642020336595" TargetMode="Externa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gif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0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Intelligent Contents Standardization Forum (ICF)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altLang="ko-KR" dirty="0" smtClean="0"/>
          </a:p>
          <a:p>
            <a:r>
              <a:rPr lang="en-US" altLang="ko-KR" dirty="0" smtClean="0"/>
              <a:t>2019.04.01</a:t>
            </a:r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Open Source Alliance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2676181" y="260648"/>
            <a:ext cx="3866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OMA-CD-2019-0001-INP_intro_ICF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632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모서리가 둥근 직사각형 27"/>
          <p:cNvSpPr/>
          <p:nvPr/>
        </p:nvSpPr>
        <p:spPr>
          <a:xfrm>
            <a:off x="1206684" y="3800947"/>
            <a:ext cx="6691219" cy="2436365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altLang="ko-KR" sz="1400" b="1" dirty="0" smtClean="0">
              <a:solidFill>
                <a:schemeClr val="tx1"/>
              </a:solidFill>
            </a:endParaRPr>
          </a:p>
          <a:p>
            <a:pPr algn="ctr"/>
            <a:endParaRPr lang="en-US" altLang="ko-KR" sz="1400" b="1" dirty="0">
              <a:solidFill>
                <a:schemeClr val="tx1"/>
              </a:solidFill>
            </a:endParaRPr>
          </a:p>
          <a:p>
            <a:pPr algn="ctr"/>
            <a:r>
              <a:rPr lang="en-US" altLang="ko-KR" sz="1400" b="1" dirty="0" smtClean="0">
                <a:solidFill>
                  <a:schemeClr val="bg1"/>
                </a:solidFill>
              </a:rPr>
              <a:t>Intelligent</a:t>
            </a:r>
          </a:p>
          <a:p>
            <a:pPr algn="ctr"/>
            <a:r>
              <a:rPr lang="en-US" altLang="ko-KR" sz="1400" b="1" dirty="0" smtClean="0">
                <a:solidFill>
                  <a:schemeClr val="bg1"/>
                </a:solidFill>
              </a:rPr>
              <a:t>Contents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sp>
        <p:nvSpPr>
          <p:cNvPr id="27" name="모서리가 둥근 직사각형 26"/>
          <p:cNvSpPr/>
          <p:nvPr/>
        </p:nvSpPr>
        <p:spPr>
          <a:xfrm>
            <a:off x="1214480" y="2573784"/>
            <a:ext cx="6683424" cy="115212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</a:rPr>
              <a:t>Contents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777991" y="1152537"/>
            <a:ext cx="7565281" cy="10081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</a:rPr>
              <a:t>Artificial Intelligence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E06877-4C8A-4ABC-9FAC-E00FD093011D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What is Intelligent Contents?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altLang="ko-KR" smtClean="0"/>
              <a:t>Andrew Min-gyu Han, Open Source Alliance, Copyright©2018 All rights reserved.</a:t>
            </a:r>
            <a:endParaRPr lang="ko-KR" altLang="en-US" dirty="0"/>
          </a:p>
        </p:txBody>
      </p:sp>
      <p:grpSp>
        <p:nvGrpSpPr>
          <p:cNvPr id="26" name="그룹 25"/>
          <p:cNvGrpSpPr/>
          <p:nvPr/>
        </p:nvGrpSpPr>
        <p:grpSpPr>
          <a:xfrm>
            <a:off x="852123" y="1556091"/>
            <a:ext cx="1730509" cy="513637"/>
            <a:chOff x="1041291" y="1475203"/>
            <a:chExt cx="1730509" cy="513637"/>
          </a:xfrm>
        </p:grpSpPr>
        <p:sp>
          <p:nvSpPr>
            <p:cNvPr id="7" name="직사각형 6"/>
            <p:cNvSpPr/>
            <p:nvPr/>
          </p:nvSpPr>
          <p:spPr>
            <a:xfrm>
              <a:off x="2339752" y="1484784"/>
              <a:ext cx="432048" cy="504056"/>
            </a:xfrm>
            <a:prstGeom prst="rect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000" b="1" dirty="0" smtClean="0">
                  <a:ln w="12700">
                    <a:noFill/>
                  </a:ln>
                </a:rPr>
                <a:t>Plan-</a:t>
              </a:r>
              <a:r>
                <a:rPr lang="en-US" altLang="ko-KR" sz="1000" b="1" dirty="0" err="1" smtClean="0">
                  <a:ln w="12700">
                    <a:noFill/>
                  </a:ln>
                </a:rPr>
                <a:t>ing</a:t>
              </a:r>
              <a:endParaRPr lang="ko-KR" altLang="en-US" sz="1000" b="1" dirty="0">
                <a:ln w="12700">
                  <a:noFill/>
                </a:ln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1041291" y="1475203"/>
              <a:ext cx="1299398" cy="504056"/>
            </a:xfrm>
            <a:prstGeom prst="rect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000" b="1" dirty="0" smtClean="0">
                  <a:ln w="12700">
                    <a:noFill/>
                  </a:ln>
                  <a:solidFill>
                    <a:schemeClr val="tx1"/>
                  </a:solidFill>
                </a:rPr>
                <a:t>User-tailored,</a:t>
              </a:r>
            </a:p>
            <a:p>
              <a:pPr algn="ctr"/>
              <a:r>
                <a:rPr lang="en-US" altLang="ko-KR" sz="1000" b="1" dirty="0" smtClean="0">
                  <a:ln w="12700">
                    <a:noFill/>
                  </a:ln>
                  <a:solidFill>
                    <a:schemeClr val="tx1"/>
                  </a:solidFill>
                </a:rPr>
                <a:t>Whoever use</a:t>
              </a:r>
              <a:endParaRPr lang="ko-KR" altLang="en-US" sz="1000" b="1" dirty="0">
                <a:ln w="12700">
                  <a:noFill/>
                </a:ln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2718670" y="1561534"/>
            <a:ext cx="1726372" cy="513686"/>
            <a:chOff x="2907838" y="1480646"/>
            <a:chExt cx="1726372" cy="513686"/>
          </a:xfrm>
        </p:grpSpPr>
        <p:sp>
          <p:nvSpPr>
            <p:cNvPr id="8" name="직사각형 7"/>
            <p:cNvSpPr/>
            <p:nvPr/>
          </p:nvSpPr>
          <p:spPr>
            <a:xfrm>
              <a:off x="4202162" y="1490276"/>
              <a:ext cx="432048" cy="504056"/>
            </a:xfrm>
            <a:prstGeom prst="rect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000" b="1" dirty="0" err="1" smtClean="0">
                  <a:ln w="12700">
                    <a:noFill/>
                  </a:ln>
                </a:rPr>
                <a:t>Produ-cing</a:t>
              </a:r>
              <a:endParaRPr lang="ko-KR" altLang="en-US" sz="1000" b="1" dirty="0">
                <a:ln w="12700">
                  <a:noFill/>
                </a:ln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2907838" y="1480646"/>
              <a:ext cx="1299398" cy="504056"/>
            </a:xfrm>
            <a:prstGeom prst="rect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000" b="1" dirty="0" smtClean="0">
                  <a:ln w="12700">
                    <a:noFill/>
                  </a:ln>
                  <a:solidFill>
                    <a:schemeClr val="tx1"/>
                  </a:solidFill>
                </a:rPr>
                <a:t>Economic and Efficient</a:t>
              </a:r>
              <a:endParaRPr lang="ko-KR" altLang="en-US" sz="1000" b="1" dirty="0">
                <a:ln w="12700">
                  <a:noFill/>
                </a:ln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4585129" y="1571164"/>
            <a:ext cx="1734010" cy="504193"/>
            <a:chOff x="4773786" y="1447419"/>
            <a:chExt cx="1734010" cy="504193"/>
          </a:xfrm>
        </p:grpSpPr>
        <p:sp>
          <p:nvSpPr>
            <p:cNvPr id="9" name="직사각형 8"/>
            <p:cNvSpPr/>
            <p:nvPr/>
          </p:nvSpPr>
          <p:spPr>
            <a:xfrm>
              <a:off x="6075748" y="1447419"/>
              <a:ext cx="432048" cy="504056"/>
            </a:xfrm>
            <a:prstGeom prst="rect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000" b="1" dirty="0" err="1" smtClean="0">
                  <a:ln w="12700">
                    <a:noFill/>
                  </a:ln>
                </a:rPr>
                <a:t>Distri-bution</a:t>
              </a:r>
              <a:endParaRPr lang="ko-KR" altLang="en-US" sz="1000" b="1" dirty="0">
                <a:ln w="12700">
                  <a:noFill/>
                </a:ln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4773786" y="1447556"/>
              <a:ext cx="1299398" cy="504056"/>
            </a:xfrm>
            <a:prstGeom prst="rect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000" b="1" dirty="0" smtClean="0">
                  <a:ln w="12700">
                    <a:noFill/>
                  </a:ln>
                  <a:solidFill>
                    <a:schemeClr val="tx1"/>
                  </a:solidFill>
                </a:rPr>
                <a:t>Safe, Transparent,</a:t>
              </a:r>
              <a:r>
                <a:rPr lang="en-US" altLang="ko-KR" sz="1000" b="1" dirty="0" smtClean="0">
                  <a:ln w="12700">
                    <a:noFill/>
                  </a:ln>
                  <a:solidFill>
                    <a:schemeClr val="tx1"/>
                  </a:solidFill>
                </a:rPr>
                <a:t/>
              </a:r>
              <a:br>
                <a:rPr lang="en-US" altLang="ko-KR" sz="1000" b="1" dirty="0" smtClean="0">
                  <a:ln w="12700">
                    <a:noFill/>
                  </a:ln>
                  <a:solidFill>
                    <a:schemeClr val="tx1"/>
                  </a:solidFill>
                </a:rPr>
              </a:br>
              <a:r>
                <a:rPr lang="en-US" altLang="ko-KR" sz="1000" b="1" dirty="0" smtClean="0">
                  <a:ln w="12700">
                    <a:noFill/>
                  </a:ln>
                  <a:solidFill>
                    <a:schemeClr val="tx1"/>
                  </a:solidFill>
                </a:rPr>
                <a:t>Strategic</a:t>
              </a:r>
              <a:endParaRPr lang="ko-KR" altLang="en-US" sz="1000" b="1" dirty="0">
                <a:ln w="12700">
                  <a:noFill/>
                </a:ln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6462642" y="1564207"/>
            <a:ext cx="1729572" cy="504656"/>
            <a:chOff x="6651810" y="1483319"/>
            <a:chExt cx="1729572" cy="504656"/>
          </a:xfrm>
        </p:grpSpPr>
        <p:sp>
          <p:nvSpPr>
            <p:cNvPr id="10" name="직사각형 9"/>
            <p:cNvSpPr/>
            <p:nvPr/>
          </p:nvSpPr>
          <p:spPr>
            <a:xfrm>
              <a:off x="7949334" y="1483919"/>
              <a:ext cx="432048" cy="504056"/>
            </a:xfrm>
            <a:prstGeom prst="rect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000" b="1" dirty="0" smtClean="0">
                  <a:ln w="12700">
                    <a:noFill/>
                  </a:ln>
                </a:rPr>
                <a:t>Con-sump-</a:t>
              </a:r>
              <a:r>
                <a:rPr lang="en-US" altLang="ko-KR" sz="1000" b="1" dirty="0" err="1" smtClean="0">
                  <a:ln w="12700">
                    <a:noFill/>
                  </a:ln>
                </a:rPr>
                <a:t>tion</a:t>
              </a:r>
              <a:endParaRPr lang="ko-KR" altLang="en-US" sz="1000" b="1" dirty="0">
                <a:ln w="12700">
                  <a:noFill/>
                </a:ln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6651810" y="1483319"/>
              <a:ext cx="1299398" cy="504056"/>
            </a:xfrm>
            <a:prstGeom prst="rect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000" b="1" dirty="0" smtClean="0">
                  <a:ln w="12700">
                    <a:noFill/>
                  </a:ln>
                  <a:solidFill>
                    <a:schemeClr val="tx1"/>
                  </a:solidFill>
                </a:rPr>
                <a:t>Enjoyable, Convenient</a:t>
              </a:r>
              <a:endParaRPr lang="ko-KR" altLang="en-US" sz="1000" b="1" dirty="0">
                <a:ln w="12700">
                  <a:noFill/>
                </a:ln>
                <a:solidFill>
                  <a:schemeClr val="tx1"/>
                </a:solidFill>
              </a:endParaRPr>
            </a:p>
          </p:txBody>
        </p:sp>
      </p:grpSp>
      <p:sp>
        <p:nvSpPr>
          <p:cNvPr id="17" name="직사각형 16"/>
          <p:cNvSpPr/>
          <p:nvPr/>
        </p:nvSpPr>
        <p:spPr>
          <a:xfrm>
            <a:off x="1358835" y="4130626"/>
            <a:ext cx="2521094" cy="720080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ko-KR" sz="1000" b="1" dirty="0" smtClean="0">
                <a:ln w="12700">
                  <a:noFill/>
                </a:ln>
                <a:solidFill>
                  <a:schemeClr val="tx1"/>
                </a:solidFill>
              </a:rPr>
              <a:t>Satisfying user-demand without user intervention via Artificial Intelligence-embedded contents</a:t>
            </a:r>
            <a:endParaRPr lang="ko-KR" altLang="en-US" sz="1000" b="1" dirty="0">
              <a:ln w="12700"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239072" y="4130626"/>
            <a:ext cx="2521094" cy="720080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ko-KR" sz="1000" b="1" dirty="0" smtClean="0">
                <a:ln w="12700">
                  <a:noFill/>
                </a:ln>
                <a:solidFill>
                  <a:schemeClr val="tx1"/>
                </a:solidFill>
              </a:rPr>
              <a:t>Supporting contents industry to improve efficiency through the adapting Artificial Intelligence within contents production and distribution</a:t>
            </a:r>
            <a:endParaRPr lang="ko-KR" altLang="en-US" sz="1000" b="1" dirty="0">
              <a:ln w="12700">
                <a:noFill/>
              </a:ln>
              <a:solidFill>
                <a:schemeClr val="tx1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1682125" y="2744019"/>
            <a:ext cx="1873836" cy="840904"/>
            <a:chOff x="1834881" y="2735609"/>
            <a:chExt cx="1873836" cy="840904"/>
          </a:xfrm>
        </p:grpSpPr>
        <p:sp>
          <p:nvSpPr>
            <p:cNvPr id="15" name="직사각형 14"/>
            <p:cNvSpPr/>
            <p:nvPr/>
          </p:nvSpPr>
          <p:spPr>
            <a:xfrm>
              <a:off x="1834882" y="3072457"/>
              <a:ext cx="1873835" cy="504056"/>
            </a:xfrm>
            <a:prstGeom prst="rect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000" b="1" dirty="0" smtClean="0">
                  <a:ln w="12700">
                    <a:noFill/>
                  </a:ln>
                  <a:solidFill>
                    <a:schemeClr val="tx1"/>
                  </a:solidFill>
                </a:rPr>
                <a:t>User-tailored </a:t>
              </a:r>
              <a:r>
                <a:rPr lang="en-US" altLang="ko-KR" sz="1000" b="1" dirty="0">
                  <a:ln w="12700">
                    <a:noFill/>
                  </a:ln>
                  <a:solidFill>
                    <a:schemeClr val="tx1"/>
                  </a:solidFill>
                </a:rPr>
                <a:t>contents </a:t>
              </a:r>
              <a:r>
                <a:rPr lang="en-US" altLang="ko-KR" sz="1000" b="1" dirty="0" smtClean="0">
                  <a:ln w="12700">
                    <a:noFill/>
                  </a:ln>
                  <a:solidFill>
                    <a:schemeClr val="tx1"/>
                  </a:solidFill>
                </a:rPr>
                <a:t>based on Autonomous Intelligence</a:t>
              </a:r>
              <a:endParaRPr lang="ko-KR" altLang="en-US" sz="1000" b="1" dirty="0">
                <a:ln w="12700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1834881" y="2735609"/>
              <a:ext cx="1873835" cy="339407"/>
            </a:xfrm>
            <a:prstGeom prst="rect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000" b="1" dirty="0" smtClean="0">
                  <a:ln w="12700">
                    <a:noFill/>
                  </a:ln>
                </a:rPr>
                <a:t>Contents user-centric</a:t>
              </a:r>
              <a:endParaRPr lang="ko-KR" altLang="en-US" sz="1000" b="1" dirty="0">
                <a:ln w="12700">
                  <a:noFill/>
                </a:ln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5562701" y="2744020"/>
            <a:ext cx="1873836" cy="840903"/>
            <a:chOff x="5714893" y="2735610"/>
            <a:chExt cx="1873836" cy="840903"/>
          </a:xfrm>
        </p:grpSpPr>
        <p:sp>
          <p:nvSpPr>
            <p:cNvPr id="16" name="직사각형 15"/>
            <p:cNvSpPr/>
            <p:nvPr/>
          </p:nvSpPr>
          <p:spPr>
            <a:xfrm>
              <a:off x="5714894" y="3072457"/>
              <a:ext cx="1873835" cy="504056"/>
            </a:xfrm>
            <a:prstGeom prst="rect">
              <a:avLst/>
            </a:prstGeom>
            <a:solidFill>
              <a:schemeClr val="bg1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000" b="1" dirty="0" smtClean="0">
                  <a:ln w="12700">
                    <a:noFill/>
                  </a:ln>
                  <a:solidFill>
                    <a:schemeClr val="tx1"/>
                  </a:solidFill>
                </a:rPr>
                <a:t>Contents creation support using Artificial Intelligence</a:t>
              </a:r>
              <a:endParaRPr lang="ko-KR" altLang="en-US" sz="1000" b="1" dirty="0">
                <a:ln w="12700">
                  <a:noFill/>
                </a:ln>
                <a:solidFill>
                  <a:schemeClr val="tx1"/>
                </a:solidFill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5714893" y="2735610"/>
              <a:ext cx="1873835" cy="336847"/>
            </a:xfrm>
            <a:prstGeom prst="rect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000" b="1" dirty="0" smtClean="0">
                  <a:ln w="12700">
                    <a:noFill/>
                  </a:ln>
                </a:rPr>
                <a:t>Contents producer-centric</a:t>
              </a:r>
              <a:endParaRPr lang="ko-KR" altLang="en-US" sz="1000" b="1" dirty="0">
                <a:ln w="12700">
                  <a:noFill/>
                </a:ln>
              </a:endParaRPr>
            </a:p>
          </p:txBody>
        </p:sp>
      </p:grpSp>
      <p:cxnSp>
        <p:nvCxnSpPr>
          <p:cNvPr id="30" name="직선 연결선 29"/>
          <p:cNvCxnSpPr>
            <a:stCxn id="11" idx="2"/>
            <a:endCxn id="19" idx="0"/>
          </p:cNvCxnSpPr>
          <p:nvPr/>
        </p:nvCxnSpPr>
        <p:spPr>
          <a:xfrm rot="16200000" flipH="1">
            <a:off x="1718496" y="1843472"/>
            <a:ext cx="683872" cy="1117221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29"/>
          <p:cNvCxnSpPr>
            <a:stCxn id="11" idx="2"/>
            <a:endCxn id="20" idx="0"/>
          </p:cNvCxnSpPr>
          <p:nvPr/>
        </p:nvCxnSpPr>
        <p:spPr>
          <a:xfrm rot="16200000" flipH="1">
            <a:off x="3658784" y="-96816"/>
            <a:ext cx="683873" cy="4997797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29"/>
          <p:cNvCxnSpPr>
            <a:stCxn id="12" idx="2"/>
            <a:endCxn id="20" idx="0"/>
          </p:cNvCxnSpPr>
          <p:nvPr/>
        </p:nvCxnSpPr>
        <p:spPr>
          <a:xfrm rot="16200000" flipH="1">
            <a:off x="4594779" y="839180"/>
            <a:ext cx="678430" cy="3131250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29"/>
          <p:cNvCxnSpPr>
            <a:stCxn id="13" idx="2"/>
            <a:endCxn id="19" idx="0"/>
          </p:cNvCxnSpPr>
          <p:nvPr/>
        </p:nvCxnSpPr>
        <p:spPr>
          <a:xfrm rot="5400000">
            <a:off x="3592605" y="1101796"/>
            <a:ext cx="668662" cy="2615785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29"/>
          <p:cNvCxnSpPr>
            <a:stCxn id="14" idx="2"/>
            <a:endCxn id="20" idx="0"/>
          </p:cNvCxnSpPr>
          <p:nvPr/>
        </p:nvCxnSpPr>
        <p:spPr>
          <a:xfrm rot="5400000">
            <a:off x="6468102" y="2099780"/>
            <a:ext cx="675757" cy="612722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29"/>
          <p:cNvCxnSpPr>
            <a:stCxn id="16" idx="2"/>
            <a:endCxn id="18" idx="0"/>
          </p:cNvCxnSpPr>
          <p:nvPr/>
        </p:nvCxnSpPr>
        <p:spPr>
          <a:xfrm flipH="1">
            <a:off x="6499619" y="3584923"/>
            <a:ext cx="1" cy="545703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29"/>
          <p:cNvCxnSpPr>
            <a:stCxn id="15" idx="2"/>
            <a:endCxn id="17" idx="0"/>
          </p:cNvCxnSpPr>
          <p:nvPr/>
        </p:nvCxnSpPr>
        <p:spPr>
          <a:xfrm>
            <a:off x="2619044" y="3584923"/>
            <a:ext cx="338" cy="545703"/>
          </a:xfrm>
          <a:prstGeom prst="straightConnector1">
            <a:avLst/>
          </a:prstGeom>
          <a:ln w="1905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직사각형 50"/>
          <p:cNvSpPr/>
          <p:nvPr/>
        </p:nvSpPr>
        <p:spPr>
          <a:xfrm>
            <a:off x="2290224" y="5347388"/>
            <a:ext cx="4531935" cy="720080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ko-KR" sz="1200" b="1" dirty="0" smtClean="0">
                <a:ln w="12700"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Provides outstanding user experience by generating information with right-time and right-form to users and producers of contents</a:t>
            </a:r>
            <a:endParaRPr lang="ko-KR" altLang="en-US" sz="1200" b="1" dirty="0">
              <a:ln w="12700"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2" name="직선 연결선 29"/>
          <p:cNvCxnSpPr>
            <a:stCxn id="18" idx="2"/>
            <a:endCxn id="51" idx="0"/>
          </p:cNvCxnSpPr>
          <p:nvPr/>
        </p:nvCxnSpPr>
        <p:spPr>
          <a:xfrm rot="5400000">
            <a:off x="5279565" y="4127334"/>
            <a:ext cx="496682" cy="1943427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29"/>
          <p:cNvCxnSpPr>
            <a:stCxn id="17" idx="2"/>
            <a:endCxn id="51" idx="0"/>
          </p:cNvCxnSpPr>
          <p:nvPr/>
        </p:nvCxnSpPr>
        <p:spPr>
          <a:xfrm rot="16200000" flipH="1">
            <a:off x="3339446" y="4130642"/>
            <a:ext cx="496682" cy="1936810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모서리가 둥근 사각형 설명선 66"/>
          <p:cNvSpPr/>
          <p:nvPr/>
        </p:nvSpPr>
        <p:spPr>
          <a:xfrm>
            <a:off x="-646" y="3900935"/>
            <a:ext cx="1221744" cy="459382"/>
          </a:xfrm>
          <a:prstGeom prst="wedgeRoundRectCallout">
            <a:avLst>
              <a:gd name="adj1" fmla="val 63210"/>
              <a:gd name="adj2" fmla="val 81279"/>
              <a:gd name="adj3" fmla="val 1666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Context-aware Intelligent Contents</a:t>
            </a:r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68" name="모서리가 둥근 사각형 설명선 67"/>
          <p:cNvSpPr/>
          <p:nvPr/>
        </p:nvSpPr>
        <p:spPr>
          <a:xfrm>
            <a:off x="7886760" y="3653240"/>
            <a:ext cx="1221744" cy="707077"/>
          </a:xfrm>
          <a:prstGeom prst="wedgeRoundRectCallout">
            <a:avLst>
              <a:gd name="adj1" fmla="val -61059"/>
              <a:gd name="adj2" fmla="val 85034"/>
              <a:gd name="adj3" fmla="val 1666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Collaborated/Converged Intelligent Contents</a:t>
            </a:r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-127120" y="4488504"/>
            <a:ext cx="1530768" cy="1181624"/>
          </a:xfrm>
          <a:prstGeom prst="round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sz="1050" dirty="0" smtClean="0">
                <a:solidFill>
                  <a:schemeClr val="tx1"/>
                </a:solidFill>
              </a:rPr>
              <a:t>(</a:t>
            </a:r>
            <a:r>
              <a:rPr lang="en-US" altLang="ko-KR" sz="1050" dirty="0" smtClean="0">
                <a:solidFill>
                  <a:schemeClr val="tx1"/>
                </a:solidFill>
              </a:rPr>
              <a:t>e.</a:t>
            </a:r>
            <a:r>
              <a:rPr lang="en-US" altLang="ko-KR" sz="1050" dirty="0" smtClean="0">
                <a:solidFill>
                  <a:schemeClr val="tx1"/>
                </a:solidFill>
              </a:rPr>
              <a:t>g.)</a:t>
            </a:r>
            <a:endParaRPr lang="en-US" altLang="ko-KR" sz="1050" dirty="0" smtClean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050" dirty="0" smtClean="0">
                <a:solidFill>
                  <a:schemeClr val="tx1"/>
                </a:solidFill>
              </a:rPr>
              <a:t>3D character changes facial expression with following a acting script</a:t>
            </a:r>
            <a:endParaRPr lang="en-US" altLang="ko-KR" sz="1050" dirty="0" smtClean="0">
              <a:solidFill>
                <a:schemeClr val="tx1"/>
              </a:solidFill>
            </a:endParaRPr>
          </a:p>
        </p:txBody>
      </p:sp>
      <p:sp>
        <p:nvSpPr>
          <p:cNvPr id="41" name="모서리가 둥근 직사각형 40"/>
          <p:cNvSpPr/>
          <p:nvPr/>
        </p:nvSpPr>
        <p:spPr>
          <a:xfrm>
            <a:off x="7788657" y="4653136"/>
            <a:ext cx="1530768" cy="882952"/>
          </a:xfrm>
          <a:prstGeom prst="round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ko-KR" sz="1050" dirty="0" smtClean="0">
                <a:solidFill>
                  <a:schemeClr val="tx1"/>
                </a:solidFill>
              </a:rPr>
              <a:t>(e.g.)</a:t>
            </a:r>
            <a:endParaRPr lang="en-US" altLang="ko-KR" sz="1050" dirty="0" smtClean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1050" dirty="0" smtClean="0">
                <a:solidFill>
                  <a:schemeClr val="tx1"/>
                </a:solidFill>
              </a:rPr>
              <a:t>Automatic 3D character data generation from </a:t>
            </a:r>
            <a:r>
              <a:rPr lang="en-US" altLang="ko-KR" sz="1050" dirty="0" smtClean="0">
                <a:solidFill>
                  <a:schemeClr val="tx1"/>
                </a:solidFill>
              </a:rPr>
              <a:t>2D images</a:t>
            </a:r>
            <a:endParaRPr lang="en-US" altLang="ko-KR" sz="1050" dirty="0" smtClean="0">
              <a:solidFill>
                <a:schemeClr val="tx1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ko-KR" altLang="en-US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84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E06877-4C8A-4ABC-9FAC-E00FD093011D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 of Intelligent Contents System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altLang="ko-KR" smtClean="0"/>
              <a:t>Andrew Min-gyu Han, Open Source Alliance, Copyright©2018 All rights reserved.</a:t>
            </a:r>
            <a:endParaRPr lang="ko-KR" altLang="en-US" dirty="0"/>
          </a:p>
        </p:txBody>
      </p:sp>
      <p:pic>
        <p:nvPicPr>
          <p:cNvPr id="1026" name="Picture 2" descr="ê´ë ¨ ì´ë¯¸ì§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1124744"/>
            <a:ext cx="8096250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54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E06877-4C8A-4ABC-9FAC-E00FD093011D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Objects</a:t>
            </a:r>
            <a:endParaRPr lang="en-US" altLang="ko-KR" dirty="0" smtClean="0"/>
          </a:p>
          <a:p>
            <a:pPr lvl="1"/>
            <a:r>
              <a:rPr lang="en-US" altLang="ko-KR" dirty="0"/>
              <a:t>Enhanced </a:t>
            </a:r>
            <a:r>
              <a:rPr lang="en-US" altLang="ko-KR" dirty="0" smtClean="0"/>
              <a:t>usability and serviceability </a:t>
            </a:r>
            <a:r>
              <a:rPr lang="en-US" altLang="ko-KR" dirty="0" smtClean="0"/>
              <a:t>of delivering </a:t>
            </a:r>
            <a:r>
              <a:rPr lang="en-US" altLang="ko-KR" dirty="0" smtClean="0"/>
              <a:t>real-time and </a:t>
            </a:r>
            <a:r>
              <a:rPr lang="en-US" altLang="ko-KR" dirty="0"/>
              <a:t>context-aware </a:t>
            </a:r>
            <a:r>
              <a:rPr lang="en-US" altLang="ko-KR" dirty="0" smtClean="0"/>
              <a:t>contents</a:t>
            </a:r>
            <a:endParaRPr lang="en-US" altLang="ko-KR" dirty="0" smtClean="0"/>
          </a:p>
          <a:p>
            <a:pPr lvl="1"/>
            <a:r>
              <a:rPr lang="en-US" altLang="ko-KR" dirty="0"/>
              <a:t>Reducing simple and </a:t>
            </a:r>
            <a:r>
              <a:rPr lang="en-US" altLang="ko-KR" dirty="0" smtClean="0"/>
              <a:t>repetitive work from contents creation and achievement of high-quality contents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Market expansion through building the platform of Intelligent contents</a:t>
            </a:r>
            <a:endParaRPr lang="en-US" altLang="ko-KR" dirty="0" smtClean="0"/>
          </a:p>
          <a:p>
            <a:r>
              <a:rPr lang="en-US" altLang="ko-KR" dirty="0" smtClean="0"/>
              <a:t>Standardization: Intelligent and autonomous contents</a:t>
            </a:r>
            <a:endParaRPr lang="ko-KR" altLang="en-US" dirty="0"/>
          </a:p>
          <a:p>
            <a:pPr lvl="1"/>
            <a:r>
              <a:rPr lang="en-US" altLang="ko-KR" dirty="0" smtClean="0"/>
              <a:t>Open APIs for delivering context-aware information and generating contents for the context</a:t>
            </a:r>
            <a:endParaRPr lang="en-US" altLang="ko-KR" dirty="0"/>
          </a:p>
          <a:p>
            <a:pPr lvl="1"/>
            <a:r>
              <a:rPr lang="en-US" altLang="ko-KR" dirty="0" smtClean="0"/>
              <a:t>Common APIs to bind data and contents between Intelligent contents creation services</a:t>
            </a:r>
            <a:endParaRPr lang="en-US" altLang="ko-KR" dirty="0"/>
          </a:p>
          <a:p>
            <a:pPr lvl="1"/>
            <a:r>
              <a:rPr lang="en-US" altLang="ko-KR" dirty="0" smtClean="0"/>
              <a:t>Making relation and interchanging information APIs for user environment-centric contents</a:t>
            </a:r>
          </a:p>
          <a:p>
            <a:r>
              <a:rPr lang="en-US" altLang="ko-KR" dirty="0" smtClean="0"/>
              <a:t>Members: companies(12), universities(3), labs(1), forum(1)  </a:t>
            </a:r>
            <a:endParaRPr lang="en-US" altLang="ko-KR" dirty="0"/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Introduction of ICF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altLang="ko-KR" smtClean="0"/>
              <a:t>Andrew Min-gyu Han, Open Source Alliance, Copyright©2018 All rights reserved.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2237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E06877-4C8A-4ABC-9FAC-E00FD093011D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2"/>
          </p:nvPr>
        </p:nvSpPr>
        <p:spPr>
          <a:xfrm>
            <a:off x="457200" y="5027356"/>
            <a:ext cx="8208143" cy="1370022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 fontScale="70000" lnSpcReduction="20000"/>
          </a:bodyPr>
          <a:lstStyle/>
          <a:p>
            <a:r>
              <a:rPr lang="en-US" altLang="ko-KR" dirty="0" smtClean="0"/>
              <a:t>Consisted of enterprise, university, labs and forum: covering all the scope of digital contents industry and adopting requirements from various market, technology and users</a:t>
            </a:r>
            <a:endParaRPr lang="en-US" altLang="ko-KR" dirty="0" smtClean="0"/>
          </a:p>
          <a:p>
            <a:r>
              <a:rPr lang="en-US" altLang="ko-KR" dirty="0" smtClean="0"/>
              <a:t>Open Source Alliance: empowering distribution of intelligent contents by collaborating with developers community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Strength of ICF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altLang="ko-KR" smtClean="0"/>
              <a:t>Andrew Min-gyu Han, Open Source Alliance, Copyright©2018 All rights reserved.</a:t>
            </a:r>
            <a:endParaRPr lang="ko-KR" altLang="en-US" dirty="0"/>
          </a:p>
        </p:txBody>
      </p:sp>
      <p:sp>
        <p:nvSpPr>
          <p:cNvPr id="6" name="모서리가 둥근 직사각형 5"/>
          <p:cNvSpPr/>
          <p:nvPr/>
        </p:nvSpPr>
        <p:spPr>
          <a:xfrm>
            <a:off x="457200" y="1052736"/>
            <a:ext cx="3466728" cy="1692188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7" name="모서리가 둥근 직사각형 6"/>
          <p:cNvSpPr/>
          <p:nvPr/>
        </p:nvSpPr>
        <p:spPr>
          <a:xfrm>
            <a:off x="5148064" y="1052736"/>
            <a:ext cx="3466728" cy="1692188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8" name="모서리가 둥근 직사각형 7"/>
          <p:cNvSpPr/>
          <p:nvPr/>
        </p:nvSpPr>
        <p:spPr>
          <a:xfrm>
            <a:off x="457200" y="3104964"/>
            <a:ext cx="3466728" cy="1692188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9" name="모서리가 둥근 직사각형 8"/>
          <p:cNvSpPr/>
          <p:nvPr/>
        </p:nvSpPr>
        <p:spPr>
          <a:xfrm>
            <a:off x="5148064" y="3104964"/>
            <a:ext cx="3466728" cy="1692188"/>
          </a:xfrm>
          <a:prstGeom prst="roundRect">
            <a:avLst/>
          </a:prstGeom>
          <a:solidFill>
            <a:schemeClr val="bg1"/>
          </a:solidFill>
          <a:ln w="76200"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10" name="타원 9"/>
          <p:cNvSpPr/>
          <p:nvPr/>
        </p:nvSpPr>
        <p:spPr>
          <a:xfrm>
            <a:off x="3275856" y="2204864"/>
            <a:ext cx="2520280" cy="1584176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72000" rtlCol="0" anchor="ctr"/>
          <a:lstStyle/>
          <a:p>
            <a:pPr algn="ctr"/>
            <a:r>
              <a:rPr lang="en-US" altLang="ko-K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Intelligent</a:t>
            </a:r>
          </a:p>
          <a:p>
            <a:pPr algn="ctr"/>
            <a:r>
              <a:rPr lang="en-US" altLang="ko-K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Contents</a:t>
            </a:r>
          </a:p>
          <a:p>
            <a:pPr algn="ctr"/>
            <a:r>
              <a:rPr lang="en-US" altLang="ko-KR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</a:t>
            </a:r>
            <a:r>
              <a:rPr lang="en-US" altLang="ko-K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tandardization</a:t>
            </a:r>
          </a:p>
          <a:p>
            <a:pPr algn="ctr"/>
            <a:r>
              <a:rPr lang="en-US" altLang="ko-KR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Forum (ICF)</a:t>
            </a:r>
            <a:endParaRPr lang="ko-KR" alt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해 10"/>
          <p:cNvSpPr/>
          <p:nvPr/>
        </p:nvSpPr>
        <p:spPr>
          <a:xfrm>
            <a:off x="179512" y="802156"/>
            <a:ext cx="1296144" cy="1080120"/>
          </a:xfrm>
          <a:prstGeom prst="sun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Industry</a:t>
            </a:r>
            <a:endParaRPr lang="ko-KR" alt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2" descr="오콘 로고에 대한 이미지 검색결과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8" t="8241" r="51001" b="8531"/>
          <a:stretch/>
        </p:blipFill>
        <p:spPr bwMode="auto">
          <a:xfrm>
            <a:off x="706554" y="1977265"/>
            <a:ext cx="713285" cy="61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/>
          <a:srcRect l="9135" t="30516" r="9135" b="30515"/>
          <a:stretch/>
        </p:blipFill>
        <p:spPr>
          <a:xfrm>
            <a:off x="1946823" y="1577532"/>
            <a:ext cx="729414" cy="260505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2" t="44140" r="21768" b="14837"/>
          <a:stretch/>
        </p:blipFill>
        <p:spPr>
          <a:xfrm>
            <a:off x="1931231" y="1838037"/>
            <a:ext cx="740652" cy="27287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830" y="1236681"/>
            <a:ext cx="773295" cy="273666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2815081" y="1507330"/>
            <a:ext cx="1046634" cy="583912"/>
            <a:chOff x="2748821" y="1481478"/>
            <a:chExt cx="1046634" cy="583912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 rotWithShape="1">
            <a:blip r:embed="rId7"/>
            <a:srcRect t="35368" b="35368"/>
            <a:stretch/>
          </p:blipFill>
          <p:spPr>
            <a:xfrm>
              <a:off x="2751014" y="1481478"/>
              <a:ext cx="1044441" cy="146220"/>
            </a:xfrm>
            <a:prstGeom prst="rect">
              <a:avLst/>
            </a:prstGeom>
          </p:spPr>
        </p:pic>
        <p:pic>
          <p:nvPicPr>
            <p:cNvPr id="21" name="그림 20"/>
            <p:cNvPicPr>
              <a:picLocks noChangeAspect="1"/>
            </p:cNvPicPr>
            <p:nvPr/>
          </p:nvPicPr>
          <p:blipFill rotWithShape="1">
            <a:blip r:embed="rId8"/>
            <a:srcRect b="57000"/>
            <a:stretch/>
          </p:blipFill>
          <p:spPr>
            <a:xfrm>
              <a:off x="2748821" y="1639917"/>
              <a:ext cx="1044441" cy="425473"/>
            </a:xfrm>
            <a:prstGeom prst="rect">
              <a:avLst/>
            </a:prstGeom>
          </p:spPr>
        </p:pic>
      </p:grpSp>
      <p:pic>
        <p:nvPicPr>
          <p:cNvPr id="22" name="그림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420" y="1103558"/>
            <a:ext cx="1101139" cy="491842"/>
          </a:xfrm>
          <a:prstGeom prst="rect">
            <a:avLst/>
          </a:prstGeom>
        </p:spPr>
      </p:pic>
      <p:pic>
        <p:nvPicPr>
          <p:cNvPr id="23" name="Picture 2" descr="C:\Documents and Settings\client\바탕 화면\사본 -그림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307" y="2100646"/>
            <a:ext cx="1150513" cy="29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11"/>
          <a:srcRect l="11404" t="25780" r="11217" b="39465"/>
          <a:stretch/>
        </p:blipFill>
        <p:spPr>
          <a:xfrm>
            <a:off x="1763916" y="2464037"/>
            <a:ext cx="844000" cy="143051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43863" y="2188221"/>
            <a:ext cx="462260" cy="397314"/>
          </a:xfrm>
          <a:prstGeom prst="rect">
            <a:avLst/>
          </a:prstGeom>
        </p:spPr>
      </p:pic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4" t="34250" r="18979" b="36875"/>
          <a:stretch/>
        </p:blipFill>
        <p:spPr>
          <a:xfrm>
            <a:off x="5796136" y="3699030"/>
            <a:ext cx="2160295" cy="409711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49977" y="3694868"/>
            <a:ext cx="1159010" cy="450726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91483" y="1266810"/>
            <a:ext cx="1027165" cy="328590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626705" y="1629599"/>
            <a:ext cx="1286097" cy="429801"/>
          </a:xfrm>
          <a:prstGeom prst="rect">
            <a:avLst/>
          </a:prstGeom>
        </p:spPr>
      </p:pic>
      <p:pic>
        <p:nvPicPr>
          <p:cNvPr id="30" name="Picture 2" descr="한성대학교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855" y="2188221"/>
            <a:ext cx="1050457" cy="420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해 30"/>
          <p:cNvSpPr/>
          <p:nvPr/>
        </p:nvSpPr>
        <p:spPr>
          <a:xfrm>
            <a:off x="7615927" y="798385"/>
            <a:ext cx="1296144" cy="1080120"/>
          </a:xfrm>
          <a:prstGeom prst="sun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University</a:t>
            </a:r>
            <a:endParaRPr lang="ko-KR" alt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해 31"/>
          <p:cNvSpPr/>
          <p:nvPr/>
        </p:nvSpPr>
        <p:spPr>
          <a:xfrm>
            <a:off x="178209" y="3936827"/>
            <a:ext cx="1296144" cy="1080120"/>
          </a:xfrm>
          <a:prstGeom prst="sun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R&amp;D</a:t>
            </a:r>
          </a:p>
          <a:p>
            <a:pPr algn="ctr"/>
            <a:r>
              <a: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Labs</a:t>
            </a:r>
            <a:endParaRPr lang="ko-KR" alt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해 32"/>
          <p:cNvSpPr/>
          <p:nvPr/>
        </p:nvSpPr>
        <p:spPr>
          <a:xfrm>
            <a:off x="7614624" y="3933056"/>
            <a:ext cx="1296144" cy="1080120"/>
          </a:xfrm>
          <a:prstGeom prst="sun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Forum &amp; Alliance</a:t>
            </a:r>
            <a:endParaRPr lang="ko-KR" altLang="en-US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4" name="그림 3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81252" y="1765674"/>
            <a:ext cx="1133103" cy="16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35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E06877-4C8A-4ABC-9FAC-E00FD093011D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Organizational Structure of ICF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altLang="ko-KR" smtClean="0"/>
              <a:t>Andrew Min-gyu Han, Open Source Alliance, Copyright©2018 All rights reserved.</a:t>
            </a:r>
            <a:endParaRPr lang="ko-KR" altLang="en-US" dirty="0"/>
          </a:p>
        </p:txBody>
      </p:sp>
      <p:grpSp>
        <p:nvGrpSpPr>
          <p:cNvPr id="3" name="그룹 2"/>
          <p:cNvGrpSpPr/>
          <p:nvPr/>
        </p:nvGrpSpPr>
        <p:grpSpPr>
          <a:xfrm>
            <a:off x="322933" y="1556792"/>
            <a:ext cx="8461943" cy="4176464"/>
            <a:chOff x="322933" y="2409076"/>
            <a:chExt cx="8461943" cy="3252172"/>
          </a:xfrm>
        </p:grpSpPr>
        <p:cxnSp>
          <p:nvCxnSpPr>
            <p:cNvPr id="33" name="직선 연결선 32"/>
            <p:cNvCxnSpPr>
              <a:stCxn id="11" idx="0"/>
              <a:endCxn id="23" idx="2"/>
            </p:cNvCxnSpPr>
            <p:nvPr/>
          </p:nvCxnSpPr>
          <p:spPr>
            <a:xfrm flipH="1" flipV="1">
              <a:off x="4533608" y="3558074"/>
              <a:ext cx="2388" cy="430927"/>
            </a:xfrm>
            <a:prstGeom prst="line">
              <a:avLst/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/>
            <p:cNvCxnSpPr>
              <a:stCxn id="10" idx="0"/>
              <a:endCxn id="23" idx="2"/>
            </p:cNvCxnSpPr>
            <p:nvPr/>
          </p:nvCxnSpPr>
          <p:spPr>
            <a:xfrm rot="5400000" flipH="1" flipV="1">
              <a:off x="2771167" y="2226560"/>
              <a:ext cx="430927" cy="3093956"/>
            </a:xfrm>
            <a:prstGeom prst="bentConnector3">
              <a:avLst>
                <a:gd name="adj1" fmla="val 50000"/>
              </a:avLst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35"/>
            <p:cNvCxnSpPr>
              <a:stCxn id="12" idx="0"/>
              <a:endCxn id="23" idx="2"/>
            </p:cNvCxnSpPr>
            <p:nvPr/>
          </p:nvCxnSpPr>
          <p:spPr>
            <a:xfrm rot="16200000" flipV="1">
              <a:off x="5857499" y="2234184"/>
              <a:ext cx="450951" cy="3098732"/>
            </a:xfrm>
            <a:prstGeom prst="bentConnector3">
              <a:avLst>
                <a:gd name="adj1" fmla="val 50000"/>
              </a:avLst>
            </a:prstGeom>
            <a:ln w="571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모서리가 둥근 직사각형 9"/>
            <p:cNvSpPr/>
            <p:nvPr/>
          </p:nvSpPr>
          <p:spPr>
            <a:xfrm>
              <a:off x="395536" y="3989001"/>
              <a:ext cx="2088232" cy="504056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err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Req</a:t>
              </a:r>
              <a:r>
                <a:rPr lang="en-US" altLang="ko-KR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altLang="ko-KR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&amp; Arch WG</a:t>
              </a:r>
              <a:endParaRPr lang="ko-KR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3491880" y="3989001"/>
              <a:ext cx="2088232" cy="504056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Autonomous </a:t>
              </a:r>
              <a:r>
                <a:rPr lang="en-US" altLang="ko-KR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Contents WG</a:t>
              </a:r>
              <a:endParaRPr lang="ko-KR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모서리가 둥근 직사각형 11"/>
            <p:cNvSpPr/>
            <p:nvPr/>
          </p:nvSpPr>
          <p:spPr>
            <a:xfrm>
              <a:off x="6588224" y="4009025"/>
              <a:ext cx="2088232" cy="504056"/>
            </a:xfrm>
            <a:prstGeom prst="round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Open </a:t>
              </a:r>
              <a:r>
                <a:rPr lang="en-US" altLang="ko-KR" sz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Interface WG</a:t>
              </a:r>
              <a:endParaRPr lang="ko-KR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322933" y="4725144"/>
              <a:ext cx="1080120" cy="9361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Req. &amp; Arch of Intelligent Contents (IC)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2807804" y="4725144"/>
              <a:ext cx="1080120" cy="9361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Intelligent authoring technology </a:t>
              </a:r>
              <a:r>
                <a:rPr lang="en-US" altLang="ko-KR" sz="1100" dirty="0" smtClean="0">
                  <a:solidFill>
                    <a:schemeClr val="tx1"/>
                  </a:solidFill>
                </a:rPr>
                <a:t>of IC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3995936" y="4718143"/>
              <a:ext cx="1080120" cy="9361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Operation technology of IC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6516624" y="4700455"/>
              <a:ext cx="1080120" cy="9361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Autonomous interfacing contents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7704756" y="4700455"/>
              <a:ext cx="1080120" cy="9361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Contents-</a:t>
              </a:r>
              <a:r>
                <a:rPr lang="en-US" altLang="ko-KR" sz="1100" dirty="0" err="1" smtClean="0">
                  <a:solidFill>
                    <a:schemeClr val="tx1"/>
                  </a:solidFill>
                </a:rPr>
                <a:t>IoT</a:t>
              </a:r>
              <a:r>
                <a:rPr lang="en-US" altLang="ko-KR" sz="1100" dirty="0" smtClean="0">
                  <a:solidFill>
                    <a:schemeClr val="tx1"/>
                  </a:solidFill>
                </a:rPr>
                <a:t/>
              </a:r>
              <a:br>
                <a:rPr lang="en-US" altLang="ko-KR" sz="1100" dirty="0" smtClean="0">
                  <a:solidFill>
                    <a:schemeClr val="tx1"/>
                  </a:solidFill>
                </a:rPr>
              </a:br>
              <a:r>
                <a:rPr lang="en-US" altLang="ko-KR" sz="1100" dirty="0" smtClean="0">
                  <a:solidFill>
                    <a:schemeClr val="tx1"/>
                  </a:solidFill>
                </a:rPr>
                <a:t>convergence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5184068" y="4725144"/>
              <a:ext cx="1080120" cy="9361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Context-aware </a:t>
              </a:r>
              <a:r>
                <a:rPr lang="en-US" altLang="ko-KR" sz="1100" dirty="0">
                  <a:solidFill>
                    <a:schemeClr val="tx1"/>
                  </a:solidFill>
                </a:rPr>
                <a:t>c</a:t>
              </a:r>
              <a:r>
                <a:rPr lang="en-US" altLang="ko-KR" sz="1100" dirty="0" smtClean="0">
                  <a:solidFill>
                    <a:schemeClr val="tx1"/>
                  </a:solidFill>
                </a:rPr>
                <a:t>ontents technology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1" name="모서리가 둥근 직사각형 20"/>
            <p:cNvSpPr/>
            <p:nvPr/>
          </p:nvSpPr>
          <p:spPr>
            <a:xfrm>
              <a:off x="395536" y="2620848"/>
              <a:ext cx="1695040" cy="730035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00B0F0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</a:rPr>
                <a:t>Domestic Fora,</a:t>
              </a:r>
              <a:endParaRPr lang="en-US" altLang="ko-KR" sz="12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</a:rPr>
                <a:t>TTA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2" name="모서리가 둥근 직사각형 21"/>
            <p:cNvSpPr/>
            <p:nvPr/>
          </p:nvSpPr>
          <p:spPr>
            <a:xfrm>
              <a:off x="6981416" y="2620848"/>
              <a:ext cx="1695040" cy="730035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rgbClr val="00B0F0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</a:rPr>
                <a:t>International Fora,</a:t>
              </a:r>
              <a:endParaRPr lang="en-US" altLang="ko-KR" sz="12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en-US" altLang="ko-KR" sz="1200" dirty="0" err="1" smtClean="0">
                  <a:solidFill>
                    <a:schemeClr val="tx1"/>
                  </a:solidFill>
                </a:rPr>
                <a:t>OMASpecWorks</a:t>
              </a:r>
              <a:r>
                <a:rPr lang="en-US" altLang="ko-KR" sz="1200" dirty="0" smtClean="0">
                  <a:solidFill>
                    <a:schemeClr val="tx1"/>
                  </a:solidFill>
                </a:rPr>
                <a:t>,</a:t>
              </a:r>
            </a:p>
            <a:p>
              <a:pPr algn="ctr"/>
              <a:r>
                <a:rPr lang="en-US" altLang="ko-KR" sz="1200" dirty="0" smtClean="0">
                  <a:solidFill>
                    <a:schemeClr val="tx1"/>
                  </a:solidFill>
                </a:rPr>
                <a:t>oneM2M, etc.</a:t>
              </a:r>
              <a:endParaRPr lang="ko-KR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3" name="모서리가 둥근 직사각형 22"/>
            <p:cNvSpPr/>
            <p:nvPr/>
          </p:nvSpPr>
          <p:spPr>
            <a:xfrm>
              <a:off x="2767024" y="2409076"/>
              <a:ext cx="3533168" cy="1148998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FFFF00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108000" rtlCol="0" anchor="t"/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ICF</a:t>
              </a:r>
              <a:endPara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3107272" y="3051216"/>
              <a:ext cx="778768" cy="35837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Industry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4139952" y="3048725"/>
              <a:ext cx="778768" cy="35837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Labs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5172632" y="3054567"/>
              <a:ext cx="778768" cy="35837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University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</p:txBody>
        </p:sp>
        <p:cxnSp>
          <p:nvCxnSpPr>
            <p:cNvPr id="27" name="직선 연결선 26"/>
            <p:cNvCxnSpPr>
              <a:stCxn id="24" idx="3"/>
              <a:endCxn id="25" idx="1"/>
            </p:cNvCxnSpPr>
            <p:nvPr/>
          </p:nvCxnSpPr>
          <p:spPr>
            <a:xfrm flipV="1">
              <a:off x="3886040" y="3227910"/>
              <a:ext cx="253912" cy="249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/>
            <p:cNvCxnSpPr>
              <a:stCxn id="25" idx="3"/>
              <a:endCxn id="26" idx="1"/>
            </p:cNvCxnSpPr>
            <p:nvPr/>
          </p:nvCxnSpPr>
          <p:spPr>
            <a:xfrm>
              <a:off x="4918720" y="3227910"/>
              <a:ext cx="253912" cy="5842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 41"/>
            <p:cNvCxnSpPr>
              <a:stCxn id="11" idx="2"/>
              <a:endCxn id="15" idx="0"/>
            </p:cNvCxnSpPr>
            <p:nvPr/>
          </p:nvCxnSpPr>
          <p:spPr>
            <a:xfrm>
              <a:off x="4535996" y="4493057"/>
              <a:ext cx="0" cy="225086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>
              <a:stCxn id="12" idx="2"/>
              <a:endCxn id="16" idx="0"/>
            </p:cNvCxnSpPr>
            <p:nvPr/>
          </p:nvCxnSpPr>
          <p:spPr>
            <a:xfrm rot="5400000">
              <a:off x="7250825" y="4318940"/>
              <a:ext cx="187374" cy="575656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직사각형 52"/>
            <p:cNvSpPr/>
            <p:nvPr/>
          </p:nvSpPr>
          <p:spPr>
            <a:xfrm>
              <a:off x="1511065" y="4725144"/>
              <a:ext cx="1080120" cy="93610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smtClean="0">
                  <a:solidFill>
                    <a:schemeClr val="tx1"/>
                  </a:solidFill>
                </a:rPr>
                <a:t>Tech Guide &amp; White paper of IC</a:t>
              </a:r>
              <a:endParaRPr lang="en-US" altLang="ko-KR" sz="1100" dirty="0" smtClean="0">
                <a:solidFill>
                  <a:schemeClr val="tx1"/>
                </a:solidFill>
              </a:endParaRPr>
            </a:p>
          </p:txBody>
        </p:sp>
        <p:cxnSp>
          <p:nvCxnSpPr>
            <p:cNvPr id="54" name="직선 연결선 44"/>
            <p:cNvCxnSpPr>
              <a:stCxn id="12" idx="2"/>
              <a:endCxn id="17" idx="0"/>
            </p:cNvCxnSpPr>
            <p:nvPr/>
          </p:nvCxnSpPr>
          <p:spPr>
            <a:xfrm rot="16200000" flipH="1">
              <a:off x="7844891" y="4300530"/>
              <a:ext cx="187374" cy="612476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44"/>
            <p:cNvCxnSpPr>
              <a:stCxn id="10" idx="2"/>
              <a:endCxn id="53" idx="0"/>
            </p:cNvCxnSpPr>
            <p:nvPr/>
          </p:nvCxnSpPr>
          <p:spPr>
            <a:xfrm rot="16200000" flipH="1">
              <a:off x="1629345" y="4303363"/>
              <a:ext cx="232087" cy="611473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직선 연결선 44"/>
            <p:cNvCxnSpPr>
              <a:stCxn id="10" idx="2"/>
              <a:endCxn id="7" idx="0"/>
            </p:cNvCxnSpPr>
            <p:nvPr/>
          </p:nvCxnSpPr>
          <p:spPr>
            <a:xfrm rot="5400000">
              <a:off x="1035280" y="4320771"/>
              <a:ext cx="232087" cy="576659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직선 연결선 44"/>
            <p:cNvCxnSpPr>
              <a:stCxn id="11" idx="2"/>
              <a:endCxn id="14" idx="0"/>
            </p:cNvCxnSpPr>
            <p:nvPr/>
          </p:nvCxnSpPr>
          <p:spPr>
            <a:xfrm rot="5400000">
              <a:off x="3825887" y="4015034"/>
              <a:ext cx="232087" cy="1188132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연결선 44"/>
            <p:cNvCxnSpPr>
              <a:stCxn id="11" idx="2"/>
              <a:endCxn id="18" idx="0"/>
            </p:cNvCxnSpPr>
            <p:nvPr/>
          </p:nvCxnSpPr>
          <p:spPr>
            <a:xfrm rot="16200000" flipH="1">
              <a:off x="5014019" y="4015034"/>
              <a:ext cx="232087" cy="1188132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연결선 44"/>
            <p:cNvCxnSpPr/>
            <p:nvPr/>
          </p:nvCxnSpPr>
          <p:spPr>
            <a:xfrm flipH="1">
              <a:off x="2090576" y="2908881"/>
              <a:ext cx="676448" cy="2291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연결선 44"/>
            <p:cNvCxnSpPr/>
            <p:nvPr/>
          </p:nvCxnSpPr>
          <p:spPr>
            <a:xfrm flipH="1" flipV="1">
              <a:off x="6300192" y="2908881"/>
              <a:ext cx="681224" cy="2291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직선 연결선 44"/>
            <p:cNvCxnSpPr/>
            <p:nvPr/>
          </p:nvCxnSpPr>
          <p:spPr>
            <a:xfrm flipH="1" flipV="1">
              <a:off x="6295416" y="3118363"/>
              <a:ext cx="681224" cy="2291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직선 연결선 44"/>
            <p:cNvCxnSpPr/>
            <p:nvPr/>
          </p:nvCxnSpPr>
          <p:spPr>
            <a:xfrm flipH="1" flipV="1">
              <a:off x="2086224" y="3114343"/>
              <a:ext cx="681224" cy="2291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8426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E06877-4C8A-4ABC-9FAC-E00FD093011D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ko-KR" dirty="0" smtClean="0"/>
              <a:t>ICF is newly built in Korea</a:t>
            </a:r>
          </a:p>
          <a:p>
            <a:r>
              <a:rPr lang="en-US" altLang="ko-KR" dirty="0" smtClean="0"/>
              <a:t>Welcome to join ICF for OMA </a:t>
            </a:r>
            <a:r>
              <a:rPr lang="en-US" altLang="ko-KR" dirty="0" err="1" smtClean="0"/>
              <a:t>SpecWorks</a:t>
            </a:r>
            <a:r>
              <a:rPr lang="en-US" altLang="ko-KR" dirty="0" smtClean="0"/>
              <a:t> members</a:t>
            </a:r>
          </a:p>
          <a:p>
            <a:r>
              <a:rPr lang="en-US" altLang="ko-KR" dirty="0" smtClean="0"/>
              <a:t>ICF would like to collaborate Intelligent Contents Standardization with OMA </a:t>
            </a:r>
            <a:r>
              <a:rPr lang="en-US" altLang="ko-KR" dirty="0" err="1" smtClean="0"/>
              <a:t>SpecWorks</a:t>
            </a:r>
            <a:endParaRPr lang="en-US" altLang="ko-KR" dirty="0" smtClean="0"/>
          </a:p>
          <a:p>
            <a:r>
              <a:rPr lang="en-US" altLang="ko-KR" dirty="0" smtClean="0"/>
              <a:t>Some members of ICF would like to join OMA </a:t>
            </a:r>
            <a:r>
              <a:rPr lang="en-US" altLang="ko-KR" dirty="0" err="1" smtClean="0"/>
              <a:t>SpecWorks</a:t>
            </a:r>
            <a:endParaRPr lang="ko-KR" altLang="en-US" dirty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Discussion</a:t>
            </a:r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altLang="ko-KR" smtClean="0"/>
              <a:t>Andrew Min-gyu Han, Open Source Alliance, Copyright©2018 All rights reserved.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6646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바닥글 개체 틀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ko-KR" smtClean="0"/>
              <a:t>Andrew Min-gyu Han, Open Source Alliance, Copyright©2018 All rights reserved.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7876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7751</TotalTime>
  <Words>477</Words>
  <Application>Microsoft Office PowerPoint</Application>
  <PresentationFormat>화면 슬라이드 쇼(4:3)</PresentationFormat>
  <Paragraphs>100</Paragraphs>
  <Slides>8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20" baseType="lpstr">
      <vt:lpstr>Angsana New</vt:lpstr>
      <vt:lpstr>HY견고딕</vt:lpstr>
      <vt:lpstr>HY헤드라인M</vt:lpstr>
      <vt:lpstr>Mangal</vt:lpstr>
      <vt:lpstr>MS PGothic</vt:lpstr>
      <vt:lpstr>맑은 고딕</vt:lpstr>
      <vt:lpstr>바탕체</vt:lpstr>
      <vt:lpstr>한양해서</vt:lpstr>
      <vt:lpstr>Arial</vt:lpstr>
      <vt:lpstr>Tahoma</vt:lpstr>
      <vt:lpstr>Times New Roman</vt:lpstr>
      <vt:lpstr>Office 테마</vt:lpstr>
      <vt:lpstr>Intelligent Contents Standardization Forum (ICF)</vt:lpstr>
      <vt:lpstr>What is Intelligent Contents?</vt:lpstr>
      <vt:lpstr>Example of Intelligent Contents System</vt:lpstr>
      <vt:lpstr>Introduction of ICF</vt:lpstr>
      <vt:lpstr>Strength of ICF</vt:lpstr>
      <vt:lpstr>Organizational Structure of ICF</vt:lpstr>
      <vt:lpstr>Discussion</vt:lpstr>
      <vt:lpstr>PowerPoint 프레젠테이션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Andrew Min-gyu Han</dc:creator>
  <cp:lastModifiedBy>Han Andrew Min-gyu</cp:lastModifiedBy>
  <cp:revision>387</cp:revision>
  <cp:lastPrinted>2019-02-07T17:39:28Z</cp:lastPrinted>
  <dcterms:created xsi:type="dcterms:W3CDTF">2013-04-16T07:17:08Z</dcterms:created>
  <dcterms:modified xsi:type="dcterms:W3CDTF">2019-04-01T09:06:31Z</dcterms:modified>
</cp:coreProperties>
</file>