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0"/>
  </p:notesMasterIdLst>
  <p:handoutMasterIdLst>
    <p:handoutMasterId r:id="rId31"/>
  </p:handoutMasterIdLst>
  <p:sldIdLst>
    <p:sldId id="267" r:id="rId2"/>
    <p:sldId id="343" r:id="rId3"/>
    <p:sldId id="344" r:id="rId4"/>
    <p:sldId id="345" r:id="rId5"/>
    <p:sldId id="368" r:id="rId6"/>
    <p:sldId id="347" r:id="rId7"/>
    <p:sldId id="369" r:id="rId8"/>
    <p:sldId id="348" r:id="rId9"/>
    <p:sldId id="370" r:id="rId10"/>
    <p:sldId id="350" r:id="rId11"/>
    <p:sldId id="351" r:id="rId12"/>
    <p:sldId id="352" r:id="rId13"/>
    <p:sldId id="353" r:id="rId14"/>
    <p:sldId id="354" r:id="rId15"/>
    <p:sldId id="355" r:id="rId16"/>
    <p:sldId id="356" r:id="rId17"/>
    <p:sldId id="357" r:id="rId18"/>
    <p:sldId id="358" r:id="rId19"/>
    <p:sldId id="359" r:id="rId20"/>
    <p:sldId id="360" r:id="rId21"/>
    <p:sldId id="361" r:id="rId22"/>
    <p:sldId id="362" r:id="rId23"/>
    <p:sldId id="363" r:id="rId24"/>
    <p:sldId id="364" r:id="rId25"/>
    <p:sldId id="365" r:id="rId26"/>
    <p:sldId id="366" r:id="rId27"/>
    <p:sldId id="367" r:id="rId28"/>
    <p:sldId id="306"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FF"/>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9343" autoAdjust="0"/>
    <p:restoredTop sz="99752" autoAdjust="0"/>
  </p:normalViewPr>
  <p:slideViewPr>
    <p:cSldViewPr snapToObjects="1">
      <p:cViewPr>
        <p:scale>
          <a:sx n="50" d="100"/>
          <a:sy n="50" d="100"/>
        </p:scale>
        <p:origin x="-1762" y="-91"/>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51" d="100"/>
          <a:sy n="51" d="100"/>
        </p:scale>
        <p:origin x="-2741"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3D9600-FCCC-4854-9048-546A4ACB9A93}" type="datetimeFigureOut">
              <a:rPr kumimoji="1" lang="ja-JP" altLang="en-US" smtClean="0"/>
              <a:t>2015/2/11</a:t>
            </a:fld>
            <a:endParaRPr kumimoji="1" lang="ja-JP" altLang="en-US" dirty="0"/>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F9B30-382F-4DEC-8BC6-294E66B42BE2}" type="slidenum">
              <a:rPr kumimoji="1" lang="ja-JP" altLang="en-US" smtClean="0"/>
              <a:t>‹#›</a:t>
            </a:fld>
            <a:endParaRPr kumimoji="1" lang="ja-JP" altLang="en-US" dirty="0"/>
          </a:p>
        </p:txBody>
      </p:sp>
    </p:spTree>
    <p:extLst>
      <p:ext uri="{BB962C8B-B14F-4D97-AF65-F5344CB8AC3E}">
        <p14:creationId xmlns:p14="http://schemas.microsoft.com/office/powerpoint/2010/main" val="1796283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526E43-414A-384C-8C1F-9D5749089EF0}" type="datetimeFigureOut">
              <a:rPr lang="en-US" smtClean="0"/>
              <a:pPr/>
              <a:t>2/11/2015</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A1CBF7-143B-1942-AFD0-FEE46073A945}" type="slidenum">
              <a:rPr lang="en-GB" smtClean="0"/>
              <a:pPr/>
              <a:t>‹#›</a:t>
            </a:fld>
            <a:endParaRPr lang="en-GB" dirty="0"/>
          </a:p>
        </p:txBody>
      </p:sp>
    </p:spTree>
    <p:extLst>
      <p:ext uri="{BB962C8B-B14F-4D97-AF65-F5344CB8AC3E}">
        <p14:creationId xmlns:p14="http://schemas.microsoft.com/office/powerpoint/2010/main" val="21780073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zoom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6863" y="228600"/>
            <a:ext cx="2074862"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2275" y="228600"/>
            <a:ext cx="6072188"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zoom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2275"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zoom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zoom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dir="in"/>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22275" y="228600"/>
            <a:ext cx="8270875" cy="6858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8196" name="Rectangle 4"/>
          <p:cNvSpPr>
            <a:spLocks noChangeArrowheads="1"/>
          </p:cNvSpPr>
          <p:nvPr/>
        </p:nvSpPr>
        <p:spPr bwMode="auto">
          <a:xfrm>
            <a:off x="7173913" y="6124575"/>
            <a:ext cx="1592262" cy="477838"/>
          </a:xfrm>
          <a:prstGeom prst="rect">
            <a:avLst/>
          </a:prstGeom>
          <a:noFill/>
          <a:ln w="9525">
            <a:noFill/>
            <a:miter lim="800000"/>
            <a:headEnd/>
            <a:tailEnd/>
          </a:ln>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dirty="0">
              <a:latin typeface="Tahoma" pitchFamily="-111" charset="0"/>
              <a:ea typeface="+mn-ea"/>
              <a:cs typeface="+mn-cs"/>
            </a:endParaRPr>
          </a:p>
        </p:txBody>
      </p:sp>
      <p:sp>
        <p:nvSpPr>
          <p:cNvPr id="1028" name="Rectangle 5"/>
          <p:cNvSpPr>
            <a:spLocks noGrp="1" noChangeArrowheads="1"/>
          </p:cNvSpPr>
          <p:nvPr>
            <p:ph type="body" idx="1"/>
          </p:nvPr>
        </p:nvSpPr>
        <p:spPr bwMode="auto">
          <a:xfrm>
            <a:off x="422275" y="1143000"/>
            <a:ext cx="8299450" cy="51816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200" name="Line 8"/>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dirty="0">
              <a:latin typeface="Tahoma" pitchFamily="-111" charset="0"/>
              <a:ea typeface="+mn-ea"/>
              <a:cs typeface="+mn-cs"/>
            </a:endParaRPr>
          </a:p>
        </p:txBody>
      </p:sp>
      <p:sp>
        <p:nvSpPr>
          <p:cNvPr id="8201" name="Line 9"/>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dirty="0">
              <a:latin typeface="Tahoma" pitchFamily="-111" charset="0"/>
              <a:ea typeface="+mn-ea"/>
              <a:cs typeface="+mn-cs"/>
            </a:endParaRPr>
          </a:p>
        </p:txBody>
      </p:sp>
      <p:pic>
        <p:nvPicPr>
          <p:cNvPr id="10" name="Picture 6" descr="Picture in Transforming WAPF Into OMA 20020313"/>
          <p:cNvPicPr>
            <a:picLocks noChangeAspect="1" noChangeArrowheads="1"/>
          </p:cNvPicPr>
          <p:nvPr userDrawn="1"/>
        </p:nvPicPr>
        <p:blipFill>
          <a:blip r:embed="rId13"/>
          <a:srcRect/>
          <a:stretch>
            <a:fillRect/>
          </a:stretch>
        </p:blipFill>
        <p:spPr bwMode="auto">
          <a:xfrm>
            <a:off x="7885924" y="6454482"/>
            <a:ext cx="877076" cy="32731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dir="in"/>
  </p:transition>
  <p:txStyles>
    <p:titleStyle>
      <a:lvl1pPr algn="ctr" defTabSz="762000" rtl="0" eaLnBrk="1" fontAlgn="base" hangingPunct="1">
        <a:lnSpc>
          <a:spcPct val="90000"/>
        </a:lnSpc>
        <a:spcBef>
          <a:spcPct val="0"/>
        </a:spcBef>
        <a:spcAft>
          <a:spcPct val="0"/>
        </a:spcAft>
        <a:defRPr sz="3600" b="1">
          <a:solidFill>
            <a:schemeClr val="tx1"/>
          </a:solidFill>
          <a:latin typeface="+mj-lt"/>
          <a:ea typeface="ＭＳ Ｐゴシック" pitchFamily="-111" charset="-128"/>
          <a:cs typeface="ＭＳ Ｐゴシック" pitchFamily="-111" charset="-128"/>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p:titleStyle>
    <p:bodyStyle>
      <a:lvl1pPr marL="280988" indent="-280988" algn="l" defTabSz="762000" rtl="0" eaLnBrk="1" fontAlgn="base" hangingPunct="1">
        <a:spcBef>
          <a:spcPct val="25000"/>
        </a:spcBef>
        <a:spcAft>
          <a:spcPct val="0"/>
        </a:spcAft>
        <a:buClr>
          <a:srgbClr val="000066"/>
        </a:buClr>
        <a:buChar char="•"/>
        <a:defRPr sz="2800">
          <a:solidFill>
            <a:srgbClr val="000066"/>
          </a:solidFill>
          <a:latin typeface="+mn-lt"/>
          <a:ea typeface="ＭＳ Ｐゴシック" pitchFamily="-111" charset="-128"/>
          <a:cs typeface="ＭＳ Ｐゴシック" pitchFamily="-111" charset="-128"/>
        </a:defRPr>
      </a:lvl1pPr>
      <a:lvl2pPr marL="666750" indent="-195263" algn="l" defTabSz="762000" rtl="0" eaLnBrk="1" fontAlgn="base" hangingPunct="1">
        <a:spcBef>
          <a:spcPct val="25000"/>
        </a:spcBef>
        <a:spcAft>
          <a:spcPct val="0"/>
        </a:spcAft>
        <a:buClr>
          <a:srgbClr val="660033"/>
        </a:buClr>
        <a:buSzPct val="75000"/>
        <a:buChar char="•"/>
        <a:defRPr sz="2400">
          <a:solidFill>
            <a:srgbClr val="660033"/>
          </a:solidFill>
          <a:latin typeface="+mn-lt"/>
          <a:ea typeface="ＭＳ Ｐゴシック" pitchFamily="-111" charset="-128"/>
        </a:defRPr>
      </a:lvl2pPr>
      <a:lvl3pPr marL="1147763" indent="-195263" algn="l" defTabSz="762000" rtl="0" eaLnBrk="1" fontAlgn="base" hangingPunct="1">
        <a:spcBef>
          <a:spcPct val="25000"/>
        </a:spcBef>
        <a:spcAft>
          <a:spcPct val="0"/>
        </a:spcAft>
        <a:buClr>
          <a:srgbClr val="003300"/>
        </a:buClr>
        <a:buSzPct val="75000"/>
        <a:buChar char="•"/>
        <a:defRPr sz="2000">
          <a:solidFill>
            <a:srgbClr val="003300"/>
          </a:solidFill>
          <a:latin typeface="+mn-lt"/>
          <a:ea typeface="ＭＳ Ｐゴシック" pitchFamily="-111" charset="-128"/>
        </a:defRPr>
      </a:lvl3pPr>
      <a:lvl4pPr marL="1804988" indent="-277813" algn="l" defTabSz="762000" rtl="0" eaLnBrk="1" fontAlgn="base" hangingPunct="1">
        <a:spcBef>
          <a:spcPct val="20000"/>
        </a:spcBef>
        <a:spcAft>
          <a:spcPct val="0"/>
        </a:spcAft>
        <a:buChar char="–"/>
        <a:defRPr>
          <a:solidFill>
            <a:srgbClr val="0066FF"/>
          </a:solidFill>
          <a:latin typeface="Rotis Sans Serif for Nokia" charset="0"/>
          <a:ea typeface="ＭＳ Ｐゴシック" pitchFamily="-111" charset="-128"/>
        </a:defRPr>
      </a:lvl4pPr>
      <a:lvl5pPr marL="22860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5pPr>
      <a:lvl6pPr marL="27432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6pPr>
      <a:lvl7pPr marL="32004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7pPr>
      <a:lvl8pPr marL="36576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8pPr>
      <a:lvl9pPr marL="41148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127.0.0.1:4035/gotapi/" TargetMode="Externa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hyperlink" Target="https://www.mydocomo.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github.com/DeviceConnect/DeviceConnect" TargetMode="External"/><Relationship Id="rId2" Type="http://schemas.openxmlformats.org/officeDocument/2006/relationships/hyperlink" Target="http://member.openmobilealliance.org/ftp/Public_documents/CD/CD-GotAPI/Permanent_documents/OMA-ER-GotAPI-V1_0-20150106-D.zip"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jpe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jpe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jpe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5986" y="3581400"/>
            <a:ext cx="7772400" cy="1752600"/>
          </a:xfrm>
        </p:spPr>
        <p:txBody>
          <a:bodyPr/>
          <a:lstStyle/>
          <a:p>
            <a:r>
              <a:rPr lang="en-US" sz="1800" dirty="0" smtClean="0"/>
              <a:t>Version 1.0</a:t>
            </a:r>
            <a:br>
              <a:rPr lang="en-US" sz="1800" dirty="0" smtClean="0"/>
            </a:br>
            <a:r>
              <a:rPr lang="en-US" sz="1800" dirty="0"/>
              <a:t/>
            </a:r>
            <a:br>
              <a:rPr lang="en-US" sz="1800" dirty="0"/>
            </a:br>
            <a:r>
              <a:rPr lang="en-US" sz="1800" dirty="0" smtClean="0"/>
              <a:t>February 11, 2015</a:t>
            </a:r>
            <a:br>
              <a:rPr lang="en-US" sz="1800" dirty="0" smtClean="0"/>
            </a:br>
            <a:r>
              <a:rPr lang="en-US" sz="1800" dirty="0"/>
              <a:t/>
            </a:r>
            <a:br>
              <a:rPr lang="en-US" sz="1800" dirty="0"/>
            </a:br>
            <a:r>
              <a:rPr lang="en-US" sz="1400" b="0" dirty="0" smtClean="0"/>
              <a:t/>
            </a:r>
            <a:br>
              <a:rPr lang="en-US" sz="1400" b="0" dirty="0" smtClean="0"/>
            </a:br>
            <a:r>
              <a:rPr lang="en-US" sz="1400" b="0" dirty="0" smtClean="0"/>
              <a:t/>
            </a:r>
            <a:br>
              <a:rPr lang="en-US" sz="1400" b="0" dirty="0" smtClean="0"/>
            </a:br>
            <a:r>
              <a:rPr lang="en-US" sz="1400" b="0" dirty="0"/>
              <a:t>Max Hata, Takafumi Yamazoe</a:t>
            </a:r>
            <a:r>
              <a:rPr lang="en-US" sz="1400" b="0" dirty="0" smtClean="0"/>
              <a:t/>
            </a:r>
            <a:br>
              <a:rPr lang="en-US" sz="1400" b="0" dirty="0" smtClean="0"/>
            </a:br>
            <a:r>
              <a:rPr lang="en-US" sz="1400" b="0" dirty="0" smtClean="0"/>
              <a:t>NTT DOCOMO</a:t>
            </a:r>
            <a:endParaRPr lang="en-US" sz="1400" b="0" dirty="0"/>
          </a:p>
        </p:txBody>
      </p:sp>
      <p:sp>
        <p:nvSpPr>
          <p:cNvPr id="5" name="Oval 4"/>
          <p:cNvSpPr/>
          <p:nvPr/>
        </p:nvSpPr>
        <p:spPr bwMode="auto">
          <a:xfrm>
            <a:off x="685800" y="304800"/>
            <a:ext cx="457200" cy="457200"/>
          </a:xfrm>
          <a:prstGeom prst="ellipse">
            <a:avLst/>
          </a:prstGeom>
          <a:no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280988" marR="0" indent="-280988" algn="l" defTabSz="762000" rtl="0" eaLnBrk="0" fontAlgn="base" latinLnBrk="0" hangingPunct="0">
              <a:lnSpc>
                <a:spcPct val="100000"/>
              </a:lnSpc>
              <a:spcBef>
                <a:spcPct val="25000"/>
              </a:spcBef>
              <a:spcAft>
                <a:spcPct val="0"/>
              </a:spcAft>
              <a:buClr>
                <a:srgbClr val="000066"/>
              </a:buClr>
              <a:buSzTx/>
              <a:buFontTx/>
              <a:buChar char="•"/>
              <a:tabLst/>
            </a:pPr>
            <a:endParaRPr kumimoji="0" lang="en-US" sz="2400" b="0" i="0" u="none" strike="noStrike" cap="none" normalizeH="0" baseline="0" dirty="0">
              <a:ln>
                <a:noFill/>
              </a:ln>
              <a:solidFill>
                <a:srgbClr val="000066"/>
              </a:solidFill>
              <a:effectLst/>
              <a:latin typeface="Tahoma" pitchFamily="-111" charset="0"/>
            </a:endParaRPr>
          </a:p>
        </p:txBody>
      </p:sp>
      <p:sp>
        <p:nvSpPr>
          <p:cNvPr id="4" name="Rectangle 26"/>
          <p:cNvSpPr txBox="1">
            <a:spLocks noChangeArrowheads="1"/>
          </p:cNvSpPr>
          <p:nvPr/>
        </p:nvSpPr>
        <p:spPr bwMode="auto">
          <a:xfrm>
            <a:off x="636609" y="1219200"/>
            <a:ext cx="8071154" cy="1915748"/>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lvl1pPr algn="ctr" defTabSz="762000" rtl="0" eaLnBrk="1" fontAlgn="base" hangingPunct="1">
              <a:lnSpc>
                <a:spcPct val="90000"/>
              </a:lnSpc>
              <a:spcBef>
                <a:spcPct val="0"/>
              </a:spcBef>
              <a:spcAft>
                <a:spcPct val="0"/>
              </a:spcAft>
              <a:defRPr sz="3600" b="1">
                <a:solidFill>
                  <a:schemeClr val="tx1"/>
                </a:solidFill>
                <a:latin typeface="+mj-lt"/>
                <a:ea typeface="ＭＳ Ｐゴシック" pitchFamily="-111" charset="-128"/>
                <a:cs typeface="ＭＳ Ｐゴシック" pitchFamily="-111" charset="-128"/>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a:lstStyle>
          <a:p>
            <a:r>
              <a:rPr lang="en-US" altLang="zh-CN" sz="2000" kern="0" dirty="0" smtClean="0">
                <a:ea typeface="宋体" pitchFamily="2" charset="-122"/>
              </a:rPr>
              <a:t/>
            </a:r>
            <a:br>
              <a:rPr lang="en-US" altLang="zh-CN" sz="2000" kern="0" dirty="0" smtClean="0">
                <a:ea typeface="宋体" pitchFamily="2" charset="-122"/>
              </a:rPr>
            </a:br>
            <a:r>
              <a:rPr lang="en-US" altLang="zh-CN" sz="3500" kern="0" dirty="0" smtClean="0">
                <a:ea typeface="宋体" pitchFamily="2" charset="-122"/>
              </a:rPr>
              <a:t>I</a:t>
            </a:r>
            <a:r>
              <a:rPr lang="en-US" altLang="ja-JP" sz="3500" kern="0" dirty="0" smtClean="0">
                <a:ea typeface="宋体" pitchFamily="2" charset="-122"/>
              </a:rPr>
              <a:t>ntroduction to OMA G</a:t>
            </a:r>
            <a:r>
              <a:rPr lang="en-US" altLang="zh-CN" sz="3500" kern="0" dirty="0" smtClean="0">
                <a:ea typeface="宋体" pitchFamily="2" charset="-122"/>
              </a:rPr>
              <a:t>otAPI 1.0</a:t>
            </a:r>
            <a:br>
              <a:rPr lang="en-US" altLang="zh-CN" sz="3500" kern="0" dirty="0" smtClean="0">
                <a:ea typeface="宋体" pitchFamily="2" charset="-122"/>
              </a:rPr>
            </a:br>
            <a:r>
              <a:rPr lang="en-US" altLang="zh-CN" sz="3500" kern="0" dirty="0" smtClean="0">
                <a:ea typeface="宋体" pitchFamily="2" charset="-122"/>
              </a:rPr>
              <a:t/>
            </a:r>
            <a:br>
              <a:rPr lang="en-US" altLang="zh-CN" sz="3500" kern="0" dirty="0" smtClean="0">
                <a:ea typeface="宋体" pitchFamily="2" charset="-122"/>
              </a:rPr>
            </a:br>
            <a:r>
              <a:rPr lang="en-US" altLang="zh-CN" sz="2700" i="1" kern="0" dirty="0" smtClean="0">
                <a:ea typeface="宋体" pitchFamily="2" charset="-122"/>
              </a:rPr>
              <a:t>Generic Open Terminal API Framework</a:t>
            </a:r>
            <a:endParaRPr lang="en-US" altLang="zh-CN" sz="4300" i="1" kern="0" dirty="0">
              <a:ea typeface="宋体" pitchFamily="2" charset="-122"/>
            </a:endParaRPr>
          </a:p>
        </p:txBody>
      </p:sp>
      <p:pic>
        <p:nvPicPr>
          <p:cNvPr id="6" name="Picture 4" descr="C:\Users\Hata\AppData\Local\Microsoft\Windows\Temporary Internet Files\Content.IE5\T6IIJDL4\MC90021197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3886200"/>
            <a:ext cx="1081418" cy="13621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Descriptions of the </a:t>
            </a:r>
            <a:r>
              <a:rPr kumimoji="1" lang="en-US" altLang="ja-JP" dirty="0" smtClean="0"/>
              <a:t>Steps</a:t>
            </a:r>
            <a:endParaRPr kumimoji="1" lang="ja-JP" altLang="en-US" dirty="0"/>
          </a:p>
        </p:txBody>
      </p:sp>
      <p:graphicFrame>
        <p:nvGraphicFramePr>
          <p:cNvPr id="7" name="表 6"/>
          <p:cNvGraphicFramePr>
            <a:graphicFrameLocks noGrp="1"/>
          </p:cNvGraphicFramePr>
          <p:nvPr>
            <p:extLst>
              <p:ext uri="{D42A27DB-BD31-4B8C-83A1-F6EECF244321}">
                <p14:modId xmlns:p14="http://schemas.microsoft.com/office/powerpoint/2010/main" val="1380650267"/>
              </p:ext>
            </p:extLst>
          </p:nvPr>
        </p:nvGraphicFramePr>
        <p:xfrm>
          <a:off x="467545" y="990600"/>
          <a:ext cx="8334549" cy="5410199"/>
        </p:xfrm>
        <a:graphic>
          <a:graphicData uri="http://schemas.openxmlformats.org/drawingml/2006/table">
            <a:tbl>
              <a:tblPr firstRow="1" bandRow="1">
                <a:tableStyleId>{8EC20E35-A176-4012-BC5E-935CFFF8708E}</a:tableStyleId>
              </a:tblPr>
              <a:tblGrid>
                <a:gridCol w="224219"/>
                <a:gridCol w="1097280"/>
                <a:gridCol w="7013050"/>
              </a:tblGrid>
              <a:tr h="409522">
                <a:tc>
                  <a:txBody>
                    <a:bodyPr/>
                    <a:lstStyle/>
                    <a:p>
                      <a:pPr algn="ct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solidFill>
                            <a:schemeClr val="bg1"/>
                          </a:solidFill>
                        </a:rPr>
                        <a:t>Steps</a:t>
                      </a:r>
                      <a:endParaRPr kumimoji="1" lang="ja-JP" altLang="en-US" sz="14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solidFill>
                            <a:schemeClr val="bg1"/>
                          </a:solidFill>
                        </a:rPr>
                        <a:t>Descriptions</a:t>
                      </a:r>
                      <a:endParaRPr kumimoji="1" lang="ja-JP" altLang="en-US" sz="14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945319">
                <a:tc>
                  <a:txBody>
                    <a:bodyPr/>
                    <a:lstStyle/>
                    <a:p>
                      <a:pPr algn="ctr"/>
                      <a:r>
                        <a:rPr kumimoji="1" lang="ja-JP" altLang="en-US" sz="1100" dirty="0" smtClean="0"/>
                        <a:t>①</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smtClean="0"/>
                        <a:t>Registration &amp; Approval</a:t>
                      </a:r>
                      <a:endParaRPr kumimoji="1" lang="ja-JP" altLang="en-US" sz="1100" dirty="0" smtClean="0"/>
                    </a:p>
                  </a:txBody>
                  <a:tcPr anchor="ctr">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 sends its </a:t>
                      </a:r>
                      <a:r>
                        <a:rPr kumimoji="1" lang="en-US" altLang="ja-JP" sz="1000" i="1" dirty="0" smtClean="0"/>
                        <a:t>name</a:t>
                      </a:r>
                      <a:r>
                        <a:rPr kumimoji="1" lang="en-US" altLang="ja-JP" sz="1000" baseline="0" dirty="0" smtClean="0"/>
                        <a:t> (“origin”) to GotAPI Auth Server in the HTTP header, and receives approval from the user.</a:t>
                      </a:r>
                    </a:p>
                    <a:p>
                      <a:pPr marL="171450" indent="-171450">
                        <a:buFont typeface="Arial" panose="020B0604020202020204" pitchFamily="34" charset="0"/>
                        <a:buChar char="•"/>
                      </a:pPr>
                      <a:r>
                        <a:rPr kumimoji="1" lang="en-US" altLang="ja-JP" sz="1000" dirty="0" smtClean="0"/>
                        <a:t>An</a:t>
                      </a:r>
                      <a:r>
                        <a:rPr kumimoji="1" lang="en-US" altLang="ja-JP" sz="1000" baseline="0" dirty="0" smtClean="0"/>
                        <a:t> Access Token 1 is issued and sent back to the app if user approval is granted. The app can access remaining part of GotAPI functions and resources by presenting the token.</a:t>
                      </a:r>
                    </a:p>
                    <a:p>
                      <a:pPr marL="171450" indent="-171450">
                        <a:buFont typeface="Arial" panose="020B0604020202020204" pitchFamily="34" charset="0"/>
                        <a:buChar char="•"/>
                      </a:pPr>
                      <a:r>
                        <a:rPr kumimoji="1" lang="en-US" altLang="ja-JP" sz="1000" baseline="0" dirty="0" smtClean="0"/>
                        <a:t>Application’s </a:t>
                      </a:r>
                      <a:r>
                        <a:rPr kumimoji="1" lang="en-US" altLang="ja-JP" sz="1000" i="1" baseline="0" dirty="0" smtClean="0"/>
                        <a:t>name</a:t>
                      </a:r>
                      <a:r>
                        <a:rPr kumimoji="1" lang="en-US" altLang="ja-JP" sz="1000" baseline="0" dirty="0" smtClean="0"/>
                        <a:t> in GotAPI is : (1) the origin of the web app for web apps, (2) the package name of the native or hybrid apps that is given by the app store.</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229656">
                <a:tc>
                  <a:txBody>
                    <a:bodyPr/>
                    <a:lstStyle/>
                    <a:p>
                      <a:pPr algn="ctr"/>
                      <a:r>
                        <a:rPr kumimoji="1" lang="ja-JP" altLang="en-US" sz="1100" dirty="0" smtClean="0"/>
                        <a:t>②</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smtClean="0"/>
                        <a:t>Service Discovery (Option)</a:t>
                      </a:r>
                    </a:p>
                  </a:txBody>
                  <a:tcPr anchor="ctr">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Apps may request Service</a:t>
                      </a:r>
                      <a:r>
                        <a:rPr kumimoji="1" lang="en-US" altLang="ja-JP" sz="1000" baseline="0" dirty="0" smtClean="0"/>
                        <a:t> Discovery to check what kind of services are currently provided through GotAPI Server. Actual services are provided by ext. devices via Plug-Ins.</a:t>
                      </a:r>
                    </a:p>
                    <a:p>
                      <a:pPr marL="171450" indent="-171450">
                        <a:buFont typeface="Arial" panose="020B0604020202020204" pitchFamily="34" charset="0"/>
                        <a:buChar char="•"/>
                      </a:pPr>
                      <a:r>
                        <a:rPr kumimoji="1" lang="en-US" altLang="ja-JP" sz="1000" dirty="0" smtClean="0"/>
                        <a:t>Service</a:t>
                      </a:r>
                      <a:r>
                        <a:rPr kumimoji="1" lang="en-US" altLang="ja-JP" sz="1000" baseline="0" dirty="0" smtClean="0"/>
                        <a:t> Discovery is optional for applications</a:t>
                      </a:r>
                      <a:endParaRPr kumimoji="1" lang="en-US" altLang="ja-JP" sz="1000" dirty="0" smtClean="0"/>
                    </a:p>
                    <a:p>
                      <a:pPr marL="171450" indent="-171450">
                        <a:buFont typeface="Arial" panose="020B0604020202020204" pitchFamily="34" charset="0"/>
                        <a:buChar char="•"/>
                      </a:pPr>
                      <a:r>
                        <a:rPr kumimoji="1" lang="en-US" altLang="ja-JP" sz="1000" dirty="0" smtClean="0"/>
                        <a:t>GotAPI Server finds and keeps the</a:t>
                      </a:r>
                      <a:r>
                        <a:rPr kumimoji="1" lang="en-US" altLang="ja-JP" sz="1000" baseline="0" dirty="0" smtClean="0"/>
                        <a:t> status of Plug-Ins that are currently available. The GotAPI’s search mechanism for Plug-Ins is implementation specific and not defined in GotAPI 1.0 specification. </a:t>
                      </a:r>
                      <a:endParaRPr kumimoji="1" lang="en-US" altLang="ja-JP" sz="10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228566">
                <a:tc>
                  <a:txBody>
                    <a:bodyPr/>
                    <a:lstStyle/>
                    <a:p>
                      <a:pPr algn="ctr"/>
                      <a:r>
                        <a:rPr kumimoji="1" lang="ja-JP" altLang="en-US" sz="1100" dirty="0" smtClean="0"/>
                        <a:t>③</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smtClean="0"/>
                        <a:t>Request Access to Service</a:t>
                      </a:r>
                      <a:endParaRPr kumimoji="1" lang="ja-JP" altLang="en-US" sz="1100" dirty="0" smtClean="0"/>
                    </a:p>
                  </a:txBody>
                  <a:tcPr anchor="ctr">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 sends an HTTP request to GotAPI Server</a:t>
                      </a:r>
                      <a:r>
                        <a:rPr kumimoji="1" lang="en-US" altLang="ja-JP" sz="1000" baseline="0" dirty="0" smtClean="0"/>
                        <a:t> </a:t>
                      </a:r>
                      <a:r>
                        <a:rPr kumimoji="1" lang="en-US" altLang="ja-JP" sz="1000" dirty="0" smtClean="0"/>
                        <a:t>for seeking permission to access a service</a:t>
                      </a:r>
                    </a:p>
                    <a:p>
                      <a:pPr marL="171450" indent="-171450">
                        <a:buFont typeface="Arial" panose="020B0604020202020204" pitchFamily="34" charset="0"/>
                        <a:buChar char="•"/>
                      </a:pPr>
                      <a:r>
                        <a:rPr kumimoji="1" lang="en-US" altLang="ja-JP" sz="1000" dirty="0" smtClean="0"/>
                        <a:t>GotAPI Server transfers the request to the Plug-In via Intents (Android)</a:t>
                      </a:r>
                    </a:p>
                    <a:p>
                      <a:pPr marL="171450" indent="-171450">
                        <a:buFont typeface="Arial" panose="020B0604020202020204" pitchFamily="34" charset="0"/>
                        <a:buChar char="•"/>
                      </a:pPr>
                      <a:r>
                        <a:rPr kumimoji="1" lang="en-US" altLang="ja-JP" sz="1000" dirty="0" smtClean="0"/>
                        <a:t>Upon receiving the request, the Plug-In presents the features requested by the app to the user to seek</a:t>
                      </a:r>
                      <a:r>
                        <a:rPr kumimoji="1" lang="en-US" altLang="ja-JP" sz="1000" baseline="0" dirty="0" smtClean="0"/>
                        <a:t> for approval</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000" dirty="0" smtClean="0"/>
                        <a:t>An</a:t>
                      </a:r>
                      <a:r>
                        <a:rPr kumimoji="1" lang="en-US" altLang="ja-JP" sz="1000" baseline="0" dirty="0" smtClean="0"/>
                        <a:t> Access Token 2 is issued and sent back to GotAPI Server if user approval is granted. The Access Token 2 is associated with the app that requested the service. Access Token 2 ensures GotAPI Server to work as a gateway between the app and the service available from the Plug-In/ext. device.</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597136">
                <a:tc>
                  <a:txBody>
                    <a:bodyPr/>
                    <a:lstStyle/>
                    <a:p>
                      <a:pPr algn="ctr"/>
                      <a:r>
                        <a:rPr kumimoji="1" lang="ja-JP" altLang="en-US" sz="1100" dirty="0" smtClean="0"/>
                        <a:t>④</a:t>
                      </a:r>
                      <a:endParaRPr kumimoji="1" lang="ja-JP" altLang="en-US" sz="11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1100" dirty="0" smtClean="0"/>
                        <a:t>Access APIs for Service</a:t>
                      </a:r>
                      <a:endParaRPr kumimoji="1" lang="ja-JP" altLang="en-US" sz="11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000" dirty="0" smtClean="0"/>
                        <a:t>App sends GotAPI</a:t>
                      </a:r>
                      <a:r>
                        <a:rPr kumimoji="1" lang="en-US" altLang="ja-JP" sz="1000" baseline="0" dirty="0" smtClean="0"/>
                        <a:t> Server</a:t>
                      </a:r>
                      <a:r>
                        <a:rPr kumimoji="1" lang="en-US" altLang="ja-JP" sz="1000" dirty="0" smtClean="0"/>
                        <a:t> various HTTP requests by presenting Access</a:t>
                      </a:r>
                      <a:r>
                        <a:rPr kumimoji="1" lang="en-US" altLang="ja-JP" sz="1000" baseline="0" dirty="0" smtClean="0"/>
                        <a:t> Token 1. The requests are targeted at the APIs that are implemented in the Plug-In. GotAPI Server, when receiving such HTTP requests, it passes-through the requests to the Plug-In via Intents (Android case).</a:t>
                      </a:r>
                    </a:p>
                    <a:p>
                      <a:pPr marL="171450" indent="-171450">
                        <a:buFont typeface="Arial" panose="020B0604020202020204" pitchFamily="34" charset="0"/>
                        <a:buChar char="•"/>
                      </a:pPr>
                      <a:r>
                        <a:rPr kumimoji="1" lang="en-US" altLang="ja-JP" sz="1000" baseline="0" dirty="0" smtClean="0"/>
                        <a:t>Thus, application developers recognize as if GotAPI server was providing all the APIs and the services.</a:t>
                      </a:r>
                      <a:endParaRPr kumimoji="1" lang="en-US" altLang="ja-JP" sz="1000" dirty="0" smtClean="0"/>
                    </a:p>
                    <a:p>
                      <a:pPr marL="171450" indent="-171450">
                        <a:buFont typeface="Arial" panose="020B0604020202020204" pitchFamily="34" charset="0"/>
                        <a:buChar char="•"/>
                      </a:pPr>
                      <a:r>
                        <a:rPr kumimoji="1" lang="en-US" altLang="ja-JP" sz="1000" dirty="0" smtClean="0"/>
                        <a:t>Plug-Ins implement</a:t>
                      </a:r>
                      <a:r>
                        <a:rPr kumimoji="1" lang="en-US" altLang="ja-JP" sz="1000" baseline="0" dirty="0" smtClean="0"/>
                        <a:t> various web APIs; some are standardized or others are proprietary. App developers know these APIs when they develop applications.</a:t>
                      </a:r>
                      <a:endParaRPr kumimoji="1" lang="en-US" altLang="ja-JP" sz="1000" dirty="0" smtClean="0"/>
                    </a:p>
                    <a:p>
                      <a:pPr marL="171450" indent="-171450">
                        <a:buFont typeface="Arial" panose="020B0604020202020204" pitchFamily="34" charset="0"/>
                        <a:buChar char="•"/>
                      </a:pPr>
                      <a:r>
                        <a:rPr kumimoji="1" lang="en-US" altLang="ja-JP" sz="1000" dirty="0" smtClean="0"/>
                        <a:t>Plug-Ins</a:t>
                      </a:r>
                      <a:r>
                        <a:rPr kumimoji="1" lang="en-US" altLang="ja-JP" sz="1000" baseline="0" dirty="0" smtClean="0"/>
                        <a:t> can be web servers, so that any data, e.g., text data, binary data, streaming data, may be provided to applications via various web protocols such as HTTP, WebSocket, WebRTC, etc.</a:t>
                      </a:r>
                      <a:endParaRPr kumimoji="1" lang="en-US" altLang="ja-JP" sz="1000" dirty="0" smtClean="0"/>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4111898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正方形/長方形 101"/>
          <p:cNvSpPr/>
          <p:nvPr/>
        </p:nvSpPr>
        <p:spPr>
          <a:xfrm>
            <a:off x="4547777" y="2113078"/>
            <a:ext cx="1630387" cy="4232058"/>
          </a:xfrm>
          <a:prstGeom prst="rect">
            <a:avLst/>
          </a:prstGeom>
          <a:solidFill>
            <a:srgbClr val="FFCC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101" name="正方形/長方形 100"/>
          <p:cNvSpPr/>
          <p:nvPr/>
        </p:nvSpPr>
        <p:spPr>
          <a:xfrm>
            <a:off x="1152020" y="2113079"/>
            <a:ext cx="3178440" cy="4232057"/>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2" name="タイトル 1"/>
          <p:cNvSpPr>
            <a:spLocks noGrp="1"/>
          </p:cNvSpPr>
          <p:nvPr>
            <p:ph type="title"/>
          </p:nvPr>
        </p:nvSpPr>
        <p:spPr/>
        <p:txBody>
          <a:bodyPr/>
          <a:lstStyle/>
          <a:p>
            <a:r>
              <a:rPr kumimoji="1" lang="en-US" altLang="ja-JP" sz="2800" dirty="0"/>
              <a:t>An Example of Accessing </a:t>
            </a:r>
            <a:r>
              <a:rPr kumimoji="1" lang="en-US" altLang="ja-JP" sz="2800" dirty="0" smtClean="0"/>
              <a:t>APIs (Simplified)</a:t>
            </a:r>
            <a:endParaRPr kumimoji="1" lang="en-US" altLang="ja-JP" sz="2800" dirty="0"/>
          </a:p>
        </p:txBody>
      </p:sp>
      <p:grpSp>
        <p:nvGrpSpPr>
          <p:cNvPr id="13" name="グループ化 12"/>
          <p:cNvGrpSpPr/>
          <p:nvPr/>
        </p:nvGrpSpPr>
        <p:grpSpPr>
          <a:xfrm>
            <a:off x="838200" y="1564392"/>
            <a:ext cx="404278" cy="4911352"/>
            <a:chOff x="838198" y="1397968"/>
            <a:chExt cx="404278" cy="4911352"/>
          </a:xfrm>
        </p:grpSpPr>
        <p:cxnSp>
          <p:nvCxnSpPr>
            <p:cNvPr id="10" name="直線コネクタ 9"/>
            <p:cNvCxnSpPr/>
            <p:nvPr/>
          </p:nvCxnSpPr>
          <p:spPr>
            <a:xfrm>
              <a:off x="1043608" y="1628800"/>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2" name="テキスト ボックス 11"/>
            <p:cNvSpPr txBox="1"/>
            <p:nvPr/>
          </p:nvSpPr>
          <p:spPr>
            <a:xfrm>
              <a:off x="838198" y="1397968"/>
              <a:ext cx="404278" cy="215444"/>
            </a:xfrm>
            <a:prstGeom prst="rect">
              <a:avLst/>
            </a:prstGeom>
            <a:noFill/>
            <a:ln>
              <a:solidFill>
                <a:schemeClr val="bg2">
                  <a:lumMod val="40000"/>
                  <a:lumOff val="60000"/>
                </a:schemeClr>
              </a:solidFill>
            </a:ln>
          </p:spPr>
          <p:txBody>
            <a:bodyPr wrap="none" rtlCol="0">
              <a:spAutoFit/>
            </a:bodyPr>
            <a:lstStyle/>
            <a:p>
              <a:r>
                <a:rPr kumimoji="1" lang="en-US" altLang="ja-JP" sz="800" dirty="0" smtClean="0"/>
                <a:t>Apps</a:t>
              </a:r>
              <a:endParaRPr kumimoji="1" lang="ja-JP" altLang="en-US" sz="900" dirty="0"/>
            </a:p>
          </p:txBody>
        </p:sp>
      </p:grpSp>
      <p:cxnSp>
        <p:nvCxnSpPr>
          <p:cNvPr id="18" name="直線コネクタ 17"/>
          <p:cNvCxnSpPr/>
          <p:nvPr/>
        </p:nvCxnSpPr>
        <p:spPr>
          <a:xfrm>
            <a:off x="4437060"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21" name="直線コネクタ 20"/>
          <p:cNvCxnSpPr/>
          <p:nvPr/>
        </p:nvCxnSpPr>
        <p:spPr>
          <a:xfrm>
            <a:off x="6316537"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24" name="直線コネクタ 23"/>
          <p:cNvCxnSpPr/>
          <p:nvPr/>
        </p:nvCxnSpPr>
        <p:spPr>
          <a:xfrm>
            <a:off x="7907352"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4" name="直線矢印コネクタ 83"/>
          <p:cNvCxnSpPr/>
          <p:nvPr/>
        </p:nvCxnSpPr>
        <p:spPr>
          <a:xfrm>
            <a:off x="1043431" y="3652842"/>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5" name="直線矢印コネクタ 84"/>
          <p:cNvCxnSpPr/>
          <p:nvPr/>
        </p:nvCxnSpPr>
        <p:spPr>
          <a:xfrm flipH="1">
            <a:off x="1041413" y="4928310"/>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7" name="直線矢印コネクタ 86"/>
          <p:cNvCxnSpPr>
            <a:endCxn id="94" idx="1"/>
          </p:cNvCxnSpPr>
          <p:nvPr/>
        </p:nvCxnSpPr>
        <p:spPr>
          <a:xfrm>
            <a:off x="4441176" y="3777073"/>
            <a:ext cx="1676753" cy="1993"/>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8" name="直線矢印コネクタ 87"/>
          <p:cNvCxnSpPr/>
          <p:nvPr/>
        </p:nvCxnSpPr>
        <p:spPr>
          <a:xfrm flipH="1">
            <a:off x="4441175" y="4827819"/>
            <a:ext cx="1867370" cy="227"/>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89" name="円/楕円 88"/>
          <p:cNvSpPr/>
          <p:nvPr/>
        </p:nvSpPr>
        <p:spPr>
          <a:xfrm>
            <a:off x="1094606" y="3582096"/>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90" name="円/楕円 89"/>
          <p:cNvSpPr/>
          <p:nvPr/>
        </p:nvSpPr>
        <p:spPr>
          <a:xfrm>
            <a:off x="4547776" y="3705403"/>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91" name="直線矢印コネクタ 90"/>
          <p:cNvCxnSpPr/>
          <p:nvPr/>
        </p:nvCxnSpPr>
        <p:spPr>
          <a:xfrm>
            <a:off x="6315716" y="4754677"/>
            <a:ext cx="1591637" cy="0"/>
          </a:xfrm>
          <a:prstGeom prst="straightConnector1">
            <a:avLst/>
          </a:prstGeom>
          <a:ln w="3175">
            <a:solidFill>
              <a:schemeClr val="tx1"/>
            </a:solidFill>
            <a:headEnd type="triangle" w="med" len="med"/>
            <a:tailEnd type="non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94" name="テキスト ボックス 93"/>
          <p:cNvSpPr txBox="1"/>
          <p:nvPr/>
        </p:nvSpPr>
        <p:spPr>
          <a:xfrm>
            <a:off x="6117928" y="3625176"/>
            <a:ext cx="369012" cy="307777"/>
          </a:xfrm>
          <a:prstGeom prst="rect">
            <a:avLst/>
          </a:prstGeom>
          <a:solidFill>
            <a:srgbClr val="CCFFCC"/>
          </a:solidFill>
          <a:ln w="12700">
            <a:solidFill>
              <a:schemeClr val="accent2">
                <a:lumMod val="60000"/>
                <a:lumOff val="40000"/>
              </a:schemeClr>
            </a:solidFill>
          </a:ln>
        </p:spPr>
        <p:txBody>
          <a:bodyPr wrap="none" lIns="91435" tIns="45717" rIns="91435" bIns="45717" rtlCol="0">
            <a:spAutoFit/>
          </a:bodyPr>
          <a:lstStyle/>
          <a:p>
            <a:pPr algn="ctr"/>
            <a:r>
              <a:rPr kumimoji="1" lang="en-US" altLang="ja-JP" sz="700" dirty="0"/>
              <a:t>Web</a:t>
            </a:r>
          </a:p>
          <a:p>
            <a:pPr algn="ctr"/>
            <a:r>
              <a:rPr lang="en-US" altLang="ja-JP" sz="700" dirty="0"/>
              <a:t>API</a:t>
            </a:r>
          </a:p>
        </p:txBody>
      </p:sp>
      <p:sp>
        <p:nvSpPr>
          <p:cNvPr id="104" name="テキスト ボックス 103"/>
          <p:cNvSpPr txBox="1"/>
          <p:nvPr/>
        </p:nvSpPr>
        <p:spPr>
          <a:xfrm>
            <a:off x="2313261" y="5975805"/>
            <a:ext cx="724804" cy="369326"/>
          </a:xfrm>
          <a:prstGeom prst="rect">
            <a:avLst/>
          </a:prstGeom>
          <a:noFill/>
        </p:spPr>
        <p:txBody>
          <a:bodyPr wrap="none" lIns="91435" tIns="45717" rIns="91435" bIns="45717" rtlCol="0">
            <a:spAutoFit/>
          </a:bodyPr>
          <a:lstStyle/>
          <a:p>
            <a:r>
              <a:rPr kumimoji="1" lang="en-US" altLang="ja-JP" dirty="0" smtClean="0"/>
              <a:t>HTTP</a:t>
            </a:r>
            <a:endParaRPr kumimoji="1" lang="ja-JP" altLang="en-US" dirty="0"/>
          </a:p>
        </p:txBody>
      </p:sp>
      <p:sp>
        <p:nvSpPr>
          <p:cNvPr id="105" name="テキスト ボックス 104"/>
          <p:cNvSpPr txBox="1"/>
          <p:nvPr/>
        </p:nvSpPr>
        <p:spPr>
          <a:xfrm>
            <a:off x="5015124" y="5975805"/>
            <a:ext cx="904853" cy="369326"/>
          </a:xfrm>
          <a:prstGeom prst="rect">
            <a:avLst/>
          </a:prstGeom>
          <a:noFill/>
        </p:spPr>
        <p:txBody>
          <a:bodyPr wrap="none" lIns="91435" tIns="45717" rIns="91435" bIns="45717" rtlCol="0">
            <a:spAutoFit/>
          </a:bodyPr>
          <a:lstStyle/>
          <a:p>
            <a:r>
              <a:rPr kumimoji="1" lang="en-US" altLang="ja-JP" dirty="0" smtClean="0"/>
              <a:t>Intents</a:t>
            </a:r>
            <a:endParaRPr kumimoji="1" lang="ja-JP" altLang="en-US" dirty="0"/>
          </a:p>
        </p:txBody>
      </p:sp>
      <p:sp>
        <p:nvSpPr>
          <p:cNvPr id="106" name="テキスト ボックス 105"/>
          <p:cNvSpPr txBox="1"/>
          <p:nvPr/>
        </p:nvSpPr>
        <p:spPr>
          <a:xfrm>
            <a:off x="6726273" y="5914250"/>
            <a:ext cx="780983" cy="430887"/>
          </a:xfrm>
          <a:prstGeom prst="rect">
            <a:avLst/>
          </a:prstGeom>
          <a:noFill/>
        </p:spPr>
        <p:txBody>
          <a:bodyPr wrap="none" lIns="91435" tIns="45717" rIns="91435" bIns="45717" rtlCol="0">
            <a:spAutoFit/>
          </a:bodyPr>
          <a:lstStyle/>
          <a:p>
            <a:pPr algn="ctr"/>
            <a:r>
              <a:rPr kumimoji="1" lang="en-US" altLang="ja-JP" sz="1100" dirty="0"/>
              <a:t>Bluetooth</a:t>
            </a:r>
          </a:p>
          <a:p>
            <a:pPr algn="ctr"/>
            <a:r>
              <a:rPr lang="en-US" altLang="ja-JP" sz="1100" dirty="0"/>
              <a:t>WIFI</a:t>
            </a:r>
            <a:endParaRPr kumimoji="1" lang="ja-JP" altLang="en-US" sz="1100" dirty="0"/>
          </a:p>
        </p:txBody>
      </p:sp>
      <p:sp>
        <p:nvSpPr>
          <p:cNvPr id="3" name="角丸四角形吹き出し 2"/>
          <p:cNvSpPr/>
          <p:nvPr/>
        </p:nvSpPr>
        <p:spPr>
          <a:xfrm>
            <a:off x="1759395" y="2947715"/>
            <a:ext cx="1684310" cy="484249"/>
          </a:xfrm>
          <a:prstGeom prst="wedgeRoundRectCallout">
            <a:avLst>
              <a:gd name="adj1" fmla="val -20833"/>
              <a:gd name="adj2" fmla="val 92120"/>
              <a:gd name="adj3" fmla="val 16667"/>
            </a:avLst>
          </a:pr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000" dirty="0" smtClean="0">
                <a:solidFill>
                  <a:schemeClr val="tx1"/>
                </a:solidFill>
              </a:rPr>
              <a:t>Vibrate Smart Watch twice</a:t>
            </a:r>
            <a:endParaRPr kumimoji="1" lang="ja-JP" altLang="en-US" sz="1000" dirty="0">
              <a:solidFill>
                <a:schemeClr val="tx1"/>
              </a:solidFill>
            </a:endParaRPr>
          </a:p>
        </p:txBody>
      </p:sp>
      <p:sp>
        <p:nvSpPr>
          <p:cNvPr id="81" name="テキスト ボックス 80"/>
          <p:cNvSpPr txBox="1"/>
          <p:nvPr/>
        </p:nvSpPr>
        <p:spPr>
          <a:xfrm>
            <a:off x="3962400" y="3338866"/>
            <a:ext cx="853109" cy="230826"/>
          </a:xfrm>
          <a:prstGeom prst="rect">
            <a:avLst/>
          </a:prstGeom>
          <a:solidFill>
            <a:srgbClr val="99CCFF"/>
          </a:solidFill>
        </p:spPr>
        <p:txBody>
          <a:bodyPr wrap="none" lIns="91435" tIns="45717" rIns="91435" bIns="45717" rtlCol="0">
            <a:spAutoFit/>
          </a:bodyPr>
          <a:lstStyle/>
          <a:p>
            <a:r>
              <a:rPr kumimoji="1" lang="en-US" altLang="ja-JP" sz="900" dirty="0" smtClean="0"/>
              <a:t>Pass-through</a:t>
            </a:r>
            <a:endParaRPr kumimoji="1" lang="ja-JP" altLang="en-US" sz="900" dirty="0"/>
          </a:p>
        </p:txBody>
      </p:sp>
      <p:sp>
        <p:nvSpPr>
          <p:cNvPr id="92" name="テキスト ボックス 91"/>
          <p:cNvSpPr txBox="1"/>
          <p:nvPr/>
        </p:nvSpPr>
        <p:spPr>
          <a:xfrm>
            <a:off x="3962400" y="5016498"/>
            <a:ext cx="853109" cy="230826"/>
          </a:xfrm>
          <a:prstGeom prst="rect">
            <a:avLst/>
          </a:prstGeom>
          <a:solidFill>
            <a:srgbClr val="99CCFF"/>
          </a:solidFill>
        </p:spPr>
        <p:txBody>
          <a:bodyPr wrap="none" lIns="91435" tIns="45717" rIns="91435" bIns="45717" rtlCol="0">
            <a:spAutoFit/>
          </a:bodyPr>
          <a:lstStyle/>
          <a:p>
            <a:r>
              <a:rPr kumimoji="1" lang="en-US" altLang="ja-JP" sz="900" dirty="0" smtClean="0"/>
              <a:t>Pass-through</a:t>
            </a:r>
            <a:endParaRPr kumimoji="1" lang="ja-JP" altLang="en-US" sz="900" dirty="0"/>
          </a:p>
        </p:txBody>
      </p:sp>
      <p:sp>
        <p:nvSpPr>
          <p:cNvPr id="7" name="テキスト ボックス 6"/>
          <p:cNvSpPr txBox="1"/>
          <p:nvPr/>
        </p:nvSpPr>
        <p:spPr>
          <a:xfrm>
            <a:off x="7924800" y="4949954"/>
            <a:ext cx="675175" cy="246215"/>
          </a:xfrm>
          <a:prstGeom prst="rect">
            <a:avLst/>
          </a:prstGeom>
          <a:noFill/>
        </p:spPr>
        <p:txBody>
          <a:bodyPr wrap="none" lIns="91435" tIns="45717" rIns="91435" bIns="45717" rtlCol="0">
            <a:spAutoFit/>
          </a:bodyPr>
          <a:lstStyle/>
          <a:p>
            <a:r>
              <a:rPr kumimoji="1" lang="en-US" altLang="ja-JP" sz="1000" i="1" dirty="0" smtClean="0"/>
              <a:t>vibration</a:t>
            </a:r>
            <a:endParaRPr kumimoji="1" lang="ja-JP" altLang="en-US" sz="1000" i="1" dirty="0"/>
          </a:p>
        </p:txBody>
      </p:sp>
      <p:sp>
        <p:nvSpPr>
          <p:cNvPr id="95" name="角丸四角形吹き出し 94"/>
          <p:cNvSpPr/>
          <p:nvPr/>
        </p:nvSpPr>
        <p:spPr>
          <a:xfrm>
            <a:off x="6474798" y="4942154"/>
            <a:ext cx="1264655" cy="379520"/>
          </a:xfrm>
          <a:prstGeom prst="wedgeRoundRectCallout">
            <a:avLst>
              <a:gd name="adj1" fmla="val -20833"/>
              <a:gd name="adj2" fmla="val -93006"/>
              <a:gd name="adj3" fmla="val 16667"/>
            </a:avLst>
          </a:pr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000" dirty="0" smtClean="0">
                <a:solidFill>
                  <a:schemeClr val="tx1"/>
                </a:solidFill>
              </a:rPr>
              <a:t>Vibration twice</a:t>
            </a:r>
          </a:p>
          <a:p>
            <a:pPr algn="ctr"/>
            <a:r>
              <a:rPr kumimoji="1" lang="en-US" altLang="ja-JP" sz="1000" dirty="0" smtClean="0">
                <a:solidFill>
                  <a:schemeClr val="tx1"/>
                </a:solidFill>
              </a:rPr>
              <a:t>Success</a:t>
            </a:r>
          </a:p>
        </p:txBody>
      </p:sp>
      <p:cxnSp>
        <p:nvCxnSpPr>
          <p:cNvPr id="96" name="直線矢印コネクタ 95"/>
          <p:cNvCxnSpPr/>
          <p:nvPr/>
        </p:nvCxnSpPr>
        <p:spPr>
          <a:xfrm flipH="1">
            <a:off x="6316537" y="4546612"/>
            <a:ext cx="1581176" cy="0"/>
          </a:xfrm>
          <a:prstGeom prst="straightConnector1">
            <a:avLst/>
          </a:prstGeom>
          <a:ln w="3175">
            <a:solidFill>
              <a:schemeClr val="tx1"/>
            </a:solidFill>
            <a:headEnd type="triangle" w="med" len="med"/>
            <a:tailEnd type="non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grpSp>
        <p:nvGrpSpPr>
          <p:cNvPr id="33" name="グループ化 32"/>
          <p:cNvGrpSpPr/>
          <p:nvPr/>
        </p:nvGrpSpPr>
        <p:grpSpPr>
          <a:xfrm>
            <a:off x="8425029" y="4875244"/>
            <a:ext cx="433650" cy="382556"/>
            <a:chOff x="8392853" y="2901308"/>
            <a:chExt cx="433649" cy="382557"/>
          </a:xfrm>
        </p:grpSpPr>
        <p:sp>
          <p:nvSpPr>
            <p:cNvPr id="32" name="テキスト ボックス 31"/>
            <p:cNvSpPr txBox="1"/>
            <p:nvPr/>
          </p:nvSpPr>
          <p:spPr>
            <a:xfrm rot="5400000">
              <a:off x="8401027" y="2893134"/>
              <a:ext cx="352983" cy="369331"/>
            </a:xfrm>
            <a:prstGeom prst="rect">
              <a:avLst/>
            </a:prstGeom>
            <a:noFill/>
          </p:spPr>
          <p:txBody>
            <a:bodyPr wrap="none" rtlCol="0">
              <a:spAutoFit/>
            </a:bodyPr>
            <a:lstStyle/>
            <a:p>
              <a:r>
                <a:rPr kumimoji="1" lang="en-US" altLang="ja-JP" dirty="0" smtClean="0"/>
                <a:t>~</a:t>
              </a:r>
            </a:p>
          </p:txBody>
        </p:sp>
        <p:sp>
          <p:nvSpPr>
            <p:cNvPr id="100" name="テキスト ボックス 99"/>
            <p:cNvSpPr txBox="1"/>
            <p:nvPr/>
          </p:nvSpPr>
          <p:spPr>
            <a:xfrm rot="5400000">
              <a:off x="8465345" y="2922708"/>
              <a:ext cx="352983" cy="369331"/>
            </a:xfrm>
            <a:prstGeom prst="rect">
              <a:avLst/>
            </a:prstGeom>
            <a:noFill/>
          </p:spPr>
          <p:txBody>
            <a:bodyPr wrap="none" rtlCol="0">
              <a:spAutoFit/>
            </a:bodyPr>
            <a:lstStyle/>
            <a:p>
              <a:r>
                <a:rPr kumimoji="1" lang="en-US" altLang="ja-JP" dirty="0" smtClean="0"/>
                <a:t>~</a:t>
              </a:r>
            </a:p>
          </p:txBody>
        </p:sp>
      </p:grpSp>
      <p:sp>
        <p:nvSpPr>
          <p:cNvPr id="112" name="テキスト ボックス 111"/>
          <p:cNvSpPr txBox="1"/>
          <p:nvPr/>
        </p:nvSpPr>
        <p:spPr bwMode="auto">
          <a:xfrm>
            <a:off x="1664075" y="3708121"/>
            <a:ext cx="2300288" cy="577081"/>
          </a:xfrm>
          <a:prstGeom prst="rect">
            <a:avLst/>
          </a:prstGeom>
          <a:noFill/>
          <a:ln>
            <a:solidFill>
              <a:schemeClr val="bg2"/>
            </a:solidFill>
          </a:ln>
        </p:spPr>
        <p:txBody>
          <a:bodyPr lIns="91435" tIns="45717" rIns="91435" bIns="45717">
            <a:spAutoFit/>
          </a:bodyPr>
          <a:lstStyle/>
          <a:p>
            <a:pPr>
              <a:lnSpc>
                <a:spcPct val="90000"/>
              </a:lnSpc>
              <a:defRPr/>
            </a:pPr>
            <a:r>
              <a:rPr kumimoji="1" lang="en-US" altLang="ja-JP" sz="700" dirty="0">
                <a:latin typeface="Consolas" panose="020B0609020204030204" pitchFamily="49" charset="0"/>
                <a:cs typeface="Consolas" panose="020B0609020204030204" pitchFamily="49" charset="0"/>
              </a:rPr>
              <a:t>http://127.0.0.1:4035</a:t>
            </a:r>
          </a:p>
          <a:p>
            <a:pPr>
              <a:lnSpc>
                <a:spcPct val="90000"/>
              </a:lnSpc>
              <a:defRPr/>
            </a:pPr>
            <a:r>
              <a:rPr kumimoji="1" lang="en-US" altLang="ja-JP" sz="700" dirty="0">
                <a:latin typeface="Consolas" panose="020B0609020204030204" pitchFamily="49" charset="0"/>
                <a:cs typeface="Consolas" panose="020B0609020204030204" pitchFamily="49" charset="0"/>
              </a:rPr>
              <a:t>  /gotapi/vibration/vibrate</a:t>
            </a:r>
          </a:p>
          <a:p>
            <a:pPr>
              <a:lnSpc>
                <a:spcPct val="90000"/>
              </a:lnSpc>
              <a:defRPr/>
            </a:pPr>
            <a:r>
              <a:rPr kumimoji="1" lang="en-US" altLang="ja-JP" sz="700" dirty="0">
                <a:latin typeface="Consolas" panose="020B0609020204030204" pitchFamily="49" charset="0"/>
                <a:cs typeface="Consolas" panose="020B0609020204030204" pitchFamily="49" charset="0"/>
              </a:rPr>
              <a:t>    ?accessToken=012345</a:t>
            </a:r>
          </a:p>
          <a:p>
            <a:pPr>
              <a:lnSpc>
                <a:spcPct val="90000"/>
              </a:lnSpc>
              <a:defRPr/>
            </a:pPr>
            <a:r>
              <a:rPr kumimoji="1" lang="en-US" altLang="ja-JP" sz="700" dirty="0">
                <a:latin typeface="Consolas" panose="020B0609020204030204" pitchFamily="49" charset="0"/>
                <a:cs typeface="Consolas" panose="020B0609020204030204" pitchFamily="49" charset="0"/>
              </a:rPr>
              <a:t>    &amp;serviceId=org.example.p.d01</a:t>
            </a:r>
          </a:p>
          <a:p>
            <a:pPr>
              <a:lnSpc>
                <a:spcPct val="90000"/>
              </a:lnSpc>
              <a:defRPr/>
            </a:pPr>
            <a:r>
              <a:rPr kumimoji="1" lang="en-US" altLang="ja-JP" sz="700" dirty="0">
                <a:latin typeface="Consolas" panose="020B0609020204030204" pitchFamily="49" charset="0"/>
                <a:cs typeface="Consolas" panose="020B0609020204030204" pitchFamily="49" charset="0"/>
              </a:rPr>
              <a:t>    &amp;pattern=100,100</a:t>
            </a:r>
          </a:p>
        </p:txBody>
      </p:sp>
      <p:sp>
        <p:nvSpPr>
          <p:cNvPr id="117" name="テキスト ボックス 31"/>
          <p:cNvSpPr txBox="1">
            <a:spLocks noChangeArrowheads="1"/>
          </p:cNvSpPr>
          <p:nvPr/>
        </p:nvSpPr>
        <p:spPr bwMode="auto">
          <a:xfrm>
            <a:off x="4402130" y="3847625"/>
            <a:ext cx="1973617" cy="77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"serviceId  : "org.example.p.d01",</a:t>
            </a:r>
          </a:p>
          <a:p>
            <a:pPr>
              <a:lnSpc>
                <a:spcPct val="90000"/>
              </a:lnSpc>
            </a:pPr>
            <a:r>
              <a:rPr lang="en-US" altLang="ja-JP" sz="700" dirty="0">
                <a:latin typeface="Consolas" panose="020B0609020204030204" pitchFamily="49" charset="0"/>
                <a:ea typeface="ＭＳ Ｐゴシック" panose="020B0600070205080204" pitchFamily="50" charset="-128"/>
                <a:cs typeface="Consolas" panose="020B0609020204030204" pitchFamily="49" charset="0"/>
              </a:rPr>
              <a:t>  "accessToken: "abcdefg",</a:t>
            </a:r>
            <a:endPar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endParaRP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"profile"   : "vibration",</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"attribute" : "vibrate",</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"pattern"   : "100,100"</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endParaRPr kumimoji="1" lang="ja-JP" altLang="en-US" sz="700" dirty="0">
              <a:latin typeface="Consolas" panose="020B0609020204030204" pitchFamily="49" charset="0"/>
              <a:ea typeface="ＭＳ Ｐゴシック" panose="020B0600070205080204" pitchFamily="50" charset="-128"/>
              <a:cs typeface="Consolas" panose="020B0609020204030204" pitchFamily="49" charset="0"/>
            </a:endParaRPr>
          </a:p>
        </p:txBody>
      </p:sp>
      <p:sp>
        <p:nvSpPr>
          <p:cNvPr id="118" name="テキスト ボックス 31"/>
          <p:cNvSpPr txBox="1">
            <a:spLocks noChangeArrowheads="1"/>
          </p:cNvSpPr>
          <p:nvPr/>
        </p:nvSpPr>
        <p:spPr bwMode="auto">
          <a:xfrm>
            <a:off x="4954677" y="4850449"/>
            <a:ext cx="880369" cy="383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"result  : 0</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endParaRPr kumimoji="1" lang="ja-JP" altLang="en-US" sz="700" dirty="0">
              <a:latin typeface="Consolas" panose="020B0609020204030204" pitchFamily="49" charset="0"/>
              <a:ea typeface="ＭＳ Ｐゴシック" panose="020B0600070205080204" pitchFamily="50" charset="-128"/>
              <a:cs typeface="Consolas" panose="020B0609020204030204" pitchFamily="49" charset="0"/>
            </a:endParaRPr>
          </a:p>
        </p:txBody>
      </p:sp>
      <p:sp>
        <p:nvSpPr>
          <p:cNvPr id="119" name="テキスト ボックス 31"/>
          <p:cNvSpPr txBox="1">
            <a:spLocks noChangeArrowheads="1"/>
          </p:cNvSpPr>
          <p:nvPr/>
        </p:nvSpPr>
        <p:spPr bwMode="auto">
          <a:xfrm>
            <a:off x="2076030" y="4964344"/>
            <a:ext cx="880369" cy="383182"/>
          </a:xfrm>
          <a:prstGeom prst="rect">
            <a:avLst/>
          </a:prstGeom>
          <a:noFill/>
          <a:ln w="9525">
            <a:solidFill>
              <a:schemeClr val="accent3">
                <a:lumMod val="65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lIns="91435" tIns="45717" rIns="91435" bIns="45717">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  "result  : 0</a:t>
            </a:r>
          </a:p>
          <a:p>
            <a:pPr>
              <a:lnSpc>
                <a:spcPct val="90000"/>
              </a:lnSpc>
            </a:pPr>
            <a:r>
              <a:rPr kumimoji="1" lang="en-US" altLang="ja-JP" sz="700" dirty="0">
                <a:latin typeface="Consolas" panose="020B0609020204030204" pitchFamily="49" charset="0"/>
                <a:ea typeface="ＭＳ Ｐゴシック" panose="020B0600070205080204" pitchFamily="50" charset="-128"/>
                <a:cs typeface="Consolas" panose="020B0609020204030204" pitchFamily="49" charset="0"/>
              </a:rPr>
              <a:t>}</a:t>
            </a:r>
            <a:endParaRPr kumimoji="1" lang="ja-JP" altLang="en-US" sz="700" dirty="0">
              <a:latin typeface="Consolas" panose="020B0609020204030204" pitchFamily="49" charset="0"/>
              <a:ea typeface="ＭＳ Ｐゴシック" panose="020B0600070205080204" pitchFamily="50" charset="-128"/>
              <a:cs typeface="Consolas" panose="020B0609020204030204" pitchFamily="49" charset="0"/>
            </a:endParaRPr>
          </a:p>
        </p:txBody>
      </p:sp>
      <p:sp>
        <p:nvSpPr>
          <p:cNvPr id="41" name="テキスト ボックス 40"/>
          <p:cNvSpPr txBox="1"/>
          <p:nvPr/>
        </p:nvSpPr>
        <p:spPr>
          <a:xfrm>
            <a:off x="1170932" y="3451447"/>
            <a:ext cx="827461" cy="200049"/>
          </a:xfrm>
          <a:prstGeom prst="rect">
            <a:avLst/>
          </a:prstGeom>
          <a:noFill/>
        </p:spPr>
        <p:txBody>
          <a:bodyPr wrap="none" lIns="91435" tIns="45717" rIns="91435" bIns="45717" rtlCol="0">
            <a:spAutoFit/>
          </a:bodyPr>
          <a:lstStyle/>
          <a:p>
            <a:r>
              <a:rPr lang="en-US" altLang="ja-JP" sz="700" dirty="0" smtClean="0"/>
              <a:t>Token:</a:t>
            </a:r>
            <a:r>
              <a:rPr kumimoji="1" lang="en-US" altLang="ja-JP" sz="700" dirty="0" smtClean="0"/>
              <a:t>"</a:t>
            </a:r>
            <a:r>
              <a:rPr kumimoji="1" lang="en-US" altLang="ja-JP" sz="700" dirty="0"/>
              <a:t>012345"</a:t>
            </a:r>
            <a:endParaRPr kumimoji="1" lang="ja-JP" altLang="en-US" sz="700" dirty="0"/>
          </a:p>
        </p:txBody>
      </p:sp>
      <p:sp>
        <p:nvSpPr>
          <p:cNvPr id="120" name="テキスト ボックス 119"/>
          <p:cNvSpPr txBox="1"/>
          <p:nvPr/>
        </p:nvSpPr>
        <p:spPr>
          <a:xfrm>
            <a:off x="4646498" y="3566712"/>
            <a:ext cx="870741" cy="200049"/>
          </a:xfrm>
          <a:prstGeom prst="rect">
            <a:avLst/>
          </a:prstGeom>
          <a:noFill/>
        </p:spPr>
        <p:txBody>
          <a:bodyPr wrap="none" lIns="91435" tIns="45717" rIns="91435" bIns="45717" rtlCol="0">
            <a:spAutoFit/>
          </a:bodyPr>
          <a:lstStyle/>
          <a:p>
            <a:r>
              <a:rPr kumimoji="1" lang="en-US" altLang="ja-JP" sz="700" dirty="0" smtClean="0"/>
              <a:t>Token: </a:t>
            </a:r>
            <a:r>
              <a:rPr kumimoji="1" lang="en-US" altLang="ja-JP" sz="700" dirty="0"/>
              <a:t>"abcdefg"</a:t>
            </a:r>
            <a:endParaRPr kumimoji="1" lang="ja-JP" altLang="en-US" sz="700" dirty="0"/>
          </a:p>
        </p:txBody>
      </p:sp>
      <p:sp>
        <p:nvSpPr>
          <p:cNvPr id="8" name="線吹き出し 1 (枠付き) 7"/>
          <p:cNvSpPr/>
          <p:nvPr/>
        </p:nvSpPr>
        <p:spPr>
          <a:xfrm>
            <a:off x="167242" y="4381207"/>
            <a:ext cx="2033700" cy="468756"/>
          </a:xfrm>
          <a:prstGeom prst="borderCallout1">
            <a:avLst>
              <a:gd name="adj1" fmla="val -2750"/>
              <a:gd name="adj2" fmla="val 49939"/>
              <a:gd name="adj3" fmla="val -49745"/>
              <a:gd name="adj4" fmla="val 73366"/>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dirty="0" smtClean="0">
                <a:solidFill>
                  <a:schemeClr val="tx1"/>
                </a:solidFill>
              </a:rPr>
              <a:t>Program in App</a:t>
            </a:r>
            <a:endParaRPr lang="en-US" altLang="ja-JP" sz="900" dirty="0">
              <a:solidFill>
                <a:schemeClr val="tx1"/>
              </a:solidFill>
            </a:endParaRPr>
          </a:p>
          <a:p>
            <a:r>
              <a:rPr lang="en-US" altLang="ja-JP" sz="900" dirty="0" smtClean="0">
                <a:solidFill>
                  <a:schemeClr val="tx1"/>
                </a:solidFill>
              </a:rPr>
              <a:t>Access Web API in Plug-In using HTTP REST</a:t>
            </a:r>
            <a:endParaRPr lang="ja-JP" altLang="en-US" sz="900" dirty="0">
              <a:solidFill>
                <a:schemeClr val="tx1"/>
              </a:solidFill>
            </a:endParaRPr>
          </a:p>
        </p:txBody>
      </p:sp>
      <p:sp>
        <p:nvSpPr>
          <p:cNvPr id="56" name="線吹き出し 1 (枠付き) 55"/>
          <p:cNvSpPr/>
          <p:nvPr/>
        </p:nvSpPr>
        <p:spPr>
          <a:xfrm>
            <a:off x="4954676" y="2867582"/>
            <a:ext cx="2133657" cy="468756"/>
          </a:xfrm>
          <a:prstGeom prst="borderCallout1">
            <a:avLst>
              <a:gd name="adj1" fmla="val 98036"/>
              <a:gd name="adj2" fmla="val 58118"/>
              <a:gd name="adj3" fmla="val 229854"/>
              <a:gd name="adj4" fmla="val 14915"/>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b="1" dirty="0" smtClean="0">
                <a:solidFill>
                  <a:schemeClr val="tx1"/>
                </a:solidFill>
              </a:rPr>
              <a:t>Pass-through</a:t>
            </a:r>
            <a:r>
              <a:rPr lang="en-US" altLang="ja-JP" sz="900" dirty="0" smtClean="0">
                <a:solidFill>
                  <a:schemeClr val="tx1"/>
                </a:solidFill>
              </a:rPr>
              <a:t>: GotAPI Server transfers requests from app to Plug-In via Intents (Android)</a:t>
            </a:r>
            <a:endParaRPr lang="en-US" altLang="ja-JP" sz="900" b="1" dirty="0" smtClean="0">
              <a:solidFill>
                <a:schemeClr val="tx1"/>
              </a:solidFill>
            </a:endParaRPr>
          </a:p>
        </p:txBody>
      </p:sp>
      <p:sp>
        <p:nvSpPr>
          <p:cNvPr id="57" name="線吹き出し 1 (枠付き) 56"/>
          <p:cNvSpPr/>
          <p:nvPr/>
        </p:nvSpPr>
        <p:spPr>
          <a:xfrm>
            <a:off x="7145819" y="2667000"/>
            <a:ext cx="1944841" cy="671866"/>
          </a:xfrm>
          <a:prstGeom prst="borderCallout1">
            <a:avLst>
              <a:gd name="adj1" fmla="val 104539"/>
              <a:gd name="adj2" fmla="val 6507"/>
              <a:gd name="adj3" fmla="val 170917"/>
              <a:gd name="adj4" fmla="val -33250"/>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dirty="0" smtClean="0">
                <a:solidFill>
                  <a:schemeClr val="tx1"/>
                </a:solidFill>
              </a:rPr>
              <a:t>App is accessing APIs in the Plug-In through pass-through mechanism, and Plug-In execute the instructions from the app</a:t>
            </a:r>
          </a:p>
          <a:p>
            <a:endParaRPr lang="en-US" altLang="ja-JP" sz="900" dirty="0">
              <a:solidFill>
                <a:schemeClr val="tx1"/>
              </a:solidFill>
            </a:endParaRPr>
          </a:p>
        </p:txBody>
      </p:sp>
      <p:sp>
        <p:nvSpPr>
          <p:cNvPr id="58" name="線吹き出し 1 (枠付き) 57"/>
          <p:cNvSpPr/>
          <p:nvPr/>
        </p:nvSpPr>
        <p:spPr>
          <a:xfrm>
            <a:off x="233706" y="5575228"/>
            <a:ext cx="2033700" cy="468756"/>
          </a:xfrm>
          <a:prstGeom prst="borderCallout1">
            <a:avLst>
              <a:gd name="adj1" fmla="val -2750"/>
              <a:gd name="adj2" fmla="val 49939"/>
              <a:gd name="adj3" fmla="val -78582"/>
              <a:gd name="adj4" fmla="val 88223"/>
            </a:avLst>
          </a:prstGeom>
          <a:solidFill>
            <a:srgbClr val="CCFF99"/>
          </a:solidFill>
          <a:ln w="12700">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en-US" altLang="ja-JP" sz="900" dirty="0" smtClean="0">
                <a:solidFill>
                  <a:schemeClr val="tx1"/>
                </a:solidFill>
              </a:rPr>
              <a:t>Response in JSON</a:t>
            </a:r>
          </a:p>
          <a:p>
            <a:r>
              <a:rPr lang="en-US" altLang="ja-JP" sz="900" dirty="0" smtClean="0">
                <a:solidFill>
                  <a:schemeClr val="tx1"/>
                </a:solidFill>
              </a:rPr>
              <a:t>Coming from Plug-In passing-through GotAPI Server</a:t>
            </a:r>
          </a:p>
        </p:txBody>
      </p:sp>
      <p:sp>
        <p:nvSpPr>
          <p:cNvPr id="54" name="角丸四角形 53"/>
          <p:cNvSpPr/>
          <p:nvPr/>
        </p:nvSpPr>
        <p:spPr>
          <a:xfrm>
            <a:off x="5825304" y="1288559"/>
            <a:ext cx="991578"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55" name="角丸四角形 54"/>
          <p:cNvSpPr/>
          <p:nvPr/>
        </p:nvSpPr>
        <p:spPr>
          <a:xfrm>
            <a:off x="2200942" y="1307336"/>
            <a:ext cx="2658139"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59" name="テキスト ボックス 58"/>
          <p:cNvSpPr txBox="1"/>
          <p:nvPr/>
        </p:nvSpPr>
        <p:spPr>
          <a:xfrm>
            <a:off x="2410042" y="1427781"/>
            <a:ext cx="793807" cy="369332"/>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900" dirty="0"/>
              <a:t>GotAPI</a:t>
            </a:r>
          </a:p>
          <a:p>
            <a:pPr algn="ctr"/>
            <a:r>
              <a:rPr lang="en-US" altLang="ja-JP" sz="900" dirty="0"/>
              <a:t>Auth Server</a:t>
            </a:r>
            <a:endParaRPr kumimoji="1" lang="ja-JP" altLang="en-US" sz="900" dirty="0"/>
          </a:p>
        </p:txBody>
      </p:sp>
      <p:sp>
        <p:nvSpPr>
          <p:cNvPr id="60" name="テキスト ボックス 59"/>
          <p:cNvSpPr txBox="1"/>
          <p:nvPr/>
        </p:nvSpPr>
        <p:spPr>
          <a:xfrm>
            <a:off x="4173742" y="1449266"/>
            <a:ext cx="518091" cy="338554"/>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800" dirty="0"/>
              <a:t>GotAPI</a:t>
            </a:r>
          </a:p>
          <a:p>
            <a:pPr algn="ctr"/>
            <a:r>
              <a:rPr lang="en-US" altLang="ja-JP" sz="800" dirty="0"/>
              <a:t>Server</a:t>
            </a:r>
            <a:endParaRPr kumimoji="1" lang="ja-JP" altLang="en-US" sz="900" dirty="0"/>
          </a:p>
        </p:txBody>
      </p:sp>
      <p:sp>
        <p:nvSpPr>
          <p:cNvPr id="61" name="テキスト ボックス 60"/>
          <p:cNvSpPr txBox="1"/>
          <p:nvPr/>
        </p:nvSpPr>
        <p:spPr>
          <a:xfrm>
            <a:off x="6077530" y="1564392"/>
            <a:ext cx="511679" cy="215444"/>
          </a:xfrm>
          <a:prstGeom prst="rect">
            <a:avLst/>
          </a:prstGeom>
          <a:solidFill>
            <a:schemeClr val="bg1"/>
          </a:solidFill>
          <a:ln>
            <a:solidFill>
              <a:schemeClr val="bg2">
                <a:lumMod val="40000"/>
                <a:lumOff val="60000"/>
              </a:schemeClr>
            </a:solidFill>
          </a:ln>
        </p:spPr>
        <p:txBody>
          <a:bodyPr wrap="none" lIns="91435" tIns="45717" rIns="91435" bIns="45717" rtlCol="0">
            <a:spAutoFit/>
          </a:bodyPr>
          <a:lstStyle/>
          <a:p>
            <a:r>
              <a:rPr kumimoji="1" lang="en-US" altLang="ja-JP" sz="800" dirty="0"/>
              <a:t>Plug-In</a:t>
            </a:r>
            <a:endParaRPr kumimoji="1" lang="ja-JP" altLang="en-US" sz="900" dirty="0"/>
          </a:p>
        </p:txBody>
      </p:sp>
      <p:sp>
        <p:nvSpPr>
          <p:cNvPr id="62" name="テキスト ボックス 61"/>
          <p:cNvSpPr txBox="1"/>
          <p:nvPr/>
        </p:nvSpPr>
        <p:spPr>
          <a:xfrm>
            <a:off x="7668345" y="1564392"/>
            <a:ext cx="498855" cy="215444"/>
          </a:xfrm>
          <a:prstGeom prst="rect">
            <a:avLst/>
          </a:prstGeom>
          <a:noFill/>
          <a:ln>
            <a:solidFill>
              <a:schemeClr val="bg2">
                <a:lumMod val="40000"/>
                <a:lumOff val="60000"/>
              </a:schemeClr>
            </a:solidFill>
          </a:ln>
        </p:spPr>
        <p:txBody>
          <a:bodyPr wrap="none" lIns="91435" tIns="45717" rIns="91435" bIns="45717" rtlCol="0">
            <a:spAutoFit/>
          </a:bodyPr>
          <a:lstStyle/>
          <a:p>
            <a:r>
              <a:rPr kumimoji="1" lang="en-US" altLang="ja-JP" sz="800" dirty="0"/>
              <a:t>Device</a:t>
            </a:r>
            <a:endParaRPr kumimoji="1" lang="ja-JP" altLang="en-US" sz="900" dirty="0"/>
          </a:p>
        </p:txBody>
      </p:sp>
      <p:sp>
        <p:nvSpPr>
          <p:cNvPr id="63" name="円/楕円 62"/>
          <p:cNvSpPr/>
          <p:nvPr/>
        </p:nvSpPr>
        <p:spPr>
          <a:xfrm>
            <a:off x="7829685" y="1006502"/>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64" name="テキスト ボックス 63"/>
          <p:cNvSpPr txBox="1"/>
          <p:nvPr/>
        </p:nvSpPr>
        <p:spPr>
          <a:xfrm>
            <a:off x="7961188" y="990600"/>
            <a:ext cx="801812" cy="415492"/>
          </a:xfrm>
          <a:prstGeom prst="rect">
            <a:avLst/>
          </a:prstGeom>
          <a:noFill/>
        </p:spPr>
        <p:txBody>
          <a:bodyPr wrap="none" lIns="91435" tIns="45717" rIns="91435" bIns="45717" rtlCol="0">
            <a:spAutoFit/>
          </a:bodyPr>
          <a:lstStyle/>
          <a:p>
            <a:r>
              <a:rPr kumimoji="1" lang="en-US" altLang="ja-JP" sz="700" dirty="0" smtClean="0"/>
              <a:t>Access Token-1</a:t>
            </a:r>
            <a:endParaRPr kumimoji="1" lang="en-US" altLang="ja-JP" sz="700" dirty="0"/>
          </a:p>
          <a:p>
            <a:endParaRPr lang="en-US" altLang="ja-JP" sz="700" dirty="0"/>
          </a:p>
          <a:p>
            <a:r>
              <a:rPr lang="en-US" altLang="ja-JP" sz="700" dirty="0" smtClean="0"/>
              <a:t>Access Token-2</a:t>
            </a:r>
            <a:endParaRPr lang="ja-JP" altLang="en-US" sz="700" dirty="0"/>
          </a:p>
        </p:txBody>
      </p:sp>
      <p:sp>
        <p:nvSpPr>
          <p:cNvPr id="65" name="円/楕円 64"/>
          <p:cNvSpPr/>
          <p:nvPr/>
        </p:nvSpPr>
        <p:spPr>
          <a:xfrm>
            <a:off x="7829685" y="1222146"/>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66" name="テキスト ボックス 65"/>
          <p:cNvSpPr txBox="1"/>
          <p:nvPr/>
        </p:nvSpPr>
        <p:spPr>
          <a:xfrm>
            <a:off x="3253164" y="1317434"/>
            <a:ext cx="772958" cy="230826"/>
          </a:xfrm>
          <a:prstGeom prst="rect">
            <a:avLst/>
          </a:prstGeom>
          <a:noFill/>
        </p:spPr>
        <p:txBody>
          <a:bodyPr wrap="none" lIns="91435" tIns="45717" rIns="91435" bIns="45717" rtlCol="0">
            <a:spAutoFit/>
          </a:bodyPr>
          <a:lstStyle/>
          <a:p>
            <a:r>
              <a:rPr kumimoji="1" lang="en-US" altLang="ja-JP" sz="900" dirty="0" smtClean="0"/>
              <a:t>GotAPI App</a:t>
            </a:r>
            <a:endParaRPr kumimoji="1" lang="ja-JP" altLang="en-US" sz="900" dirty="0"/>
          </a:p>
        </p:txBody>
      </p:sp>
      <p:sp>
        <p:nvSpPr>
          <p:cNvPr id="67" name="テキスト ボックス 66"/>
          <p:cNvSpPr txBox="1"/>
          <p:nvPr/>
        </p:nvSpPr>
        <p:spPr>
          <a:xfrm>
            <a:off x="5908412" y="1306428"/>
            <a:ext cx="785782" cy="230826"/>
          </a:xfrm>
          <a:prstGeom prst="rect">
            <a:avLst/>
          </a:prstGeom>
          <a:noFill/>
        </p:spPr>
        <p:txBody>
          <a:bodyPr wrap="none" lIns="91435" tIns="45717" rIns="91435" bIns="45717" rtlCol="0">
            <a:spAutoFit/>
          </a:bodyPr>
          <a:lstStyle/>
          <a:p>
            <a:r>
              <a:rPr kumimoji="1" lang="en-US" altLang="ja-JP" sz="900" dirty="0" smtClean="0"/>
              <a:t>Plug-In App</a:t>
            </a:r>
            <a:endParaRPr kumimoji="1" lang="ja-JP" altLang="en-US" sz="900" dirty="0"/>
          </a:p>
        </p:txBody>
      </p:sp>
      <p:sp>
        <p:nvSpPr>
          <p:cNvPr id="69" name="テキスト ボックス 68"/>
          <p:cNvSpPr txBox="1"/>
          <p:nvPr/>
        </p:nvSpPr>
        <p:spPr>
          <a:xfrm>
            <a:off x="530188" y="1252166"/>
            <a:ext cx="958907" cy="276993"/>
          </a:xfrm>
          <a:prstGeom prst="rect">
            <a:avLst/>
          </a:prstGeom>
          <a:noFill/>
        </p:spPr>
        <p:txBody>
          <a:bodyPr wrap="none" lIns="91435" tIns="45717" rIns="91435" bIns="45717" rtlCol="0">
            <a:spAutoFit/>
          </a:bodyPr>
          <a:lstStyle/>
          <a:p>
            <a:r>
              <a:rPr kumimoji="1" lang="en-US" altLang="ja-JP" sz="600" dirty="0" smtClean="0"/>
              <a:t>Web apps (in browser)</a:t>
            </a:r>
            <a:endParaRPr kumimoji="1" lang="en-US" altLang="ja-JP" sz="600" dirty="0"/>
          </a:p>
          <a:p>
            <a:r>
              <a:rPr kumimoji="1" lang="en-US" altLang="ja-JP" sz="600" dirty="0" smtClean="0"/>
              <a:t>Native/Hybrid apps</a:t>
            </a:r>
            <a:endParaRPr kumimoji="1" lang="ja-JP" altLang="en-US" sz="600" dirty="0"/>
          </a:p>
        </p:txBody>
      </p:sp>
      <p:pic>
        <p:nvPicPr>
          <p:cNvPr id="70" name="図 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4932" y="4191854"/>
            <a:ext cx="523539" cy="736761"/>
          </a:xfrm>
          <a:prstGeom prst="rect">
            <a:avLst/>
          </a:prstGeom>
        </p:spPr>
      </p:pic>
      <p:sp>
        <p:nvSpPr>
          <p:cNvPr id="4" name="テキスト ボックス 3"/>
          <p:cNvSpPr txBox="1"/>
          <p:nvPr/>
        </p:nvSpPr>
        <p:spPr>
          <a:xfrm>
            <a:off x="8001000" y="3852446"/>
            <a:ext cx="486030" cy="338554"/>
          </a:xfrm>
          <a:prstGeom prst="rect">
            <a:avLst/>
          </a:prstGeom>
          <a:noFill/>
        </p:spPr>
        <p:txBody>
          <a:bodyPr wrap="none" rtlCol="0">
            <a:spAutoFit/>
          </a:bodyPr>
          <a:lstStyle/>
          <a:p>
            <a:r>
              <a:rPr kumimoji="1" lang="en-US" altLang="ja-JP" sz="800" dirty="0" smtClean="0"/>
              <a:t>Smart </a:t>
            </a:r>
          </a:p>
          <a:p>
            <a:r>
              <a:rPr kumimoji="1" lang="en-US" altLang="ja-JP" sz="800" dirty="0" smtClean="0"/>
              <a:t>Watch</a:t>
            </a:r>
            <a:endParaRPr kumimoji="1" lang="ja-JP" altLang="en-US" sz="800" dirty="0"/>
          </a:p>
        </p:txBody>
      </p:sp>
    </p:spTree>
    <p:extLst>
      <p:ext uri="{BB962C8B-B14F-4D97-AF65-F5344CB8AC3E}">
        <p14:creationId xmlns:p14="http://schemas.microsoft.com/office/powerpoint/2010/main" val="11548608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z="2400" dirty="0"/>
              <a:t>Description of Applications composing GotAPI</a:t>
            </a:r>
            <a:r>
              <a:rPr kumimoji="1" lang="ja-JP" altLang="en-US" sz="2400" dirty="0"/>
              <a:t>（</a:t>
            </a:r>
            <a:r>
              <a:rPr kumimoji="1" lang="en-US" altLang="ja-JP" sz="2400" dirty="0"/>
              <a:t>Android case</a:t>
            </a:r>
            <a:r>
              <a:rPr kumimoji="1" lang="ja-JP" altLang="en-US" sz="2400" dirty="0"/>
              <a:t>）</a:t>
            </a:r>
          </a:p>
        </p:txBody>
      </p:sp>
      <p:graphicFrame>
        <p:nvGraphicFramePr>
          <p:cNvPr id="5" name="表 4"/>
          <p:cNvGraphicFramePr>
            <a:graphicFrameLocks noGrp="1"/>
          </p:cNvGraphicFramePr>
          <p:nvPr>
            <p:extLst>
              <p:ext uri="{D42A27DB-BD31-4B8C-83A1-F6EECF244321}">
                <p14:modId xmlns:p14="http://schemas.microsoft.com/office/powerpoint/2010/main" val="2889020980"/>
              </p:ext>
            </p:extLst>
          </p:nvPr>
        </p:nvGraphicFramePr>
        <p:xfrm>
          <a:off x="454932" y="1295400"/>
          <a:ext cx="8231184" cy="4461098"/>
        </p:xfrm>
        <a:graphic>
          <a:graphicData uri="http://schemas.openxmlformats.org/drawingml/2006/table">
            <a:tbl>
              <a:tblPr firstRow="1" bandRow="1">
                <a:tableStyleId>{8EC20E35-A176-4012-BC5E-935CFFF8708E}</a:tableStyleId>
              </a:tblPr>
              <a:tblGrid>
                <a:gridCol w="688068"/>
                <a:gridCol w="1143000"/>
                <a:gridCol w="990600"/>
                <a:gridCol w="1371600"/>
                <a:gridCol w="1447800"/>
                <a:gridCol w="2590116"/>
              </a:tblGrid>
              <a:tr h="396240">
                <a:tc gridSpan="2">
                  <a:txBody>
                    <a:bodyPr/>
                    <a:lstStyle/>
                    <a:p>
                      <a:pPr algn="ctr"/>
                      <a:r>
                        <a:rPr kumimoji="1" lang="en-US" altLang="ja-JP" sz="1200" dirty="0" smtClean="0">
                          <a:solidFill>
                            <a:schemeClr val="bg1"/>
                          </a:solidFill>
                        </a:rPr>
                        <a:t>Applications</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pPr algn="ctr"/>
                      <a:endParaRPr kumimoji="1" lang="ja-JP" altLang="en-US" sz="10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Download</a:t>
                      </a:r>
                      <a:r>
                        <a:rPr kumimoji="1" lang="en-US" altLang="ja-JP" sz="1200" baseline="0" dirty="0" smtClean="0">
                          <a:solidFill>
                            <a:schemeClr val="bg1"/>
                          </a:solidFill>
                        </a:rPr>
                        <a:t> from</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Execution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Developers</a:t>
                      </a:r>
                    </a:p>
                    <a:p>
                      <a:pPr algn="ctr"/>
                      <a:r>
                        <a:rPr kumimoji="1" lang="en-US" altLang="ja-JP" sz="1200" dirty="0" smtClean="0">
                          <a:solidFill>
                            <a:schemeClr val="bg1"/>
                          </a:solidFill>
                        </a:rPr>
                        <a:t>Providers</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770673">
                <a:tc rowSpan="3">
                  <a:txBody>
                    <a:bodyPr/>
                    <a:lstStyle/>
                    <a:p>
                      <a:r>
                        <a:rPr kumimoji="1" lang="en-US" altLang="ja-JP" sz="1400" b="1" dirty="0" smtClean="0"/>
                        <a:t>Apps</a:t>
                      </a:r>
                      <a:endParaRPr kumimoji="1" lang="ja-JP" altLang="en-US" sz="1400" b="1"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CCCC"/>
                    </a:solidFill>
                  </a:tcPr>
                </a:tc>
                <a:tc>
                  <a:txBody>
                    <a:bodyPr/>
                    <a:lstStyle/>
                    <a:p>
                      <a:r>
                        <a:rPr kumimoji="1" lang="en-US" altLang="ja-JP" sz="1200" b="1" dirty="0" smtClean="0"/>
                        <a:t>Web</a:t>
                      </a:r>
                      <a:r>
                        <a:rPr kumimoji="1" lang="ja-JP" altLang="en-US" sz="1200" b="1" baseline="0" dirty="0" smtClean="0"/>
                        <a:t> </a:t>
                      </a:r>
                      <a:r>
                        <a:rPr kumimoji="1" lang="en-US" altLang="ja-JP" sz="1200" b="1" baseline="0" dirty="0" smtClean="0"/>
                        <a:t>Apps</a:t>
                      </a:r>
                      <a:endParaRPr kumimoji="1" lang="ja-JP" altLang="en-US" sz="1200" b="1" dirty="0" smtClean="0"/>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dirty="0" smtClean="0"/>
                        <a:t>Web</a:t>
                      </a:r>
                      <a:r>
                        <a:rPr kumimoji="1" lang="ja-JP" altLang="en-US" sz="1200" baseline="0" dirty="0" smtClean="0"/>
                        <a:t> </a:t>
                      </a:r>
                      <a:r>
                        <a:rPr kumimoji="1" lang="en-US" altLang="ja-JP" sz="1200" baseline="0" dirty="0" smtClean="0"/>
                        <a:t>sites</a:t>
                      </a:r>
                      <a:endParaRPr kumimoji="1" lang="ja-JP" altLang="en-US" sz="1200" dirty="0"/>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dirty="0" smtClean="0"/>
                        <a:t>Commercial</a:t>
                      </a:r>
                    </a:p>
                    <a:p>
                      <a:pPr marL="0" indent="0">
                        <a:buFont typeface="Arial" panose="020B0604020202020204" pitchFamily="34" charset="0"/>
                        <a:buNone/>
                      </a:pPr>
                      <a:r>
                        <a:rPr kumimoji="1" lang="en-US" altLang="ja-JP" sz="1200" dirty="0" smtClean="0"/>
                        <a:t>Browsers</a:t>
                      </a:r>
                    </a:p>
                    <a:p>
                      <a:pPr marL="0" indent="0">
                        <a:buFont typeface="Arial" panose="020B0604020202020204" pitchFamily="34" charset="0"/>
                        <a:buNone/>
                      </a:pPr>
                      <a:r>
                        <a:rPr kumimoji="1" lang="en-US" altLang="ja-JP" sz="1200" dirty="0" smtClean="0"/>
                        <a:t>(e.g., Chrome)</a:t>
                      </a:r>
                    </a:p>
                  </a:txBody>
                  <a:tcPr anchor="ctr">
                    <a:cell3D prstMaterial="dkEdge">
                      <a:bevel w="25400" h="25400" prst="angle"/>
                      <a:lightRig rig="flood" dir="t"/>
                    </a:cell3D>
                    <a:solidFill>
                      <a:srgbClr val="FFCCCC"/>
                    </a:solidFill>
                  </a:tcPr>
                </a:tc>
                <a:tc rowSpan="3">
                  <a:txBody>
                    <a:bodyPr/>
                    <a:lstStyle/>
                    <a:p>
                      <a:pPr marL="0" indent="0">
                        <a:buFont typeface="Arial" panose="020B0604020202020204" pitchFamily="34" charset="0"/>
                        <a:buNone/>
                      </a:pPr>
                      <a:r>
                        <a:rPr kumimoji="1" lang="en-US" altLang="ja-JP" sz="1200" dirty="0" smtClean="0"/>
                        <a:t>App developers</a:t>
                      </a:r>
                    </a:p>
                    <a:p>
                      <a:pPr marL="0" indent="0">
                        <a:buFont typeface="Arial" panose="020B0604020202020204" pitchFamily="34" charset="0"/>
                        <a:buNone/>
                      </a:pPr>
                      <a:r>
                        <a:rPr kumimoji="1" lang="en-US" altLang="ja-JP" sz="1200" dirty="0" smtClean="0"/>
                        <a:t>Device vendors</a:t>
                      </a:r>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b="1" dirty="0" smtClean="0">
                          <a:solidFill>
                            <a:srgbClr val="0070C0"/>
                          </a:solidFill>
                        </a:rPr>
                        <a:t>Enables application spreading over the open web</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CCCC"/>
                    </a:solidFill>
                  </a:tcPr>
                </a:tc>
              </a:tr>
              <a:tr h="679272">
                <a:tc vMerge="1">
                  <a:txBody>
                    <a:bodyPr/>
                    <a:lstStyle/>
                    <a:p>
                      <a:endParaRPr kumimoji="1" lang="ja-JP" altLang="en-US"/>
                    </a:p>
                  </a:txBody>
                  <a:tcPr/>
                </a:tc>
                <a:tc>
                  <a:txBody>
                    <a:bodyPr/>
                    <a:lstStyle/>
                    <a:p>
                      <a:r>
                        <a:rPr kumimoji="1" lang="en-US" altLang="ja-JP" sz="1200" b="1" dirty="0" smtClean="0"/>
                        <a:t>Native</a:t>
                      </a:r>
                      <a:r>
                        <a:rPr kumimoji="1" lang="ja-JP" altLang="en-US" sz="1200" b="1" baseline="0" dirty="0" smtClean="0"/>
                        <a:t> </a:t>
                      </a:r>
                      <a:r>
                        <a:rPr kumimoji="1" lang="en-US" altLang="ja-JP" sz="1200" b="1" baseline="0" dirty="0" smtClean="0"/>
                        <a:t>Apps</a:t>
                      </a:r>
                      <a:endParaRPr kumimoji="1" lang="en-US" altLang="ja-JP" sz="1200" b="1" dirty="0" smtClean="0"/>
                    </a:p>
                  </a:txBody>
                  <a:tcPr anchor="ctr">
                    <a:cell3D prstMaterial="dkEdge">
                      <a:bevel w="25400" h="25400" prst="angle"/>
                      <a:lightRig rig="flood" dir="t"/>
                    </a:cell3D>
                    <a:solidFill>
                      <a:srgbClr val="FFCCCC"/>
                    </a:solidFill>
                  </a:tcPr>
                </a:tc>
                <a:tc rowSpan="2">
                  <a:txBody>
                    <a:bodyPr/>
                    <a:lstStyle/>
                    <a:p>
                      <a:pPr marL="0" indent="0">
                        <a:buFont typeface="Arial" panose="020B0604020202020204" pitchFamily="34" charset="0"/>
                        <a:buNone/>
                      </a:pPr>
                      <a:r>
                        <a:rPr kumimoji="1" lang="en-US" altLang="ja-JP" sz="1200" dirty="0" smtClean="0"/>
                        <a:t>Google Play</a:t>
                      </a:r>
                    </a:p>
                  </a:txBody>
                  <a:tcPr anchor="ctr">
                    <a:cell3D prstMaterial="dkEdge">
                      <a:bevel w="25400" h="25400" prst="angle"/>
                      <a:lightRig rig="flood" dir="t"/>
                    </a:cell3D>
                    <a:solidFill>
                      <a:srgbClr val="FFCCCC"/>
                    </a:solidFill>
                  </a:tcPr>
                </a:tc>
                <a:tc>
                  <a:txBody>
                    <a:bodyPr/>
                    <a:lstStyle/>
                    <a:p>
                      <a:pPr marL="0" indent="0">
                        <a:buFont typeface="Arial" panose="020B0604020202020204" pitchFamily="34" charset="0"/>
                        <a:buNone/>
                      </a:pPr>
                      <a:r>
                        <a:rPr kumimoji="1" lang="en-US" altLang="ja-JP" sz="1200" dirty="0" smtClean="0"/>
                        <a:t>Android OS</a:t>
                      </a:r>
                      <a:endParaRPr kumimoji="1" lang="ja-JP" altLang="en-US" sz="1200" dirty="0"/>
                    </a:p>
                  </a:txBody>
                  <a:tcPr anchor="ctr">
                    <a:cell3D prstMaterial="dkEdge">
                      <a:bevel w="25400" h="25400" prst="angle"/>
                      <a:lightRig rig="flood" dir="t"/>
                    </a:cell3D>
                    <a:solidFill>
                      <a:srgbClr val="FFCCCC"/>
                    </a:solidFill>
                  </a:tcPr>
                </a:tc>
                <a:tc vMerge="1">
                  <a:txBody>
                    <a:bodyPr/>
                    <a:lstStyle/>
                    <a:p>
                      <a:endParaRPr kumimoji="1" lang="ja-JP" altLang="en-US"/>
                    </a:p>
                  </a:txBody>
                  <a:tcPr/>
                </a:tc>
                <a:tc rowSpan="2">
                  <a:txBody>
                    <a:bodyPr/>
                    <a:lstStyle/>
                    <a:p>
                      <a:pPr marL="0" indent="0">
                        <a:buFont typeface="Arial" panose="020B0604020202020204" pitchFamily="34" charset="0"/>
                        <a:buNone/>
                      </a:pPr>
                      <a:endParaRPr kumimoji="1" lang="en-US" altLang="ja-JP" sz="1200" dirty="0" smtClean="0"/>
                    </a:p>
                    <a:p>
                      <a:pPr marL="0" indent="0">
                        <a:buFont typeface="Arial" panose="020B0604020202020204" pitchFamily="34" charset="0"/>
                        <a:buNone/>
                      </a:pPr>
                      <a:r>
                        <a:rPr kumimoji="1" lang="en-US" altLang="ja-JP" sz="1200" dirty="0" smtClean="0"/>
                        <a:t>Providing applications in the existing ecosystems</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CCCC"/>
                    </a:solidFill>
                  </a:tcPr>
                </a:tc>
              </a:tr>
              <a:tr h="762869">
                <a:tc vMerge="1">
                  <a:txBody>
                    <a:bodyPr/>
                    <a:lstStyle/>
                    <a:p>
                      <a:endParaRPr kumimoji="1" lang="ja-JP" altLang="en-US" sz="105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200" b="1" dirty="0" smtClean="0"/>
                        <a:t>Hybrid</a:t>
                      </a:r>
                      <a:r>
                        <a:rPr kumimoji="1" lang="ja-JP" altLang="en-US" sz="1200" b="1" baseline="0" dirty="0" smtClean="0"/>
                        <a:t> </a:t>
                      </a:r>
                      <a:r>
                        <a:rPr kumimoji="1" lang="en-US" altLang="ja-JP" sz="1200" b="1" baseline="0" dirty="0" smtClean="0"/>
                        <a:t>Apps</a:t>
                      </a:r>
                      <a:endParaRPr kumimoji="1" lang="ja-JP" altLang="en-US" sz="1200" b="1" dirty="0" smtClean="0"/>
                    </a:p>
                  </a:txBody>
                  <a:tcPr anchor="ctr">
                    <a:cell3D prstMaterial="dkEdge">
                      <a:bevel w="25400" h="25400" prst="angle"/>
                      <a:lightRig rig="flood" dir="t"/>
                    </a:cell3D>
                    <a:solidFill>
                      <a:srgbClr val="FFCCCC"/>
                    </a:solidFill>
                  </a:tcPr>
                </a:tc>
                <a:tc vMerge="1">
                  <a:txBody>
                    <a:bodyPr/>
                    <a:lstStyle/>
                    <a:p>
                      <a:pPr marL="0" indent="0">
                        <a:buFont typeface="Arial" panose="020B0604020202020204" pitchFamily="34" charset="0"/>
                        <a:buNone/>
                      </a:pPr>
                      <a:endParaRPr kumimoji="1" lang="ja-JP" altLang="en-US" sz="10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200" dirty="0" smtClean="0"/>
                        <a:t>Android OS</a:t>
                      </a:r>
                      <a:r>
                        <a:rPr kumimoji="1" lang="ja-JP" altLang="en-US" sz="1200" baseline="0" dirty="0" smtClean="0"/>
                        <a:t> </a:t>
                      </a:r>
                      <a:r>
                        <a:rPr kumimoji="1" lang="en-US" altLang="ja-JP" sz="1200" baseline="0" dirty="0" smtClean="0"/>
                        <a:t>&amp; </a:t>
                      </a:r>
                      <a:r>
                        <a:rPr kumimoji="1" lang="en-US" altLang="ja-JP" sz="1200" dirty="0" smtClean="0"/>
                        <a:t>WebView</a:t>
                      </a:r>
                      <a:endParaRPr kumimoji="1" lang="ja-JP" altLang="en-US" sz="1200" dirty="0"/>
                    </a:p>
                  </a:txBody>
                  <a:tcPr anchor="ctr">
                    <a:cell3D prstMaterial="dkEdge">
                      <a:bevel w="25400" h="25400" prst="angle"/>
                      <a:lightRig rig="flood" dir="t"/>
                    </a:cell3D>
                    <a:solidFill>
                      <a:srgbClr val="FFCCCC"/>
                    </a:solidFill>
                  </a:tcPr>
                </a:tc>
                <a:tc vMerge="1">
                  <a:txBody>
                    <a:bodyPr/>
                    <a:lstStyle/>
                    <a:p>
                      <a:pPr marL="0" indent="0">
                        <a:buFont typeface="Arial" panose="020B0604020202020204" pitchFamily="34" charset="0"/>
                        <a:buNone/>
                      </a:pPr>
                      <a:endParaRPr kumimoji="1" lang="ja-JP" altLang="en-US" sz="800" dirty="0"/>
                    </a:p>
                  </a:txBody>
                  <a:tcPr anchor="ctr">
                    <a:cell3D prstMaterial="dkEdge">
                      <a:bevel w="25400" h="25400" prst="angle"/>
                      <a:lightRig rig="flood" dir="t"/>
                    </a:cell3D>
                    <a:noFill/>
                  </a:tcPr>
                </a:tc>
                <a:tc vMerge="1">
                  <a:txBody>
                    <a:bodyPr/>
                    <a:lstStyle/>
                    <a:p>
                      <a:pPr marL="0" indent="0">
                        <a:buFont typeface="Arial" panose="020B0604020202020204" pitchFamily="34" charset="0"/>
                        <a:buNone/>
                      </a:pPr>
                      <a:endParaRPr kumimoji="1" lang="ja-JP" altLang="en-US" sz="10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895542">
                <a:tc gridSpan="2">
                  <a:txBody>
                    <a:bodyPr/>
                    <a:lstStyle/>
                    <a:p>
                      <a:r>
                        <a:rPr kumimoji="1" lang="en-US" altLang="ja-JP" sz="1200" b="1" dirty="0" smtClean="0"/>
                        <a:t>Plug-In</a:t>
                      </a:r>
                      <a:r>
                        <a:rPr kumimoji="1" lang="ja-JP" altLang="en-US" sz="1200" b="1" baseline="0" dirty="0" smtClean="0"/>
                        <a:t> </a:t>
                      </a:r>
                      <a:r>
                        <a:rPr kumimoji="1" lang="en-US" altLang="ja-JP" sz="1200" b="1" baseline="0" dirty="0" smtClean="0"/>
                        <a:t>Apps</a:t>
                      </a:r>
                      <a:endParaRPr kumimoji="1" lang="ja-JP" altLang="en-US" sz="1200" b="1"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CC99"/>
                    </a:solidFill>
                  </a:tcPr>
                </a:tc>
                <a:tc hMerge="1">
                  <a:txBody>
                    <a:bodyPr/>
                    <a:lstStyle/>
                    <a:p>
                      <a:endParaRPr kumimoji="1" lang="ja-JP" altLang="en-US" sz="800" dirty="0" smtClean="0"/>
                    </a:p>
                  </a:txBody>
                  <a:tcPr anchor="ctr">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Google Play</a:t>
                      </a:r>
                      <a:endParaRPr kumimoji="1" lang="ja-JP" altLang="en-US" sz="1200" dirty="0" smtClean="0"/>
                    </a:p>
                  </a:txBody>
                  <a:tcPr anchor="ctr">
                    <a:cell3D prstMaterial="dkEdge">
                      <a:bevel w="25400" h="25400" prst="angle"/>
                      <a:lightRig rig="flood" dir="t"/>
                    </a:cell3D>
                    <a:solidFill>
                      <a:srgbClr val="FFCC99"/>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Android OS</a:t>
                      </a:r>
                      <a:endParaRPr kumimoji="1" lang="ja-JP" altLang="en-US" sz="1200" dirty="0" smtClean="0"/>
                    </a:p>
                  </a:txBody>
                  <a:tcPr anchor="ctr">
                    <a:cell3D prstMaterial="dkEdge">
                      <a:bevel w="25400" h="25400" prst="angle"/>
                      <a:lightRig rig="flood" dir="t"/>
                    </a:cell3D>
                    <a:solidFill>
                      <a:srgbClr val="FFCC99"/>
                    </a:solidFill>
                  </a:tcPr>
                </a:tc>
                <a:tc>
                  <a:txBody>
                    <a:bodyPr/>
                    <a:lstStyle/>
                    <a:p>
                      <a:pPr marL="0" indent="0">
                        <a:buFont typeface="Arial" panose="020B0604020202020204" pitchFamily="34" charset="0"/>
                        <a:buNone/>
                      </a:pPr>
                      <a:r>
                        <a:rPr kumimoji="1" lang="en-US" altLang="ja-JP" sz="1200" dirty="0" smtClean="0"/>
                        <a:t>Device vendors</a:t>
                      </a:r>
                    </a:p>
                    <a:p>
                      <a:pPr marL="0" indent="0">
                        <a:buFont typeface="Arial" panose="020B0604020202020204" pitchFamily="34" charset="0"/>
                        <a:buNone/>
                      </a:pPr>
                      <a:r>
                        <a:rPr kumimoji="1" lang="en-US" altLang="ja-JP" sz="1200" dirty="0" smtClean="0"/>
                        <a:t>App developers</a:t>
                      </a:r>
                    </a:p>
                    <a:p>
                      <a:pPr marL="0" indent="0">
                        <a:buFont typeface="Arial" panose="020B0604020202020204" pitchFamily="34" charset="0"/>
                        <a:buNone/>
                      </a:pPr>
                      <a:endParaRPr kumimoji="1" lang="ja-JP" altLang="en-US" sz="1200" dirty="0"/>
                    </a:p>
                  </a:txBody>
                  <a:tcPr anchor="ctr">
                    <a:cell3D prstMaterial="dkEdge">
                      <a:bevel w="25400" h="25400" prst="angle"/>
                      <a:lightRig rig="flood" dir="t"/>
                    </a:cell3D>
                    <a:solidFill>
                      <a:srgbClr val="FFCC99"/>
                    </a:solidFill>
                  </a:tcPr>
                </a:tc>
                <a:tc>
                  <a:txBody>
                    <a:bodyPr/>
                    <a:lstStyle/>
                    <a:p>
                      <a:pPr marL="0" indent="0">
                        <a:buFont typeface="Arial" panose="020B0604020202020204" pitchFamily="34" charset="0"/>
                        <a:buNone/>
                      </a:pPr>
                      <a:r>
                        <a:rPr kumimoji="1" lang="en-US" altLang="ja-JP" sz="1200" dirty="0" smtClean="0"/>
                        <a:t>Typically device vendors provide</a:t>
                      </a:r>
                      <a:r>
                        <a:rPr kumimoji="1" lang="en-US" altLang="ja-JP" sz="1200" baseline="0" dirty="0" smtClean="0"/>
                        <a:t> Plug-In apps, but any one can provide them</a:t>
                      </a:r>
                      <a:endParaRPr kumimoji="1" lang="en-US" altLang="ja-JP" sz="12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CC99"/>
                    </a:solidFill>
                  </a:tcPr>
                </a:tc>
              </a:tr>
              <a:tr h="895542">
                <a:tc gridSpan="2">
                  <a:txBody>
                    <a:bodyPr/>
                    <a:lstStyle/>
                    <a:p>
                      <a:r>
                        <a:rPr kumimoji="1" lang="en-US" altLang="ja-JP" sz="1200" b="1" dirty="0" smtClean="0"/>
                        <a:t>GotAPI</a:t>
                      </a:r>
                      <a:r>
                        <a:rPr kumimoji="1" lang="ja-JP" altLang="en-US" sz="1200" b="1" baseline="0" dirty="0" smtClean="0"/>
                        <a:t> </a:t>
                      </a:r>
                      <a:r>
                        <a:rPr kumimoji="1" lang="en-US" altLang="ja-JP" sz="1200" b="1" baseline="0" dirty="0" smtClean="0"/>
                        <a:t>Server Apps</a:t>
                      </a:r>
                      <a:endParaRPr kumimoji="1" lang="ja-JP" altLang="en-US" sz="1200" b="1" dirty="0" smtClean="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hMerge="1">
                  <a:txBody>
                    <a:bodyPr/>
                    <a:lstStyle/>
                    <a:p>
                      <a:endParaRPr kumimoji="1" lang="ja-JP" altLang="en-US" sz="8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Google Play</a:t>
                      </a:r>
                      <a:endParaRPr kumimoji="1" lang="ja-JP" altLang="en-US" sz="12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dirty="0" smtClean="0"/>
                        <a:t>Android OS</a:t>
                      </a:r>
                      <a:endParaRPr kumimoji="1" lang="ja-JP" altLang="en-US" sz="12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a:txBody>
                    <a:bodyPr/>
                    <a:lstStyle/>
                    <a:p>
                      <a:pPr marL="0" indent="0">
                        <a:buFont typeface="Arial" panose="020B0604020202020204" pitchFamily="34" charset="0"/>
                        <a:buNone/>
                      </a:pPr>
                      <a:r>
                        <a:rPr kumimoji="1" lang="en-US" altLang="ja-JP" sz="1200" dirty="0" smtClean="0"/>
                        <a:t>Mobile</a:t>
                      </a:r>
                      <a:r>
                        <a:rPr kumimoji="1" lang="en-US" altLang="ja-JP" sz="1200" baseline="0" dirty="0" smtClean="0"/>
                        <a:t> operators</a:t>
                      </a:r>
                    </a:p>
                    <a:p>
                      <a:pPr marL="0" indent="0">
                        <a:buFont typeface="Arial" panose="020B0604020202020204" pitchFamily="34" charset="0"/>
                        <a:buNone/>
                      </a:pPr>
                      <a:r>
                        <a:rPr kumimoji="1" lang="en-US" altLang="ja-JP" sz="1200" dirty="0" smtClean="0"/>
                        <a:t>App</a:t>
                      </a:r>
                      <a:r>
                        <a:rPr kumimoji="1" lang="en-US" altLang="ja-JP" sz="1200" baseline="0" dirty="0" smtClean="0"/>
                        <a:t> developers</a:t>
                      </a:r>
                    </a:p>
                    <a:p>
                      <a:pPr marL="0" indent="0">
                        <a:buFont typeface="Arial" panose="020B0604020202020204" pitchFamily="34" charset="0"/>
                        <a:buNone/>
                      </a:pPr>
                      <a:r>
                        <a:rPr kumimoji="1" lang="en-US" altLang="ja-JP" sz="1200" baseline="0" dirty="0" smtClean="0"/>
                        <a:t>ISVs</a:t>
                      </a:r>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c>
                  <a:txBody>
                    <a:bodyPr/>
                    <a:lstStyle/>
                    <a:p>
                      <a:pPr marL="0" indent="0">
                        <a:buFont typeface="Arial" panose="020B0604020202020204" pitchFamily="34" charset="0"/>
                        <a:buNone/>
                      </a:pPr>
                      <a:r>
                        <a:rPr kumimoji="1" lang="en-US" altLang="ja-JP" sz="1200" dirty="0" smtClean="0"/>
                        <a:t>GotAPI Server App providers</a:t>
                      </a:r>
                      <a:r>
                        <a:rPr kumimoji="1" lang="en-US" altLang="ja-JP" sz="1200" baseline="0" dirty="0" smtClean="0"/>
                        <a:t> need to connect app developers and device vendors to work together</a:t>
                      </a:r>
                      <a:endParaRPr kumimoji="1" lang="en-US" altLang="ja-JP" sz="1200" dirty="0" smtClean="0"/>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solidFill>
                      <a:srgbClr val="CCFF99"/>
                    </a:solidFill>
                  </a:tcPr>
                </a:tc>
              </a:tr>
            </a:tbl>
          </a:graphicData>
        </a:graphic>
      </p:graphicFrame>
    </p:spTree>
    <p:extLst>
      <p:ext uri="{BB962C8B-B14F-4D97-AF65-F5344CB8AC3E}">
        <p14:creationId xmlns:p14="http://schemas.microsoft.com/office/powerpoint/2010/main" val="68090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Descriptions of Plug-Ins</a:t>
            </a:r>
          </a:p>
        </p:txBody>
      </p:sp>
      <p:graphicFrame>
        <p:nvGraphicFramePr>
          <p:cNvPr id="5" name="表 4"/>
          <p:cNvGraphicFramePr>
            <a:graphicFrameLocks noGrp="1"/>
          </p:cNvGraphicFramePr>
          <p:nvPr>
            <p:extLst>
              <p:ext uri="{D42A27DB-BD31-4B8C-83A1-F6EECF244321}">
                <p14:modId xmlns:p14="http://schemas.microsoft.com/office/powerpoint/2010/main" val="301976045"/>
              </p:ext>
            </p:extLst>
          </p:nvPr>
        </p:nvGraphicFramePr>
        <p:xfrm>
          <a:off x="552092" y="1524000"/>
          <a:ext cx="8141619" cy="5013960"/>
        </p:xfrm>
        <a:graphic>
          <a:graphicData uri="http://schemas.openxmlformats.org/drawingml/2006/table">
            <a:tbl>
              <a:tblPr firstRow="1" bandRow="1">
                <a:tableStyleId>{8EC20E35-A176-4012-BC5E-935CFFF8708E}</a:tableStyleId>
              </a:tblPr>
              <a:tblGrid>
                <a:gridCol w="1124308"/>
                <a:gridCol w="7017311"/>
              </a:tblGrid>
              <a:tr h="483148">
                <a:tc>
                  <a:txBody>
                    <a:bodyPr/>
                    <a:lstStyle/>
                    <a:p>
                      <a:pPr algn="ctr"/>
                      <a:r>
                        <a:rPr kumimoji="1" lang="en-US" altLang="ja-JP" sz="1600" dirty="0" smtClean="0">
                          <a:solidFill>
                            <a:schemeClr val="bg1"/>
                          </a:solidFill>
                        </a:rPr>
                        <a:t>Functions</a:t>
                      </a:r>
                      <a:endParaRPr kumimoji="1" lang="ja-JP" altLang="en-US" sz="16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1600" dirty="0" smtClean="0">
                          <a:solidFill>
                            <a:schemeClr val="bg1"/>
                          </a:solidFill>
                        </a:rPr>
                        <a:t>Descriptions</a:t>
                      </a:r>
                      <a:endParaRPr kumimoji="1" lang="ja-JP" altLang="en-US" sz="16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cell3D prstMaterial="dkEdge">
                      <a:bevel w="25400" h="25400" prst="angle"/>
                      <a:lightRig rig="flood" dir="t"/>
                    </a:cell3D>
                  </a:tcPr>
                </a:tc>
              </a:tr>
              <a:tr h="1100593">
                <a:tc>
                  <a:txBody>
                    <a:bodyPr/>
                    <a:lstStyle/>
                    <a:p>
                      <a:r>
                        <a:rPr kumimoji="1" lang="en-US" altLang="ja-JP" sz="1200" dirty="0" smtClean="0"/>
                        <a:t>App distribution &amp; updates</a:t>
                      </a:r>
                      <a:endParaRPr kumimoji="1" lang="ja-JP" altLang="en-US" sz="12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200" b="1" dirty="0" smtClean="0"/>
                        <a:t>Android: </a:t>
                      </a:r>
                      <a:r>
                        <a:rPr kumimoji="1" lang="en-US" altLang="ja-JP" sz="1200" dirty="0" smtClean="0"/>
                        <a:t>GotAPI Server</a:t>
                      </a:r>
                      <a:r>
                        <a:rPr kumimoji="1" lang="en-US" altLang="ja-JP" sz="1200" baseline="0" dirty="0" smtClean="0"/>
                        <a:t> is provided as an Android application. Various Plug-Ins are provided as respective Android applications from each device vendor or app developers. Users can download and install Plug-In applications as they like. Plug-Ins can be updates in the same way as other applications.</a:t>
                      </a:r>
                    </a:p>
                    <a:p>
                      <a:pPr marL="171450" indent="-171450">
                        <a:buFont typeface="Arial" panose="020B0604020202020204" pitchFamily="34" charset="0"/>
                        <a:buChar char="•"/>
                      </a:pPr>
                      <a:r>
                        <a:rPr kumimoji="1" lang="en-US" altLang="ja-JP" sz="1200" b="1" dirty="0" smtClean="0"/>
                        <a:t>iOS: </a:t>
                      </a:r>
                      <a:r>
                        <a:rPr kumimoji="1" lang="en-US" altLang="ja-JP" sz="1200" dirty="0" smtClean="0"/>
                        <a:t>Applications need to embed</a:t>
                      </a:r>
                      <a:r>
                        <a:rPr kumimoji="1" lang="en-US" altLang="ja-JP" sz="1200" baseline="0" dirty="0" smtClean="0"/>
                        <a:t> libraries of GotAPI Server and Plug-Ins in the web app. Not so flexible to add new Plug-Ins as in the case of Android.</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269915">
                <a:tc>
                  <a:txBody>
                    <a:bodyPr/>
                    <a:lstStyle/>
                    <a:p>
                      <a:r>
                        <a:rPr kumimoji="1" lang="en-US" altLang="ja-JP" sz="1200" dirty="0" smtClean="0"/>
                        <a:t>Roles of GotAPI Server &amp; Plug-Ins</a:t>
                      </a:r>
                      <a:endParaRPr kumimoji="1" lang="ja-JP" altLang="en-US" sz="12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200" b="1" dirty="0" smtClean="0"/>
                        <a:t>GotAPI Server</a:t>
                      </a:r>
                      <a:r>
                        <a:rPr kumimoji="1" lang="en-US" altLang="ja-JP" sz="1200" dirty="0" smtClean="0"/>
                        <a:t>:</a:t>
                      </a:r>
                      <a:r>
                        <a:rPr kumimoji="1" lang="en-US" altLang="ja-JP" sz="1200" baseline="0" dirty="0" smtClean="0"/>
                        <a:t> A framework responsible for ensuring security, user approval, management of Plug-Ins, acting as a gateway between the web layer and the native layer.  Little capabilities for providing real services from ext. devices.</a:t>
                      </a:r>
                      <a:endParaRPr kumimoji="1" lang="en-US" altLang="ja-JP" sz="1200" dirty="0" smtClean="0"/>
                    </a:p>
                    <a:p>
                      <a:pPr marL="171450" indent="-171450">
                        <a:buFont typeface="Arial" panose="020B0604020202020204" pitchFamily="34" charset="0"/>
                        <a:buChar char="•"/>
                      </a:pPr>
                      <a:r>
                        <a:rPr kumimoji="1" lang="en-US" altLang="ja-JP" sz="1200" b="1" dirty="0" smtClean="0"/>
                        <a:t>Plug-Ins: </a:t>
                      </a:r>
                      <a:r>
                        <a:rPr kumimoji="1" lang="en-US" altLang="ja-JP" sz="1200" dirty="0" smtClean="0"/>
                        <a:t>Actual APIs and</a:t>
                      </a:r>
                      <a:r>
                        <a:rPr kumimoji="1" lang="en-US" altLang="ja-JP" sz="1200" baseline="0" dirty="0" smtClean="0"/>
                        <a:t> functions are implemented in Plug-Ins. </a:t>
                      </a:r>
                      <a:r>
                        <a:rPr kumimoji="1" lang="en-US" altLang="ja-JP" sz="1200" dirty="0" smtClean="0"/>
                        <a:t> They are provided to applications via the pass-through</a:t>
                      </a:r>
                      <a:r>
                        <a:rPr kumimoji="1" lang="en-US" altLang="ja-JP" sz="1200" baseline="0" dirty="0" smtClean="0"/>
                        <a:t> mechanism of GotAPI Server. This enables various devices from many different vendors can provide their services consistently through GotAPI Server. This solves scalability issue and facilitates development of application working with various ext. devices.</a:t>
                      </a:r>
                      <a:endParaRPr kumimoji="1" lang="en-US" altLang="ja-JP" sz="12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1051560">
                <a:tc>
                  <a:txBody>
                    <a:bodyPr/>
                    <a:lstStyle/>
                    <a:p>
                      <a:r>
                        <a:rPr kumimoji="1" lang="en-US" altLang="ja-JP" sz="1200" dirty="0" smtClean="0"/>
                        <a:t>APIs in Plug-Ins</a:t>
                      </a:r>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200" dirty="0" smtClean="0"/>
                        <a:t>Web APIs</a:t>
                      </a:r>
                      <a:r>
                        <a:rPr kumimoji="1" lang="en-US" altLang="ja-JP" sz="1200" baseline="0" dirty="0" smtClean="0"/>
                        <a:t> are implemented in Plug-Ins; they are accessed by apps via pass-through mechanism</a:t>
                      </a:r>
                    </a:p>
                    <a:p>
                      <a:pPr marL="171450" indent="-171450">
                        <a:buFont typeface="Arial" panose="020B0604020202020204" pitchFamily="34" charset="0"/>
                        <a:buChar char="•"/>
                      </a:pPr>
                      <a:r>
                        <a:rPr kumimoji="1" lang="en-US" altLang="ja-JP" sz="1200" dirty="0" smtClean="0"/>
                        <a:t>GotAPI does not define the web</a:t>
                      </a:r>
                      <a:r>
                        <a:rPr kumimoji="1" lang="en-US" altLang="ja-JP" sz="1200" baseline="0" dirty="0" smtClean="0"/>
                        <a:t> APIs</a:t>
                      </a:r>
                      <a:endParaRPr kumimoji="1" lang="en-US" altLang="ja-JP" sz="1200" dirty="0" smtClean="0"/>
                    </a:p>
                    <a:p>
                      <a:pPr marL="171450" indent="-171450">
                        <a:buFont typeface="Arial" panose="020B0604020202020204" pitchFamily="34" charset="0"/>
                        <a:buChar char="•"/>
                      </a:pPr>
                      <a:r>
                        <a:rPr kumimoji="1" lang="en-US" altLang="ja-JP" sz="1200" dirty="0" smtClean="0"/>
                        <a:t>APIs</a:t>
                      </a:r>
                      <a:r>
                        <a:rPr kumimoji="1" lang="en-US" altLang="ja-JP" sz="1200" baseline="0" dirty="0" smtClean="0"/>
                        <a:t> in Plug-Ins can be standardized ones or proprietary ones; up to the provider of each Plug-in.</a:t>
                      </a:r>
                      <a:endParaRPr kumimoji="1" lang="en-US" altLang="ja-JP" sz="1200" dirty="0" smtClean="0"/>
                    </a:p>
                    <a:p>
                      <a:pPr marL="171450" indent="-171450">
                        <a:buFont typeface="Arial" panose="020B0604020202020204" pitchFamily="34" charset="0"/>
                        <a:buChar char="•"/>
                      </a:pPr>
                      <a:r>
                        <a:rPr kumimoji="1" lang="en-US" altLang="ja-JP" sz="1200" dirty="0" smtClean="0"/>
                        <a:t>OMA is starting standardizing</a:t>
                      </a:r>
                      <a:r>
                        <a:rPr kumimoji="1" lang="en-US" altLang="ja-JP" sz="1200" baseline="0" dirty="0" smtClean="0"/>
                        <a:t> some of the Web device APIs, that can be used in Plug-Ins.</a:t>
                      </a:r>
                      <a:endParaRPr kumimoji="1" lang="ja-JP" altLang="en-US" sz="12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640080">
                <a:tc>
                  <a:txBody>
                    <a:bodyPr/>
                    <a:lstStyle/>
                    <a:p>
                      <a:r>
                        <a:rPr kumimoji="1" lang="en-US" altLang="ja-JP" sz="1200" dirty="0" smtClean="0"/>
                        <a:t>Development of Plug-Ins</a:t>
                      </a:r>
                      <a:endParaRPr kumimoji="1" lang="ja-JP" altLang="en-US" sz="12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200" dirty="0" smtClean="0"/>
                        <a:t>SDKs for</a:t>
                      </a:r>
                      <a:r>
                        <a:rPr kumimoji="1" lang="en-US" altLang="ja-JP" sz="1200" baseline="0" dirty="0" smtClean="0"/>
                        <a:t> Plug-Ins to be provided by GotAPI Server app providers. The SDKs can be used to develop Plug-Ins.</a:t>
                      </a:r>
                    </a:p>
                    <a:p>
                      <a:pPr marL="171450" indent="-171450">
                        <a:buFont typeface="Arial" panose="020B0604020202020204" pitchFamily="34" charset="0"/>
                        <a:buChar char="•"/>
                      </a:pPr>
                      <a:r>
                        <a:rPr kumimoji="1" lang="en-US" altLang="ja-JP" sz="1200" dirty="0" smtClean="0"/>
                        <a:t>NTT DOCOMO offering SDKs for Plug-In as well as application development along with</a:t>
                      </a:r>
                      <a:r>
                        <a:rPr kumimoji="1" lang="en-US" altLang="ja-JP" sz="1200" baseline="0" dirty="0" smtClean="0"/>
                        <a:t> the open source project.</a:t>
                      </a:r>
                      <a:endParaRPr kumimoji="1" lang="en-US" altLang="ja-JP" sz="12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
        <p:nvSpPr>
          <p:cNvPr id="8" name="テキスト ボックス 7"/>
          <p:cNvSpPr txBox="1"/>
          <p:nvPr/>
        </p:nvSpPr>
        <p:spPr>
          <a:xfrm>
            <a:off x="585124" y="1066800"/>
            <a:ext cx="7755639" cy="307771"/>
          </a:xfrm>
          <a:prstGeom prst="rect">
            <a:avLst/>
          </a:prstGeom>
          <a:solidFill>
            <a:srgbClr val="FFCCCC"/>
          </a:solidFill>
          <a:ln>
            <a:solidFill>
              <a:srgbClr val="0070C0"/>
            </a:solidFill>
          </a:ln>
          <a:effectLst>
            <a:glow rad="101600">
              <a:schemeClr val="accent2">
                <a:satMod val="175000"/>
                <a:alpha val="40000"/>
              </a:schemeClr>
            </a:glow>
          </a:effectLst>
        </p:spPr>
        <p:txBody>
          <a:bodyPr wrap="none" lIns="91435" tIns="45717" rIns="91435" bIns="45717" rtlCol="0">
            <a:spAutoFit/>
          </a:bodyPr>
          <a:lstStyle/>
          <a:p>
            <a:r>
              <a:rPr lang="en-US" altLang="ja-JP" sz="1400" b="1" dirty="0" smtClean="0"/>
              <a:t>Plug-Ins loosely couple GotAPI Server and devices to enable scalability and freedom</a:t>
            </a:r>
          </a:p>
        </p:txBody>
      </p:sp>
    </p:spTree>
    <p:extLst>
      <p:ext uri="{BB962C8B-B14F-4D97-AF65-F5344CB8AC3E}">
        <p14:creationId xmlns:p14="http://schemas.microsoft.com/office/powerpoint/2010/main" val="20699938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Implementation </a:t>
            </a:r>
            <a:r>
              <a:rPr kumimoji="1" lang="en-US" altLang="ja-JP" dirty="0" smtClean="0"/>
              <a:t>options of GotAPI</a:t>
            </a:r>
            <a:endParaRPr kumimoji="1" lang="en-US" altLang="ja-JP" dirty="0"/>
          </a:p>
        </p:txBody>
      </p:sp>
      <p:sp>
        <p:nvSpPr>
          <p:cNvPr id="3" name="コンテンツ プレースホルダー 2"/>
          <p:cNvSpPr>
            <a:spLocks noGrp="1"/>
          </p:cNvSpPr>
          <p:nvPr>
            <p:ph idx="1"/>
          </p:nvPr>
        </p:nvSpPr>
        <p:spPr>
          <a:xfrm>
            <a:off x="598919" y="1066800"/>
            <a:ext cx="8196261" cy="504603"/>
          </a:xfrm>
        </p:spPr>
        <p:txBody>
          <a:bodyPr/>
          <a:lstStyle/>
          <a:p>
            <a:r>
              <a:rPr kumimoji="1" lang="en-US" altLang="ja-JP" sz="2000" dirty="0" smtClean="0"/>
              <a:t>Android and iOS require different implementations of GotAPI</a:t>
            </a:r>
            <a:endParaRPr kumimoji="1" lang="ja-JP" altLang="en-US" sz="2000" dirty="0"/>
          </a:p>
        </p:txBody>
      </p:sp>
      <p:graphicFrame>
        <p:nvGraphicFramePr>
          <p:cNvPr id="5" name="表 4"/>
          <p:cNvGraphicFramePr>
            <a:graphicFrameLocks noGrp="1"/>
          </p:cNvGraphicFramePr>
          <p:nvPr>
            <p:extLst>
              <p:ext uri="{D42A27DB-BD31-4B8C-83A1-F6EECF244321}">
                <p14:modId xmlns:p14="http://schemas.microsoft.com/office/powerpoint/2010/main" val="2580366141"/>
              </p:ext>
            </p:extLst>
          </p:nvPr>
        </p:nvGraphicFramePr>
        <p:xfrm>
          <a:off x="574886" y="1582157"/>
          <a:ext cx="8111914" cy="4909511"/>
        </p:xfrm>
        <a:graphic>
          <a:graphicData uri="http://schemas.openxmlformats.org/drawingml/2006/table">
            <a:tbl>
              <a:tblPr firstRow="1" bandRow="1">
                <a:tableStyleId>{8EC20E35-A176-4012-BC5E-935CFFF8708E}</a:tableStyleId>
              </a:tblPr>
              <a:tblGrid>
                <a:gridCol w="402239"/>
                <a:gridCol w="3201285"/>
                <a:gridCol w="564543"/>
                <a:gridCol w="3943847"/>
              </a:tblGrid>
              <a:tr h="389297">
                <a:tc>
                  <a:txBody>
                    <a:bodyPr/>
                    <a:lstStyle/>
                    <a:p>
                      <a:pPr algn="ct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Android</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gridSpan="2">
                  <a:txBody>
                    <a:bodyPr/>
                    <a:lstStyle/>
                    <a:p>
                      <a:pPr algn="ctr"/>
                      <a:r>
                        <a:rPr kumimoji="1" lang="en-US" altLang="ja-JP" sz="1600" dirty="0" smtClean="0">
                          <a:solidFill>
                            <a:schemeClr val="bg1"/>
                          </a:solidFill>
                        </a:rPr>
                        <a:t>iOS</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hMerge="1">
                  <a:txBody>
                    <a:bodyPr/>
                    <a:lstStyle/>
                    <a:p>
                      <a:pPr algn="ctr"/>
                      <a:endParaRPr kumimoji="1" lang="ja-JP" altLang="en-US" sz="800" dirty="0">
                        <a:solidFill>
                          <a:schemeClr val="bg1"/>
                        </a:solidFill>
                      </a:endParaRPr>
                    </a:p>
                  </a:txBody>
                  <a:tcPr anchor="ctr">
                    <a:lnT w="12700" cap="flat" cmpd="sng" algn="ctr">
                      <a:solidFill>
                        <a:schemeClr val="tx1"/>
                      </a:solidFill>
                      <a:prstDash val="solid"/>
                      <a:round/>
                      <a:headEnd type="none" w="med" len="med"/>
                      <a:tailEnd type="none" w="med" len="med"/>
                    </a:lnT>
                  </a:tcPr>
                </a:tc>
              </a:tr>
              <a:tr h="579120">
                <a:tc rowSpan="4">
                  <a:txBody>
                    <a:bodyPr/>
                    <a:lstStyle/>
                    <a:p>
                      <a:endParaRPr kumimoji="1" lang="ja-JP" altLang="en-US" sz="8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dirty="0" smtClean="0"/>
                        <a:t>GotAPI Server</a:t>
                      </a:r>
                      <a:r>
                        <a:rPr kumimoji="1" lang="en-US" altLang="ja-JP" sz="800" baseline="0" dirty="0" smtClean="0"/>
                        <a:t> runs as a background application</a:t>
                      </a:r>
                    </a:p>
                    <a:p>
                      <a:r>
                        <a:rPr kumimoji="1" lang="en-US" altLang="ja-JP" sz="800" baseline="0" dirty="0" smtClean="0"/>
                        <a:t>Consistent architecture for all native, hybrid and web apps</a:t>
                      </a:r>
                    </a:p>
                    <a:p>
                      <a:r>
                        <a:rPr kumimoji="1" lang="en-US" altLang="ja-JP" sz="800" baseline="0" dirty="0" smtClean="0"/>
                        <a:t>Use </a:t>
                      </a:r>
                      <a:r>
                        <a:rPr kumimoji="1" lang="en-US" altLang="ja-JP" sz="800" dirty="0" smtClean="0">
                          <a:hlinkClick r:id="rId2"/>
                        </a:rPr>
                        <a:t>http://127.0.0.1:4035/gotapi/</a:t>
                      </a:r>
                      <a:r>
                        <a:rPr kumimoji="1" lang="en-US" altLang="ja-JP" sz="800" dirty="0" smtClean="0"/>
                        <a:t> (internal</a:t>
                      </a:r>
                      <a:r>
                        <a:rPr kumimoji="1" lang="en-US" altLang="ja-JP" sz="800" baseline="0" dirty="0" smtClean="0"/>
                        <a:t> IP address)</a:t>
                      </a:r>
                      <a:endParaRPr kumimoji="1" lang="en-US" altLang="ja-JP" sz="800" dirty="0" smtClean="0"/>
                    </a:p>
                    <a:p>
                      <a:endParaRPr kumimoji="1" lang="ja-JP" altLang="en-US" sz="800" dirty="0"/>
                    </a:p>
                  </a:txBody>
                  <a:tcPr anchor="ctr">
                    <a:cell3D prstMaterial="dkEdge">
                      <a:bevel w="25400" h="25400" prst="angle"/>
                      <a:lightRig rig="flood" dir="t"/>
                    </a:cell3D>
                    <a:noFill/>
                  </a:tcPr>
                </a:tc>
                <a:tc gridSpan="2">
                  <a:txBody>
                    <a:bodyPr/>
                    <a:lstStyle/>
                    <a:p>
                      <a:r>
                        <a:rPr kumimoji="1" lang="en-US" altLang="ja-JP" sz="800" dirty="0" smtClean="0"/>
                        <a:t>Different implementations for native, hybrid and web apps,</a:t>
                      </a:r>
                      <a:r>
                        <a:rPr kumimoji="1" lang="en-US" altLang="ja-JP" sz="800" baseline="0" dirty="0" smtClean="0"/>
                        <a:t> respectively</a:t>
                      </a:r>
                    </a:p>
                    <a:p>
                      <a:r>
                        <a:rPr kumimoji="1" lang="en-US" altLang="ja-JP" sz="800" baseline="0" dirty="0" smtClean="0"/>
                        <a:t>For web apps, users click </a:t>
                      </a:r>
                      <a:r>
                        <a:rPr kumimoji="1" lang="en-US" altLang="ja-JP" sz="800" dirty="0" smtClean="0"/>
                        <a:t>&lt;a href=“gotapi://www.example.com” Next &lt;/a&gt; from</a:t>
                      </a:r>
                      <a:r>
                        <a:rPr kumimoji="1" lang="en-US" altLang="ja-JP" sz="800" baseline="0" dirty="0" smtClean="0"/>
                        <a:t> apps running inside standard web browsers to invoke a pseudo GotAPI browser</a:t>
                      </a:r>
                      <a:endParaRPr kumimoji="1" lang="en-US" altLang="ja-JP" sz="8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t>User pseudo IP address, </a:t>
                      </a:r>
                      <a:r>
                        <a:rPr kumimoji="1" lang="en-US" altLang="ja-JP" sz="800" dirty="0" smtClean="0">
                          <a:hlinkClick r:id="rId2"/>
                        </a:rPr>
                        <a:t>http://127.0.0.1:4035/gotapi/</a:t>
                      </a:r>
                      <a:r>
                        <a:rPr kumimoji="1" lang="en-US" altLang="ja-JP" sz="800" dirty="0" smtClean="0"/>
                        <a:t>, making it</a:t>
                      </a:r>
                      <a:r>
                        <a:rPr kumimoji="1" lang="en-US" altLang="ja-JP" sz="800" baseline="0" dirty="0" smtClean="0"/>
                        <a:t> look the same for Android and iOS</a:t>
                      </a:r>
                      <a:r>
                        <a:rPr kumimoji="1" lang="en-US" altLang="ja-JP" sz="800" dirty="0" smtClean="0"/>
                        <a:t> apps</a:t>
                      </a:r>
                    </a:p>
                  </a:txBody>
                  <a:tcPr anchor="ctr">
                    <a:cell3D prstMaterial="dkEdge">
                      <a:bevel w="25400" h="25400" prst="angle"/>
                      <a:lightRig rig="flood" dir="t"/>
                    </a:cell3D>
                    <a:noFill/>
                  </a:tcPr>
                </a:tc>
                <a:tc hMerge="1">
                  <a:txBody>
                    <a:bodyPr/>
                    <a:lstStyle/>
                    <a:p>
                      <a:endParaRPr kumimoji="1" lang="ja-JP" altLang="en-US" sz="500" dirty="0" smtClean="0"/>
                    </a:p>
                  </a:txBody>
                  <a:tcPr anchor="ctr">
                    <a:cell3D prstMaterial="dkEdge">
                      <a:bevel w="25400" h="25400" prst="angle"/>
                      <a:lightRig rig="flood" dir="t"/>
                    </a:cell3D>
                    <a:noFill/>
                  </a:tcPr>
                </a:tc>
              </a:tr>
              <a:tr h="1263342">
                <a:tc vMerge="1">
                  <a:txBody>
                    <a:bodyPr/>
                    <a:lstStyle/>
                    <a:p>
                      <a:endParaRPr kumimoji="1" lang="ja-JP" altLang="en-US" sz="11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rowSpan="3">
                  <a:txBody>
                    <a:bodyPr/>
                    <a:lstStyle/>
                    <a:p>
                      <a:endParaRPr kumimoji="1" lang="ja-JP" altLang="en-US" sz="1100" dirty="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1000" dirty="0" smtClean="0"/>
                        <a:t>Native</a:t>
                      </a:r>
                    </a:p>
                  </a:txBody>
                  <a:tcPr anchor="ctr">
                    <a:cell3D prstMaterial="dkEdge">
                      <a:bevel w="25400" h="25400" prst="angle"/>
                      <a:lightRig rig="flood" dir="t"/>
                    </a:cell3D>
                    <a:noFill/>
                  </a:tcPr>
                </a:tc>
                <a:tc>
                  <a:txBody>
                    <a:bodyPr/>
                    <a:lstStyle/>
                    <a:p>
                      <a:endParaRPr kumimoji="1" lang="en-US" altLang="ja-JP" sz="800" dirty="0" smtClean="0"/>
                    </a:p>
                  </a:txBody>
                  <a:tcPr anchor="ctr">
                    <a:cell3D prstMaterial="dkEdge">
                      <a:bevel w="25400" h="25400" prst="angle"/>
                      <a:lightRig rig="flood" dir="t"/>
                    </a:cell3D>
                    <a:noFill/>
                  </a:tcPr>
                </a:tc>
              </a:tr>
              <a:tr h="1175683">
                <a:tc vMerge="1">
                  <a:txBody>
                    <a:bodyPr/>
                    <a:lstStyle/>
                    <a:p>
                      <a:endParaRPr kumimoji="1" lang="ja-JP" altLang="en-US" sz="105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vMerge="1">
                  <a:txBody>
                    <a:bodyPr/>
                    <a:lstStyle/>
                    <a:p>
                      <a:endParaRPr kumimoji="1" lang="ja-JP" altLang="en-US" sz="1050" dirty="0"/>
                    </a:p>
                  </a:txBody>
                  <a:tcPr anchor="ctr">
                    <a:cell3D prstMaterial="dkEdge">
                      <a:bevel w="25400" h="25400" prst="angle"/>
                      <a:lightRig rig="flood" dir="t"/>
                    </a:cell3D>
                    <a:noFill/>
                  </a:tcPr>
                </a:tc>
                <a:tc>
                  <a:txBody>
                    <a:bodyPr/>
                    <a:lstStyle/>
                    <a:p>
                      <a:r>
                        <a:rPr kumimoji="1" lang="en-US" altLang="ja-JP" sz="1000" dirty="0" smtClean="0"/>
                        <a:t>Hybrid</a:t>
                      </a:r>
                      <a:endParaRPr kumimoji="1" lang="ja-JP" altLang="en-US" sz="1000" dirty="0" smtClean="0"/>
                    </a:p>
                  </a:txBody>
                  <a:tcPr anchor="ctr">
                    <a:cell3D prstMaterial="dkEdge">
                      <a:bevel w="25400" h="25400" prst="angle"/>
                      <a:lightRig rig="flood" dir="t"/>
                    </a:cell3D>
                    <a:noFill/>
                  </a:tcPr>
                </a:tc>
                <a:tc>
                  <a:txBody>
                    <a:bodyPr/>
                    <a:lstStyle/>
                    <a:p>
                      <a:endParaRPr kumimoji="1" lang="ja-JP" altLang="en-US" sz="800" dirty="0" smtClean="0"/>
                    </a:p>
                  </a:txBody>
                  <a:tcPr anchor="ctr">
                    <a:cell3D prstMaterial="dkEdge">
                      <a:bevel w="25400" h="25400" prst="angle"/>
                      <a:lightRig rig="flood" dir="t"/>
                    </a:cell3D>
                    <a:noFill/>
                  </a:tcPr>
                </a:tc>
              </a:tr>
              <a:tr h="1380149">
                <a:tc vMerge="1">
                  <a:txBody>
                    <a:bodyPr/>
                    <a:lstStyle/>
                    <a:p>
                      <a:endParaRPr kumimoji="1" lang="ja-JP" altLang="en-US" sz="105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vMerge="1">
                  <a:txBody>
                    <a:bodyPr/>
                    <a:lstStyle/>
                    <a:p>
                      <a:endParaRPr kumimoji="1" lang="ja-JP" altLang="en-US" sz="1050" dirty="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1000" dirty="0" smtClean="0"/>
                        <a:t>Web App</a:t>
                      </a:r>
                      <a:endParaRPr kumimoji="1" lang="ja-JP" altLang="en-US" sz="10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endParaRPr kumimoji="1" lang="ja-JP" altLang="en-US" sz="8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9482" y="3890466"/>
            <a:ext cx="3105318" cy="1377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84028" y="2971800"/>
            <a:ext cx="3215888" cy="82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13712" y="4128324"/>
            <a:ext cx="3215888" cy="825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54345" y="5201170"/>
            <a:ext cx="3275254" cy="938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5085316" y="6211485"/>
            <a:ext cx="3086091" cy="200049"/>
          </a:xfrm>
          <a:prstGeom prst="rect">
            <a:avLst/>
          </a:prstGeom>
          <a:noFill/>
        </p:spPr>
        <p:txBody>
          <a:bodyPr wrap="none" lIns="91435" tIns="45717" rIns="91435" bIns="45717" rtlCol="0">
            <a:spAutoFit/>
          </a:bodyPr>
          <a:lstStyle/>
          <a:p>
            <a:r>
              <a:rPr lang="en-US" altLang="ja-JP" sz="700" dirty="0" smtClean="0"/>
              <a:t>Invoke pseudo GotAPI browser by clicking href inside standard browser</a:t>
            </a:r>
            <a:endParaRPr kumimoji="1" lang="ja-JP" altLang="en-US" sz="700" dirty="0"/>
          </a:p>
        </p:txBody>
      </p:sp>
      <p:sp>
        <p:nvSpPr>
          <p:cNvPr id="4" name="テキスト ボックス 3"/>
          <p:cNvSpPr txBox="1"/>
          <p:nvPr/>
        </p:nvSpPr>
        <p:spPr>
          <a:xfrm rot="16200000">
            <a:off x="118344" y="4032344"/>
            <a:ext cx="1259512" cy="276999"/>
          </a:xfrm>
          <a:prstGeom prst="rect">
            <a:avLst/>
          </a:prstGeom>
          <a:noFill/>
        </p:spPr>
        <p:txBody>
          <a:bodyPr wrap="none" rtlCol="0">
            <a:spAutoFit/>
          </a:bodyPr>
          <a:lstStyle/>
          <a:p>
            <a:r>
              <a:rPr kumimoji="1" lang="en-US" altLang="ja-JP" sz="1200" dirty="0" smtClean="0"/>
              <a:t>Implementation</a:t>
            </a:r>
            <a:endParaRPr kumimoji="1" lang="ja-JP" altLang="en-US" sz="1200" dirty="0"/>
          </a:p>
        </p:txBody>
      </p:sp>
    </p:spTree>
    <p:extLst>
      <p:ext uri="{BB962C8B-B14F-4D97-AF65-F5344CB8AC3E}">
        <p14:creationId xmlns:p14="http://schemas.microsoft.com/office/powerpoint/2010/main" val="624715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98622" y="1457973"/>
            <a:ext cx="8229600" cy="1143000"/>
          </a:xfrm>
        </p:spPr>
        <p:txBody>
          <a:bodyPr/>
          <a:lstStyle/>
          <a:p>
            <a:r>
              <a:rPr lang="en-US" altLang="ja-JP" sz="4800" dirty="0"/>
              <a:t>III. </a:t>
            </a:r>
            <a:r>
              <a:rPr lang="en-US" altLang="ja-JP" sz="4800" dirty="0" smtClean="0"/>
              <a:t>Security</a:t>
            </a:r>
            <a:endParaRPr kumimoji="1" lang="ja-JP" altLang="en-US" sz="4800" dirty="0"/>
          </a:p>
        </p:txBody>
      </p:sp>
      <p:sp>
        <p:nvSpPr>
          <p:cNvPr id="6" name="コンテンツ プレースホルダー 2"/>
          <p:cNvSpPr>
            <a:spLocks noGrp="1"/>
          </p:cNvSpPr>
          <p:nvPr>
            <p:ph idx="1"/>
          </p:nvPr>
        </p:nvSpPr>
        <p:spPr>
          <a:xfrm>
            <a:off x="598623" y="2978069"/>
            <a:ext cx="8001000" cy="3096728"/>
          </a:xfrm>
          <a:ln>
            <a:solidFill>
              <a:schemeClr val="accent6">
                <a:lumMod val="60000"/>
                <a:lumOff val="40000"/>
              </a:schemeClr>
            </a:solidFill>
          </a:ln>
        </p:spPr>
        <p:txBody>
          <a:bodyPr/>
          <a:lstStyle/>
          <a:p>
            <a:r>
              <a:rPr lang="en-US" altLang="ja-JP" sz="1200" dirty="0" smtClean="0"/>
              <a:t>This section provides overview of the security mechanisms of GotAPI 1.0 </a:t>
            </a:r>
            <a:endParaRPr lang="en-US" altLang="ja-JP" sz="1200" dirty="0"/>
          </a:p>
          <a:p>
            <a:r>
              <a:rPr lang="en-US" altLang="ja-JP" sz="1200" dirty="0" smtClean="0"/>
              <a:t>Basic security assumptions (for Android</a:t>
            </a:r>
            <a:r>
              <a:rPr lang="en-US" altLang="ja-JP" sz="1200" dirty="0"/>
              <a:t>)</a:t>
            </a:r>
          </a:p>
          <a:p>
            <a:pPr lvl="1"/>
            <a:r>
              <a:rPr lang="en-US" altLang="ja-JP" sz="1100" dirty="0" smtClean="0"/>
              <a:t>Out of scope</a:t>
            </a:r>
            <a:endParaRPr lang="en-US" altLang="ja-JP" sz="1100" dirty="0"/>
          </a:p>
          <a:p>
            <a:pPr lvl="2"/>
            <a:r>
              <a:rPr lang="en-US" altLang="ja-JP" sz="1000" dirty="0" smtClean="0"/>
              <a:t>Rooted devices</a:t>
            </a:r>
            <a:endParaRPr lang="en-US" altLang="ja-JP" sz="1000" dirty="0"/>
          </a:p>
          <a:p>
            <a:pPr lvl="2"/>
            <a:r>
              <a:rPr lang="en-US" altLang="ja-JP" sz="1000" dirty="0" smtClean="0"/>
              <a:t>Applications that are not coming from Google Play (e.g., side loaded apps)</a:t>
            </a:r>
            <a:endParaRPr lang="en-US" altLang="ja-JP" sz="1000" dirty="0"/>
          </a:p>
          <a:p>
            <a:pPr lvl="1"/>
            <a:r>
              <a:rPr lang="en-US" altLang="ja-JP" sz="1100" dirty="0" smtClean="0"/>
              <a:t>Web Apps are downloaded from web sites and invoked in browsers </a:t>
            </a:r>
          </a:p>
          <a:p>
            <a:r>
              <a:rPr lang="en-US" altLang="ja-JP" sz="1200" dirty="0" smtClean="0"/>
              <a:t>Main security features</a:t>
            </a:r>
            <a:endParaRPr lang="en-US" altLang="ja-JP" sz="1200" dirty="0"/>
          </a:p>
          <a:p>
            <a:pPr marL="914342" lvl="1" indent="-457171">
              <a:buFont typeface="+mj-lt"/>
              <a:buAutoNum type="arabicPeriod"/>
            </a:pPr>
            <a:r>
              <a:rPr lang="en-US" altLang="ja-JP" sz="1100" dirty="0" smtClean="0"/>
              <a:t>Registration and authentication of applications</a:t>
            </a:r>
            <a:endParaRPr lang="en-US" altLang="ja-JP" sz="1100" dirty="0"/>
          </a:p>
          <a:p>
            <a:pPr marL="914342" lvl="1" indent="-457171">
              <a:buFont typeface="+mj-lt"/>
              <a:buAutoNum type="arabicPeriod"/>
            </a:pPr>
            <a:r>
              <a:rPr lang="en-US" altLang="ja-JP" sz="1100" dirty="0" smtClean="0"/>
              <a:t>Spoofing application names</a:t>
            </a:r>
            <a:endParaRPr lang="en-US" altLang="ja-JP" sz="1100" dirty="0"/>
          </a:p>
          <a:p>
            <a:pPr marL="914342" lvl="1" indent="-457171">
              <a:buFont typeface="+mj-lt"/>
              <a:buAutoNum type="arabicPeriod"/>
            </a:pPr>
            <a:r>
              <a:rPr lang="en-US" altLang="ja-JP" sz="1100" dirty="0" smtClean="0"/>
              <a:t>Applications accessing plug-ins and devices</a:t>
            </a:r>
            <a:endParaRPr lang="ja-JP" altLang="en-US" sz="1100" dirty="0"/>
          </a:p>
          <a:p>
            <a:pPr marL="914342" lvl="1" indent="-457171">
              <a:buFont typeface="+mj-lt"/>
              <a:buAutoNum type="arabicPeriod"/>
            </a:pPr>
            <a:r>
              <a:rPr lang="en-US" altLang="ja-JP" sz="1100" dirty="0" smtClean="0"/>
              <a:t>Server spoofing (for apps)</a:t>
            </a:r>
            <a:endParaRPr lang="ja-JP" altLang="en-US" sz="1100" dirty="0"/>
          </a:p>
          <a:p>
            <a:pPr marL="914342" lvl="1" indent="-457171">
              <a:buFont typeface="+mj-lt"/>
              <a:buAutoNum type="arabicPeriod"/>
            </a:pPr>
            <a:r>
              <a:rPr lang="en-US" altLang="ja-JP" sz="1100" dirty="0" smtClean="0"/>
              <a:t>Server spoofing (for plug-ins)</a:t>
            </a:r>
          </a:p>
          <a:p>
            <a:pPr marL="914342" lvl="1" indent="-457171">
              <a:buFont typeface="+mj-lt"/>
              <a:buAutoNum type="arabicPeriod"/>
            </a:pPr>
            <a:r>
              <a:rPr lang="en-US" altLang="ja-JP" sz="1100" dirty="0" smtClean="0"/>
              <a:t>Availability API</a:t>
            </a:r>
            <a:r>
              <a:rPr lang="ja-JP" altLang="en-US" sz="1100" dirty="0"/>
              <a:t> </a:t>
            </a:r>
            <a:r>
              <a:rPr lang="en-US" altLang="ja-JP" sz="1100" dirty="0" smtClean="0"/>
              <a:t>and Fingerprinting</a:t>
            </a:r>
            <a:endParaRPr lang="ja-JP" altLang="en-US" sz="1100" dirty="0"/>
          </a:p>
          <a:p>
            <a:pPr marL="914342" lvl="1" indent="-457171">
              <a:buFont typeface="+mj-lt"/>
              <a:buAutoNum type="arabicPeriod"/>
            </a:pPr>
            <a:r>
              <a:rPr lang="en-US" altLang="ja-JP" sz="1100" dirty="0" smtClean="0"/>
              <a:t>DOS</a:t>
            </a:r>
            <a:r>
              <a:rPr lang="ja-JP" altLang="en-US" sz="1100" dirty="0" smtClean="0"/>
              <a:t> </a:t>
            </a:r>
            <a:r>
              <a:rPr lang="en-US" altLang="ja-JP" sz="1100" dirty="0" smtClean="0"/>
              <a:t>attacks</a:t>
            </a:r>
            <a:endParaRPr lang="ja-JP" altLang="en-US" sz="1100" dirty="0"/>
          </a:p>
          <a:p>
            <a:pPr lvl="1"/>
            <a:endParaRPr kumimoji="1" lang="ja-JP" altLang="en-US" sz="1100" dirty="0"/>
          </a:p>
        </p:txBody>
      </p:sp>
    </p:spTree>
    <p:extLst>
      <p:ext uri="{BB962C8B-B14F-4D97-AF65-F5344CB8AC3E}">
        <p14:creationId xmlns:p14="http://schemas.microsoft.com/office/powerpoint/2010/main" val="644231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1800" dirty="0"/>
              <a:t>1. Registration and authentication of </a:t>
            </a:r>
            <a:r>
              <a:rPr lang="en-US" altLang="ja-JP" sz="1800" dirty="0" smtClean="0"/>
              <a:t>applications (1/2</a:t>
            </a:r>
            <a:r>
              <a:rPr lang="en-US" altLang="ja-JP" sz="1800" dirty="0"/>
              <a:t>)</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2457033026"/>
              </p:ext>
            </p:extLst>
          </p:nvPr>
        </p:nvGraphicFramePr>
        <p:xfrm>
          <a:off x="391883" y="990600"/>
          <a:ext cx="8334549" cy="1788095"/>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algn="ctr"/>
                      <a:r>
                        <a:rPr kumimoji="1" lang="en-US" altLang="ja-JP" sz="1200" dirty="0" smtClean="0">
                          <a:solidFill>
                            <a:schemeClr val="bg1"/>
                          </a:solidFill>
                        </a:rPr>
                        <a:t>Security Concern-1</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1211580">
                <a:tc>
                  <a:txBody>
                    <a:bodyPr/>
                    <a:lstStyle/>
                    <a:p>
                      <a:r>
                        <a:rPr kumimoji="1" lang="en-US" altLang="ja-JP" sz="1100" dirty="0" smtClean="0"/>
                        <a:t>Unless the</a:t>
                      </a:r>
                      <a:r>
                        <a:rPr kumimoji="1" lang="en-US" altLang="ja-JP" sz="1100" baseline="0" dirty="0" smtClean="0"/>
                        <a:t> user approves invocation of the application to use GotAPI, unwanted application may start to run. </a:t>
                      </a:r>
                    </a:p>
                    <a:p>
                      <a:endParaRPr kumimoji="1" lang="en-US" altLang="ja-JP" sz="1100" baseline="0" dirty="0" smtClean="0"/>
                    </a:p>
                    <a:p>
                      <a:r>
                        <a:rPr kumimoji="1" lang="en-US" altLang="ja-JP" sz="1100" baseline="0" dirty="0" smtClean="0"/>
                        <a:t>User approval is essential.</a:t>
                      </a:r>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A dialog</a:t>
                      </a:r>
                      <a:r>
                        <a:rPr kumimoji="1" lang="en-US" altLang="ja-JP" sz="1100" baseline="0" dirty="0" smtClean="0"/>
                        <a:t> box is provided to prompt users to obtain approval of the application to run with GotAPI</a:t>
                      </a:r>
                    </a:p>
                    <a:p>
                      <a:pPr marL="171450" indent="-171450">
                        <a:buFont typeface="Arial" panose="020B0604020202020204" pitchFamily="34" charset="0"/>
                        <a:buChar char="•"/>
                      </a:pPr>
                      <a:r>
                        <a:rPr kumimoji="1" lang="en-US" altLang="ja-JP" sz="1100" dirty="0" smtClean="0"/>
                        <a:t>The application to present the list of the features that it wants to use for user approval</a:t>
                      </a:r>
                    </a:p>
                    <a:p>
                      <a:pPr marL="171450" indent="-171450">
                        <a:buFont typeface="Arial" panose="020B0604020202020204" pitchFamily="34" charset="0"/>
                        <a:buChar char="•"/>
                      </a:pPr>
                      <a:r>
                        <a:rPr kumimoji="1" lang="en-US" altLang="ja-JP" sz="1100" dirty="0" smtClean="0"/>
                        <a:t>If approved by the</a:t>
                      </a:r>
                      <a:r>
                        <a:rPr kumimoji="1" lang="en-US" altLang="ja-JP" sz="1100" baseline="0" dirty="0" smtClean="0"/>
                        <a:t> user, an access token 1 is issued by GotAPI Auth Server to the application. The application to present the token to gain permission to access the GotAPI Server</a:t>
                      </a:r>
                      <a:endParaRPr kumimoji="1" lang="ja-JP" altLang="en-US"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GotAPI-2</a:t>
                      </a:r>
                    </a:p>
                    <a:p>
                      <a:pPr marL="0" indent="0">
                        <a:buFont typeface="Arial" panose="020B0604020202020204" pitchFamily="34" charset="0"/>
                        <a:buNone/>
                      </a:pPr>
                      <a:r>
                        <a:rPr kumimoji="1" lang="en-US" altLang="ja-JP" sz="1100" dirty="0" smtClean="0"/>
                        <a:t>Mandatory</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graphicFrame>
        <p:nvGraphicFramePr>
          <p:cNvPr id="10" name="表 9"/>
          <p:cNvGraphicFramePr>
            <a:graphicFrameLocks noGrp="1"/>
          </p:cNvGraphicFramePr>
          <p:nvPr>
            <p:extLst>
              <p:ext uri="{D42A27DB-BD31-4B8C-83A1-F6EECF244321}">
                <p14:modId xmlns:p14="http://schemas.microsoft.com/office/powerpoint/2010/main" val="431729917"/>
              </p:ext>
            </p:extLst>
          </p:nvPr>
        </p:nvGraphicFramePr>
        <p:xfrm>
          <a:off x="421162" y="4963469"/>
          <a:ext cx="8334549" cy="1285175"/>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Concern-2</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886987">
                <a:tc>
                  <a:txBody>
                    <a:bodyPr/>
                    <a:lstStyle/>
                    <a:p>
                      <a:r>
                        <a:rPr kumimoji="1" lang="en-US" altLang="ja-JP" sz="1100" dirty="0" smtClean="0"/>
                        <a:t>Since web apps are not screened by authorized parties</a:t>
                      </a:r>
                      <a:r>
                        <a:rPr kumimoji="1" lang="en-US" altLang="ja-JP" sz="1100" baseline="0" dirty="0" smtClean="0"/>
                        <a:t> before they are downloaded by users, there may be malicious applications</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1100" dirty="0" smtClean="0"/>
                        <a:t>GotAPI server provider may provide users with services</a:t>
                      </a:r>
                      <a:r>
                        <a:rPr kumimoji="1" lang="en-US" altLang="ja-JP" sz="1100" baseline="0" dirty="0" smtClean="0"/>
                        <a:t> to ensure the quality of applications or sites via pre-contracts with the app providers, and provide a white list of secure sites. GotAPI Auth Server could authenticate applications based on the white list.</a:t>
                      </a:r>
                      <a:endParaRPr kumimoji="1" lang="en-US" altLang="ja-JP" sz="1100" dirty="0" smtClean="0"/>
                    </a:p>
                  </a:txBody>
                  <a:tcPr anchor="ctr">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dirty="0" smtClean="0"/>
                        <a:t>GotAPI-2</a:t>
                      </a:r>
                      <a:endParaRPr kumimoji="1" lang="ja-JP" altLang="en-US" sz="1100" dirty="0" smtClean="0"/>
                    </a:p>
                    <a:p>
                      <a:pPr marL="0" indent="0">
                        <a:buFont typeface="Arial" panose="020B0604020202020204" pitchFamily="34" charset="0"/>
                        <a:buNone/>
                      </a:pPr>
                      <a:r>
                        <a:rPr kumimoji="1" lang="en-US" altLang="ja-JP" sz="1100" dirty="0" smtClean="0"/>
                        <a:t>Implementation choice</a:t>
                      </a:r>
                    </a:p>
                    <a:p>
                      <a:pPr marL="0" indent="0">
                        <a:buFont typeface="Arial" panose="020B0604020202020204" pitchFamily="34" charset="0"/>
                        <a:buNone/>
                      </a:pPr>
                      <a:endParaRPr kumimoji="1" lang="en-US" altLang="ja-JP" sz="1100" dirty="0" smtClean="0"/>
                    </a:p>
                    <a:p>
                      <a:pPr marL="0" indent="0">
                        <a:buFont typeface="Arial" panose="020B0604020202020204" pitchFamily="34" charset="0"/>
                        <a:buNone/>
                      </a:pPr>
                      <a:r>
                        <a:rPr kumimoji="1" lang="en-US" altLang="ja-JP" sz="1100" dirty="0" smtClean="0"/>
                        <a:t>Require business model for such services</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0" y="2978826"/>
            <a:ext cx="3645201" cy="1677373"/>
          </a:xfrm>
          <a:prstGeom prst="rect">
            <a:avLst/>
          </a:prstGeom>
        </p:spPr>
      </p:pic>
      <p:sp>
        <p:nvSpPr>
          <p:cNvPr id="13" name="テキスト ボックス 12"/>
          <p:cNvSpPr txBox="1"/>
          <p:nvPr/>
        </p:nvSpPr>
        <p:spPr>
          <a:xfrm>
            <a:off x="6220744" y="4380268"/>
            <a:ext cx="1628962" cy="184660"/>
          </a:xfrm>
          <a:prstGeom prst="rect">
            <a:avLst/>
          </a:prstGeom>
          <a:noFill/>
        </p:spPr>
        <p:txBody>
          <a:bodyPr wrap="none" lIns="91435" tIns="45717" rIns="91435" bIns="45717" rtlCol="0">
            <a:spAutoFit/>
          </a:bodyPr>
          <a:lstStyle/>
          <a:p>
            <a:r>
              <a:rPr kumimoji="1" lang="en-US" altLang="ja-JP" sz="600" dirty="0" smtClean="0"/>
              <a:t>An example of user approval dialog boxes.</a:t>
            </a:r>
          </a:p>
        </p:txBody>
      </p:sp>
      <p:cxnSp>
        <p:nvCxnSpPr>
          <p:cNvPr id="14" name="直線矢印コネクタ 13"/>
          <p:cNvCxnSpPr/>
          <p:nvPr/>
        </p:nvCxnSpPr>
        <p:spPr>
          <a:xfrm flipV="1">
            <a:off x="4953000" y="3817513"/>
            <a:ext cx="1259372" cy="29518"/>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0744" y="3317450"/>
            <a:ext cx="1408113"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直線矢印コネクタ 15"/>
          <p:cNvCxnSpPr/>
          <p:nvPr/>
        </p:nvCxnSpPr>
        <p:spPr>
          <a:xfrm>
            <a:off x="4614283" y="4118777"/>
            <a:ext cx="0" cy="803074"/>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7" name="円/楕円 16"/>
          <p:cNvSpPr/>
          <p:nvPr/>
        </p:nvSpPr>
        <p:spPr>
          <a:xfrm>
            <a:off x="3700624" y="3575286"/>
            <a:ext cx="1176175" cy="5434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Tree>
    <p:extLst>
      <p:ext uri="{BB962C8B-B14F-4D97-AF65-F5344CB8AC3E}">
        <p14:creationId xmlns:p14="http://schemas.microsoft.com/office/powerpoint/2010/main" val="17058534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2. Spoofing application names</a:t>
            </a:r>
            <a:endParaRPr kumimoji="1" lang="ja-JP" altLang="en-US" sz="4400" dirty="0"/>
          </a:p>
        </p:txBody>
      </p:sp>
      <p:graphicFrame>
        <p:nvGraphicFramePr>
          <p:cNvPr id="5" name="表 4"/>
          <p:cNvGraphicFramePr>
            <a:graphicFrameLocks noGrp="1"/>
          </p:cNvGraphicFramePr>
          <p:nvPr>
            <p:extLst>
              <p:ext uri="{D42A27DB-BD31-4B8C-83A1-F6EECF244321}">
                <p14:modId xmlns:p14="http://schemas.microsoft.com/office/powerpoint/2010/main" val="481393472"/>
              </p:ext>
            </p:extLst>
          </p:nvPr>
        </p:nvGraphicFramePr>
        <p:xfrm>
          <a:off x="358601" y="1051560"/>
          <a:ext cx="8334549" cy="2225040"/>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Concern-3</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Notes</a:t>
                      </a:r>
                      <a:endParaRPr kumimoji="1" lang="ja-JP" altLang="en-US" sz="1200" dirty="0" smtClean="0">
                        <a:solidFill>
                          <a:schemeClr val="bg1"/>
                        </a:solidFill>
                      </a:endParaRPr>
                    </a:p>
                    <a:p>
                      <a:pPr algn="ct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1211580">
                <a:tc>
                  <a:txBody>
                    <a:bodyPr/>
                    <a:lstStyle/>
                    <a:p>
                      <a:r>
                        <a:rPr kumimoji="1" lang="en-US" altLang="ja-JP" sz="1100" baseline="0" dirty="0" smtClean="0"/>
                        <a:t>Apps to use HTTP to report  their names to GotAPI Server.</a:t>
                      </a:r>
                    </a:p>
                    <a:p>
                      <a:r>
                        <a:rPr kumimoji="1" lang="en-US" altLang="ja-JP" sz="1100" dirty="0" smtClean="0"/>
                        <a:t>Web apps cannot spoof the</a:t>
                      </a:r>
                      <a:r>
                        <a:rPr kumimoji="1" lang="en-US" altLang="ja-JP" sz="1100" baseline="0" dirty="0" smtClean="0"/>
                        <a:t> names due to browsers’ compliance to W3C spec. But native or hybrid apps could spoof themselves as if they were web apps. Need counter measures to prevent the spoofing.</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GotAPI Auth Server uses Netstat to obtain the app’s package names </a:t>
                      </a:r>
                      <a:r>
                        <a:rPr kumimoji="1" lang="en-US" altLang="ja-JP" sz="1100" baseline="0" dirty="0" smtClean="0"/>
                        <a:t>that are connected to it in the OS domain</a:t>
                      </a:r>
                      <a:endParaRPr kumimoji="1" lang="en-US" altLang="ja-JP" sz="1100" dirty="0" smtClean="0"/>
                    </a:p>
                    <a:p>
                      <a:pPr marL="171450" indent="-171450">
                        <a:buFont typeface="Arial" panose="020B0604020202020204" pitchFamily="34" charset="0"/>
                        <a:buChar char="•"/>
                      </a:pPr>
                      <a:r>
                        <a:rPr kumimoji="1" lang="en-US" altLang="ja-JP" sz="1100" dirty="0" smtClean="0"/>
                        <a:t>GotAPI Auth Server has a white list of legitimate</a:t>
                      </a:r>
                      <a:r>
                        <a:rPr kumimoji="1" lang="en-US" altLang="ja-JP" sz="1100" baseline="0" dirty="0" smtClean="0"/>
                        <a:t> browsers. If the origin header is used, it checks if it is coming from a legitimate browser in the white list. If X-GotAPI-Origin header is used, it checks if it is coming from the app that is obtained in the OS domain via Netstat. This verification prevents spoofing app’s names.</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SHOULD requirement on the GotAPI Server </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graphicFrame>
        <p:nvGraphicFramePr>
          <p:cNvPr id="12" name="表 11"/>
          <p:cNvGraphicFramePr>
            <a:graphicFrameLocks noGrp="1"/>
          </p:cNvGraphicFramePr>
          <p:nvPr>
            <p:extLst>
              <p:ext uri="{D42A27DB-BD31-4B8C-83A1-F6EECF244321}">
                <p14:modId xmlns:p14="http://schemas.microsoft.com/office/powerpoint/2010/main" val="3926026979"/>
              </p:ext>
            </p:extLst>
          </p:nvPr>
        </p:nvGraphicFramePr>
        <p:xfrm>
          <a:off x="460917" y="3589361"/>
          <a:ext cx="8334549" cy="1449271"/>
        </p:xfrm>
        <a:graphic>
          <a:graphicData uri="http://schemas.openxmlformats.org/drawingml/2006/table">
            <a:tbl>
              <a:tblPr firstRow="1" bandRow="1">
                <a:tableStyleId>{8EC20E35-A176-4012-BC5E-935CFFF8708E}</a:tableStyleId>
              </a:tblPr>
              <a:tblGrid>
                <a:gridCol w="1407639"/>
                <a:gridCol w="3466769"/>
                <a:gridCol w="3460141"/>
              </a:tblGrid>
              <a:tr h="243840">
                <a:tc>
                  <a:txBody>
                    <a:bodyPr/>
                    <a:lstStyle/>
                    <a:p>
                      <a:pPr algn="ctr"/>
                      <a:r>
                        <a:rPr kumimoji="1" lang="en-US" altLang="ja-JP" sz="1000" dirty="0" smtClean="0">
                          <a:solidFill>
                            <a:schemeClr val="bg1"/>
                          </a:solidFill>
                        </a:rPr>
                        <a:t>Types</a:t>
                      </a:r>
                      <a:r>
                        <a:rPr kumimoji="1" lang="en-US" altLang="ja-JP" sz="1000" baseline="0" dirty="0" smtClean="0">
                          <a:solidFill>
                            <a:schemeClr val="bg1"/>
                          </a:solidFill>
                        </a:rPr>
                        <a:t> of application</a:t>
                      </a:r>
                      <a:endParaRPr kumimoji="1" lang="ja-JP" altLang="en-US" sz="10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5">
                        <a:lumMod val="50000"/>
                      </a:schemeClr>
                    </a:solidFill>
                  </a:tcPr>
                </a:tc>
                <a:tc>
                  <a:txBody>
                    <a:bodyPr/>
                    <a:lstStyle/>
                    <a:p>
                      <a:pPr algn="ctr"/>
                      <a:r>
                        <a:rPr kumimoji="1" lang="en-US" altLang="ja-JP" sz="1000" dirty="0" smtClean="0">
                          <a:solidFill>
                            <a:schemeClr val="bg1"/>
                          </a:solidFill>
                        </a:rPr>
                        <a:t>Naming of applications</a:t>
                      </a:r>
                      <a:endParaRPr kumimoji="1" lang="ja-JP" altLang="en-US" sz="1000" dirty="0">
                        <a:solidFill>
                          <a:schemeClr val="bg1"/>
                        </a:solidFill>
                      </a:endParaRPr>
                    </a:p>
                  </a:txBody>
                  <a:tcPr anchor="ctr">
                    <a:lnT w="12700" cap="flat" cmpd="sng" algn="ctr">
                      <a:solidFill>
                        <a:schemeClr val="tx1"/>
                      </a:solidFill>
                      <a:prstDash val="solid"/>
                      <a:round/>
                      <a:headEnd type="none" w="med" len="med"/>
                      <a:tailEnd type="none" w="med" len="med"/>
                    </a:lnT>
                    <a:solidFill>
                      <a:schemeClr val="accent5">
                        <a:lumMod val="5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000" dirty="0" smtClean="0">
                          <a:solidFill>
                            <a:schemeClr val="bg1"/>
                          </a:solidFill>
                        </a:rPr>
                        <a:t>Notes</a:t>
                      </a:r>
                      <a:endParaRPr kumimoji="1" lang="ja-JP" altLang="en-US" sz="1000" dirty="0" smtClean="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5">
                        <a:lumMod val="50000"/>
                      </a:schemeClr>
                    </a:solidFill>
                  </a:tcPr>
                </a:tc>
              </a:tr>
              <a:tr h="473911">
                <a:tc>
                  <a:txBody>
                    <a:bodyPr/>
                    <a:lstStyle/>
                    <a:p>
                      <a:r>
                        <a:rPr kumimoji="1" lang="en-US" altLang="ja-JP" sz="1000" dirty="0" smtClean="0"/>
                        <a:t>Web</a:t>
                      </a:r>
                      <a:r>
                        <a:rPr kumimoji="1" lang="ja-JP" altLang="en-US" sz="1000" baseline="0" dirty="0" smtClean="0"/>
                        <a:t> </a:t>
                      </a:r>
                      <a:r>
                        <a:rPr kumimoji="1" lang="en-US" altLang="ja-JP" sz="1000" baseline="0" dirty="0" smtClean="0"/>
                        <a:t>apps</a:t>
                      </a:r>
                      <a:endParaRPr kumimoji="1" lang="ja-JP" altLang="en-US" sz="10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800" dirty="0" smtClean="0"/>
                        <a:t>Origin is the name</a:t>
                      </a:r>
                      <a:r>
                        <a:rPr kumimoji="1" lang="en-US" altLang="ja-JP" sz="800" baseline="0" dirty="0" smtClean="0"/>
                        <a:t> of the application</a:t>
                      </a:r>
                      <a:r>
                        <a:rPr kumimoji="1" lang="ja-JP" altLang="en-US" sz="800" dirty="0" smtClean="0"/>
                        <a:t>（</a:t>
                      </a:r>
                      <a:r>
                        <a:rPr kumimoji="1" lang="en-US" altLang="ja-JP" sz="800" dirty="0" smtClean="0"/>
                        <a:t>RFC6454)</a:t>
                      </a:r>
                    </a:p>
                    <a:p>
                      <a:pPr marL="171450" indent="-171450">
                        <a:buFont typeface="Arial" panose="020B0604020202020204" pitchFamily="34" charset="0"/>
                        <a:buChar char="•"/>
                      </a:pPr>
                      <a:r>
                        <a:rPr kumimoji="1" lang="en-US" altLang="ja-JP" sz="800" dirty="0" smtClean="0"/>
                        <a:t>Origin is reported to the server in the</a:t>
                      </a:r>
                      <a:r>
                        <a:rPr kumimoji="1" lang="en-US" altLang="ja-JP" sz="800" baseline="0" dirty="0" smtClean="0"/>
                        <a:t> Origin Header by the browser</a:t>
                      </a:r>
                      <a:endParaRPr kumimoji="1" lang="en-US" altLang="ja-JP" sz="800" dirty="0" smtClean="0"/>
                    </a:p>
                    <a:p>
                      <a:pPr marL="171450" indent="-171450">
                        <a:buFont typeface="Arial" panose="020B0604020202020204" pitchFamily="34" charset="0"/>
                        <a:buChar char="•"/>
                      </a:pPr>
                      <a:r>
                        <a:rPr kumimoji="1" lang="en-US" altLang="ja-JP" sz="800" dirty="0" smtClean="0"/>
                        <a:t>Origin Header</a:t>
                      </a:r>
                      <a:r>
                        <a:rPr kumimoji="1" lang="en-US" altLang="ja-JP" sz="800" baseline="0" dirty="0" smtClean="0"/>
                        <a:t> cannot be spoofed by applications (W3C compliance)</a:t>
                      </a:r>
                      <a:endParaRPr kumimoji="1" lang="en-US" altLang="ja-JP" sz="8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800" dirty="0" smtClean="0"/>
                        <a:t>An example of Origin:</a:t>
                      </a:r>
                    </a:p>
                    <a:p>
                      <a:pPr marL="0" indent="0">
                        <a:buFont typeface="Arial" panose="020B0604020202020204" pitchFamily="34" charset="0"/>
                        <a:buNone/>
                      </a:pPr>
                      <a:r>
                        <a:rPr kumimoji="1" lang="en-US" altLang="ja-JP" sz="700" dirty="0" smtClean="0"/>
                        <a:t>https://www.mydocomo.com:443/onlineshop/home/index.html</a:t>
                      </a:r>
                    </a:p>
                    <a:p>
                      <a:pPr marL="0" indent="0">
                        <a:buFont typeface="Arial" panose="020B0604020202020204" pitchFamily="34" charset="0"/>
                        <a:buNone/>
                      </a:pPr>
                      <a:r>
                        <a:rPr kumimoji="1" lang="en-US" altLang="ja-JP" sz="700" dirty="0" smtClean="0"/>
                        <a:t>Origin</a:t>
                      </a:r>
                      <a:r>
                        <a:rPr kumimoji="1" lang="ja-JP" altLang="en-US" sz="700" baseline="0" dirty="0" smtClean="0"/>
                        <a:t> </a:t>
                      </a:r>
                      <a:r>
                        <a:rPr kumimoji="1" lang="en-US" altLang="ja-JP" sz="700" baseline="0" dirty="0" smtClean="0"/>
                        <a:t>is</a:t>
                      </a:r>
                      <a:r>
                        <a:rPr kumimoji="1" lang="ja-JP" altLang="en-US" sz="700" dirty="0" smtClean="0"/>
                        <a:t>　</a:t>
                      </a:r>
                      <a:r>
                        <a:rPr kumimoji="1" lang="en-US" altLang="ja-JP" sz="700" dirty="0" smtClean="0">
                          <a:hlinkClick r:id="rId2"/>
                        </a:rPr>
                        <a:t>https://www.mydocomo.com:443</a:t>
                      </a:r>
                      <a:endParaRPr kumimoji="1" lang="en-US" altLang="ja-JP" sz="7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42105">
                <a:tc>
                  <a:txBody>
                    <a:bodyPr/>
                    <a:lstStyle/>
                    <a:p>
                      <a:r>
                        <a:rPr kumimoji="1" lang="en-US" altLang="ja-JP" sz="1000" dirty="0" smtClean="0"/>
                        <a:t>Native and hybrid apps</a:t>
                      </a:r>
                    </a:p>
                    <a:p>
                      <a:endParaRPr kumimoji="1" lang="ja-JP" altLang="en-US" sz="10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800" dirty="0" smtClean="0"/>
                        <a:t>GotAPI defines the package name of the application</a:t>
                      </a:r>
                      <a:r>
                        <a:rPr kumimoji="1" lang="en-US" altLang="ja-JP" sz="800" baseline="0" dirty="0" smtClean="0"/>
                        <a:t> </a:t>
                      </a:r>
                      <a:r>
                        <a:rPr kumimoji="1" lang="en-US" altLang="ja-JP" sz="800" dirty="0" smtClean="0"/>
                        <a:t>given by Android as the “origin”.</a:t>
                      </a:r>
                    </a:p>
                    <a:p>
                      <a:pPr marL="171450" indent="-171450">
                        <a:buFont typeface="Arial" panose="020B0604020202020204" pitchFamily="34" charset="0"/>
                        <a:buChar char="•"/>
                      </a:pPr>
                      <a:r>
                        <a:rPr kumimoji="1" lang="en-US" altLang="ja-JP" sz="800" dirty="0" smtClean="0"/>
                        <a:t>X-GotAPI-Origin header of HTTP is used to report the “origin” of native apps and hybrid apps.</a:t>
                      </a:r>
                      <a:endParaRPr kumimoji="1" lang="ja-JP" altLang="en-US" sz="8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800" dirty="0" smtClean="0"/>
                        <a:t>An example of origin of Android native app:</a:t>
                      </a:r>
                      <a:r>
                        <a:rPr kumimoji="1" lang="en-US" altLang="ja-JP" sz="800" baseline="0" dirty="0" smtClean="0"/>
                        <a:t>   </a:t>
                      </a:r>
                      <a:r>
                        <a:rPr kumimoji="1" lang="en-US" altLang="ja-JP" sz="800" dirty="0" smtClean="0"/>
                        <a:t>com.android.chrome</a:t>
                      </a:r>
                      <a:endParaRPr kumimoji="1" lang="en-US" altLang="ja-JP" sz="8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
        <p:nvSpPr>
          <p:cNvPr id="6" name="テキスト ボックス 5"/>
          <p:cNvSpPr txBox="1"/>
          <p:nvPr/>
        </p:nvSpPr>
        <p:spPr>
          <a:xfrm>
            <a:off x="387645" y="3327750"/>
            <a:ext cx="1832543" cy="261604"/>
          </a:xfrm>
          <a:prstGeom prst="rect">
            <a:avLst/>
          </a:prstGeom>
          <a:noFill/>
        </p:spPr>
        <p:txBody>
          <a:bodyPr wrap="none" lIns="91435" tIns="45717" rIns="91435" bIns="45717" rtlCol="0">
            <a:spAutoFit/>
          </a:bodyPr>
          <a:lstStyle/>
          <a:p>
            <a:r>
              <a:rPr kumimoji="1" lang="en-US" altLang="ja-JP" sz="1100" dirty="0" smtClean="0"/>
              <a:t>Application name: “Origin”</a:t>
            </a:r>
            <a:endParaRPr kumimoji="1" lang="ja-JP" altLang="en-US" sz="1100" dirty="0"/>
          </a:p>
        </p:txBody>
      </p:sp>
      <p:pic>
        <p:nvPicPr>
          <p:cNvPr id="11" name="図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5174448"/>
            <a:ext cx="2996249" cy="1378752"/>
          </a:xfrm>
          <a:prstGeom prst="rect">
            <a:avLst/>
          </a:prstGeom>
        </p:spPr>
      </p:pic>
      <p:cxnSp>
        <p:nvCxnSpPr>
          <p:cNvPr id="13" name="直線矢印コネクタ 12"/>
          <p:cNvCxnSpPr/>
          <p:nvPr/>
        </p:nvCxnSpPr>
        <p:spPr>
          <a:xfrm>
            <a:off x="4130702" y="5739740"/>
            <a:ext cx="1433638" cy="0"/>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4" name="正方形/長方形 13"/>
          <p:cNvSpPr/>
          <p:nvPr/>
        </p:nvSpPr>
        <p:spPr>
          <a:xfrm>
            <a:off x="5564340" y="5301800"/>
            <a:ext cx="2450575" cy="803742"/>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kumimoji="1" lang="en-US" altLang="ja-JP" sz="700" b="1" dirty="0" smtClean="0">
                <a:solidFill>
                  <a:schemeClr val="accent1">
                    <a:lumMod val="25000"/>
                  </a:schemeClr>
                </a:solidFill>
              </a:rPr>
              <a:t>Netstat checks the app package name with:</a:t>
            </a:r>
          </a:p>
          <a:p>
            <a:endParaRPr lang="en-US" altLang="ja-JP" sz="700" dirty="0">
              <a:solidFill>
                <a:schemeClr val="accent1">
                  <a:lumMod val="25000"/>
                </a:schemeClr>
              </a:solidFill>
            </a:endParaRPr>
          </a:p>
          <a:p>
            <a:r>
              <a:rPr lang="en-US" altLang="ja-JP" sz="700" b="1" dirty="0" smtClean="0">
                <a:solidFill>
                  <a:schemeClr val="accent1">
                    <a:lumMod val="25000"/>
                  </a:schemeClr>
                </a:solidFill>
              </a:rPr>
              <a:t>Origin header</a:t>
            </a:r>
            <a:r>
              <a:rPr lang="en-US" altLang="ja-JP" sz="700" dirty="0" smtClean="0">
                <a:solidFill>
                  <a:schemeClr val="accent1">
                    <a:lumMod val="25000"/>
                  </a:schemeClr>
                </a:solidFill>
              </a:rPr>
              <a:t>: Verify with the white list of legitimate browser list</a:t>
            </a:r>
            <a:endParaRPr lang="en-US" altLang="ja-JP" sz="700" dirty="0">
              <a:solidFill>
                <a:schemeClr val="accent1">
                  <a:lumMod val="25000"/>
                </a:schemeClr>
              </a:solidFill>
            </a:endParaRPr>
          </a:p>
          <a:p>
            <a:r>
              <a:rPr lang="en-US" altLang="ja-JP" sz="700" b="1" dirty="0" smtClean="0">
                <a:solidFill>
                  <a:schemeClr val="accent1">
                    <a:lumMod val="25000"/>
                  </a:schemeClr>
                </a:solidFill>
              </a:rPr>
              <a:t>X-GotAPI-Origin header</a:t>
            </a:r>
            <a:r>
              <a:rPr lang="ja-JP" altLang="en-US" sz="700" dirty="0" smtClean="0">
                <a:solidFill>
                  <a:schemeClr val="accent1">
                    <a:lumMod val="25000"/>
                  </a:schemeClr>
                </a:solidFill>
              </a:rPr>
              <a:t>： </a:t>
            </a:r>
            <a:r>
              <a:rPr lang="en-US" altLang="ja-JP" sz="700" dirty="0" smtClean="0">
                <a:solidFill>
                  <a:schemeClr val="accent1">
                    <a:lumMod val="25000"/>
                  </a:schemeClr>
                </a:solidFill>
              </a:rPr>
              <a:t>Verify with the declared package name</a:t>
            </a:r>
          </a:p>
        </p:txBody>
      </p:sp>
      <p:sp>
        <p:nvSpPr>
          <p:cNvPr id="16" name="円/楕円 15"/>
          <p:cNvSpPr/>
          <p:nvPr/>
        </p:nvSpPr>
        <p:spPr>
          <a:xfrm>
            <a:off x="3217044" y="5638800"/>
            <a:ext cx="913658" cy="4667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Tree>
    <p:extLst>
      <p:ext uri="{BB962C8B-B14F-4D97-AF65-F5344CB8AC3E}">
        <p14:creationId xmlns:p14="http://schemas.microsoft.com/office/powerpoint/2010/main" val="3477860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3. </a:t>
            </a:r>
            <a:r>
              <a:rPr lang="en-US" altLang="ja-JP" sz="2400" dirty="0" smtClean="0"/>
              <a:t>Applications </a:t>
            </a:r>
            <a:r>
              <a:rPr lang="en-US" altLang="ja-JP" sz="2400" dirty="0"/>
              <a:t>accessing plug-ins and </a:t>
            </a:r>
            <a:r>
              <a:rPr lang="en-US" altLang="ja-JP" sz="2400" dirty="0" smtClean="0"/>
              <a:t>devices</a:t>
            </a:r>
            <a:endParaRPr kumimoji="1" lang="ja-JP" altLang="en-US" sz="4400" dirty="0"/>
          </a:p>
        </p:txBody>
      </p:sp>
      <p:graphicFrame>
        <p:nvGraphicFramePr>
          <p:cNvPr id="5" name="表 4"/>
          <p:cNvGraphicFramePr>
            <a:graphicFrameLocks noGrp="1"/>
          </p:cNvGraphicFramePr>
          <p:nvPr>
            <p:extLst>
              <p:ext uri="{D42A27DB-BD31-4B8C-83A1-F6EECF244321}">
                <p14:modId xmlns:p14="http://schemas.microsoft.com/office/powerpoint/2010/main" val="372511728"/>
              </p:ext>
            </p:extLst>
          </p:nvPr>
        </p:nvGraphicFramePr>
        <p:xfrm>
          <a:off x="451642" y="1495385"/>
          <a:ext cx="8334549" cy="1452815"/>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Notes</a:t>
                      </a:r>
                      <a:endParaRPr kumimoji="1" lang="ja-JP" altLang="en-US" sz="1200" dirty="0" smtClean="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1051560">
                <a:tc>
                  <a:txBody>
                    <a:bodyPr/>
                    <a:lstStyle/>
                    <a:p>
                      <a:r>
                        <a:rPr kumimoji="1" lang="en-US" altLang="ja-JP" sz="1100" dirty="0" smtClean="0"/>
                        <a:t>External</a:t>
                      </a:r>
                      <a:r>
                        <a:rPr kumimoji="1" lang="en-US" altLang="ja-JP" sz="1100" baseline="0" dirty="0" smtClean="0"/>
                        <a:t> devices may provide privacy sensitive information. Need to ensure an application accessing services of the device even if the application is already approved to be invoked.</a:t>
                      </a:r>
                      <a:endParaRPr kumimoji="1" lang="ja-JP" altLang="en-US" sz="11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An application presents a set of features that it wants</a:t>
                      </a:r>
                      <a:r>
                        <a:rPr kumimoji="1" lang="en-US" altLang="ja-JP" sz="1100" baseline="0" dirty="0" smtClean="0"/>
                        <a:t> to use with the service and obtain user’s approval.</a:t>
                      </a:r>
                    </a:p>
                    <a:p>
                      <a:pPr marL="171450" indent="-171450">
                        <a:buFont typeface="Arial" panose="020B0604020202020204" pitchFamily="34" charset="0"/>
                        <a:buChar char="•"/>
                      </a:pPr>
                      <a:r>
                        <a:rPr kumimoji="1" lang="en-US" altLang="ja-JP" sz="1100" dirty="0" smtClean="0"/>
                        <a:t>If approved, an access token</a:t>
                      </a:r>
                      <a:r>
                        <a:rPr kumimoji="1" lang="en-US" altLang="ja-JP" sz="1100" baseline="0" dirty="0" smtClean="0"/>
                        <a:t> 2 is issues from the Plug-In and GotAPI Server uses this token to access the plug-in on behalf of the application.</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 in GotAPI-4</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3469079"/>
            <a:ext cx="7058094" cy="2474521"/>
          </a:xfrm>
          <a:prstGeom prst="rect">
            <a:avLst/>
          </a:prstGeom>
        </p:spPr>
      </p:pic>
      <p:sp>
        <p:nvSpPr>
          <p:cNvPr id="10" name="テキスト ボックス 9"/>
          <p:cNvSpPr txBox="1"/>
          <p:nvPr/>
        </p:nvSpPr>
        <p:spPr>
          <a:xfrm>
            <a:off x="7264282" y="4727575"/>
            <a:ext cx="1628962" cy="184660"/>
          </a:xfrm>
          <a:prstGeom prst="rect">
            <a:avLst/>
          </a:prstGeom>
          <a:noFill/>
        </p:spPr>
        <p:txBody>
          <a:bodyPr wrap="none" lIns="91435" tIns="45717" rIns="91435" bIns="45717" rtlCol="0">
            <a:spAutoFit/>
          </a:bodyPr>
          <a:lstStyle/>
          <a:p>
            <a:r>
              <a:rPr kumimoji="1" lang="en-US" altLang="ja-JP" sz="600" dirty="0"/>
              <a:t>An example of user approval dialog boxes.</a:t>
            </a:r>
          </a:p>
        </p:txBody>
      </p:sp>
      <p:cxnSp>
        <p:nvCxnSpPr>
          <p:cNvPr id="12" name="直線矢印コネクタ 11"/>
          <p:cNvCxnSpPr>
            <a:stCxn id="14" idx="7"/>
          </p:cNvCxnSpPr>
          <p:nvPr/>
        </p:nvCxnSpPr>
        <p:spPr>
          <a:xfrm flipV="1">
            <a:off x="5679381" y="4213946"/>
            <a:ext cx="1683513" cy="333029"/>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2894" y="3713883"/>
            <a:ext cx="1408113"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円/楕円 13"/>
          <p:cNvSpPr/>
          <p:nvPr/>
        </p:nvSpPr>
        <p:spPr>
          <a:xfrm>
            <a:off x="5000694" y="4464238"/>
            <a:ext cx="795131" cy="56496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Tree>
    <p:extLst>
      <p:ext uri="{BB962C8B-B14F-4D97-AF65-F5344CB8AC3E}">
        <p14:creationId xmlns:p14="http://schemas.microsoft.com/office/powerpoint/2010/main" val="2110975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4. Server spoofing (for apps)</a:t>
            </a:r>
            <a:r>
              <a:rPr lang="ja-JP" altLang="en-US" sz="2400" dirty="0"/>
              <a:t>　</a:t>
            </a:r>
            <a:r>
              <a:rPr lang="en-US" altLang="ja-JP" sz="2400" dirty="0"/>
              <a:t>(1/2)</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2184836774"/>
              </p:ext>
            </p:extLst>
          </p:nvPr>
        </p:nvGraphicFramePr>
        <p:xfrm>
          <a:off x="435739" y="1066800"/>
          <a:ext cx="8334549" cy="5140895"/>
        </p:xfrm>
        <a:graphic>
          <a:graphicData uri="http://schemas.openxmlformats.org/drawingml/2006/table">
            <a:tbl>
              <a:tblPr firstRow="1" bandRow="1">
                <a:tableStyleId>{8EC20E35-A176-4012-BC5E-935CFFF8708E}</a:tableStyleId>
              </a:tblPr>
              <a:tblGrid>
                <a:gridCol w="2712978"/>
                <a:gridCol w="3745064"/>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3451860">
                <a:tc>
                  <a:txBody>
                    <a:bodyPr/>
                    <a:lstStyle/>
                    <a:p>
                      <a:r>
                        <a:rPr kumimoji="1" lang="en-US" altLang="ja-JP" sz="1100" dirty="0" smtClean="0"/>
                        <a:t>If the GotAPI Server</a:t>
                      </a:r>
                      <a:r>
                        <a:rPr kumimoji="1" lang="en-US" altLang="ja-JP" sz="1100" baseline="0" dirty="0" smtClean="0"/>
                        <a:t> is spoofed by taking the IP address and the port, there is no way for the application to know this spoofing in the HTTP domain. Need a mechanism to detect if such spoofing is occurred.</a:t>
                      </a:r>
                      <a:endParaRPr kumimoji="1" lang="en-US" altLang="ja-JP" sz="1100" dirty="0" smtClean="0"/>
                    </a:p>
                  </a:txBody>
                  <a:tcP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b="1" dirty="0" smtClean="0"/>
                        <a:t>Applications to use</a:t>
                      </a:r>
                      <a:r>
                        <a:rPr kumimoji="1" lang="en-US" altLang="ja-JP" sz="1100" b="1" baseline="0" dirty="0" smtClean="0"/>
                        <a:t> HMAC Server Authentication to authenticate the GotAPI Server all the time</a:t>
                      </a:r>
                      <a:endParaRPr kumimoji="1" lang="en-US" altLang="ja-JP" sz="1100" b="1"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dirty="0" smtClean="0"/>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arenBoth"/>
                        <a:tabLst/>
                        <a:defRPr/>
                      </a:pPr>
                      <a:r>
                        <a:rPr kumimoji="1" lang="en-US" altLang="ja-JP" sz="1100" b="1" dirty="0" smtClean="0">
                          <a:solidFill>
                            <a:srgbClr val="0070C0"/>
                          </a:solidFill>
                        </a:rPr>
                        <a:t>Authentication key distribution</a:t>
                      </a:r>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arenBoth"/>
                        <a:tabLst/>
                        <a:defRPr/>
                      </a:pPr>
                      <a:endParaRPr kumimoji="1" lang="en-US" altLang="ja-JP" sz="1100" dirty="0" smtClean="0"/>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Apps to implement the list of legitimate GotAPI Server application</a:t>
                      </a:r>
                      <a:r>
                        <a:rPr kumimoji="1" lang="en-US" altLang="ja-JP" sz="1100" baseline="0" dirty="0" smtClean="0"/>
                        <a:t> package names as a white list</a:t>
                      </a:r>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Apps to use the white list and Intent URI scheme to send an authentication key to the</a:t>
                      </a:r>
                      <a:r>
                        <a:rPr kumimoji="1" lang="en-US" altLang="ja-JP" sz="1100" baseline="0" dirty="0" smtClean="0"/>
                        <a:t> GotAPI Server applications</a:t>
                      </a:r>
                      <a:endParaRPr kumimoji="1" lang="en-US" altLang="ja-JP" sz="1100" dirty="0" smtClean="0"/>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Trusted Channel:</a:t>
                      </a:r>
                      <a:r>
                        <a:rPr kumimoji="1" lang="en-US" altLang="ja-JP" sz="1100" baseline="0" dirty="0" smtClean="0"/>
                        <a:t> </a:t>
                      </a:r>
                      <a:r>
                        <a:rPr kumimoji="1" lang="en-US" altLang="ja-JP" sz="1100" dirty="0" smtClean="0"/>
                        <a:t>Intent</a:t>
                      </a:r>
                      <a:r>
                        <a:rPr kumimoji="1" lang="en-US" altLang="ja-JP" sz="1100" baseline="0" dirty="0" smtClean="0"/>
                        <a:t> URI scheme is free from man-in-the-middle, eavesdropping, and counterfeit attacks (Android 4.1 or higher) </a:t>
                      </a:r>
                      <a:endParaRPr kumimoji="1" lang="en-US" altLang="ja-JP" sz="110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b="1" dirty="0" smtClean="0">
                          <a:solidFill>
                            <a:srgbClr val="0070C0"/>
                          </a:solidFill>
                        </a:rPr>
                        <a:t>(2)</a:t>
                      </a:r>
                      <a:r>
                        <a:rPr kumimoji="1" lang="en-US" altLang="ja-JP" sz="1100" b="1" baseline="0" dirty="0" smtClean="0">
                          <a:solidFill>
                            <a:srgbClr val="0070C0"/>
                          </a:solidFill>
                        </a:rPr>
                        <a:t> Authentication: HMAC Server Authentication</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HMAC authentication is used.</a:t>
                      </a:r>
                      <a:r>
                        <a:rPr kumimoji="1" lang="en-US" altLang="ja-JP" sz="1100" baseline="0" dirty="0" smtClean="0"/>
                        <a:t> Hash keys are distributed through the Trusted Channel from the application to the server and messages to be authenticated are nonces that change every time.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SHA-256 is used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100" dirty="0" smtClean="0"/>
                        <a:t>Recommended to attach an HMAC</a:t>
                      </a:r>
                      <a:r>
                        <a:rPr kumimoji="1" lang="en-US" altLang="ja-JP" sz="1100" baseline="0" dirty="0" smtClean="0"/>
                        <a:t> for all the communication between apps and the server.</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10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100" dirty="0" smtClean="0"/>
                        <a:t>※</a:t>
                      </a:r>
                      <a:r>
                        <a:rPr kumimoji="1" lang="ja-JP" altLang="en-US" sz="1100" dirty="0" smtClean="0"/>
                        <a:t>　</a:t>
                      </a:r>
                      <a:r>
                        <a:rPr kumimoji="1" lang="en-US" altLang="ja-JP" sz="1100" dirty="0" smtClean="0"/>
                        <a:t>Apps is</a:t>
                      </a:r>
                      <a:r>
                        <a:rPr kumimoji="1" lang="en-US" altLang="ja-JP" sz="1100" baseline="0" dirty="0" smtClean="0"/>
                        <a:t> recommended to use a new key when invoked, and may updates the key anytime, as many times as desired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ja-JP" altLang="en-US"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GotAPI-1 and GotAPI-2</a:t>
                      </a:r>
                    </a:p>
                    <a:p>
                      <a:pPr marL="0" indent="0">
                        <a:buFont typeface="Arial" panose="020B0604020202020204" pitchFamily="34" charset="0"/>
                        <a:buNone/>
                      </a:pPr>
                      <a:endParaRPr kumimoji="1" lang="en-US" altLang="ja-JP" sz="1100" dirty="0" smtClean="0"/>
                    </a:p>
                    <a:p>
                      <a:pPr marL="0" indent="0">
                        <a:buFont typeface="Arial" panose="020B0604020202020204" pitchFamily="34" charset="0"/>
                        <a:buNone/>
                      </a:pPr>
                      <a:r>
                        <a:rPr kumimoji="1" lang="en-US" altLang="ja-JP" sz="1100" dirty="0" smtClean="0"/>
                        <a:t>Mandatory on Server</a:t>
                      </a:r>
                    </a:p>
                    <a:p>
                      <a:pPr marL="0" indent="0">
                        <a:buFont typeface="Arial" panose="020B0604020202020204" pitchFamily="34" charset="0"/>
                        <a:buNone/>
                      </a:pPr>
                      <a:r>
                        <a:rPr kumimoji="1" lang="en-US" altLang="ja-JP" sz="1100" dirty="0" smtClean="0"/>
                        <a:t>Option</a:t>
                      </a:r>
                      <a:r>
                        <a:rPr kumimoji="1" lang="en-US" altLang="ja-JP" sz="1100" baseline="0" dirty="0" smtClean="0"/>
                        <a:t> for apps to use</a:t>
                      </a:r>
                    </a:p>
                    <a:p>
                      <a:pPr marL="0" indent="0">
                        <a:buFont typeface="Arial" panose="020B0604020202020204" pitchFamily="34" charset="0"/>
                        <a:buNone/>
                      </a:pP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547" y="2974485"/>
            <a:ext cx="2210213" cy="1456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テキスト ボックス 6"/>
          <p:cNvSpPr txBox="1"/>
          <p:nvPr/>
        </p:nvSpPr>
        <p:spPr>
          <a:xfrm>
            <a:off x="3581400" y="6290108"/>
            <a:ext cx="4038600" cy="415492"/>
          </a:xfrm>
          <a:prstGeom prst="rect">
            <a:avLst/>
          </a:prstGeom>
          <a:noFill/>
          <a:ln>
            <a:solidFill>
              <a:schemeClr val="bg1">
                <a:lumMod val="65000"/>
              </a:schemeClr>
            </a:solidFill>
          </a:ln>
        </p:spPr>
        <p:txBody>
          <a:bodyPr wrap="square" lIns="91435" tIns="45717" rIns="91435" bIns="45717" rtlCol="0">
            <a:spAutoFit/>
          </a:bodyPr>
          <a:lstStyle/>
          <a:p>
            <a:r>
              <a:rPr lang="en-US" altLang="ja-JP" sz="700" b="1" dirty="0"/>
              <a:t>HMAC</a:t>
            </a:r>
            <a:r>
              <a:rPr lang="en-US" altLang="ja-JP" sz="700" dirty="0"/>
              <a:t> (Hash-based Message Authentication Code</a:t>
            </a:r>
            <a:r>
              <a:rPr lang="en-US" altLang="ja-JP" sz="700" dirty="0" smtClean="0"/>
              <a:t>) </a:t>
            </a:r>
            <a:r>
              <a:rPr lang="en-US" altLang="ja-JP" sz="700" dirty="0"/>
              <a:t>is a specific construction for calculating a message authentication code (MAC) involving a cryptographic hash function in combination with a secret cryptographic key</a:t>
            </a:r>
            <a:r>
              <a:rPr lang="en-US" altLang="ja-JP" sz="700" dirty="0" smtClean="0"/>
              <a:t>. Defined in RFC 2104.</a:t>
            </a:r>
          </a:p>
        </p:txBody>
      </p:sp>
      <p:sp>
        <p:nvSpPr>
          <p:cNvPr id="8" name="テキスト ボックス 7"/>
          <p:cNvSpPr txBox="1"/>
          <p:nvPr/>
        </p:nvSpPr>
        <p:spPr>
          <a:xfrm>
            <a:off x="1168112" y="4552122"/>
            <a:ext cx="1005393" cy="169271"/>
          </a:xfrm>
          <a:prstGeom prst="rect">
            <a:avLst/>
          </a:prstGeom>
          <a:noFill/>
        </p:spPr>
        <p:txBody>
          <a:bodyPr wrap="none" lIns="91435" tIns="45717" rIns="91435" bIns="45717" rtlCol="0">
            <a:spAutoFit/>
          </a:bodyPr>
          <a:lstStyle/>
          <a:p>
            <a:r>
              <a:rPr lang="en-US" altLang="ja-JP" sz="500" dirty="0" smtClean="0"/>
              <a:t>GotAPI Server spoofing issue</a:t>
            </a:r>
          </a:p>
        </p:txBody>
      </p:sp>
    </p:spTree>
    <p:extLst>
      <p:ext uri="{BB962C8B-B14F-4D97-AF65-F5344CB8AC3E}">
        <p14:creationId xmlns:p14="http://schemas.microsoft.com/office/powerpoint/2010/main" val="786884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5809" y="1"/>
            <a:ext cx="8229600" cy="1143000"/>
          </a:xfrm>
        </p:spPr>
        <p:txBody>
          <a:bodyPr/>
          <a:lstStyle/>
          <a:p>
            <a:r>
              <a:rPr lang="en-US" altLang="ja-JP" sz="4800" dirty="0"/>
              <a:t>I. GotAPI</a:t>
            </a:r>
            <a:r>
              <a:rPr lang="ja-JP" altLang="en-US" sz="4800" dirty="0"/>
              <a:t> </a:t>
            </a:r>
            <a:r>
              <a:rPr lang="en-US" altLang="ja-JP" sz="4800" dirty="0"/>
              <a:t>Overview</a:t>
            </a:r>
            <a:endParaRPr kumimoji="1" lang="ja-JP" altLang="en-US" sz="4800" dirty="0"/>
          </a:p>
        </p:txBody>
      </p:sp>
      <p:sp>
        <p:nvSpPr>
          <p:cNvPr id="6" name="コンテンツ プレースホルダー 2"/>
          <p:cNvSpPr>
            <a:spLocks noGrp="1"/>
          </p:cNvSpPr>
          <p:nvPr>
            <p:ph idx="1"/>
          </p:nvPr>
        </p:nvSpPr>
        <p:spPr>
          <a:xfrm>
            <a:off x="627894" y="1110618"/>
            <a:ext cx="8001000" cy="4985382"/>
          </a:xfrm>
          <a:ln>
            <a:noFill/>
          </a:ln>
        </p:spPr>
        <p:txBody>
          <a:bodyPr/>
          <a:lstStyle/>
          <a:p>
            <a:r>
              <a:rPr lang="en-US" altLang="ja-JP" sz="1800" b="1" dirty="0"/>
              <a:t>GotAPI specification:</a:t>
            </a:r>
          </a:p>
          <a:p>
            <a:pPr lvl="1"/>
            <a:r>
              <a:rPr lang="en-US" altLang="ja-JP" sz="1400" dirty="0"/>
              <a:t>Abbreviation of </a:t>
            </a:r>
            <a:r>
              <a:rPr lang="en-US" altLang="ja-JP" sz="1400" i="1" dirty="0"/>
              <a:t>Generic Open Terminal API Framework</a:t>
            </a:r>
          </a:p>
          <a:p>
            <a:pPr lvl="1"/>
            <a:r>
              <a:rPr lang="en-US" altLang="ja-JP" sz="1400" dirty="0"/>
              <a:t>Being standardized by OMA targeting at Candidate Release in </a:t>
            </a:r>
            <a:r>
              <a:rPr lang="en-US" altLang="ja-JP" sz="1400" dirty="0" smtClean="0"/>
              <a:t>February 2015</a:t>
            </a:r>
            <a:endParaRPr lang="en-US" altLang="ja-JP" sz="1400" dirty="0"/>
          </a:p>
          <a:p>
            <a:pPr lvl="1"/>
            <a:r>
              <a:rPr lang="en-US" altLang="ja-JP" sz="1400" dirty="0"/>
              <a:t>A total framework to enable Web based Device APIs in smartphones like Android, iPhones</a:t>
            </a:r>
          </a:p>
          <a:p>
            <a:pPr lvl="1"/>
            <a:r>
              <a:rPr lang="en-US" altLang="ja-JP" sz="1400" dirty="0"/>
              <a:t>Applications (Web apps, native apps, and hybrid apps) are able to work with external devices and internal applications, through the APIs using Web technologies</a:t>
            </a:r>
          </a:p>
          <a:p>
            <a:pPr lvl="1"/>
            <a:r>
              <a:rPr lang="en-US" altLang="ja-JP" sz="1400" dirty="0"/>
              <a:t>Web applications, downloaded from Web sites, work in standard browsers with external devices</a:t>
            </a:r>
          </a:p>
          <a:p>
            <a:pPr lvl="1"/>
            <a:r>
              <a:rPr lang="en-US" altLang="ja-JP" sz="1400" dirty="0"/>
              <a:t>Latest </a:t>
            </a:r>
            <a:r>
              <a:rPr lang="en-US" altLang="ja-JP" sz="1400" dirty="0" smtClean="0"/>
              <a:t>draft</a:t>
            </a:r>
            <a:r>
              <a:rPr lang="ja-JP" altLang="en-US" sz="1400" dirty="0"/>
              <a:t> </a:t>
            </a:r>
            <a:endParaRPr lang="en-US" altLang="ja-JP" sz="1400" dirty="0"/>
          </a:p>
          <a:p>
            <a:pPr lvl="2"/>
            <a:r>
              <a:rPr lang="en-US" altLang="ja-JP" sz="1200" dirty="0" smtClean="0"/>
              <a:t>January 6, 2015 </a:t>
            </a:r>
            <a:r>
              <a:rPr lang="en-US" altLang="ja-JP" sz="1200" dirty="0"/>
              <a:t>version at </a:t>
            </a:r>
            <a:endParaRPr lang="en-US" altLang="ja-JP" sz="1200" dirty="0" smtClean="0"/>
          </a:p>
          <a:p>
            <a:pPr lvl="2"/>
            <a:r>
              <a:rPr lang="en-US" altLang="ja-JP" sz="900" dirty="0">
                <a:hlinkClick r:id="rId2"/>
              </a:rPr>
              <a:t>http://</a:t>
            </a:r>
            <a:r>
              <a:rPr lang="en-US" altLang="ja-JP" sz="900" dirty="0" smtClean="0">
                <a:hlinkClick r:id="rId2"/>
              </a:rPr>
              <a:t>member.openmobilealliance.org/ftp/Public_documents/CD/CD-GotAPI/Permanent_documents/OMA-ER-GotAPI-V1_0-20150106-D.zip</a:t>
            </a:r>
            <a:r>
              <a:rPr lang="en-US" altLang="ja-JP" sz="900" dirty="0" smtClean="0"/>
              <a:t> </a:t>
            </a:r>
            <a:r>
              <a:rPr lang="ja-JP" altLang="en-US" sz="1200" dirty="0" smtClean="0"/>
              <a:t>　</a:t>
            </a:r>
            <a:endParaRPr lang="en-US" altLang="ja-JP" sz="1200" dirty="0" smtClean="0"/>
          </a:p>
          <a:p>
            <a:r>
              <a:rPr lang="en-US" altLang="ja-JP" sz="1800" b="1" dirty="0" smtClean="0"/>
              <a:t>GotAPI </a:t>
            </a:r>
            <a:r>
              <a:rPr lang="en-US" altLang="ja-JP" sz="1800" b="1" dirty="0"/>
              <a:t>Open Source project:</a:t>
            </a:r>
          </a:p>
          <a:p>
            <a:pPr lvl="1"/>
            <a:r>
              <a:rPr lang="en-US" altLang="ja-JP" sz="1400" dirty="0"/>
              <a:t>NTT DOCOMO open sourced GotAPI project as “Device Connect”, October 2014</a:t>
            </a:r>
          </a:p>
          <a:p>
            <a:pPr lvl="2"/>
            <a:r>
              <a:rPr lang="en-US" altLang="ja-JP" sz="900" dirty="0">
                <a:hlinkClick r:id="rId3"/>
              </a:rPr>
              <a:t>https://github.com/DeviceConnect/DeviceConnect</a:t>
            </a:r>
            <a:r>
              <a:rPr lang="en-US" altLang="ja-JP" sz="900" dirty="0"/>
              <a:t> </a:t>
            </a:r>
          </a:p>
          <a:p>
            <a:pPr lvl="1"/>
            <a:r>
              <a:rPr lang="en-US" altLang="ja-JP" sz="1400" dirty="0"/>
              <a:t>Currently Device Connect Open Source is a pre-GotAPI 1.0</a:t>
            </a:r>
          </a:p>
          <a:p>
            <a:pPr lvl="1"/>
            <a:r>
              <a:rPr lang="en-US" altLang="ja-JP" sz="1400" dirty="0"/>
              <a:t>It will be updated to be compliant with GotAPI 1.0 once the specification is released</a:t>
            </a:r>
          </a:p>
          <a:p>
            <a:pPr lvl="1"/>
            <a:r>
              <a:rPr lang="en-US" altLang="ja-JP" sz="1400" dirty="0"/>
              <a:t>Most of the features of GotAPI has been contributed based on features of Device Connect open </a:t>
            </a:r>
            <a:r>
              <a:rPr lang="en-US" altLang="ja-JP" sz="1400" dirty="0" smtClean="0"/>
              <a:t>source</a:t>
            </a:r>
            <a:endParaRPr lang="en-US" altLang="ja-JP" sz="1400" dirty="0"/>
          </a:p>
          <a:p>
            <a:pPr lvl="1"/>
            <a:r>
              <a:rPr lang="en-US" altLang="ja-JP" sz="1400" dirty="0"/>
              <a:t>It is already capable of supporting vairous devices (See the URL for the supported devices)</a:t>
            </a:r>
            <a:endParaRPr lang="ja-JP" altLang="en-US" sz="1400" dirty="0"/>
          </a:p>
          <a:p>
            <a:endParaRPr lang="ja-JP" altLang="en-US" sz="1800" dirty="0"/>
          </a:p>
        </p:txBody>
      </p:sp>
    </p:spTree>
    <p:extLst>
      <p:ext uri="{BB962C8B-B14F-4D97-AF65-F5344CB8AC3E}">
        <p14:creationId xmlns:p14="http://schemas.microsoft.com/office/powerpoint/2010/main" val="1872111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800" dirty="0"/>
              <a:t>4. Server spoofing (for apps)</a:t>
            </a:r>
            <a:r>
              <a:rPr lang="ja-JP" altLang="en-US" sz="2800" dirty="0"/>
              <a:t>　</a:t>
            </a:r>
            <a:r>
              <a:rPr lang="en-US" altLang="ja-JP" sz="2800" dirty="0"/>
              <a:t>(2/2)</a:t>
            </a:r>
            <a:endParaRPr kumimoji="1" lang="ja-JP" altLang="en-US" sz="2800" dirty="0"/>
          </a:p>
        </p:txBody>
      </p:sp>
      <p:pic>
        <p:nvPicPr>
          <p:cNvPr id="1026" name="Picture 2" descr="名称未設定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974121"/>
            <a:ext cx="8770987" cy="53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ボックス 4"/>
          <p:cNvSpPr txBox="1"/>
          <p:nvPr/>
        </p:nvSpPr>
        <p:spPr>
          <a:xfrm>
            <a:off x="3200400" y="6226092"/>
            <a:ext cx="3693630" cy="261604"/>
          </a:xfrm>
          <a:prstGeom prst="rect">
            <a:avLst/>
          </a:prstGeom>
          <a:noFill/>
        </p:spPr>
        <p:txBody>
          <a:bodyPr wrap="none" lIns="91435" tIns="45717" rIns="91435" bIns="45717" rtlCol="0">
            <a:spAutoFit/>
          </a:bodyPr>
          <a:lstStyle/>
          <a:p>
            <a:r>
              <a:rPr kumimoji="1" lang="en-US" altLang="ja-JP" sz="1100" dirty="0" smtClean="0"/>
              <a:t>An example of sequence of HMAC </a:t>
            </a:r>
            <a:r>
              <a:rPr kumimoji="1" lang="en-US" altLang="ja-JP" sz="1100" dirty="0"/>
              <a:t>Server </a:t>
            </a:r>
            <a:r>
              <a:rPr kumimoji="1" lang="en-US" altLang="ja-JP" sz="1100" dirty="0" smtClean="0"/>
              <a:t>Authentication</a:t>
            </a:r>
            <a:endParaRPr kumimoji="1" lang="ja-JP" altLang="en-US" sz="1100" dirty="0"/>
          </a:p>
        </p:txBody>
      </p:sp>
      <p:sp>
        <p:nvSpPr>
          <p:cNvPr id="6" name="テキスト ボックス 5"/>
          <p:cNvSpPr txBox="1"/>
          <p:nvPr/>
        </p:nvSpPr>
        <p:spPr>
          <a:xfrm>
            <a:off x="76200" y="5933707"/>
            <a:ext cx="2185203" cy="584769"/>
          </a:xfrm>
          <a:prstGeom prst="rect">
            <a:avLst/>
          </a:prstGeom>
          <a:noFill/>
        </p:spPr>
        <p:txBody>
          <a:bodyPr wrap="none" lIns="91435" tIns="45717" rIns="91435" bIns="45717" rtlCol="0">
            <a:spAutoFit/>
          </a:bodyPr>
          <a:lstStyle/>
          <a:p>
            <a:r>
              <a:rPr kumimoji="1" lang="en-US" altLang="ja-JP" sz="800" dirty="0"/>
              <a:t>K:</a:t>
            </a:r>
            <a:r>
              <a:rPr kumimoji="1" lang="ja-JP" altLang="en-US" sz="800" dirty="0"/>
              <a:t>　      </a:t>
            </a:r>
            <a:r>
              <a:rPr kumimoji="1" lang="en-US" altLang="ja-JP" sz="800" dirty="0" smtClean="0"/>
              <a:t>Key</a:t>
            </a:r>
            <a:endParaRPr kumimoji="1" lang="en-US" altLang="ja-JP" sz="800" dirty="0"/>
          </a:p>
          <a:p>
            <a:r>
              <a:rPr lang="en-US" altLang="ja-JP" sz="800" dirty="0"/>
              <a:t>M, m:</a:t>
            </a:r>
            <a:r>
              <a:rPr lang="ja-JP" altLang="en-US" sz="800" dirty="0"/>
              <a:t>　</a:t>
            </a:r>
            <a:r>
              <a:rPr lang="en-US" altLang="ja-JP" sz="800" dirty="0" smtClean="0"/>
              <a:t>Message</a:t>
            </a:r>
            <a:endParaRPr lang="en-US" altLang="ja-JP" sz="800" dirty="0"/>
          </a:p>
          <a:p>
            <a:r>
              <a:rPr kumimoji="1" lang="en-US" altLang="ja-JP" sz="800" dirty="0"/>
              <a:t>N:</a:t>
            </a:r>
            <a:r>
              <a:rPr kumimoji="1" lang="ja-JP" altLang="en-US" sz="800" dirty="0"/>
              <a:t>　      </a:t>
            </a:r>
            <a:r>
              <a:rPr kumimoji="1" lang="en-US" altLang="ja-JP" sz="800" dirty="0" smtClean="0"/>
              <a:t>Nonce</a:t>
            </a:r>
            <a:r>
              <a:rPr kumimoji="1" lang="en-US" altLang="ja-JP" sz="800" dirty="0"/>
              <a:t> </a:t>
            </a:r>
            <a:r>
              <a:rPr kumimoji="1" lang="en-US" altLang="ja-JP" sz="800" dirty="0" smtClean="0"/>
              <a:t>(disposable random number)</a:t>
            </a:r>
            <a:endParaRPr kumimoji="1" lang="en-US" altLang="ja-JP" sz="800" dirty="0"/>
          </a:p>
          <a:p>
            <a:endParaRPr kumimoji="1" lang="ja-JP" altLang="en-US" sz="800" dirty="0"/>
          </a:p>
        </p:txBody>
      </p:sp>
    </p:spTree>
    <p:extLst>
      <p:ext uri="{BB962C8B-B14F-4D97-AF65-F5344CB8AC3E}">
        <p14:creationId xmlns:p14="http://schemas.microsoft.com/office/powerpoint/2010/main" val="396137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94106" y="4022302"/>
            <a:ext cx="5263529" cy="1983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タイトル 1"/>
          <p:cNvSpPr>
            <a:spLocks noGrp="1"/>
          </p:cNvSpPr>
          <p:nvPr>
            <p:ph type="title"/>
          </p:nvPr>
        </p:nvSpPr>
        <p:spPr/>
        <p:txBody>
          <a:bodyPr/>
          <a:lstStyle/>
          <a:p>
            <a:pPr lvl="1"/>
            <a:r>
              <a:rPr lang="en-US" altLang="ja-JP" sz="2400" dirty="0"/>
              <a:t>5. Server spoofing (for plug-ins</a:t>
            </a:r>
            <a:r>
              <a:rPr lang="en-US" altLang="ja-JP" sz="2400" dirty="0" smtClean="0"/>
              <a:t>)</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1735950701"/>
              </p:ext>
            </p:extLst>
          </p:nvPr>
        </p:nvGraphicFramePr>
        <p:xfrm>
          <a:off x="451642" y="1143000"/>
          <a:ext cx="8334549" cy="2667000"/>
        </p:xfrm>
        <a:graphic>
          <a:graphicData uri="http://schemas.openxmlformats.org/drawingml/2006/table">
            <a:tbl>
              <a:tblPr firstRow="1" bandRow="1">
                <a:tableStyleId>{8EC20E35-A176-4012-BC5E-935CFFF8708E}</a:tableStyleId>
              </a:tblPr>
              <a:tblGrid>
                <a:gridCol w="2856101"/>
                <a:gridCol w="3601941"/>
                <a:gridCol w="1876507"/>
              </a:tblGrid>
              <a:tr h="44655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220441">
                <a:tc>
                  <a:txBody>
                    <a:bodyPr/>
                    <a:lstStyle/>
                    <a:p>
                      <a:r>
                        <a:rPr kumimoji="1" lang="en-US" altLang="ja-JP" sz="1100" dirty="0" smtClean="0"/>
                        <a:t>A</a:t>
                      </a:r>
                      <a:r>
                        <a:rPr kumimoji="1" lang="en-US" altLang="ja-JP" sz="1100" baseline="0" dirty="0" smtClean="0"/>
                        <a:t> malicious GotAPI Server application may spoof the legitimate GotAPI Server to steel information from Plug-Ins and devices.</a:t>
                      </a:r>
                    </a:p>
                    <a:p>
                      <a:r>
                        <a:rPr kumimoji="1" lang="en-US" altLang="ja-JP" sz="1100" baseline="0" dirty="0" smtClean="0"/>
                        <a:t>Need countermeasures to prevent this attack.</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Plug-Ins to embed a white list of legitimate</a:t>
                      </a:r>
                      <a:r>
                        <a:rPr kumimoji="1" lang="en-US" altLang="ja-JP" sz="1100" baseline="0" dirty="0" smtClean="0"/>
                        <a:t> GotAPI Server application package names. Plug-Ins use only Explicit Intents to send messages to the GotAPI Server. This prohibits messages from being sent to any applications other than the legitimate GotAPI server applications.</a:t>
                      </a:r>
                    </a:p>
                    <a:p>
                      <a:pPr marL="171450" indent="-171450">
                        <a:buFont typeface="Arial" panose="020B0604020202020204" pitchFamily="34" charset="0"/>
                        <a:buChar char="•"/>
                      </a:pPr>
                      <a:r>
                        <a:rPr kumimoji="1" lang="en-US" altLang="ja-JP" sz="1100" dirty="0" smtClean="0"/>
                        <a:t>Plug-Ins issue access</a:t>
                      </a:r>
                      <a:r>
                        <a:rPr kumimoji="1" lang="en-US" altLang="ja-JP" sz="1100" baseline="0" dirty="0" smtClean="0"/>
                        <a:t> token 2 and send it using explicit intents for the GotAPI Server.</a:t>
                      </a:r>
                    </a:p>
                    <a:p>
                      <a:pPr marL="171450" indent="-171450">
                        <a:buFont typeface="Arial" panose="020B0604020202020204" pitchFamily="34" charset="0"/>
                        <a:buChar char="•"/>
                      </a:pPr>
                      <a:r>
                        <a:rPr kumimoji="1" lang="en-US" altLang="ja-JP" sz="1100" baseline="0" dirty="0" smtClean="0"/>
                        <a:t>The GotAPI Server uses the token whenever it access the plug-in on behalf of the application.</a:t>
                      </a:r>
                    </a:p>
                    <a:p>
                      <a:pPr marL="171450" indent="-171450">
                        <a:buFont typeface="Arial" panose="020B0604020202020204" pitchFamily="34" charset="0"/>
                        <a:buChar char="•"/>
                      </a:pPr>
                      <a:r>
                        <a:rPr kumimoji="1" lang="en-US" altLang="ja-JP" sz="1100" dirty="0" smtClean="0"/>
                        <a:t>Access</a:t>
                      </a:r>
                      <a:r>
                        <a:rPr kumimoji="1" lang="en-US" altLang="ja-JP" sz="1100" baseline="0" dirty="0" smtClean="0"/>
                        <a:t> token 2 may be given certain features such as a life time for enhanced security.</a:t>
                      </a:r>
                      <a:endParaRPr kumimoji="1" lang="ja-JP" altLang="en-US"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 GotAPI-4</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cxnSp>
        <p:nvCxnSpPr>
          <p:cNvPr id="41" name="直線矢印コネクタ 40"/>
          <p:cNvCxnSpPr>
            <a:stCxn id="3" idx="7"/>
          </p:cNvCxnSpPr>
          <p:nvPr/>
        </p:nvCxnSpPr>
        <p:spPr>
          <a:xfrm flipV="1">
            <a:off x="5179125" y="4770776"/>
            <a:ext cx="1232022" cy="104663"/>
          </a:xfrm>
          <a:prstGeom prst="straightConnector1">
            <a:avLst/>
          </a:prstGeom>
          <a:ln>
            <a:solidFill>
              <a:schemeClr val="accent2">
                <a:lumMod val="40000"/>
                <a:lumOff val="60000"/>
              </a:schemeClr>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3" name="円/楕円 2"/>
          <p:cNvSpPr/>
          <p:nvPr/>
        </p:nvSpPr>
        <p:spPr>
          <a:xfrm>
            <a:off x="4500439" y="4770775"/>
            <a:ext cx="795131" cy="7146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12" name="正方形/長方形 11"/>
          <p:cNvSpPr/>
          <p:nvPr/>
        </p:nvSpPr>
        <p:spPr>
          <a:xfrm>
            <a:off x="6411147" y="4468627"/>
            <a:ext cx="2450576" cy="1296061"/>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r>
              <a:rPr kumimoji="1" lang="en-US" altLang="ja-JP" sz="800" dirty="0" smtClean="0">
                <a:solidFill>
                  <a:schemeClr val="accent1">
                    <a:lumMod val="25000"/>
                  </a:schemeClr>
                </a:solidFill>
              </a:rPr>
              <a:t>Implement a white list of legitimate GotAPI Server application package names</a:t>
            </a:r>
          </a:p>
          <a:p>
            <a:pPr marL="171439" indent="-171439">
              <a:buFont typeface="Arial" panose="020B0604020202020204" pitchFamily="34" charset="0"/>
              <a:buChar char="•"/>
            </a:pPr>
            <a:r>
              <a:rPr kumimoji="1" lang="en-US" altLang="ja-JP" sz="800" dirty="0" smtClean="0">
                <a:solidFill>
                  <a:schemeClr val="accent1">
                    <a:lumMod val="25000"/>
                  </a:schemeClr>
                </a:solidFill>
              </a:rPr>
              <a:t>Plug-Ins send messages only via explicit intents</a:t>
            </a:r>
          </a:p>
          <a:p>
            <a:pPr marL="171439" indent="-171439">
              <a:buFont typeface="Arial" panose="020B0604020202020204" pitchFamily="34" charset="0"/>
              <a:buChar char="•"/>
            </a:pPr>
            <a:r>
              <a:rPr kumimoji="1" lang="en-US" altLang="ja-JP" sz="800" dirty="0" smtClean="0">
                <a:solidFill>
                  <a:schemeClr val="accent1">
                    <a:lumMod val="25000"/>
                  </a:schemeClr>
                </a:solidFill>
              </a:rPr>
              <a:t>Access token 2 is only provided to the GotAPI Server that is listed in the white list. Spoofing application cannot obtain the token and cannot access the plug-ins without the token</a:t>
            </a:r>
          </a:p>
        </p:txBody>
      </p:sp>
      <p:cxnSp>
        <p:nvCxnSpPr>
          <p:cNvPr id="9" name="直線矢印コネクタ 8"/>
          <p:cNvCxnSpPr/>
          <p:nvPr/>
        </p:nvCxnSpPr>
        <p:spPr>
          <a:xfrm flipH="1">
            <a:off x="3816628" y="5128116"/>
            <a:ext cx="1144987" cy="0"/>
          </a:xfrm>
          <a:prstGeom prst="straightConnector1">
            <a:avLst/>
          </a:prstGeom>
          <a:ln w="28575">
            <a:solidFill>
              <a:srgbClr val="FF0000"/>
            </a:solidFill>
            <a:tailEnd type="arrow"/>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3" name="テキスト ボックス 12"/>
          <p:cNvSpPr txBox="1"/>
          <p:nvPr/>
        </p:nvSpPr>
        <p:spPr>
          <a:xfrm>
            <a:off x="3862762" y="5072930"/>
            <a:ext cx="772958" cy="200049"/>
          </a:xfrm>
          <a:prstGeom prst="rect">
            <a:avLst/>
          </a:prstGeom>
          <a:noFill/>
        </p:spPr>
        <p:txBody>
          <a:bodyPr wrap="none" lIns="91435" tIns="45717" rIns="91435" bIns="45717" rtlCol="0">
            <a:spAutoFit/>
          </a:bodyPr>
          <a:lstStyle/>
          <a:p>
            <a:r>
              <a:rPr kumimoji="1" lang="en-US" altLang="ja-JP" sz="700" dirty="0">
                <a:solidFill>
                  <a:srgbClr val="FF0000"/>
                </a:solidFill>
              </a:rPr>
              <a:t>Explicit Intents</a:t>
            </a:r>
            <a:endParaRPr kumimoji="1" lang="ja-JP" altLang="en-US" sz="700" dirty="0">
              <a:solidFill>
                <a:srgbClr val="FF0000"/>
              </a:solidFill>
            </a:endParaRPr>
          </a:p>
        </p:txBody>
      </p:sp>
    </p:spTree>
    <p:extLst>
      <p:ext uri="{BB962C8B-B14F-4D97-AF65-F5344CB8AC3E}">
        <p14:creationId xmlns:p14="http://schemas.microsoft.com/office/powerpoint/2010/main" val="3736146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6. Availability API and </a:t>
            </a:r>
            <a:r>
              <a:rPr lang="en-US" altLang="ja-JP" sz="2400" dirty="0" smtClean="0"/>
              <a:t>Fingerprinting</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2599387746"/>
              </p:ext>
            </p:extLst>
          </p:nvPr>
        </p:nvGraphicFramePr>
        <p:xfrm>
          <a:off x="451642" y="1495385"/>
          <a:ext cx="8334549" cy="2367215"/>
        </p:xfrm>
        <a:graphic>
          <a:graphicData uri="http://schemas.openxmlformats.org/drawingml/2006/table">
            <a:tbl>
              <a:tblPr firstRow="1" bandRow="1">
                <a:tableStyleId>{8EC20E35-A176-4012-BC5E-935CFFF8708E}</a:tableStyleId>
              </a:tblPr>
              <a:tblGrid>
                <a:gridCol w="3434558"/>
                <a:gridCol w="3023484"/>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011680">
                <a:tc>
                  <a:txBody>
                    <a:bodyPr/>
                    <a:lstStyle/>
                    <a:p>
                      <a:pPr marL="171450" indent="-171450">
                        <a:buFont typeface="Arial" panose="020B0604020202020204" pitchFamily="34" charset="0"/>
                        <a:buChar char="•"/>
                      </a:pPr>
                      <a:r>
                        <a:rPr kumimoji="1" lang="en-US" altLang="ja-JP" sz="1100" dirty="0" smtClean="0"/>
                        <a:t>The availability API is provided in order for applications to know if the GotAPI is available and ready for use</a:t>
                      </a:r>
                    </a:p>
                    <a:p>
                      <a:pPr marL="171450" indent="-171450">
                        <a:buFont typeface="Arial" panose="020B0604020202020204" pitchFamily="34" charset="0"/>
                        <a:buChar char="•"/>
                      </a:pPr>
                      <a:r>
                        <a:rPr kumimoji="1" lang="en-US" altLang="ja-JP" sz="1100" dirty="0" smtClean="0"/>
                        <a:t>This must be used before the application is approved for</a:t>
                      </a:r>
                      <a:r>
                        <a:rPr kumimoji="1" lang="en-US" altLang="ja-JP" sz="1100" baseline="0" dirty="0" smtClean="0"/>
                        <a:t> use</a:t>
                      </a:r>
                    </a:p>
                    <a:p>
                      <a:pPr marL="171450" indent="-171450">
                        <a:buFont typeface="Arial" panose="020B0604020202020204" pitchFamily="34" charset="0"/>
                        <a:buChar char="•"/>
                      </a:pPr>
                      <a:r>
                        <a:rPr kumimoji="1" lang="en-US" altLang="ja-JP" sz="1100" baseline="0" dirty="0" smtClean="0"/>
                        <a:t>In the case of web application, users use web browser to go to unknown sites and the sites may access this API for unknown purposes.</a:t>
                      </a:r>
                    </a:p>
                    <a:p>
                      <a:pPr marL="171450" indent="-171450">
                        <a:buFont typeface="Arial" panose="020B0604020202020204" pitchFamily="34" charset="0"/>
                        <a:buChar char="•"/>
                      </a:pPr>
                      <a:r>
                        <a:rPr kumimoji="1" lang="en-US" altLang="ja-JP" sz="1100" baseline="0" dirty="0" smtClean="0"/>
                        <a:t>Therefore, we need to minimize the information that may be obtained through the API</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GotAPI availability API only responds with zero</a:t>
                      </a:r>
                      <a:r>
                        <a:rPr kumimoji="1" lang="en-US" altLang="ja-JP" sz="1100" baseline="0" dirty="0" smtClean="0"/>
                        <a:t> in HTTP 200 OK</a:t>
                      </a:r>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a:t>
                      </a:r>
                    </a:p>
                    <a:p>
                      <a:pPr marL="0" indent="0">
                        <a:buFont typeface="Arial" panose="020B0604020202020204" pitchFamily="34" charset="0"/>
                        <a:buNone/>
                      </a:pPr>
                      <a:endParaRPr kumimoji="1" lang="en-US" altLang="ja-JP" sz="1100" dirty="0" smtClean="0"/>
                    </a:p>
                    <a:p>
                      <a:pPr marL="0" indent="0">
                        <a:buFont typeface="Arial" panose="020B0604020202020204" pitchFamily="34" charset="0"/>
                        <a:buNone/>
                      </a:pPr>
                      <a:r>
                        <a:rPr kumimoji="1" lang="en-US" altLang="ja-JP" sz="1100" dirty="0" smtClean="0"/>
                        <a:t>Fingerprinting (RFC6973)</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2364162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1"/>
            <a:r>
              <a:rPr lang="en-US" altLang="ja-JP" sz="2400" dirty="0"/>
              <a:t>7. DOS A</a:t>
            </a:r>
            <a:r>
              <a:rPr lang="en-US" altLang="ja-JP" sz="2400" dirty="0" smtClean="0"/>
              <a:t>ttacks</a:t>
            </a:r>
            <a:endParaRPr lang="ja-JP" altLang="en-US" sz="2400" dirty="0"/>
          </a:p>
        </p:txBody>
      </p:sp>
      <p:graphicFrame>
        <p:nvGraphicFramePr>
          <p:cNvPr id="5" name="表 4"/>
          <p:cNvGraphicFramePr>
            <a:graphicFrameLocks noGrp="1"/>
          </p:cNvGraphicFramePr>
          <p:nvPr>
            <p:extLst>
              <p:ext uri="{D42A27DB-BD31-4B8C-83A1-F6EECF244321}">
                <p14:modId xmlns:p14="http://schemas.microsoft.com/office/powerpoint/2010/main" val="3479400963"/>
              </p:ext>
            </p:extLst>
          </p:nvPr>
        </p:nvGraphicFramePr>
        <p:xfrm>
          <a:off x="451642" y="1495384"/>
          <a:ext cx="8334549" cy="1242522"/>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Concern-1</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886987">
                <a:tc>
                  <a:txBody>
                    <a:bodyPr/>
                    <a:lstStyle/>
                    <a:p>
                      <a:r>
                        <a:rPr kumimoji="1" lang="en-US" altLang="ja-JP" sz="1100" dirty="0" smtClean="0"/>
                        <a:t>For web</a:t>
                      </a:r>
                      <a:r>
                        <a:rPr kumimoji="1" lang="en-US" altLang="ja-JP" sz="1100" baseline="0" dirty="0" smtClean="0"/>
                        <a:t> applications especially, GotAPI may be attacked by DOS. </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GotAPI has features to limit the access within a certain time or malicious requests</a:t>
                      </a:r>
                      <a:r>
                        <a:rPr kumimoji="1" lang="ja-JP" altLang="en-US" sz="1100" baseline="0" dirty="0" smtClean="0"/>
                        <a:t> </a:t>
                      </a:r>
                      <a:r>
                        <a:rPr kumimoji="1" lang="en-US" altLang="ja-JP" sz="1100" baseline="0" dirty="0" smtClean="0"/>
                        <a:t>to prevent DOS attacks</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r>
                        <a:rPr kumimoji="1" lang="en-US" altLang="ja-JP" sz="1100" dirty="0" smtClean="0"/>
                        <a:t>Mandatory</a:t>
                      </a: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graphicFrame>
        <p:nvGraphicFramePr>
          <p:cNvPr id="6" name="表 5"/>
          <p:cNvGraphicFramePr>
            <a:graphicFrameLocks noGrp="1"/>
          </p:cNvGraphicFramePr>
          <p:nvPr>
            <p:extLst>
              <p:ext uri="{D42A27DB-BD31-4B8C-83A1-F6EECF244321}">
                <p14:modId xmlns:p14="http://schemas.microsoft.com/office/powerpoint/2010/main" val="2820120046"/>
              </p:ext>
            </p:extLst>
          </p:nvPr>
        </p:nvGraphicFramePr>
        <p:xfrm>
          <a:off x="460924" y="4096692"/>
          <a:ext cx="8334549" cy="1242522"/>
        </p:xfrm>
        <a:graphic>
          <a:graphicData uri="http://schemas.openxmlformats.org/drawingml/2006/table">
            <a:tbl>
              <a:tblPr firstRow="1" bandRow="1">
                <a:tableStyleId>{8EC20E35-A176-4012-BC5E-935CFFF8708E}</a:tableStyleId>
              </a:tblPr>
              <a:tblGrid>
                <a:gridCol w="2856101"/>
                <a:gridCol w="3601941"/>
                <a:gridCol w="1876507"/>
              </a:tblGrid>
              <a:tr h="35553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bg1"/>
                          </a:solidFill>
                        </a:rPr>
                        <a:t>Security Concern-2</a:t>
                      </a:r>
                      <a:endParaRPr kumimoji="1" lang="ja-JP" altLang="en-US" sz="12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GotAPI Solution</a:t>
                      </a:r>
                      <a:endParaRPr kumimoji="1" lang="ja-JP" altLang="en-US" sz="12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200" dirty="0" smtClean="0">
                          <a:solidFill>
                            <a:schemeClr val="bg1"/>
                          </a:solidFill>
                        </a:rPr>
                        <a:t>Notes</a:t>
                      </a:r>
                      <a:endParaRPr kumimoji="1" lang="ja-JP" altLang="en-US" sz="12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886987">
                <a:tc>
                  <a:txBody>
                    <a:bodyPr/>
                    <a:lstStyle/>
                    <a:p>
                      <a:r>
                        <a:rPr kumimoji="1" lang="en-US" altLang="ja-JP" sz="1100" dirty="0" smtClean="0"/>
                        <a:t>As a specific</a:t>
                      </a:r>
                      <a:r>
                        <a:rPr kumimoji="1" lang="en-US" altLang="ja-JP" sz="1100" baseline="0" dirty="0" smtClean="0"/>
                        <a:t> issue with servers in devices, malicious application may kill a legitimate GotAPI Server application</a:t>
                      </a:r>
                      <a:endParaRPr kumimoji="1" lang="en-US" altLang="ja-JP" sz="1100" dirty="0" smtClean="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171450" indent="-171450">
                        <a:buFont typeface="Arial" panose="020B0604020202020204" pitchFamily="34" charset="0"/>
                        <a:buChar char="•"/>
                      </a:pPr>
                      <a:r>
                        <a:rPr kumimoji="1" lang="en-US" altLang="ja-JP" sz="1100" dirty="0" smtClean="0"/>
                        <a:t>This type</a:t>
                      </a:r>
                      <a:r>
                        <a:rPr kumimoji="1" lang="en-US" altLang="ja-JP" sz="1100" baseline="0" dirty="0" smtClean="0"/>
                        <a:t> of malicious applications are classified as virus and counter measures such as Anti Virus screening can be used to present this type of attack.</a:t>
                      </a:r>
                      <a:endParaRPr kumimoji="1" lang="en-US" altLang="ja-JP" sz="1100" dirty="0" smtClean="0"/>
                    </a:p>
                  </a:txBody>
                  <a:tcPr anchor="ctr">
                    <a:cell3D prstMaterial="dkEdge">
                      <a:bevel w="25400" h="25400" prst="angle"/>
                      <a:lightRig rig="flood" dir="t"/>
                    </a:cell3D>
                    <a:noFill/>
                  </a:tcPr>
                </a:tc>
                <a:tc>
                  <a:txBody>
                    <a:bodyPr/>
                    <a:lstStyle/>
                    <a:p>
                      <a:pPr marL="0" indent="0">
                        <a:buFont typeface="Arial" panose="020B0604020202020204" pitchFamily="34" charset="0"/>
                        <a:buNone/>
                      </a:pPr>
                      <a:endParaRPr kumimoji="1" lang="ja-JP" altLang="en-US" sz="11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1409399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87308" y="1457973"/>
            <a:ext cx="8229600" cy="1143000"/>
          </a:xfrm>
        </p:spPr>
        <p:txBody>
          <a:bodyPr/>
          <a:lstStyle/>
          <a:p>
            <a:r>
              <a:rPr lang="en-US" altLang="ja-JP" sz="4800" dirty="0" smtClean="0"/>
              <a:t>Appendix</a:t>
            </a:r>
            <a:r>
              <a:rPr lang="ja-JP" altLang="en-US" sz="4800" dirty="0" smtClean="0"/>
              <a:t> </a:t>
            </a:r>
            <a:r>
              <a:rPr lang="en-US" altLang="ja-JP" sz="4800" dirty="0"/>
              <a:t>-</a:t>
            </a:r>
            <a:r>
              <a:rPr lang="en-US" altLang="ja-JP" sz="4800" dirty="0" smtClean="0"/>
              <a:t>1</a:t>
            </a:r>
            <a:br>
              <a:rPr lang="en-US" altLang="ja-JP" sz="4800" dirty="0" smtClean="0"/>
            </a:br>
            <a:r>
              <a:rPr lang="en-US" altLang="ja-JP" sz="4800" dirty="0" smtClean="0"/>
              <a:t>  </a:t>
            </a:r>
            <a:br>
              <a:rPr lang="en-US" altLang="ja-JP" sz="4800" dirty="0" smtClean="0"/>
            </a:br>
            <a:r>
              <a:rPr lang="en-US" altLang="ja-JP" sz="4000" dirty="0" smtClean="0"/>
              <a:t>Security Analyses</a:t>
            </a:r>
            <a:endParaRPr kumimoji="1" lang="ja-JP" altLang="en-US" sz="4000" dirty="0"/>
          </a:p>
        </p:txBody>
      </p:sp>
      <p:sp>
        <p:nvSpPr>
          <p:cNvPr id="6" name="コンテンツ プレースホルダー 2"/>
          <p:cNvSpPr>
            <a:spLocks noGrp="1"/>
          </p:cNvSpPr>
          <p:nvPr>
            <p:ph idx="1"/>
          </p:nvPr>
        </p:nvSpPr>
        <p:spPr>
          <a:xfrm>
            <a:off x="765521" y="3296122"/>
            <a:ext cx="8001000" cy="1848373"/>
          </a:xfrm>
          <a:ln>
            <a:noFill/>
          </a:ln>
        </p:spPr>
        <p:txBody>
          <a:bodyPr/>
          <a:lstStyle/>
          <a:p>
            <a:r>
              <a:rPr lang="en-US" altLang="ja-JP" sz="1800" dirty="0" smtClean="0"/>
              <a:t>Introduces threat analyses and countermeasures based on Android  implantations</a:t>
            </a:r>
          </a:p>
        </p:txBody>
      </p:sp>
    </p:spTree>
    <p:extLst>
      <p:ext uri="{BB962C8B-B14F-4D97-AF65-F5344CB8AC3E}">
        <p14:creationId xmlns:p14="http://schemas.microsoft.com/office/powerpoint/2010/main" val="17769536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p:txBody>
          <a:bodyPr/>
          <a:lstStyle/>
          <a:p>
            <a:r>
              <a:rPr kumimoji="1" lang="en-US" altLang="ja-JP" dirty="0" smtClean="0">
                <a:ea typeface="ＭＳ Ｐゴシック" charset="-128"/>
              </a:rPr>
              <a:t>GotAPI overall model (Android)</a:t>
            </a:r>
            <a:endParaRPr kumimoji="1" lang="ja-JP" altLang="en-US" dirty="0" smtClean="0">
              <a:ea typeface="ＭＳ Ｐゴシック" charset="-128"/>
            </a:endParaRPr>
          </a:p>
        </p:txBody>
      </p:sp>
      <p:pic>
        <p:nvPicPr>
          <p:cNvPr id="49" name="Picture 4"/>
          <p:cNvPicPr>
            <a:picLocks noChangeAspect="1" noChangeArrowheads="1"/>
          </p:cNvPicPr>
          <p:nvPr/>
        </p:nvPicPr>
        <p:blipFill>
          <a:blip r:embed="rId2"/>
          <a:srcRect/>
          <a:stretch>
            <a:fillRect/>
          </a:stretch>
        </p:blipFill>
        <p:spPr bwMode="auto">
          <a:xfrm>
            <a:off x="1336407" y="1429268"/>
            <a:ext cx="562780"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2"/>
          <a:srcRect/>
          <a:stretch>
            <a:fillRect/>
          </a:stretch>
        </p:blipFill>
        <p:spPr bwMode="auto">
          <a:xfrm>
            <a:off x="1440281"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a:blip r:embed="rId2"/>
          <a:srcRect/>
          <a:stretch>
            <a:fillRect/>
          </a:stretch>
        </p:blipFill>
        <p:spPr bwMode="auto">
          <a:xfrm>
            <a:off x="1572061"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4102" name="Picture 4" descr="MCj04339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9149" y="1570334"/>
            <a:ext cx="466658" cy="485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正方形/長方形 52"/>
          <p:cNvSpPr/>
          <p:nvPr/>
        </p:nvSpPr>
        <p:spPr>
          <a:xfrm>
            <a:off x="728432" y="3622991"/>
            <a:ext cx="6540055" cy="2280098"/>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ja-JP" altLang="en-US" sz="1200" dirty="0">
              <a:solidFill>
                <a:schemeClr val="bg1"/>
              </a:solidFill>
              <a:latin typeface="Tahoma" panose="020B0604030504040204" pitchFamily="34" charset="0"/>
              <a:ea typeface="ＭＳ Ｐゴシック" panose="020B0600070205080204" pitchFamily="50" charset="-128"/>
            </a:endParaRPr>
          </a:p>
        </p:txBody>
      </p:sp>
      <p:sp>
        <p:nvSpPr>
          <p:cNvPr id="55" name="正方形/長方形 54"/>
          <p:cNvSpPr/>
          <p:nvPr/>
        </p:nvSpPr>
        <p:spPr>
          <a:xfrm>
            <a:off x="1396502" y="2736434"/>
            <a:ext cx="914201" cy="529798"/>
          </a:xfrm>
          <a:prstGeom prst="rect">
            <a:avLst/>
          </a:prstGeom>
          <a:solidFill>
            <a:schemeClr val="bg2">
              <a:lumMod val="20000"/>
              <a:lumOff val="8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 </a:t>
            </a:r>
          </a:p>
          <a:p>
            <a:pPr algn="ctr">
              <a:defRPr/>
            </a:pPr>
            <a:r>
              <a:rPr lang="en-US" altLang="ja-JP" sz="1200" dirty="0">
                <a:latin typeface="Tahoma" panose="020B0604030504040204" pitchFamily="34" charset="0"/>
                <a:ea typeface="ＭＳ Ｐゴシック" panose="020B0600070205080204" pitchFamily="50" charset="-128"/>
              </a:rPr>
              <a:t>Server</a:t>
            </a:r>
            <a:endParaRPr lang="ja-JP" altLang="en-US" sz="1200" dirty="0">
              <a:latin typeface="Tahoma" panose="020B0604030504040204" pitchFamily="34" charset="0"/>
              <a:ea typeface="ＭＳ Ｐゴシック" panose="020B0600070205080204" pitchFamily="50" charset="-128"/>
            </a:endParaRPr>
          </a:p>
        </p:txBody>
      </p:sp>
      <p:sp>
        <p:nvSpPr>
          <p:cNvPr id="56" name="正方形/長方形 55"/>
          <p:cNvSpPr/>
          <p:nvPr/>
        </p:nvSpPr>
        <p:spPr>
          <a:xfrm>
            <a:off x="3475004" y="4300820"/>
            <a:ext cx="921435" cy="882260"/>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GotAPI</a:t>
            </a:r>
          </a:p>
          <a:p>
            <a:pPr algn="ctr">
              <a:defRPr/>
            </a:pPr>
            <a:r>
              <a:rPr lang="en-US" altLang="ja-JP" sz="1200" dirty="0">
                <a:latin typeface="Tahoma" panose="020B0604030504040204" pitchFamily="34" charset="0"/>
                <a:ea typeface="ＭＳ Ｐゴシック" panose="020B0600070205080204" pitchFamily="50" charset="-128"/>
              </a:rPr>
              <a:t>Server</a:t>
            </a:r>
          </a:p>
        </p:txBody>
      </p:sp>
      <p:sp>
        <p:nvSpPr>
          <p:cNvPr id="57" name="正方形/長方形 56"/>
          <p:cNvSpPr/>
          <p:nvPr/>
        </p:nvSpPr>
        <p:spPr>
          <a:xfrm>
            <a:off x="5475246"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Plug-In</a:t>
            </a:r>
            <a:endParaRPr lang="ja-JP" altLang="en-US" sz="1200" dirty="0">
              <a:latin typeface="Tahoma" panose="020B0604030504040204" pitchFamily="34" charset="0"/>
              <a:ea typeface="ＭＳ Ｐゴシック" panose="020B0600070205080204" pitchFamily="50" charset="-128"/>
            </a:endParaRPr>
          </a:p>
        </p:txBody>
      </p:sp>
      <p:cxnSp>
        <p:nvCxnSpPr>
          <p:cNvPr id="58" name="直線矢印コネクタ 57"/>
          <p:cNvCxnSpPr>
            <a:endCxn id="68" idx="0"/>
          </p:cNvCxnSpPr>
          <p:nvPr/>
        </p:nvCxnSpPr>
        <p:spPr>
          <a:xfrm flipH="1">
            <a:off x="3927053" y="3236778"/>
            <a:ext cx="4651" cy="1099080"/>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正方形/長方形 58"/>
          <p:cNvSpPr/>
          <p:nvPr/>
        </p:nvSpPr>
        <p:spPr>
          <a:xfrm>
            <a:off x="1312692" y="4115199"/>
            <a:ext cx="1081821" cy="1388942"/>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Browser</a:t>
            </a:r>
            <a:endParaRPr lang="ja-JP" altLang="en-US" sz="1200" dirty="0">
              <a:latin typeface="Tahoma" panose="020B0604030504040204" pitchFamily="34" charset="0"/>
              <a:ea typeface="ＭＳ Ｐゴシック" panose="020B0600070205080204" pitchFamily="50" charset="-128"/>
            </a:endParaRPr>
          </a:p>
        </p:txBody>
      </p:sp>
      <p:sp>
        <p:nvSpPr>
          <p:cNvPr id="60" name="正方形/長方形 59"/>
          <p:cNvSpPr/>
          <p:nvPr/>
        </p:nvSpPr>
        <p:spPr>
          <a:xfrm>
            <a:off x="1396502"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a:t>
            </a:r>
          </a:p>
          <a:p>
            <a:pPr algn="ctr">
              <a:defRPr/>
            </a:pPr>
            <a:r>
              <a:rPr lang="en-US" altLang="ja-JP" sz="1200" dirty="0">
                <a:latin typeface="Tahoma" panose="020B0604030504040204" pitchFamily="34" charset="0"/>
                <a:ea typeface="ＭＳ Ｐゴシック" panose="020B0600070205080204" pitchFamily="50" charset="-128"/>
              </a:rPr>
              <a:t>App</a:t>
            </a:r>
            <a:endParaRPr lang="ja-JP" altLang="en-US" sz="1200" dirty="0">
              <a:latin typeface="Tahoma" panose="020B0604030504040204" pitchFamily="34" charset="0"/>
              <a:ea typeface="ＭＳ Ｐゴシック" panose="020B0600070205080204" pitchFamily="50" charset="-128"/>
            </a:endParaRPr>
          </a:p>
        </p:txBody>
      </p:sp>
      <p:cxnSp>
        <p:nvCxnSpPr>
          <p:cNvPr id="61" name="直線コネクタ 60"/>
          <p:cNvCxnSpPr>
            <a:stCxn id="4102" idx="2"/>
          </p:cNvCxnSpPr>
          <p:nvPr/>
        </p:nvCxnSpPr>
        <p:spPr>
          <a:xfrm>
            <a:off x="3931703" y="2055540"/>
            <a:ext cx="0" cy="630924"/>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2283676" y="1812162"/>
            <a:ext cx="1399971" cy="0"/>
          </a:xfrm>
          <a:prstGeom prst="line">
            <a:avLst/>
          </a:prstGeom>
          <a:ln w="28575">
            <a:solidFill>
              <a:schemeClr val="accent5">
                <a:lumMod val="50000"/>
              </a:schemeClr>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a:stCxn id="51" idx="2"/>
          </p:cNvCxnSpPr>
          <p:nvPr/>
        </p:nvCxnSpPr>
        <p:spPr>
          <a:xfrm>
            <a:off x="1854226" y="2021436"/>
            <a:ext cx="0" cy="714634"/>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1854226" y="3266232"/>
            <a:ext cx="0" cy="103397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165807" y="3236779"/>
            <a:ext cx="0" cy="263531"/>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4165807" y="3500308"/>
            <a:ext cx="1765855"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5931662" y="3500308"/>
            <a:ext cx="0" cy="799893"/>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bwMode="auto">
          <a:xfrm>
            <a:off x="3642125" y="4335857"/>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bwMode="auto">
          <a:xfrm>
            <a:off x="3494842" y="2168705"/>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131" name="グループ化 69"/>
          <p:cNvGrpSpPr>
            <a:grpSpLocks/>
          </p:cNvGrpSpPr>
          <p:nvPr/>
        </p:nvGrpSpPr>
        <p:grpSpPr bwMode="auto">
          <a:xfrm>
            <a:off x="4179760" y="2063293"/>
            <a:ext cx="1872830" cy="623173"/>
            <a:chOff x="4280419" y="1422359"/>
            <a:chExt cx="1917844" cy="638489"/>
          </a:xfrm>
        </p:grpSpPr>
        <p:cxnSp>
          <p:nvCxnSpPr>
            <p:cNvPr id="71" name="直線コネクタ 70"/>
            <p:cNvCxnSpPr/>
            <p:nvPr/>
          </p:nvCxnSpPr>
          <p:spPr>
            <a:xfrm flipH="1" flipV="1">
              <a:off x="4280419" y="1755898"/>
              <a:ext cx="1914669" cy="6353"/>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307409" y="1762251"/>
              <a:ext cx="0" cy="298597"/>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flipH="1">
              <a:off x="6198263" y="1422359"/>
              <a:ext cx="0" cy="339892"/>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74" name="直線コネクタ 73"/>
          <p:cNvCxnSpPr/>
          <p:nvPr/>
        </p:nvCxnSpPr>
        <p:spPr>
          <a:xfrm>
            <a:off x="6933194" y="1570334"/>
            <a:ext cx="389140" cy="0"/>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6933194" y="1314553"/>
            <a:ext cx="389140" cy="0"/>
          </a:xfrm>
          <a:prstGeom prst="line">
            <a:avLst/>
          </a:prstGeom>
          <a:ln w="28575">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bwMode="auto">
          <a:xfrm>
            <a:off x="7353341" y="1210691"/>
            <a:ext cx="1203042"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bwMode="auto">
          <a:xfrm>
            <a:off x="7223110" y="1452520"/>
            <a:ext cx="1470744"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Untrusted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8" name="直線コネクタ 77"/>
          <p:cNvCxnSpPr/>
          <p:nvPr/>
        </p:nvCxnSpPr>
        <p:spPr>
          <a:xfrm>
            <a:off x="2310032" y="4742004"/>
            <a:ext cx="1164318" cy="0"/>
          </a:xfrm>
          <a:prstGeom prst="line">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H="1">
            <a:off x="4206117" y="4447469"/>
            <a:ext cx="1269741"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0" name="Picture 4"/>
          <p:cNvPicPr>
            <a:picLocks noChangeAspect="1" noChangeArrowheads="1"/>
          </p:cNvPicPr>
          <p:nvPr/>
        </p:nvPicPr>
        <p:blipFill>
          <a:blip r:embed="rId2"/>
          <a:srcRect/>
          <a:stretch>
            <a:fillRect/>
          </a:stretch>
        </p:blipFill>
        <p:spPr bwMode="auto">
          <a:xfrm>
            <a:off x="5666553" y="1429268"/>
            <a:ext cx="56122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1" name="Picture 4"/>
          <p:cNvPicPr>
            <a:picLocks noChangeAspect="1" noChangeArrowheads="1"/>
          </p:cNvPicPr>
          <p:nvPr/>
        </p:nvPicPr>
        <p:blipFill>
          <a:blip r:embed="rId2"/>
          <a:srcRect/>
          <a:stretch>
            <a:fillRect/>
          </a:stretch>
        </p:blipFill>
        <p:spPr bwMode="auto">
          <a:xfrm>
            <a:off x="5768875"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2" name="Picture 4"/>
          <p:cNvPicPr>
            <a:picLocks noChangeAspect="1" noChangeArrowheads="1"/>
          </p:cNvPicPr>
          <p:nvPr/>
        </p:nvPicPr>
        <p:blipFill>
          <a:blip r:embed="rId2"/>
          <a:srcRect/>
          <a:stretch>
            <a:fillRect/>
          </a:stretch>
        </p:blipFill>
        <p:spPr bwMode="auto">
          <a:xfrm>
            <a:off x="5900655"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83" name="テキスト ボックス 82"/>
          <p:cNvSpPr txBox="1"/>
          <p:nvPr/>
        </p:nvSpPr>
        <p:spPr bwMode="auto">
          <a:xfrm>
            <a:off x="1182987" y="1125432"/>
            <a:ext cx="964195"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bwMode="auto">
          <a:xfrm>
            <a:off x="5414994" y="1125432"/>
            <a:ext cx="1134113"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Plug-In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bwMode="auto">
          <a:xfrm>
            <a:off x="3517536" y="1125433"/>
            <a:ext cx="887251" cy="33638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GotAPI Server</a:t>
            </a:r>
          </a:p>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Provider</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6" name="直線コネクタ 85"/>
          <p:cNvCxnSpPr/>
          <p:nvPr/>
        </p:nvCxnSpPr>
        <p:spPr>
          <a:xfrm>
            <a:off x="4165807" y="1812162"/>
            <a:ext cx="1382918" cy="1550"/>
          </a:xfrm>
          <a:prstGeom prst="line">
            <a:avLst/>
          </a:prstGeom>
          <a:ln w="28575">
            <a:solidFill>
              <a:schemeClr val="accent5">
                <a:lumMod val="50000"/>
              </a:schemeClr>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7" name="テキスト ボックス 86"/>
          <p:cNvSpPr txBox="1"/>
          <p:nvPr/>
        </p:nvSpPr>
        <p:spPr bwMode="auto">
          <a:xfrm>
            <a:off x="6181858" y="5631808"/>
            <a:ext cx="1026713" cy="274830"/>
          </a:xfrm>
          <a:prstGeom prst="rect">
            <a:avLst/>
          </a:prstGeom>
          <a:noFill/>
          <a:ln w="9525">
            <a:noFill/>
            <a:miter lim="800000"/>
            <a:headEnd/>
            <a:tailEnd/>
          </a:ln>
        </p:spPr>
        <p:txBody>
          <a:bodyPr wrap="none" lIns="89285" tIns="44644" rIns="89285" bIns="44644">
            <a:spAutoFit/>
          </a:bodyPr>
          <a:lstStyle/>
          <a:p>
            <a:pPr algn="ctr">
              <a:defRPr/>
            </a:pP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Android</a:t>
            </a:r>
            <a:r>
              <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OS</a:t>
            </a:r>
            <a:endPar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8" name="直線コネクタ 87"/>
          <p:cNvCxnSpPr/>
          <p:nvPr/>
        </p:nvCxnSpPr>
        <p:spPr>
          <a:xfrm>
            <a:off x="2310032" y="4449019"/>
            <a:ext cx="1336407"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a:off x="6942496" y="1804410"/>
            <a:ext cx="389140" cy="0"/>
          </a:xfrm>
          <a:prstGeom prst="line">
            <a:avLst/>
          </a:prstGeom>
          <a:ln w="28575">
            <a:solidFill>
              <a:schemeClr val="accent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0" name="テキスト ボックス 89"/>
          <p:cNvSpPr txBox="1"/>
          <p:nvPr/>
        </p:nvSpPr>
        <p:spPr bwMode="auto">
          <a:xfrm>
            <a:off x="7232412" y="1686598"/>
            <a:ext cx="1940423" cy="397941"/>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Intent/Intent URI Scheme</a:t>
            </a:r>
          </a:p>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(Android)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1" name="直線コネクタ 90"/>
          <p:cNvCxnSpPr/>
          <p:nvPr/>
        </p:nvCxnSpPr>
        <p:spPr>
          <a:xfrm>
            <a:off x="6944045" y="2115997"/>
            <a:ext cx="389139" cy="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2" name="テキスト ボックス 91"/>
          <p:cNvSpPr txBox="1"/>
          <p:nvPr/>
        </p:nvSpPr>
        <p:spPr bwMode="auto">
          <a:xfrm>
            <a:off x="7233962" y="1999735"/>
            <a:ext cx="64519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HTTP</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正方形/長方形 53"/>
          <p:cNvSpPr/>
          <p:nvPr/>
        </p:nvSpPr>
        <p:spPr>
          <a:xfrm>
            <a:off x="3338328" y="2686827"/>
            <a:ext cx="1187557" cy="579403"/>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Google Play</a:t>
            </a:r>
            <a:endParaRPr lang="ja-JP" altLang="en-US" sz="1200" dirty="0">
              <a:latin typeface="Tahoma" panose="020B0604030504040204" pitchFamily="34" charset="0"/>
              <a:ea typeface="ＭＳ Ｐゴシック" panose="020B0600070205080204" pitchFamily="50" charset="-128"/>
            </a:endParaRPr>
          </a:p>
        </p:txBody>
      </p:sp>
      <p:sp>
        <p:nvSpPr>
          <p:cNvPr id="70" name="テキスト ボックス 69"/>
          <p:cNvSpPr txBox="1"/>
          <p:nvPr/>
        </p:nvSpPr>
        <p:spPr bwMode="auto">
          <a:xfrm>
            <a:off x="6800201" y="2418283"/>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p:cNvSpPr txBox="1"/>
          <p:nvPr/>
        </p:nvSpPr>
        <p:spPr bwMode="auto">
          <a:xfrm>
            <a:off x="7365743" y="2387280"/>
            <a:ext cx="160058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and Unique 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798100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title"/>
          </p:nvPr>
        </p:nvSpPr>
        <p:spPr/>
        <p:txBody>
          <a:bodyPr/>
          <a:lstStyle/>
          <a:p>
            <a:r>
              <a:rPr kumimoji="1" lang="en-US" altLang="ja-JP" sz="2800" dirty="0" smtClean="0">
                <a:ea typeface="ＭＳ Ｐゴシック" charset="-128"/>
              </a:rPr>
              <a:t>Potential attacks for GotAPI</a:t>
            </a:r>
            <a:r>
              <a:rPr lang="ja-JP" altLang="en-US" sz="2800" dirty="0" smtClean="0">
                <a:ea typeface="ＭＳ Ｐゴシック" charset="-128"/>
              </a:rPr>
              <a:t> </a:t>
            </a:r>
            <a:r>
              <a:rPr lang="en-US" altLang="ja-JP" sz="2800" dirty="0" smtClean="0">
                <a:ea typeface="ＭＳ Ｐゴシック" charset="-128"/>
              </a:rPr>
              <a:t>(</a:t>
            </a:r>
            <a:r>
              <a:rPr lang="en-US" altLang="ja-JP" sz="2800" dirty="0">
                <a:ea typeface="ＭＳ Ｐゴシック" charset="-128"/>
              </a:rPr>
              <a:t>Android)</a:t>
            </a:r>
            <a:endParaRPr kumimoji="1" lang="ja-JP" altLang="en-US" sz="2800" dirty="0" smtClean="0">
              <a:ea typeface="ＭＳ Ｐゴシック" charset="-128"/>
            </a:endParaRPr>
          </a:p>
        </p:txBody>
      </p:sp>
      <p:pic>
        <p:nvPicPr>
          <p:cNvPr id="49" name="Picture 4"/>
          <p:cNvPicPr>
            <a:picLocks noChangeAspect="1" noChangeArrowheads="1"/>
          </p:cNvPicPr>
          <p:nvPr/>
        </p:nvPicPr>
        <p:blipFill>
          <a:blip r:embed="rId2"/>
          <a:srcRect/>
          <a:stretch>
            <a:fillRect/>
          </a:stretch>
        </p:blipFill>
        <p:spPr bwMode="auto">
          <a:xfrm>
            <a:off x="1336407" y="1429268"/>
            <a:ext cx="562780"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2"/>
          <a:srcRect/>
          <a:stretch>
            <a:fillRect/>
          </a:stretch>
        </p:blipFill>
        <p:spPr bwMode="auto">
          <a:xfrm>
            <a:off x="1440281"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a:blip r:embed="rId2"/>
          <a:srcRect/>
          <a:stretch>
            <a:fillRect/>
          </a:stretch>
        </p:blipFill>
        <p:spPr bwMode="auto">
          <a:xfrm>
            <a:off x="1572061"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26" name="Picture 4" descr="MCj04339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9149" y="1570334"/>
            <a:ext cx="466658" cy="485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正方形/長方形 52"/>
          <p:cNvSpPr/>
          <p:nvPr/>
        </p:nvSpPr>
        <p:spPr>
          <a:xfrm>
            <a:off x="728432" y="3622991"/>
            <a:ext cx="6540055" cy="2280098"/>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ja-JP" altLang="en-US" sz="1200" dirty="0">
              <a:solidFill>
                <a:schemeClr val="bg1"/>
              </a:solidFill>
              <a:latin typeface="Tahoma" panose="020B0604030504040204" pitchFamily="34" charset="0"/>
              <a:ea typeface="ＭＳ Ｐゴシック" panose="020B0600070205080204" pitchFamily="50" charset="-128"/>
            </a:endParaRPr>
          </a:p>
        </p:txBody>
      </p:sp>
      <p:sp>
        <p:nvSpPr>
          <p:cNvPr id="55" name="正方形/長方形 54"/>
          <p:cNvSpPr/>
          <p:nvPr/>
        </p:nvSpPr>
        <p:spPr>
          <a:xfrm>
            <a:off x="1396502" y="2736434"/>
            <a:ext cx="914201" cy="529798"/>
          </a:xfrm>
          <a:prstGeom prst="rect">
            <a:avLst/>
          </a:prstGeom>
          <a:solidFill>
            <a:schemeClr val="bg2">
              <a:lumMod val="20000"/>
              <a:lumOff val="8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 </a:t>
            </a:r>
          </a:p>
          <a:p>
            <a:pPr algn="ctr">
              <a:defRPr/>
            </a:pPr>
            <a:r>
              <a:rPr lang="en-US" altLang="ja-JP" sz="1200" dirty="0">
                <a:latin typeface="Tahoma" panose="020B0604030504040204" pitchFamily="34" charset="0"/>
                <a:ea typeface="ＭＳ Ｐゴシック" panose="020B0600070205080204" pitchFamily="50" charset="-128"/>
              </a:rPr>
              <a:t>Server</a:t>
            </a:r>
            <a:endParaRPr lang="ja-JP" altLang="en-US" sz="1200" dirty="0">
              <a:latin typeface="Tahoma" panose="020B0604030504040204" pitchFamily="34" charset="0"/>
              <a:ea typeface="ＭＳ Ｐゴシック" panose="020B0600070205080204" pitchFamily="50" charset="-128"/>
            </a:endParaRPr>
          </a:p>
        </p:txBody>
      </p:sp>
      <p:sp>
        <p:nvSpPr>
          <p:cNvPr id="56" name="正方形/長方形 55"/>
          <p:cNvSpPr/>
          <p:nvPr/>
        </p:nvSpPr>
        <p:spPr>
          <a:xfrm>
            <a:off x="3475004" y="4300820"/>
            <a:ext cx="921435" cy="882260"/>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GotAPI</a:t>
            </a:r>
          </a:p>
          <a:p>
            <a:pPr algn="ctr">
              <a:defRPr/>
            </a:pPr>
            <a:r>
              <a:rPr lang="en-US" altLang="ja-JP" sz="1200" dirty="0">
                <a:latin typeface="Tahoma" panose="020B0604030504040204" pitchFamily="34" charset="0"/>
                <a:ea typeface="ＭＳ Ｐゴシック" panose="020B0600070205080204" pitchFamily="50" charset="-128"/>
              </a:rPr>
              <a:t>Server</a:t>
            </a:r>
          </a:p>
        </p:txBody>
      </p:sp>
      <p:sp>
        <p:nvSpPr>
          <p:cNvPr id="57" name="正方形/長方形 56"/>
          <p:cNvSpPr/>
          <p:nvPr/>
        </p:nvSpPr>
        <p:spPr>
          <a:xfrm>
            <a:off x="5475246"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Plug-In</a:t>
            </a:r>
            <a:endParaRPr lang="ja-JP" altLang="en-US" sz="1200" dirty="0">
              <a:latin typeface="Tahoma" panose="020B0604030504040204" pitchFamily="34" charset="0"/>
              <a:ea typeface="ＭＳ Ｐゴシック" panose="020B0600070205080204" pitchFamily="50" charset="-128"/>
            </a:endParaRPr>
          </a:p>
        </p:txBody>
      </p:sp>
      <p:cxnSp>
        <p:nvCxnSpPr>
          <p:cNvPr id="58" name="直線矢印コネクタ 57"/>
          <p:cNvCxnSpPr>
            <a:endCxn id="68" idx="0"/>
          </p:cNvCxnSpPr>
          <p:nvPr/>
        </p:nvCxnSpPr>
        <p:spPr>
          <a:xfrm flipH="1">
            <a:off x="3927053" y="3236778"/>
            <a:ext cx="4651" cy="1099080"/>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正方形/長方形 58"/>
          <p:cNvSpPr/>
          <p:nvPr/>
        </p:nvSpPr>
        <p:spPr>
          <a:xfrm>
            <a:off x="1312692" y="4115199"/>
            <a:ext cx="1081821" cy="1388942"/>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Browser</a:t>
            </a:r>
            <a:endParaRPr lang="ja-JP" altLang="en-US" sz="1200" dirty="0">
              <a:latin typeface="Tahoma" panose="020B0604030504040204" pitchFamily="34" charset="0"/>
              <a:ea typeface="ＭＳ Ｐゴシック" panose="020B0600070205080204" pitchFamily="50" charset="-128"/>
            </a:endParaRPr>
          </a:p>
        </p:txBody>
      </p:sp>
      <p:sp>
        <p:nvSpPr>
          <p:cNvPr id="60" name="正方形/長方形 59"/>
          <p:cNvSpPr/>
          <p:nvPr/>
        </p:nvSpPr>
        <p:spPr>
          <a:xfrm>
            <a:off x="1396502" y="4300820"/>
            <a:ext cx="914201" cy="88226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a:t>
            </a:r>
          </a:p>
          <a:p>
            <a:pPr algn="ctr">
              <a:defRPr/>
            </a:pPr>
            <a:r>
              <a:rPr lang="en-US" altLang="ja-JP" sz="1200" dirty="0">
                <a:latin typeface="Tahoma" panose="020B0604030504040204" pitchFamily="34" charset="0"/>
                <a:ea typeface="ＭＳ Ｐゴシック" panose="020B0600070205080204" pitchFamily="50" charset="-128"/>
              </a:rPr>
              <a:t>App</a:t>
            </a:r>
            <a:endParaRPr lang="ja-JP" altLang="en-US" sz="1200" dirty="0">
              <a:latin typeface="Tahoma" panose="020B0604030504040204" pitchFamily="34" charset="0"/>
              <a:ea typeface="ＭＳ Ｐゴシック" panose="020B0600070205080204" pitchFamily="50" charset="-128"/>
            </a:endParaRPr>
          </a:p>
        </p:txBody>
      </p:sp>
      <p:cxnSp>
        <p:nvCxnSpPr>
          <p:cNvPr id="61" name="直線コネクタ 60"/>
          <p:cNvCxnSpPr>
            <a:stCxn id="5126" idx="2"/>
          </p:cNvCxnSpPr>
          <p:nvPr/>
        </p:nvCxnSpPr>
        <p:spPr>
          <a:xfrm>
            <a:off x="3931703" y="2055540"/>
            <a:ext cx="0" cy="630924"/>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a:stCxn id="51" idx="2"/>
          </p:cNvCxnSpPr>
          <p:nvPr/>
        </p:nvCxnSpPr>
        <p:spPr>
          <a:xfrm>
            <a:off x="1854226" y="2021436"/>
            <a:ext cx="0" cy="714634"/>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1854226" y="3266232"/>
            <a:ext cx="0" cy="103397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165807" y="3236779"/>
            <a:ext cx="0" cy="263531"/>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4165807" y="3500308"/>
            <a:ext cx="1765855"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5931662" y="3500308"/>
            <a:ext cx="0" cy="799893"/>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bwMode="auto">
          <a:xfrm>
            <a:off x="3642125" y="4335857"/>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bwMode="auto">
          <a:xfrm>
            <a:off x="3494842" y="2168705"/>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154" name="グループ化 69"/>
          <p:cNvGrpSpPr>
            <a:grpSpLocks/>
          </p:cNvGrpSpPr>
          <p:nvPr/>
        </p:nvGrpSpPr>
        <p:grpSpPr bwMode="auto">
          <a:xfrm>
            <a:off x="4179760" y="2063293"/>
            <a:ext cx="1872830" cy="623173"/>
            <a:chOff x="4280419" y="1422359"/>
            <a:chExt cx="1917844" cy="638489"/>
          </a:xfrm>
        </p:grpSpPr>
        <p:cxnSp>
          <p:nvCxnSpPr>
            <p:cNvPr id="71" name="直線コネクタ 70"/>
            <p:cNvCxnSpPr/>
            <p:nvPr/>
          </p:nvCxnSpPr>
          <p:spPr>
            <a:xfrm flipH="1" flipV="1">
              <a:off x="4280419" y="1755898"/>
              <a:ext cx="1914669" cy="6353"/>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307409" y="1762251"/>
              <a:ext cx="0" cy="298597"/>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flipH="1">
              <a:off x="6198263" y="1422359"/>
              <a:ext cx="0" cy="339892"/>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0" name="Picture 4"/>
          <p:cNvPicPr>
            <a:picLocks noChangeAspect="1" noChangeArrowheads="1"/>
          </p:cNvPicPr>
          <p:nvPr/>
        </p:nvPicPr>
        <p:blipFill>
          <a:blip r:embed="rId2"/>
          <a:srcRect/>
          <a:stretch>
            <a:fillRect/>
          </a:stretch>
        </p:blipFill>
        <p:spPr bwMode="auto">
          <a:xfrm>
            <a:off x="5666553" y="1429268"/>
            <a:ext cx="56122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1" name="Picture 4"/>
          <p:cNvPicPr>
            <a:picLocks noChangeAspect="1" noChangeArrowheads="1"/>
          </p:cNvPicPr>
          <p:nvPr/>
        </p:nvPicPr>
        <p:blipFill>
          <a:blip r:embed="rId2"/>
          <a:srcRect/>
          <a:stretch>
            <a:fillRect/>
          </a:stretch>
        </p:blipFill>
        <p:spPr bwMode="auto">
          <a:xfrm>
            <a:off x="5768875" y="1512978"/>
            <a:ext cx="562779" cy="416999"/>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2" name="Picture 4"/>
          <p:cNvPicPr>
            <a:picLocks noChangeAspect="1" noChangeArrowheads="1"/>
          </p:cNvPicPr>
          <p:nvPr/>
        </p:nvPicPr>
        <p:blipFill>
          <a:blip r:embed="rId2"/>
          <a:srcRect/>
          <a:stretch>
            <a:fillRect/>
          </a:stretch>
        </p:blipFill>
        <p:spPr bwMode="auto">
          <a:xfrm>
            <a:off x="5900655" y="1604438"/>
            <a:ext cx="562780" cy="41699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83" name="テキスト ボックス 82"/>
          <p:cNvSpPr txBox="1"/>
          <p:nvPr/>
        </p:nvSpPr>
        <p:spPr bwMode="auto">
          <a:xfrm>
            <a:off x="1182987" y="1125432"/>
            <a:ext cx="964195"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bwMode="auto">
          <a:xfrm>
            <a:off x="5414994" y="1125432"/>
            <a:ext cx="1134113" cy="21327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Plug-In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bwMode="auto">
          <a:xfrm>
            <a:off x="3517536" y="1125433"/>
            <a:ext cx="887251" cy="336385"/>
          </a:xfrm>
          <a:prstGeom prst="rect">
            <a:avLst/>
          </a:prstGeom>
          <a:noFill/>
          <a:ln w="9525">
            <a:noFill/>
            <a:miter lim="800000"/>
            <a:headEnd/>
            <a:tailEnd/>
          </a:ln>
        </p:spPr>
        <p:txBody>
          <a:bodyPr wrap="none" lIns="89285" tIns="44644" rIns="89285" bIns="44644">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GotAPI Server</a:t>
            </a:r>
          </a:p>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Provider</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bwMode="auto">
          <a:xfrm>
            <a:off x="6181858" y="5631808"/>
            <a:ext cx="1026713" cy="274830"/>
          </a:xfrm>
          <a:prstGeom prst="rect">
            <a:avLst/>
          </a:prstGeom>
          <a:noFill/>
          <a:ln w="9525">
            <a:noFill/>
            <a:miter lim="800000"/>
            <a:headEnd/>
            <a:tailEnd/>
          </a:ln>
        </p:spPr>
        <p:txBody>
          <a:bodyPr wrap="none" lIns="89285" tIns="44644" rIns="89285" bIns="44644">
            <a:spAutoFit/>
          </a:bodyPr>
          <a:lstStyle/>
          <a:p>
            <a:pPr algn="ctr">
              <a:defRPr/>
            </a:pP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Android</a:t>
            </a:r>
            <a:r>
              <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OS</a:t>
            </a:r>
            <a:endPar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正方形/長方形 53"/>
          <p:cNvSpPr/>
          <p:nvPr/>
        </p:nvSpPr>
        <p:spPr>
          <a:xfrm>
            <a:off x="3338328" y="2686827"/>
            <a:ext cx="1187557" cy="579403"/>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Google Play</a:t>
            </a:r>
            <a:endParaRPr lang="ja-JP" altLang="en-US" sz="1200" dirty="0">
              <a:latin typeface="Tahoma" panose="020B0604030504040204" pitchFamily="34" charset="0"/>
              <a:ea typeface="ＭＳ Ｐゴシック" panose="020B0600070205080204" pitchFamily="50" charset="-128"/>
            </a:endParaRPr>
          </a:p>
        </p:txBody>
      </p:sp>
      <p:sp>
        <p:nvSpPr>
          <p:cNvPr id="47" name="線吹き出し 1 (枠付き) 46"/>
          <p:cNvSpPr/>
          <p:nvPr/>
        </p:nvSpPr>
        <p:spPr>
          <a:xfrm>
            <a:off x="932973" y="5544706"/>
            <a:ext cx="1108847" cy="265373"/>
          </a:xfrm>
          <a:prstGeom prst="borderCallout1">
            <a:avLst>
              <a:gd name="adj1" fmla="val -877"/>
              <a:gd name="adj2" fmla="val 50370"/>
              <a:gd name="adj3" fmla="val -207229"/>
              <a:gd name="adj4" fmla="val 50734"/>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(2) </a:t>
            </a:r>
            <a:r>
              <a:rPr lang="en-US" altLang="ja-JP" sz="800" dirty="0" smtClean="0">
                <a:latin typeface="Tahoma" panose="020B0604030504040204" pitchFamily="34" charset="0"/>
                <a:ea typeface="ＭＳ Ｐゴシック" panose="020B0600070205080204" pitchFamily="50" charset="-128"/>
              </a:rPr>
              <a:t>Malicious apps</a:t>
            </a:r>
            <a:endParaRPr lang="ja-JP" altLang="en-US" sz="800" dirty="0">
              <a:latin typeface="Tahoma" panose="020B0604030504040204" pitchFamily="34" charset="0"/>
              <a:ea typeface="ＭＳ Ｐゴシック" panose="020B0600070205080204" pitchFamily="50" charset="-128"/>
            </a:endParaRPr>
          </a:p>
        </p:txBody>
      </p:sp>
      <p:sp>
        <p:nvSpPr>
          <p:cNvPr id="48" name="線吹き出し 1 (枠付き) 47"/>
          <p:cNvSpPr/>
          <p:nvPr/>
        </p:nvSpPr>
        <p:spPr>
          <a:xfrm>
            <a:off x="5342860" y="5321480"/>
            <a:ext cx="1163985" cy="265373"/>
          </a:xfrm>
          <a:prstGeom prst="borderCallout1">
            <a:avLst>
              <a:gd name="adj1" fmla="val -1753"/>
              <a:gd name="adj2" fmla="val 49781"/>
              <a:gd name="adj3" fmla="val -129588"/>
              <a:gd name="adj4" fmla="val 49487"/>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(3) </a:t>
            </a:r>
            <a:r>
              <a:rPr lang="en-US" altLang="ja-JP" sz="800" dirty="0" smtClean="0">
                <a:latin typeface="Tahoma" panose="020B0604030504040204" pitchFamily="34" charset="0"/>
                <a:ea typeface="ＭＳ Ｐゴシック" panose="020B0600070205080204" pitchFamily="50" charset="-128"/>
              </a:rPr>
              <a:t>Malicious Plug-Ins</a:t>
            </a:r>
            <a:endParaRPr lang="ja-JP" altLang="en-US" sz="800" dirty="0">
              <a:latin typeface="Tahoma" panose="020B0604030504040204" pitchFamily="34" charset="0"/>
              <a:ea typeface="ＭＳ Ｐゴシック" panose="020B0600070205080204" pitchFamily="50" charset="-128"/>
            </a:endParaRPr>
          </a:p>
        </p:txBody>
      </p:sp>
      <p:sp>
        <p:nvSpPr>
          <p:cNvPr id="52" name="線吹き出し 1 (枠付き) 51"/>
          <p:cNvSpPr/>
          <p:nvPr/>
        </p:nvSpPr>
        <p:spPr>
          <a:xfrm>
            <a:off x="2541158" y="5644741"/>
            <a:ext cx="1050376" cy="265373"/>
          </a:xfrm>
          <a:prstGeom prst="borderCallout1">
            <a:avLst>
              <a:gd name="adj1" fmla="val 274"/>
              <a:gd name="adj2" fmla="val 15880"/>
              <a:gd name="adj3" fmla="val -328361"/>
              <a:gd name="adj4" fmla="val 15620"/>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(4) </a:t>
            </a:r>
            <a:r>
              <a:rPr lang="en-US" altLang="ja-JP" sz="800" dirty="0" smtClean="0">
                <a:latin typeface="Tahoma" panose="020B0604030504040204" pitchFamily="34" charset="0"/>
                <a:ea typeface="ＭＳ Ｐゴシック" panose="020B0600070205080204" pitchFamily="50" charset="-128"/>
              </a:rPr>
              <a:t>Eavesdropping</a:t>
            </a:r>
          </a:p>
          <a:p>
            <a:pPr algn="ctr">
              <a:defRPr/>
            </a:pPr>
            <a:r>
              <a:rPr lang="en-US" altLang="ja-JP" sz="800" dirty="0" smtClean="0">
                <a:latin typeface="Tahoma" panose="020B0604030504040204" pitchFamily="34" charset="0"/>
                <a:ea typeface="ＭＳ Ｐゴシック" panose="020B0600070205080204" pitchFamily="50" charset="-128"/>
              </a:rPr>
              <a:t>Counterfeit </a:t>
            </a:r>
            <a:endParaRPr lang="en-US" altLang="ja-JP" sz="800" dirty="0">
              <a:latin typeface="Tahoma" panose="020B0604030504040204" pitchFamily="34" charset="0"/>
              <a:ea typeface="ＭＳ Ｐゴシック" panose="020B0600070205080204" pitchFamily="50" charset="-128"/>
            </a:endParaRPr>
          </a:p>
        </p:txBody>
      </p:sp>
      <p:sp>
        <p:nvSpPr>
          <p:cNvPr id="70" name="線吹き出し 1 (枠付き) 69"/>
          <p:cNvSpPr/>
          <p:nvPr/>
        </p:nvSpPr>
        <p:spPr>
          <a:xfrm>
            <a:off x="4350218" y="3577819"/>
            <a:ext cx="1040371" cy="265373"/>
          </a:xfrm>
          <a:prstGeom prst="borderCallout1">
            <a:avLst>
              <a:gd name="adj1" fmla="val 99790"/>
              <a:gd name="adj2" fmla="val 19603"/>
              <a:gd name="adj3" fmla="val 316981"/>
              <a:gd name="adj4" fmla="val 19945"/>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(6) Eavesdropping</a:t>
            </a:r>
          </a:p>
          <a:p>
            <a:pPr algn="ctr">
              <a:defRPr/>
            </a:pPr>
            <a:r>
              <a:rPr lang="en-US" altLang="ja-JP" sz="800" dirty="0">
                <a:latin typeface="Tahoma" panose="020B0604030504040204" pitchFamily="34" charset="0"/>
                <a:ea typeface="ＭＳ Ｐゴシック" panose="020B0600070205080204" pitchFamily="50" charset="-128"/>
              </a:rPr>
              <a:t>Counterfeit </a:t>
            </a:r>
            <a:endParaRPr lang="ja-JP" altLang="en-US" sz="800" dirty="0">
              <a:latin typeface="Tahoma" panose="020B0604030504040204" pitchFamily="34" charset="0"/>
              <a:ea typeface="ＭＳ Ｐゴシック" panose="020B0600070205080204" pitchFamily="50" charset="-128"/>
            </a:endParaRPr>
          </a:p>
        </p:txBody>
      </p:sp>
      <p:sp>
        <p:nvSpPr>
          <p:cNvPr id="93" name="線吹き出し 1 (枠付き) 92"/>
          <p:cNvSpPr/>
          <p:nvPr/>
        </p:nvSpPr>
        <p:spPr>
          <a:xfrm>
            <a:off x="2807607" y="5284737"/>
            <a:ext cx="595337" cy="265373"/>
          </a:xfrm>
          <a:prstGeom prst="borderCallout1">
            <a:avLst>
              <a:gd name="adj1" fmla="val 912"/>
              <a:gd name="adj2" fmla="val 17648"/>
              <a:gd name="adj3" fmla="val -193814"/>
              <a:gd name="adj4" fmla="val 16618"/>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(8) DOS</a:t>
            </a:r>
            <a:endParaRPr lang="ja-JP" altLang="en-US" sz="800" dirty="0">
              <a:latin typeface="Tahoma" panose="020B0604030504040204" pitchFamily="34" charset="0"/>
              <a:ea typeface="ＭＳ Ｐゴシック" panose="020B0600070205080204" pitchFamily="50" charset="-128"/>
            </a:endParaRPr>
          </a:p>
        </p:txBody>
      </p:sp>
      <p:sp>
        <p:nvSpPr>
          <p:cNvPr id="94" name="線吹き出し 1 (枠付き) 93"/>
          <p:cNvSpPr/>
          <p:nvPr/>
        </p:nvSpPr>
        <p:spPr>
          <a:xfrm>
            <a:off x="2441650" y="3799466"/>
            <a:ext cx="1027618" cy="265373"/>
          </a:xfrm>
          <a:prstGeom prst="borderCallout1">
            <a:avLst>
              <a:gd name="adj1" fmla="val 101131"/>
              <a:gd name="adj2" fmla="val 49836"/>
              <a:gd name="adj3" fmla="val 232791"/>
              <a:gd name="adj4" fmla="val 50177"/>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(5) Eavesdropping</a:t>
            </a:r>
          </a:p>
          <a:p>
            <a:pPr algn="ctr">
              <a:defRPr/>
            </a:pPr>
            <a:r>
              <a:rPr lang="en-US" altLang="ja-JP" sz="800" dirty="0">
                <a:latin typeface="Tahoma" panose="020B0604030504040204" pitchFamily="34" charset="0"/>
                <a:ea typeface="ＭＳ Ｐゴシック" panose="020B0600070205080204" pitchFamily="50" charset="-128"/>
              </a:rPr>
              <a:t>Counterfeit </a:t>
            </a:r>
          </a:p>
        </p:txBody>
      </p:sp>
      <p:sp>
        <p:nvSpPr>
          <p:cNvPr id="95" name="線吹き出し 1 (枠付き) 94"/>
          <p:cNvSpPr/>
          <p:nvPr/>
        </p:nvSpPr>
        <p:spPr>
          <a:xfrm>
            <a:off x="1762911" y="6009912"/>
            <a:ext cx="1416487" cy="265373"/>
          </a:xfrm>
          <a:prstGeom prst="borderCallout1">
            <a:avLst>
              <a:gd name="adj1" fmla="val 0"/>
              <a:gd name="adj2" fmla="val 50160"/>
              <a:gd name="adj3" fmla="val -467484"/>
              <a:gd name="adj4" fmla="val 50552"/>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(1) </a:t>
            </a:r>
            <a:r>
              <a:rPr lang="en-US" altLang="ja-JP" sz="800" dirty="0" smtClean="0">
                <a:latin typeface="Tahoma" panose="020B0604030504040204" pitchFamily="34" charset="0"/>
                <a:ea typeface="ＭＳ Ｐゴシック" panose="020B0600070205080204" pitchFamily="50" charset="-128"/>
              </a:rPr>
              <a:t>Server spoofing</a:t>
            </a:r>
            <a:endParaRPr lang="ja-JP" altLang="en-US" sz="800" dirty="0">
              <a:latin typeface="Tahoma" panose="020B0604030504040204" pitchFamily="34" charset="0"/>
              <a:ea typeface="ＭＳ Ｐゴシック" panose="020B0600070205080204" pitchFamily="50" charset="-128"/>
            </a:endParaRPr>
          </a:p>
        </p:txBody>
      </p:sp>
      <p:sp>
        <p:nvSpPr>
          <p:cNvPr id="96" name="線吹き出し 1 (枠付き) 95"/>
          <p:cNvSpPr/>
          <p:nvPr/>
        </p:nvSpPr>
        <p:spPr>
          <a:xfrm>
            <a:off x="4638510" y="3938792"/>
            <a:ext cx="1230341" cy="265373"/>
          </a:xfrm>
          <a:prstGeom prst="borderCallout1">
            <a:avLst>
              <a:gd name="adj1" fmla="val 98929"/>
              <a:gd name="adj2" fmla="val 15650"/>
              <a:gd name="adj3" fmla="val 180572"/>
              <a:gd name="adj4" fmla="val 15479"/>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(7) </a:t>
            </a:r>
            <a:r>
              <a:rPr lang="en-US" altLang="ja-JP" sz="800" dirty="0" smtClean="0">
                <a:latin typeface="Tahoma" panose="020B0604030504040204" pitchFamily="34" charset="0"/>
                <a:ea typeface="ＭＳ Ｐゴシック" panose="020B0600070205080204" pitchFamily="50" charset="-128"/>
              </a:rPr>
              <a:t>Server spoofing</a:t>
            </a:r>
            <a:endParaRPr lang="ja-JP" altLang="en-US" sz="800" dirty="0">
              <a:latin typeface="Tahoma" panose="020B0604030504040204" pitchFamily="34" charset="0"/>
              <a:ea typeface="ＭＳ Ｐゴシック" panose="020B0600070205080204" pitchFamily="50" charset="-128"/>
            </a:endParaRPr>
          </a:p>
        </p:txBody>
      </p:sp>
      <p:cxnSp>
        <p:nvCxnSpPr>
          <p:cNvPr id="99" name="直線コネクタ 98"/>
          <p:cNvCxnSpPr/>
          <p:nvPr/>
        </p:nvCxnSpPr>
        <p:spPr>
          <a:xfrm>
            <a:off x="2310032" y="4742004"/>
            <a:ext cx="1164318" cy="0"/>
          </a:xfrm>
          <a:prstGeom prst="line">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0" name="直線コネクタ 99"/>
          <p:cNvCxnSpPr/>
          <p:nvPr/>
        </p:nvCxnSpPr>
        <p:spPr>
          <a:xfrm flipH="1">
            <a:off x="4206117" y="4447469"/>
            <a:ext cx="1269741"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p:nvPr/>
        </p:nvCxnSpPr>
        <p:spPr>
          <a:xfrm>
            <a:off x="2310032" y="4449019"/>
            <a:ext cx="1336407"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2" name="直線コネクタ 101"/>
          <p:cNvCxnSpPr/>
          <p:nvPr/>
        </p:nvCxnSpPr>
        <p:spPr>
          <a:xfrm>
            <a:off x="2283676" y="1812162"/>
            <a:ext cx="1399971" cy="0"/>
          </a:xfrm>
          <a:prstGeom prst="line">
            <a:avLst/>
          </a:prstGeom>
          <a:ln w="28575">
            <a:solidFill>
              <a:schemeClr val="accent5">
                <a:lumMod val="50000"/>
              </a:schemeClr>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p:nvPr/>
        </p:nvCxnSpPr>
        <p:spPr>
          <a:xfrm>
            <a:off x="4165807" y="1812162"/>
            <a:ext cx="1382918" cy="1550"/>
          </a:xfrm>
          <a:prstGeom prst="line">
            <a:avLst/>
          </a:prstGeom>
          <a:ln w="28575">
            <a:solidFill>
              <a:schemeClr val="accent5">
                <a:lumMod val="50000"/>
              </a:schemeClr>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6933194" y="1481973"/>
            <a:ext cx="389140" cy="0"/>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8" name="直線コネクタ 77"/>
          <p:cNvCxnSpPr/>
          <p:nvPr/>
        </p:nvCxnSpPr>
        <p:spPr>
          <a:xfrm>
            <a:off x="6933194" y="1226194"/>
            <a:ext cx="389140" cy="0"/>
          </a:xfrm>
          <a:prstGeom prst="line">
            <a:avLst/>
          </a:prstGeom>
          <a:ln w="28575">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9" name="テキスト ボックス 78"/>
          <p:cNvSpPr txBox="1"/>
          <p:nvPr/>
        </p:nvSpPr>
        <p:spPr bwMode="auto">
          <a:xfrm>
            <a:off x="7353341" y="1122331"/>
            <a:ext cx="1203042"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テキスト ボックス 85"/>
          <p:cNvSpPr txBox="1"/>
          <p:nvPr/>
        </p:nvSpPr>
        <p:spPr bwMode="auto">
          <a:xfrm>
            <a:off x="7223110" y="1364159"/>
            <a:ext cx="1470744"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Untrusted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8" name="直線コネクタ 87"/>
          <p:cNvCxnSpPr/>
          <p:nvPr/>
        </p:nvCxnSpPr>
        <p:spPr>
          <a:xfrm>
            <a:off x="6942496" y="1716051"/>
            <a:ext cx="389140" cy="0"/>
          </a:xfrm>
          <a:prstGeom prst="line">
            <a:avLst/>
          </a:prstGeom>
          <a:ln w="28575">
            <a:solidFill>
              <a:schemeClr val="accent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4" name="テキスト ボックス 103"/>
          <p:cNvSpPr txBox="1"/>
          <p:nvPr/>
        </p:nvSpPr>
        <p:spPr bwMode="auto">
          <a:xfrm>
            <a:off x="7232412" y="1598238"/>
            <a:ext cx="1940423" cy="397941"/>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Intent/Intent URI Scheme</a:t>
            </a:r>
          </a:p>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(Android)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05" name="直線コネクタ 104"/>
          <p:cNvCxnSpPr/>
          <p:nvPr/>
        </p:nvCxnSpPr>
        <p:spPr>
          <a:xfrm>
            <a:off x="6944045" y="2027637"/>
            <a:ext cx="389139" cy="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6" name="テキスト ボックス 105"/>
          <p:cNvSpPr txBox="1"/>
          <p:nvPr/>
        </p:nvSpPr>
        <p:spPr bwMode="auto">
          <a:xfrm>
            <a:off x="7233962" y="1911374"/>
            <a:ext cx="64519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HTTP</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bwMode="auto">
          <a:xfrm>
            <a:off x="6800201" y="2329923"/>
            <a:ext cx="569856" cy="228663"/>
          </a:xfrm>
          <a:prstGeom prst="rect">
            <a:avLst/>
          </a:prstGeom>
          <a:solidFill>
            <a:srgbClr val="FFFF00"/>
          </a:solidFill>
          <a:ln w="19050">
            <a:solidFill>
              <a:schemeClr val="accent2">
                <a:lumMod val="60000"/>
                <a:lumOff val="40000"/>
              </a:schemeClr>
            </a:solidFill>
            <a:miter lim="800000"/>
            <a:headEnd/>
            <a:tailEnd/>
          </a:ln>
        </p:spPr>
        <p:txBody>
          <a:bodyPr wrap="none" lIns="89285" tIns="44644" rIns="89285" bIns="44644">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テキスト ボックス 107"/>
          <p:cNvSpPr txBox="1"/>
          <p:nvPr/>
        </p:nvSpPr>
        <p:spPr bwMode="auto">
          <a:xfrm>
            <a:off x="7365743" y="2298918"/>
            <a:ext cx="1600587" cy="244052"/>
          </a:xfrm>
          <a:prstGeom prst="rect">
            <a:avLst/>
          </a:prstGeom>
          <a:noFill/>
          <a:ln w="9525">
            <a:noFill/>
            <a:miter lim="800000"/>
            <a:headEnd/>
            <a:tailEnd/>
          </a:ln>
        </p:spPr>
        <p:txBody>
          <a:bodyPr wrap="none" lIns="89285" tIns="44644" rIns="89285" bIns="44644">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and Unique 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線吹き出し 1 (枠付き) 73"/>
          <p:cNvSpPr/>
          <p:nvPr/>
        </p:nvSpPr>
        <p:spPr>
          <a:xfrm>
            <a:off x="3516488" y="5304450"/>
            <a:ext cx="1153826" cy="265373"/>
          </a:xfrm>
          <a:prstGeom prst="borderCallout1">
            <a:avLst>
              <a:gd name="adj1" fmla="val 42860"/>
              <a:gd name="adj2" fmla="val -1648"/>
              <a:gd name="adj3" fmla="val -190818"/>
              <a:gd name="adj4" fmla="val -22662"/>
            </a:avLst>
          </a:prstGeom>
          <a:solidFill>
            <a:srgbClr val="FFFFCC"/>
          </a:solidFill>
          <a:ln>
            <a:solidFill>
              <a:srgbClr val="FF0000"/>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lIns="89285" tIns="44644" rIns="89285" bIns="44644"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800" dirty="0">
                <a:latin typeface="Tahoma" panose="020B0604030504040204" pitchFamily="34" charset="0"/>
                <a:ea typeface="ＭＳ Ｐゴシック" panose="020B0600070205080204" pitchFamily="50" charset="-128"/>
              </a:rPr>
              <a:t>(9) </a:t>
            </a:r>
            <a:r>
              <a:rPr lang="en-US" altLang="ja-JP" sz="800" dirty="0" smtClean="0">
                <a:latin typeface="Tahoma" panose="020B0604030504040204" pitchFamily="34" charset="0"/>
                <a:ea typeface="ＭＳ Ｐゴシック" panose="020B0600070205080204" pitchFamily="50" charset="-128"/>
              </a:rPr>
              <a:t>Spoofing app name (origin)</a:t>
            </a:r>
            <a:endParaRPr lang="ja-JP" altLang="en-US" sz="800" dirty="0">
              <a:latin typeface="Tahoma" panose="020B0604030504040204" pitchFamily="34" charset="0"/>
              <a:ea typeface="ＭＳ Ｐゴシック" panose="020B0600070205080204" pitchFamily="50" charset="-128"/>
            </a:endParaRPr>
          </a:p>
        </p:txBody>
      </p:sp>
    </p:spTree>
    <p:extLst>
      <p:ext uri="{BB962C8B-B14F-4D97-AF65-F5344CB8AC3E}">
        <p14:creationId xmlns:p14="http://schemas.microsoft.com/office/powerpoint/2010/main" val="3452160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z="2000" dirty="0" smtClean="0"/>
              <a:t>Threat Analysis </a:t>
            </a:r>
            <a:r>
              <a:rPr lang="en-US" altLang="ja-JP" sz="2000" dirty="0" smtClean="0">
                <a:ea typeface="ＭＳ Ｐゴシック" charset="-128"/>
              </a:rPr>
              <a:t>(Android)</a:t>
            </a:r>
            <a:r>
              <a:rPr kumimoji="1" lang="ja-JP" altLang="en-US" sz="2000" dirty="0"/>
              <a:t> </a:t>
            </a:r>
            <a:r>
              <a:rPr kumimoji="1" lang="en-US" altLang="ja-JP" sz="2000" dirty="0" smtClean="0"/>
              <a:t>and GotAPI’s solutions</a:t>
            </a:r>
            <a:endParaRPr kumimoji="1" lang="ja-JP" altLang="en-US" sz="2000" dirty="0"/>
          </a:p>
        </p:txBody>
      </p:sp>
      <p:graphicFrame>
        <p:nvGraphicFramePr>
          <p:cNvPr id="7" name="表 6"/>
          <p:cNvGraphicFramePr>
            <a:graphicFrameLocks noGrp="1"/>
          </p:cNvGraphicFramePr>
          <p:nvPr>
            <p:extLst>
              <p:ext uri="{D42A27DB-BD31-4B8C-83A1-F6EECF244321}">
                <p14:modId xmlns:p14="http://schemas.microsoft.com/office/powerpoint/2010/main" val="2889315095"/>
              </p:ext>
            </p:extLst>
          </p:nvPr>
        </p:nvGraphicFramePr>
        <p:xfrm>
          <a:off x="228599" y="1020946"/>
          <a:ext cx="8534402" cy="5408646"/>
        </p:xfrm>
        <a:graphic>
          <a:graphicData uri="http://schemas.openxmlformats.org/drawingml/2006/table">
            <a:tbl>
              <a:tblPr firstRow="1" bandRow="1">
                <a:tableStyleId>{8EC20E35-A176-4012-BC5E-935CFFF8708E}</a:tableStyleId>
              </a:tblPr>
              <a:tblGrid>
                <a:gridCol w="302229"/>
                <a:gridCol w="993172"/>
                <a:gridCol w="2471688"/>
                <a:gridCol w="2405112"/>
                <a:gridCol w="2362201"/>
              </a:tblGrid>
              <a:tr h="3805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6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Attacks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Descriptions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Results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rPr>
                        <a:t>Solutions</a:t>
                      </a:r>
                      <a:endParaRPr kumimoji="1" lang="ja-JP" altLang="en-US" sz="1400" b="1" i="0" u="none" strike="noStrike" cap="none" normalizeH="0" baseline="0" dirty="0" smtClean="0">
                        <a:ln>
                          <a:noFill/>
                        </a:ln>
                        <a:solidFill>
                          <a:schemeClr val="bg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solidFill>
                      <a:schemeClr val="tx1"/>
                    </a:solidFill>
                  </a:tcPr>
                </a:tc>
              </a:tr>
              <a:tr h="427289">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(1)</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Server spoofing (against apps)</a:t>
                      </a: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An malicious application spoofs the legitimate GotAPI server against applications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HMAC Server Authentication</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637922">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(2)</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Malicious apps</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Web apps not going through screening by authorized parties and may contain malicious apps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Security for web apps are the same as usual web sites.</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Security for native and hybrid apps are the same as other Android apps.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User approval</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White list of pre-authorized apps and sites (implementation option)</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65931">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(3)</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Malicious Plug-Ins</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Malicious plug-in apps</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The same as other Android apps.</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The same as installing other Android apps.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GotAPI specific countermeasures needed</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20147">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(4)</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Eavesdropping,</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Counterfeit  of HTTP</a:t>
                      </a: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 or counterfeit the information over the HTTP between apps and GotAPI server</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An internal HTTP connection cannot be eavesdropped or counterfeited in Android  unless the devices are routed.</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GotAPI specific countermeasures needed</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00762">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(5)</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Eavesdropping,</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Counterfeit  of Intent URI Scheme</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 or counterfeit the information over the Intent URI scheme between apps and GotAPI server</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eavesdrop or counterfeit for explicit intents possible for Android 4.1 or later.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Note: The market share of Android 4.1 or later world wide is more than 80% (Nov. 2014).</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GotAPI specific countermeasures needed</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25318">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(6)</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Eavesdropping, Counterfeit of</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Intents</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Eavesdrop or counterfeit the information over the Intents between GotAPI Server and plug-ins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 eavesdrop or counterfeit for explicit intents possible for Android 4.1 or later.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Note: The market share of Android 4.1 or later world wide is more than 80% (Nov. 2014).</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Use Explicit Intents</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68196">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(7)</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Server spoofing</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a:t>
                      </a: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against Plug-In</a:t>
                      </a:r>
                      <a:r>
                        <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a:t>
                      </a: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A malicious apps spoofs the legitimate GotAPI Server against Plug-Ins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Plug-Ins to implement a white list of legitimate GotAPI servers and use only explicit intents to send messages to GotAPI Server</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96782">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(8)</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DOS-1</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Denial Of Service attacks such as sending large number of requests in a short time to harm the server operation</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dirty="0" smtClean="0">
                          <a:latin typeface="Arial Narrow" panose="020B0606020202030204" pitchFamily="34" charset="0"/>
                        </a:rPr>
                        <a:t>GotAPI has features to limit the access within a certain time or malicious requests to prevent DOS attacks</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636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DOS-2</a:t>
                      </a:r>
                      <a:endParaRPr kumimoji="1" lang="ja-JP" altLang="en-US"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Malicious applications kill  legitimate GotAPI server application</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dirty="0" smtClean="0">
                          <a:latin typeface="Arial Narrow" panose="020B0606020202030204" pitchFamily="34" charset="0"/>
                        </a:rPr>
                        <a:t>Countermeasure</a:t>
                      </a:r>
                      <a:r>
                        <a:rPr kumimoji="1" lang="en-US" altLang="ja-JP" sz="800" baseline="0" dirty="0" smtClean="0">
                          <a:latin typeface="Arial Narrow" panose="020B0606020202030204" pitchFamily="34" charset="0"/>
                        </a:rPr>
                        <a:t>s for </a:t>
                      </a:r>
                      <a:r>
                        <a:rPr kumimoji="1" lang="en-US" altLang="ja-JP" sz="800" dirty="0" smtClean="0">
                          <a:latin typeface="Arial Narrow" panose="020B0606020202030204" pitchFamily="34" charset="0"/>
                        </a:rPr>
                        <a:t>Viruses, e.g. Anti Virus scanning</a:t>
                      </a:r>
                      <a:endParaRPr kumimoji="1" lang="ja-JP" altLang="en-US" sz="800" dirty="0" smtClean="0">
                        <a:latin typeface="Arial Narrow" panose="020B0606020202030204" pitchFamily="34" charset="0"/>
                      </a:endParaRP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636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(9)</a:t>
                      </a:r>
                      <a:endParaRPr kumimoji="1" lang="ja-JP" altLang="en-US" sz="6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rgbClr val="000000"/>
                          </a:solidFill>
                          <a:effectLst/>
                          <a:latin typeface="Arial Narrow" panose="020B0606020202030204" pitchFamily="34" charset="0"/>
                          <a:ea typeface="ＭＳ Ｐゴシック" panose="020B0600070205080204" pitchFamily="50" charset="-128"/>
                        </a:rPr>
                        <a:t>Spoofing app name (origin)</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Malicious native or hybrid apps spoofs as if they were web applications</a:t>
                      </a: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Countermeasure needed.</a:t>
                      </a:r>
                      <a:endParaRPr kumimoji="1" lang="ja-JP" altLang="en-US"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endParaRPr>
                    </a:p>
                  </a:txBody>
                  <a:tcPr marL="89301" marR="89301" marT="44641" marB="44641" anchor="ctr" horzOverflow="overflow">
                    <a:cell3D prstMaterial="dkEdge">
                      <a:bevel w="25400" h="25400" prst="angle"/>
                      <a:lightRig rig="flood" dir="t"/>
                    </a:cell3D>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smtClean="0">
                          <a:ln>
                            <a:noFill/>
                          </a:ln>
                          <a:solidFill>
                            <a:schemeClr val="tx1"/>
                          </a:solidFill>
                          <a:effectLst/>
                          <a:latin typeface="Arial Narrow" panose="020B0606020202030204" pitchFamily="34" charset="0"/>
                          <a:ea typeface="ＭＳ Ｐゴシック" panose="020B0600070205080204" pitchFamily="50" charset="-128"/>
                        </a:rPr>
                        <a:t>Netstat and white list of legitimate browsers to verify if the declared origin is correct or not</a:t>
                      </a:r>
                    </a:p>
                  </a:txBody>
                  <a:tcPr marL="89301" marR="89301" marT="44641" marB="44641" anchor="ctr" horzOverflow="overflow">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47047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Questions?</a:t>
            </a:r>
            <a:endParaRPr lang="en-US" dirty="0"/>
          </a:p>
        </p:txBody>
      </p:sp>
      <p:sp>
        <p:nvSpPr>
          <p:cNvPr id="7" name="Subtitle 6"/>
          <p:cNvSpPr>
            <a:spLocks noGrp="1"/>
          </p:cNvSpPr>
          <p:nvPr>
            <p:ph type="subTitle" idx="1"/>
          </p:nvPr>
        </p:nvSpPr>
        <p:spPr/>
        <p:txBody>
          <a:bodyPr/>
          <a:lstStyle/>
          <a:p>
            <a:r>
              <a:rPr lang="en-US" dirty="0" smtClean="0"/>
              <a:t>Thank you.</a:t>
            </a:r>
            <a:endParaRPr lang="en-US" dirty="0"/>
          </a:p>
        </p:txBody>
      </p:sp>
    </p:spTree>
    <p:extLst>
      <p:ext uri="{BB962C8B-B14F-4D97-AF65-F5344CB8AC3E}">
        <p14:creationId xmlns:p14="http://schemas.microsoft.com/office/powerpoint/2010/main" val="1167822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z="2000" dirty="0"/>
              <a:t>Various external devices work with GotAPI and applications </a:t>
            </a:r>
            <a:br>
              <a:rPr kumimoji="1" lang="en-US" altLang="ja-JP" sz="2000" dirty="0"/>
            </a:br>
            <a:r>
              <a:rPr kumimoji="1" lang="en-US" altLang="ja-JP" sz="2000" dirty="0"/>
              <a:t>(Web app case)</a:t>
            </a:r>
            <a:endParaRPr kumimoji="1" lang="ja-JP" altLang="en-US" sz="2000" dirty="0"/>
          </a:p>
        </p:txBody>
      </p:sp>
      <p:sp>
        <p:nvSpPr>
          <p:cNvPr id="6" name="テキスト ボックス 5"/>
          <p:cNvSpPr txBox="1"/>
          <p:nvPr/>
        </p:nvSpPr>
        <p:spPr>
          <a:xfrm>
            <a:off x="75460" y="1079941"/>
            <a:ext cx="4239671" cy="1107990"/>
          </a:xfrm>
          <a:prstGeom prst="rect">
            <a:avLst/>
          </a:prstGeom>
          <a:solidFill>
            <a:srgbClr val="FFCCCC"/>
          </a:solidFill>
          <a:ln>
            <a:solidFill>
              <a:srgbClr val="0070C0"/>
            </a:solidFill>
          </a:ln>
          <a:effectLst>
            <a:glow rad="101600">
              <a:schemeClr val="accent1">
                <a:satMod val="175000"/>
                <a:alpha val="40000"/>
              </a:schemeClr>
            </a:glow>
          </a:effectLst>
        </p:spPr>
        <p:txBody>
          <a:bodyPr wrap="square" lIns="91435" tIns="45717" rIns="91435" bIns="45717" rtlCol="0">
            <a:spAutoFit/>
          </a:bodyPr>
          <a:lstStyle/>
          <a:p>
            <a:r>
              <a:rPr kumimoji="1" lang="en-US" altLang="ja-JP" sz="1100" b="1" dirty="0"/>
              <a:t>GotAPI</a:t>
            </a:r>
            <a:r>
              <a:rPr kumimoji="1" lang="ja-JP" altLang="en-US" sz="1100" b="1" dirty="0"/>
              <a:t>：</a:t>
            </a:r>
            <a:r>
              <a:rPr kumimoji="1" lang="en-US" altLang="ja-JP" sz="1100" dirty="0"/>
              <a:t>Provides a total framework for applications to access external devices through device APIs using Web technologies</a:t>
            </a:r>
          </a:p>
          <a:p>
            <a:endParaRPr kumimoji="1" lang="en-US" altLang="ja-JP" sz="1100" dirty="0"/>
          </a:p>
          <a:p>
            <a:r>
              <a:rPr lang="en-US" altLang="ja-JP" sz="1100" b="1" dirty="0"/>
              <a:t>Plug-Ins</a:t>
            </a:r>
            <a:r>
              <a:rPr lang="ja-JP" altLang="en-US" sz="1100" dirty="0"/>
              <a:t>：</a:t>
            </a:r>
            <a:r>
              <a:rPr lang="en-US" altLang="ja-JP" sz="1100" dirty="0"/>
              <a:t>Implement device APIs exposing services from external devices to applications through GotAPI</a:t>
            </a:r>
          </a:p>
          <a:p>
            <a:endParaRPr lang="en-US" altLang="ja-JP" sz="1100" dirty="0"/>
          </a:p>
        </p:txBody>
      </p:sp>
      <p:pic>
        <p:nvPicPr>
          <p:cNvPr id="8" name="pasted-ima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06335" y="5368710"/>
            <a:ext cx="720725"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9" name="pasted-image.p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1796" y="5330611"/>
            <a:ext cx="106203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0" name="pasted-ima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4322" y="5343311"/>
            <a:ext cx="11842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1" name="Picture 28"/>
          <p:cNvPicPr>
            <a:picLocks noChangeAspect="1" noChangeArrowheads="1"/>
          </p:cNvPicPr>
          <p:nvPr/>
        </p:nvPicPr>
        <p:blipFill>
          <a:blip r:embed="rId5">
            <a:extLst>
              <a:ext uri="{28A0092B-C50C-407E-A947-70E740481C1C}">
                <a14:useLocalDpi xmlns:a14="http://schemas.microsoft.com/office/drawing/2010/main" val="0"/>
              </a:ext>
            </a:extLst>
          </a:blip>
          <a:srcRect l="18559" t="26308" r="18137" b="25223"/>
          <a:stretch>
            <a:fillRect/>
          </a:stretch>
        </p:blipFill>
        <p:spPr bwMode="auto">
          <a:xfrm>
            <a:off x="3023971" y="5483011"/>
            <a:ext cx="7191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9460" y="5376648"/>
            <a:ext cx="739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asted-image.png"/>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18211" r="9953"/>
          <a:stretch>
            <a:fillRect/>
          </a:stretch>
        </p:blipFill>
        <p:spPr bwMode="auto">
          <a:xfrm>
            <a:off x="1925421" y="2616812"/>
            <a:ext cx="34925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4" name="pasted-image.pn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74671" y="2672374"/>
            <a:ext cx="319088"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15" name="Picture 2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15984" y="2669200"/>
            <a:ext cx="3937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テキスト ボックス 26"/>
          <p:cNvSpPr txBox="1">
            <a:spLocks noChangeArrowheads="1"/>
          </p:cNvSpPr>
          <p:nvPr/>
        </p:nvSpPr>
        <p:spPr bwMode="auto">
          <a:xfrm>
            <a:off x="2127035" y="2970825"/>
            <a:ext cx="732883" cy="23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Cameras</a:t>
            </a:r>
            <a:endParaRPr kumimoji="1" lang="ja-JP" altLang="en-US" sz="1000" dirty="0">
              <a:latin typeface="メイリオ" pitchFamily="50" charset="-128"/>
              <a:ea typeface="メイリオ" pitchFamily="50" charset="-128"/>
              <a:cs typeface="メイリオ" pitchFamily="50" charset="-128"/>
            </a:endParaRPr>
          </a:p>
        </p:txBody>
      </p:sp>
      <p:sp>
        <p:nvSpPr>
          <p:cNvPr id="17" name="テキスト ボックス 53"/>
          <p:cNvSpPr txBox="1">
            <a:spLocks noChangeArrowheads="1"/>
          </p:cNvSpPr>
          <p:nvPr/>
        </p:nvSpPr>
        <p:spPr bwMode="auto">
          <a:xfrm>
            <a:off x="6816534" y="6044986"/>
            <a:ext cx="1354848" cy="23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Healthcare devices</a:t>
            </a:r>
          </a:p>
        </p:txBody>
      </p:sp>
      <p:pic>
        <p:nvPicPr>
          <p:cNvPr id="18" name="Picture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46597" y="5236948"/>
            <a:ext cx="809625"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1"/>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86372" y="5271873"/>
            <a:ext cx="871538"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34110" y="5606837"/>
            <a:ext cx="517525"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802346" y="5330610"/>
            <a:ext cx="590550" cy="16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asted-image.png"/>
          <p:cNvPicPr>
            <a:picLocks noChangeAspect="1" noChangeArrowheads="1"/>
          </p:cNvPicPr>
          <p:nvPr/>
        </p:nvPicPr>
        <p:blipFill>
          <a:blip r:embed="rId14">
            <a:extLst>
              <a:ext uri="{28A0092B-C50C-407E-A947-70E740481C1C}">
                <a14:useLocalDpi xmlns:a14="http://schemas.microsoft.com/office/drawing/2010/main" val="0"/>
              </a:ext>
            </a:extLst>
          </a:blip>
          <a:srcRect l="2315" r="21207"/>
          <a:stretch>
            <a:fillRect/>
          </a:stretch>
        </p:blipFill>
        <p:spPr bwMode="auto">
          <a:xfrm>
            <a:off x="1914309" y="4279772"/>
            <a:ext cx="1260475"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3" name="テキスト ボックス 29"/>
          <p:cNvSpPr txBox="1">
            <a:spLocks noChangeArrowheads="1"/>
          </p:cNvSpPr>
          <p:nvPr/>
        </p:nvSpPr>
        <p:spPr bwMode="auto">
          <a:xfrm>
            <a:off x="2057185" y="4979858"/>
            <a:ext cx="9175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Smart Light</a:t>
            </a:r>
            <a:endParaRPr kumimoji="1" lang="ja-JP" altLang="en-US" sz="1000" dirty="0">
              <a:latin typeface="メイリオ" pitchFamily="50" charset="-128"/>
              <a:ea typeface="メイリオ" pitchFamily="50" charset="-128"/>
              <a:cs typeface="メイリオ" pitchFamily="50" charset="-128"/>
            </a:endParaRPr>
          </a:p>
        </p:txBody>
      </p:sp>
      <p:pic>
        <p:nvPicPr>
          <p:cNvPr id="24" name="pasted-imag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769009" y="4393986"/>
            <a:ext cx="563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25" name="pasted-image.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146834" y="2689011"/>
            <a:ext cx="641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26" name="pasted-image.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383246" y="2663611"/>
            <a:ext cx="83978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27" name="テキスト ボックス 36"/>
          <p:cNvSpPr txBox="1">
            <a:spLocks noChangeArrowheads="1"/>
          </p:cNvSpPr>
          <p:nvPr/>
        </p:nvSpPr>
        <p:spPr bwMode="auto">
          <a:xfrm>
            <a:off x="7684872" y="3273210"/>
            <a:ext cx="47942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Toys</a:t>
            </a:r>
            <a:endParaRPr kumimoji="1" lang="ja-JP" altLang="en-US" sz="1000" dirty="0">
              <a:latin typeface="メイリオ" pitchFamily="50" charset="-128"/>
              <a:ea typeface="メイリオ" pitchFamily="50" charset="-128"/>
              <a:cs typeface="メイリオ" pitchFamily="50" charset="-128"/>
            </a:endParaRPr>
          </a:p>
        </p:txBody>
      </p:sp>
      <p:pic>
        <p:nvPicPr>
          <p:cNvPr id="28" name="Picture 2" descr="BT-200AV / BT-20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439772" y="3598734"/>
            <a:ext cx="7334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2" descr="https://encrypted-tbn2.gstatic.com/images?q=tbn:ANd9GcS4v2SNZanxLyk2lTU6gBqMggQJA0R-ziV2DxE2JZ8oIDtgOGjQ8g"/>
          <p:cNvPicPr>
            <a:picLocks noChangeAspect="1" noChangeArrowheads="1"/>
          </p:cNvPicPr>
          <p:nvPr/>
        </p:nvPicPr>
        <p:blipFill>
          <a:blip r:embed="rId19">
            <a:extLst>
              <a:ext uri="{28A0092B-C50C-407E-A947-70E740481C1C}">
                <a14:useLocalDpi xmlns:a14="http://schemas.microsoft.com/office/drawing/2010/main" val="0"/>
              </a:ext>
            </a:extLst>
          </a:blip>
          <a:srcRect l="48093" r="1772"/>
          <a:stretch>
            <a:fillRect/>
          </a:stretch>
        </p:blipFill>
        <p:spPr bwMode="auto">
          <a:xfrm>
            <a:off x="2117510" y="3228847"/>
            <a:ext cx="34607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テキスト ボックス 30"/>
          <p:cNvSpPr txBox="1">
            <a:spLocks noChangeArrowheads="1"/>
          </p:cNvSpPr>
          <p:nvPr/>
        </p:nvSpPr>
        <p:spPr bwMode="auto">
          <a:xfrm>
            <a:off x="1815885" y="3974971"/>
            <a:ext cx="649287"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Glasses</a:t>
            </a:r>
            <a:endParaRPr kumimoji="1" lang="ja-JP" altLang="en-US" sz="1000" dirty="0">
              <a:latin typeface="メイリオ" pitchFamily="50" charset="-128"/>
              <a:ea typeface="メイリオ" pitchFamily="50" charset="-128"/>
              <a:cs typeface="メイリオ" pitchFamily="50" charset="-128"/>
            </a:endParaRPr>
          </a:p>
        </p:txBody>
      </p:sp>
      <p:sp>
        <p:nvSpPr>
          <p:cNvPr id="31" name="テキスト ボックス 36"/>
          <p:cNvSpPr txBox="1">
            <a:spLocks noChangeArrowheads="1"/>
          </p:cNvSpPr>
          <p:nvPr/>
        </p:nvSpPr>
        <p:spPr bwMode="auto">
          <a:xfrm>
            <a:off x="7607085" y="4800385"/>
            <a:ext cx="122872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Remote Controls</a:t>
            </a:r>
            <a:endParaRPr kumimoji="1" lang="ja-JP" altLang="en-US" sz="1000" dirty="0">
              <a:latin typeface="メイリオ" pitchFamily="50" charset="-128"/>
              <a:ea typeface="メイリオ" pitchFamily="50" charset="-128"/>
              <a:cs typeface="メイリオ" pitchFamily="50" charset="-128"/>
            </a:endParaRPr>
          </a:p>
        </p:txBody>
      </p:sp>
      <p:pic>
        <p:nvPicPr>
          <p:cNvPr id="32" name="pasted-image.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397660" y="3541498"/>
            <a:ext cx="3778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33" name="テキスト ボックス 36"/>
          <p:cNvSpPr txBox="1">
            <a:spLocks noChangeArrowheads="1"/>
          </p:cNvSpPr>
          <p:nvPr/>
        </p:nvSpPr>
        <p:spPr bwMode="auto">
          <a:xfrm>
            <a:off x="8091272" y="4046322"/>
            <a:ext cx="6762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Sensors</a:t>
            </a:r>
            <a:endParaRPr kumimoji="1" lang="ja-JP" altLang="en-US" sz="1000" dirty="0">
              <a:latin typeface="メイリオ" pitchFamily="50" charset="-128"/>
              <a:ea typeface="メイリオ" pitchFamily="50" charset="-128"/>
              <a:cs typeface="メイリオ" pitchFamily="50" charset="-128"/>
            </a:endParaRPr>
          </a:p>
        </p:txBody>
      </p:sp>
      <p:sp>
        <p:nvSpPr>
          <p:cNvPr id="34" name="テキスト ボックス 30"/>
          <p:cNvSpPr txBox="1">
            <a:spLocks noChangeArrowheads="1"/>
          </p:cNvSpPr>
          <p:nvPr/>
        </p:nvSpPr>
        <p:spPr bwMode="auto">
          <a:xfrm>
            <a:off x="1836521" y="6170397"/>
            <a:ext cx="71755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Watches</a:t>
            </a:r>
            <a:endParaRPr kumimoji="1" lang="ja-JP" altLang="en-US" sz="1000" dirty="0">
              <a:latin typeface="メイリオ" pitchFamily="50" charset="-128"/>
              <a:ea typeface="メイリオ" pitchFamily="50" charset="-128"/>
              <a:cs typeface="メイリオ" pitchFamily="50" charset="-128"/>
            </a:endParaRPr>
          </a:p>
        </p:txBody>
      </p:sp>
      <p:sp>
        <p:nvSpPr>
          <p:cNvPr id="35" name="テキスト ボックス 30"/>
          <p:cNvSpPr txBox="1">
            <a:spLocks noChangeArrowheads="1"/>
          </p:cNvSpPr>
          <p:nvPr/>
        </p:nvSpPr>
        <p:spPr bwMode="auto">
          <a:xfrm>
            <a:off x="3093821" y="6170397"/>
            <a:ext cx="56673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lnSpc>
                <a:spcPct val="90000"/>
              </a:lnSpc>
            </a:pPr>
            <a:r>
              <a:rPr kumimoji="1" lang="en-US" altLang="ja-JP" sz="1000" dirty="0">
                <a:latin typeface="メイリオ" pitchFamily="50" charset="-128"/>
                <a:ea typeface="メイリオ" pitchFamily="50" charset="-128"/>
                <a:cs typeface="メイリオ" pitchFamily="50" charset="-128"/>
              </a:rPr>
              <a:t>Bands</a:t>
            </a:r>
            <a:endParaRPr kumimoji="1" lang="ja-JP" altLang="en-US" sz="1000" dirty="0">
              <a:latin typeface="メイリオ" pitchFamily="50" charset="-128"/>
              <a:ea typeface="メイリオ" pitchFamily="50" charset="-128"/>
              <a:cs typeface="メイリオ" pitchFamily="50" charset="-128"/>
            </a:endParaRPr>
          </a:p>
        </p:txBody>
      </p:sp>
      <p:sp>
        <p:nvSpPr>
          <p:cNvPr id="36" name="Cloud"/>
          <p:cNvSpPr>
            <a:spLocks noChangeAspect="1" noEditPoints="1" noChangeArrowheads="1"/>
          </p:cNvSpPr>
          <p:nvPr/>
        </p:nvSpPr>
        <p:spPr bwMode="auto">
          <a:xfrm>
            <a:off x="4861503" y="1188450"/>
            <a:ext cx="982663" cy="6588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lIns="91435" tIns="45717" rIns="91435" bIns="45717"/>
          <a:lstStyle/>
          <a:p>
            <a:endParaRPr lang="ja-JP" altLang="en-US" dirty="0"/>
          </a:p>
        </p:txBody>
      </p:sp>
      <p:sp>
        <p:nvSpPr>
          <p:cNvPr id="37" name="正方形/長方形 36"/>
          <p:cNvSpPr/>
          <p:nvPr/>
        </p:nvSpPr>
        <p:spPr bwMode="auto">
          <a:xfrm>
            <a:off x="4489234" y="2055598"/>
            <a:ext cx="1757363" cy="2414588"/>
          </a:xfrm>
          <a:prstGeom prst="rect">
            <a:avLst/>
          </a:prstGeom>
          <a:solidFill>
            <a:schemeClr val="accent3">
              <a:lumMod val="85000"/>
            </a:schemeClr>
          </a:solidFill>
          <a:ln w="12700" cap="flat" cmpd="sng" algn="ctr">
            <a:solidFill>
              <a:schemeClr val="tx1"/>
            </a:solidFill>
            <a:prstDash val="solid"/>
            <a:round/>
            <a:headEnd type="none" w="med" len="med"/>
            <a:tailEnd type="none" w="med" len="med"/>
          </a:ln>
          <a:effectLst/>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defRPr/>
            </a:pPr>
            <a:endParaRPr lang="ja-JP" altLang="en-US" sz="1600" dirty="0">
              <a:ea typeface="ＭＳ Ｐゴシック" pitchFamily="50" charset="-128"/>
            </a:endParaRPr>
          </a:p>
        </p:txBody>
      </p:sp>
      <p:sp>
        <p:nvSpPr>
          <p:cNvPr id="38" name="正方形/長方形 37"/>
          <p:cNvSpPr/>
          <p:nvPr/>
        </p:nvSpPr>
        <p:spPr bwMode="auto">
          <a:xfrm>
            <a:off x="4709896" y="2282611"/>
            <a:ext cx="1295400" cy="722312"/>
          </a:xfrm>
          <a:prstGeom prst="rect">
            <a:avLst/>
          </a:prstGeom>
          <a:solidFill>
            <a:schemeClr val="accent3">
              <a:lumMod val="95000"/>
            </a:schemeClr>
          </a:solidFill>
          <a:ln w="12700" cap="flat" cmpd="sng" algn="ctr">
            <a:solidFill>
              <a:schemeClr val="tx1"/>
            </a:solidFill>
            <a:prstDash val="solid"/>
            <a:round/>
            <a:headEnd type="none" w="med" len="med"/>
            <a:tailEnd type="none" w="med" len="med"/>
          </a:ln>
          <a:effectLst/>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defRPr/>
            </a:pPr>
            <a:endParaRPr lang="ja-JP" altLang="en-US" sz="1600" dirty="0">
              <a:ea typeface="ＭＳ Ｐゴシック" pitchFamily="50" charset="-128"/>
            </a:endParaRPr>
          </a:p>
        </p:txBody>
      </p:sp>
      <p:sp>
        <p:nvSpPr>
          <p:cNvPr id="39" name="正方形/長方形 69"/>
          <p:cNvSpPr>
            <a:spLocks noChangeArrowheads="1"/>
          </p:cNvSpPr>
          <p:nvPr/>
        </p:nvSpPr>
        <p:spPr bwMode="auto">
          <a:xfrm>
            <a:off x="4998821" y="2485811"/>
            <a:ext cx="715963" cy="406400"/>
          </a:xfrm>
          <a:prstGeom prst="rect">
            <a:avLst/>
          </a:prstGeom>
          <a:solidFill>
            <a:srgbClr val="FFC000"/>
          </a:solidFill>
          <a:ln w="12700" algn="ctr">
            <a:solidFill>
              <a:schemeClr val="tx1"/>
            </a:solidFill>
            <a:round/>
            <a:headEnd/>
            <a:tailEnd/>
          </a:ln>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pPr>
            <a:r>
              <a:rPr lang="en-US" altLang="ja-JP" sz="1100" dirty="0">
                <a:ea typeface="ＭＳ Ｐゴシック" charset="-128"/>
              </a:rPr>
              <a:t>Web</a:t>
            </a:r>
          </a:p>
          <a:p>
            <a:pPr algn="ctr">
              <a:lnSpc>
                <a:spcPct val="90000"/>
              </a:lnSpc>
            </a:pPr>
            <a:r>
              <a:rPr lang="en-US" altLang="ja-JP" sz="1100" dirty="0">
                <a:ea typeface="ＭＳ Ｐゴシック" charset="-128"/>
              </a:rPr>
              <a:t>Apps</a:t>
            </a:r>
            <a:endParaRPr lang="ja-JP" altLang="en-US" sz="1100" dirty="0">
              <a:ea typeface="ＭＳ Ｐゴシック" charset="-128"/>
            </a:endParaRPr>
          </a:p>
        </p:txBody>
      </p:sp>
      <p:sp>
        <p:nvSpPr>
          <p:cNvPr id="40" name="テキスト ボックス 74"/>
          <p:cNvSpPr txBox="1">
            <a:spLocks noChangeArrowheads="1"/>
          </p:cNvSpPr>
          <p:nvPr/>
        </p:nvSpPr>
        <p:spPr bwMode="auto">
          <a:xfrm>
            <a:off x="5327435" y="2266736"/>
            <a:ext cx="7016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1100" dirty="0">
                <a:ea typeface="ＭＳ Ｐゴシック" charset="-128"/>
              </a:rPr>
              <a:t>Browser</a:t>
            </a:r>
            <a:endParaRPr kumimoji="1" lang="ja-JP" altLang="en-US" sz="1100" dirty="0">
              <a:ea typeface="ＭＳ Ｐゴシック" charset="-128"/>
            </a:endParaRPr>
          </a:p>
        </p:txBody>
      </p:sp>
      <p:cxnSp>
        <p:nvCxnSpPr>
          <p:cNvPr id="41" name="直線コネクタ 76"/>
          <p:cNvCxnSpPr>
            <a:cxnSpLocks noChangeShapeType="1"/>
          </p:cNvCxnSpPr>
          <p:nvPr/>
        </p:nvCxnSpPr>
        <p:spPr bwMode="auto">
          <a:xfrm>
            <a:off x="3093822" y="2970825"/>
            <a:ext cx="1620838" cy="856423"/>
          </a:xfrm>
          <a:prstGeom prst="line">
            <a:avLst/>
          </a:prstGeom>
          <a:noFill/>
          <a:ln w="12700" algn="ctr">
            <a:solidFill>
              <a:schemeClr val="bg1">
                <a:lumMod val="75000"/>
              </a:schemeClr>
            </a:solidFill>
            <a:round/>
            <a:headEnd/>
            <a:tailEnd/>
          </a:ln>
          <a:extLst/>
        </p:spPr>
      </p:cxnSp>
      <p:cxnSp>
        <p:nvCxnSpPr>
          <p:cNvPr id="42" name="直線コネクタ 78"/>
          <p:cNvCxnSpPr>
            <a:cxnSpLocks noChangeShapeType="1"/>
          </p:cNvCxnSpPr>
          <p:nvPr/>
        </p:nvCxnSpPr>
        <p:spPr bwMode="auto">
          <a:xfrm>
            <a:off x="3247810" y="3547847"/>
            <a:ext cx="1430337" cy="376238"/>
          </a:xfrm>
          <a:prstGeom prst="line">
            <a:avLst/>
          </a:prstGeom>
          <a:noFill/>
          <a:ln w="12700" algn="ctr">
            <a:solidFill>
              <a:schemeClr val="bg1">
                <a:lumMod val="75000"/>
              </a:schemeClr>
            </a:solidFill>
            <a:round/>
            <a:headEnd/>
            <a:tailEnd/>
          </a:ln>
          <a:extLst/>
        </p:spPr>
      </p:cxnSp>
      <p:cxnSp>
        <p:nvCxnSpPr>
          <p:cNvPr id="43" name="直線コネクタ 80"/>
          <p:cNvCxnSpPr>
            <a:cxnSpLocks noChangeShapeType="1"/>
          </p:cNvCxnSpPr>
          <p:nvPr/>
        </p:nvCxnSpPr>
        <p:spPr bwMode="auto">
          <a:xfrm flipV="1">
            <a:off x="3247810" y="4059024"/>
            <a:ext cx="1430336" cy="534987"/>
          </a:xfrm>
          <a:prstGeom prst="line">
            <a:avLst/>
          </a:prstGeom>
          <a:noFill/>
          <a:ln w="12700" algn="ctr">
            <a:solidFill>
              <a:schemeClr val="bg1">
                <a:lumMod val="75000"/>
              </a:schemeClr>
            </a:solidFill>
            <a:round/>
            <a:headEnd/>
            <a:tailEnd/>
          </a:ln>
          <a:extLst/>
        </p:spPr>
      </p:cxnSp>
      <p:cxnSp>
        <p:nvCxnSpPr>
          <p:cNvPr id="44" name="直線コネクタ 82"/>
          <p:cNvCxnSpPr>
            <a:cxnSpLocks noChangeShapeType="1"/>
          </p:cNvCxnSpPr>
          <p:nvPr/>
        </p:nvCxnSpPr>
        <p:spPr bwMode="auto">
          <a:xfrm flipV="1">
            <a:off x="4039971" y="4111411"/>
            <a:ext cx="1071563" cy="1109662"/>
          </a:xfrm>
          <a:prstGeom prst="line">
            <a:avLst/>
          </a:prstGeom>
          <a:noFill/>
          <a:ln w="12700" algn="ctr">
            <a:solidFill>
              <a:schemeClr val="bg1">
                <a:lumMod val="75000"/>
              </a:schemeClr>
            </a:solidFill>
            <a:round/>
            <a:headEnd/>
            <a:tailEnd/>
          </a:ln>
          <a:extLst>
            <a:ext uri="{909E8E84-426E-40DD-AFC4-6F175D3DCCD1}">
              <a14:hiddenFill xmlns:a14="http://schemas.microsoft.com/office/drawing/2010/main">
                <a:noFill/>
              </a14:hiddenFill>
            </a:ext>
          </a:extLst>
        </p:spPr>
      </p:cxnSp>
      <p:cxnSp>
        <p:nvCxnSpPr>
          <p:cNvPr id="45" name="直線コネクタ 84"/>
          <p:cNvCxnSpPr>
            <a:cxnSpLocks noChangeShapeType="1"/>
          </p:cNvCxnSpPr>
          <p:nvPr/>
        </p:nvCxnSpPr>
        <p:spPr bwMode="auto">
          <a:xfrm flipV="1">
            <a:off x="5327434" y="4111412"/>
            <a:ext cx="0" cy="1125537"/>
          </a:xfrm>
          <a:prstGeom prst="line">
            <a:avLst/>
          </a:prstGeom>
          <a:noFill/>
          <a:ln w="12700" algn="ctr">
            <a:solidFill>
              <a:schemeClr val="bg1">
                <a:lumMod val="75000"/>
              </a:schemeClr>
            </a:solidFill>
            <a:round/>
            <a:headEnd/>
            <a:tailEnd/>
          </a:ln>
          <a:extLst>
            <a:ext uri="{909E8E84-426E-40DD-AFC4-6F175D3DCCD1}">
              <a14:hiddenFill xmlns:a14="http://schemas.microsoft.com/office/drawing/2010/main">
                <a:noFill/>
              </a14:hiddenFill>
            </a:ext>
          </a:extLst>
        </p:spPr>
      </p:cxnSp>
      <p:cxnSp>
        <p:nvCxnSpPr>
          <p:cNvPr id="46" name="直線コネクタ 86"/>
          <p:cNvCxnSpPr>
            <a:cxnSpLocks noChangeShapeType="1"/>
          </p:cNvCxnSpPr>
          <p:nvPr/>
        </p:nvCxnSpPr>
        <p:spPr bwMode="auto">
          <a:xfrm flipH="1" flipV="1">
            <a:off x="5738597" y="4111411"/>
            <a:ext cx="1247775" cy="984250"/>
          </a:xfrm>
          <a:prstGeom prst="line">
            <a:avLst/>
          </a:prstGeom>
          <a:noFill/>
          <a:ln w="12700" algn="ctr">
            <a:solidFill>
              <a:schemeClr val="bg1">
                <a:lumMod val="75000"/>
              </a:schemeClr>
            </a:solidFill>
            <a:round/>
            <a:headEnd/>
            <a:tailEnd/>
          </a:ln>
          <a:extLst>
            <a:ext uri="{909E8E84-426E-40DD-AFC4-6F175D3DCCD1}">
              <a14:hiddenFill xmlns:a14="http://schemas.microsoft.com/office/drawing/2010/main">
                <a:noFill/>
              </a14:hiddenFill>
            </a:ext>
          </a:extLst>
        </p:spPr>
      </p:cxnSp>
      <p:cxnSp>
        <p:nvCxnSpPr>
          <p:cNvPr id="47" name="直線コネクタ 88"/>
          <p:cNvCxnSpPr>
            <a:cxnSpLocks noChangeShapeType="1"/>
          </p:cNvCxnSpPr>
          <p:nvPr/>
        </p:nvCxnSpPr>
        <p:spPr bwMode="auto">
          <a:xfrm flipH="1" flipV="1">
            <a:off x="6029110" y="3924086"/>
            <a:ext cx="1552575" cy="546100"/>
          </a:xfrm>
          <a:prstGeom prst="line">
            <a:avLst/>
          </a:prstGeom>
          <a:noFill/>
          <a:ln w="12700" algn="ctr">
            <a:solidFill>
              <a:schemeClr val="bg1">
                <a:lumMod val="75000"/>
              </a:schemeClr>
            </a:solidFill>
            <a:round/>
            <a:headEnd/>
            <a:tailEnd/>
          </a:ln>
          <a:extLst/>
        </p:spPr>
      </p:cxnSp>
      <p:cxnSp>
        <p:nvCxnSpPr>
          <p:cNvPr id="48" name="直線コネクタ 90"/>
          <p:cNvCxnSpPr>
            <a:cxnSpLocks noChangeShapeType="1"/>
          </p:cNvCxnSpPr>
          <p:nvPr/>
        </p:nvCxnSpPr>
        <p:spPr bwMode="auto">
          <a:xfrm flipH="1">
            <a:off x="6029110" y="3800261"/>
            <a:ext cx="1971675" cy="82550"/>
          </a:xfrm>
          <a:prstGeom prst="line">
            <a:avLst/>
          </a:prstGeom>
          <a:noFill/>
          <a:ln w="12700" algn="ctr">
            <a:solidFill>
              <a:schemeClr val="bg1">
                <a:lumMod val="75000"/>
              </a:schemeClr>
            </a:solidFill>
            <a:round/>
            <a:headEnd/>
            <a:tailEnd/>
          </a:ln>
          <a:extLst/>
        </p:spPr>
      </p:cxnSp>
      <p:cxnSp>
        <p:nvCxnSpPr>
          <p:cNvPr id="49" name="直線コネクタ 92"/>
          <p:cNvCxnSpPr>
            <a:cxnSpLocks noChangeShapeType="1"/>
          </p:cNvCxnSpPr>
          <p:nvPr/>
        </p:nvCxnSpPr>
        <p:spPr bwMode="auto">
          <a:xfrm flipH="1">
            <a:off x="6029110" y="2892211"/>
            <a:ext cx="1392237" cy="914400"/>
          </a:xfrm>
          <a:prstGeom prst="line">
            <a:avLst/>
          </a:prstGeom>
          <a:noFill/>
          <a:ln w="12700" algn="ctr">
            <a:solidFill>
              <a:schemeClr val="bg1">
                <a:lumMod val="75000"/>
              </a:schemeClr>
            </a:solidFill>
            <a:round/>
            <a:headEnd/>
            <a:tailEnd/>
          </a:ln>
          <a:extLst/>
        </p:spPr>
      </p:cxnSp>
      <p:sp>
        <p:nvSpPr>
          <p:cNvPr id="50" name="テキスト ボックス 3075"/>
          <p:cNvSpPr txBox="1">
            <a:spLocks noChangeArrowheads="1"/>
          </p:cNvSpPr>
          <p:nvPr/>
        </p:nvSpPr>
        <p:spPr bwMode="auto">
          <a:xfrm>
            <a:off x="4423166" y="2043671"/>
            <a:ext cx="952505" cy="244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nSpc>
                <a:spcPct val="90000"/>
              </a:lnSpc>
            </a:pPr>
            <a:r>
              <a:rPr kumimoji="1" lang="en-US" altLang="ja-JP" sz="1100" dirty="0">
                <a:ea typeface="ＭＳ Ｐゴシック" charset="-128"/>
              </a:rPr>
              <a:t>Smartphone</a:t>
            </a:r>
            <a:endParaRPr kumimoji="1" lang="ja-JP" altLang="en-US" sz="1100" dirty="0">
              <a:ea typeface="ＭＳ Ｐゴシック" charset="-128"/>
            </a:endParaRPr>
          </a:p>
        </p:txBody>
      </p:sp>
      <p:sp>
        <p:nvSpPr>
          <p:cNvPr id="51" name="正方形/長方形 50"/>
          <p:cNvSpPr/>
          <p:nvPr/>
        </p:nvSpPr>
        <p:spPr bwMode="auto">
          <a:xfrm>
            <a:off x="4755935" y="3204948"/>
            <a:ext cx="1201737" cy="287338"/>
          </a:xfrm>
          <a:prstGeom prst="rect">
            <a:avLst/>
          </a:prstGeom>
          <a:solidFill>
            <a:srgbClr val="FFFF00"/>
          </a:solidFill>
          <a:ln w="57150" cap="flat" cmpd="sng" algn="ctr">
            <a:solidFill>
              <a:srgbClr val="FF0000"/>
            </a:solidFill>
            <a:prstDash val="solid"/>
            <a:round/>
            <a:headEnd type="none" w="med" len="med"/>
            <a:tailEnd type="none" w="med" len="med"/>
          </a:ln>
          <a:effectLst/>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defRPr/>
            </a:pPr>
            <a:r>
              <a:rPr lang="en-US" altLang="ja-JP" sz="1200" dirty="0">
                <a:ea typeface="ＭＳ Ｐゴシック" pitchFamily="50" charset="-128"/>
              </a:rPr>
              <a:t>GotAPI</a:t>
            </a:r>
            <a:endParaRPr lang="ja-JP" altLang="en-US" sz="1400" dirty="0">
              <a:ea typeface="ＭＳ Ｐゴシック" pitchFamily="50" charset="-128"/>
            </a:endParaRPr>
          </a:p>
        </p:txBody>
      </p:sp>
      <p:sp>
        <p:nvSpPr>
          <p:cNvPr id="52" name="正方形/長方形 53"/>
          <p:cNvSpPr>
            <a:spLocks noChangeArrowheads="1"/>
          </p:cNvSpPr>
          <p:nvPr/>
        </p:nvSpPr>
        <p:spPr bwMode="auto">
          <a:xfrm>
            <a:off x="4755935" y="3724007"/>
            <a:ext cx="1201737" cy="441325"/>
          </a:xfrm>
          <a:prstGeom prst="rect">
            <a:avLst/>
          </a:prstGeom>
          <a:solidFill>
            <a:schemeClr val="accent2">
              <a:lumMod val="20000"/>
              <a:lumOff val="80000"/>
            </a:schemeClr>
          </a:solidFill>
          <a:ln w="57150" algn="ctr">
            <a:solidFill>
              <a:srgbClr val="FF0000"/>
            </a:solidFill>
            <a:round/>
            <a:headEnd/>
            <a:tailEnd/>
          </a:ln>
        </p:spPr>
        <p:txBody>
          <a:bodyPr lIns="91435" tIns="45717" rIns="91435" bIns="45717"/>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lnSpc>
                <a:spcPct val="90000"/>
              </a:lnSpc>
            </a:pPr>
            <a:r>
              <a:rPr lang="en-US" altLang="ja-JP" sz="1200" dirty="0">
                <a:ea typeface="ＭＳ Ｐゴシック" charset="-128"/>
              </a:rPr>
              <a:t>Plug-Ins</a:t>
            </a:r>
          </a:p>
          <a:p>
            <a:pPr algn="ctr">
              <a:lnSpc>
                <a:spcPct val="90000"/>
              </a:lnSpc>
            </a:pPr>
            <a:r>
              <a:rPr lang="en-US" altLang="ja-JP" sz="1200" dirty="0">
                <a:ea typeface="ＭＳ Ｐゴシック" charset="-128"/>
              </a:rPr>
              <a:t>Device API</a:t>
            </a:r>
            <a:endParaRPr lang="ja-JP" altLang="en-US" sz="1400" dirty="0">
              <a:ea typeface="ＭＳ Ｐゴシック" charset="-128"/>
            </a:endParaRPr>
          </a:p>
        </p:txBody>
      </p:sp>
      <p:cxnSp>
        <p:nvCxnSpPr>
          <p:cNvPr id="53" name="直線コネクタ 59"/>
          <p:cNvCxnSpPr>
            <a:cxnSpLocks noChangeShapeType="1"/>
            <a:stCxn id="39" idx="2"/>
            <a:endCxn id="51" idx="0"/>
          </p:cNvCxnSpPr>
          <p:nvPr/>
        </p:nvCxnSpPr>
        <p:spPr bwMode="auto">
          <a:xfrm>
            <a:off x="5357596" y="2892211"/>
            <a:ext cx="0" cy="312737"/>
          </a:xfrm>
          <a:prstGeom prst="line">
            <a:avLst/>
          </a:prstGeom>
          <a:noFill/>
          <a:ln w="12700"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cxnSp>
        <p:nvCxnSpPr>
          <p:cNvPr id="54" name="直線コネクタ 61"/>
          <p:cNvCxnSpPr>
            <a:cxnSpLocks noChangeShapeType="1"/>
            <a:stCxn id="51" idx="2"/>
            <a:endCxn id="52" idx="0"/>
          </p:cNvCxnSpPr>
          <p:nvPr/>
        </p:nvCxnSpPr>
        <p:spPr bwMode="auto">
          <a:xfrm>
            <a:off x="5356803" y="3492287"/>
            <a:ext cx="0" cy="231721"/>
          </a:xfrm>
          <a:prstGeom prst="line">
            <a:avLst/>
          </a:prstGeom>
          <a:noFill/>
          <a:ln w="12700"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cxnSp>
        <p:nvCxnSpPr>
          <p:cNvPr id="55" name="直線コネクタ 63"/>
          <p:cNvCxnSpPr>
            <a:cxnSpLocks noChangeShapeType="1"/>
            <a:endCxn id="39" idx="0"/>
          </p:cNvCxnSpPr>
          <p:nvPr/>
        </p:nvCxnSpPr>
        <p:spPr bwMode="auto">
          <a:xfrm flipH="1">
            <a:off x="5356804" y="1846215"/>
            <a:ext cx="8923" cy="639597"/>
          </a:xfrm>
          <a:prstGeom prst="line">
            <a:avLst/>
          </a:prstGeom>
          <a:noFill/>
          <a:ln w="12700"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0660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GotAPI</a:t>
            </a:r>
            <a:r>
              <a:rPr lang="ja-JP" altLang="en-US" dirty="0"/>
              <a:t> </a:t>
            </a:r>
            <a:r>
              <a:rPr lang="en-US" altLang="ja-JP" dirty="0"/>
              <a:t>c</a:t>
            </a:r>
            <a:r>
              <a:rPr lang="en-US" altLang="ja-JP" dirty="0" smtClean="0"/>
              <a:t>haracteristics</a:t>
            </a:r>
            <a:endParaRPr kumimoji="1" lang="ja-JP" altLang="en-US" dirty="0"/>
          </a:p>
        </p:txBody>
      </p:sp>
      <p:sp>
        <p:nvSpPr>
          <p:cNvPr id="5" name="円/楕円 4"/>
          <p:cNvSpPr/>
          <p:nvPr/>
        </p:nvSpPr>
        <p:spPr>
          <a:xfrm>
            <a:off x="3082932" y="2038082"/>
            <a:ext cx="2676525" cy="2600325"/>
          </a:xfrm>
          <a:prstGeom prst="ellipse">
            <a:avLst/>
          </a:prstGeom>
          <a:solidFill>
            <a:srgbClr val="BBE0E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7" name="円/楕円 6"/>
          <p:cNvSpPr/>
          <p:nvPr/>
        </p:nvSpPr>
        <p:spPr>
          <a:xfrm>
            <a:off x="2536775" y="3142982"/>
            <a:ext cx="2676525" cy="2600325"/>
          </a:xfrm>
          <a:prstGeom prst="ellipse">
            <a:avLst/>
          </a:prstGeom>
          <a:solidFill>
            <a:srgbClr val="BBE0E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8" name="円/楕円 7"/>
          <p:cNvSpPr/>
          <p:nvPr/>
        </p:nvSpPr>
        <p:spPr>
          <a:xfrm>
            <a:off x="3827947" y="3142982"/>
            <a:ext cx="2676525" cy="2600325"/>
          </a:xfrm>
          <a:prstGeom prst="ellipse">
            <a:avLst/>
          </a:prstGeom>
          <a:solidFill>
            <a:srgbClr val="BBE0E3">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9" name="テキスト ボックス 8"/>
          <p:cNvSpPr txBox="1"/>
          <p:nvPr/>
        </p:nvSpPr>
        <p:spPr>
          <a:xfrm>
            <a:off x="3720171" y="2147948"/>
            <a:ext cx="1292331" cy="646325"/>
          </a:xfrm>
          <a:prstGeom prst="rect">
            <a:avLst/>
          </a:prstGeom>
          <a:noFill/>
        </p:spPr>
        <p:txBody>
          <a:bodyPr wrap="none" lIns="91435" tIns="45717" rIns="91435" bIns="45717" rtlCol="0">
            <a:spAutoFit/>
          </a:bodyPr>
          <a:lstStyle/>
          <a:p>
            <a:pPr algn="ctr"/>
            <a:r>
              <a:rPr kumimoji="1" lang="en-US" altLang="ja-JP" dirty="0"/>
              <a:t>Web </a:t>
            </a:r>
          </a:p>
          <a:p>
            <a:pPr algn="ctr"/>
            <a:r>
              <a:rPr kumimoji="1" lang="en-US" altLang="ja-JP" dirty="0"/>
              <a:t>technology</a:t>
            </a:r>
            <a:endParaRPr kumimoji="1" lang="ja-JP" altLang="en-US" dirty="0"/>
          </a:p>
        </p:txBody>
      </p:sp>
      <p:sp>
        <p:nvSpPr>
          <p:cNvPr id="10" name="テキスト ボックス 9"/>
          <p:cNvSpPr txBox="1"/>
          <p:nvPr/>
        </p:nvSpPr>
        <p:spPr>
          <a:xfrm>
            <a:off x="5330593" y="4579142"/>
            <a:ext cx="1017000" cy="369326"/>
          </a:xfrm>
          <a:prstGeom prst="rect">
            <a:avLst/>
          </a:prstGeom>
          <a:noFill/>
        </p:spPr>
        <p:txBody>
          <a:bodyPr wrap="none" lIns="91435" tIns="45717" rIns="91435" bIns="45717" rtlCol="0">
            <a:spAutoFit/>
          </a:bodyPr>
          <a:lstStyle/>
          <a:p>
            <a:r>
              <a:rPr kumimoji="1" lang="en-US" altLang="ja-JP" dirty="0"/>
              <a:t>Plug-Ins</a:t>
            </a:r>
          </a:p>
        </p:txBody>
      </p:sp>
      <p:sp>
        <p:nvSpPr>
          <p:cNvPr id="11" name="テキスト ボックス 10"/>
          <p:cNvSpPr txBox="1"/>
          <p:nvPr/>
        </p:nvSpPr>
        <p:spPr>
          <a:xfrm>
            <a:off x="2759097" y="4545130"/>
            <a:ext cx="1013409" cy="646325"/>
          </a:xfrm>
          <a:prstGeom prst="rect">
            <a:avLst/>
          </a:prstGeom>
          <a:noFill/>
        </p:spPr>
        <p:txBody>
          <a:bodyPr wrap="none" lIns="91435" tIns="45717" rIns="91435" bIns="45717" rtlCol="0">
            <a:spAutoFit/>
          </a:bodyPr>
          <a:lstStyle/>
          <a:p>
            <a:pPr algn="ctr"/>
            <a:r>
              <a:rPr lang="en-US" altLang="ja-JP" dirty="0"/>
              <a:t>External</a:t>
            </a:r>
          </a:p>
          <a:p>
            <a:pPr algn="ctr"/>
            <a:r>
              <a:rPr lang="en-US" altLang="ja-JP" dirty="0"/>
              <a:t>devices</a:t>
            </a:r>
            <a:endParaRPr kumimoji="1" lang="en-US" altLang="ja-JP" dirty="0"/>
          </a:p>
        </p:txBody>
      </p:sp>
      <p:sp>
        <p:nvSpPr>
          <p:cNvPr id="12" name="円/楕円 11"/>
          <p:cNvSpPr/>
          <p:nvPr/>
        </p:nvSpPr>
        <p:spPr>
          <a:xfrm>
            <a:off x="3342001" y="3048000"/>
            <a:ext cx="2144399" cy="1567040"/>
          </a:xfrm>
          <a:prstGeom prst="ellipse">
            <a:avLst/>
          </a:prstGeom>
          <a:solidFill>
            <a:srgbClr val="00B0F0">
              <a:alpha val="47843"/>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600" dirty="0">
                <a:solidFill>
                  <a:schemeClr val="tx1"/>
                </a:solidFill>
              </a:rPr>
              <a:t>GotAPI</a:t>
            </a:r>
          </a:p>
          <a:p>
            <a:pPr algn="ctr"/>
            <a:r>
              <a:rPr kumimoji="1" lang="en-US" altLang="ja-JP" sz="1600" dirty="0">
                <a:solidFill>
                  <a:schemeClr val="tx1"/>
                </a:solidFill>
              </a:rPr>
              <a:t>characteristics</a:t>
            </a:r>
            <a:endParaRPr kumimoji="1" lang="ja-JP" altLang="en-US" sz="1600" dirty="0">
              <a:solidFill>
                <a:schemeClr val="tx1"/>
              </a:solidFill>
            </a:endParaRPr>
          </a:p>
        </p:txBody>
      </p:sp>
      <p:sp>
        <p:nvSpPr>
          <p:cNvPr id="13" name="線吹き出し 1 (枠付き) 12"/>
          <p:cNvSpPr/>
          <p:nvPr/>
        </p:nvSpPr>
        <p:spPr>
          <a:xfrm>
            <a:off x="6553200" y="1219200"/>
            <a:ext cx="2438400" cy="5220517"/>
          </a:xfrm>
          <a:prstGeom prst="borderCallout1">
            <a:avLst>
              <a:gd name="adj1" fmla="val 49601"/>
              <a:gd name="adj2" fmla="val 54"/>
              <a:gd name="adj3" fmla="val 62522"/>
              <a:gd name="adj4" fmla="val -37451"/>
            </a:avLst>
          </a:prstGeom>
          <a:noFill/>
          <a:ln w="9525">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endParaRPr lang="en-US" altLang="ja-JP" sz="1050" dirty="0">
              <a:solidFill>
                <a:schemeClr val="tx1"/>
              </a:solidFill>
            </a:endParaRPr>
          </a:p>
          <a:p>
            <a:pPr marL="171439" indent="-171439">
              <a:buFont typeface="Arial" panose="020B0604020202020204" pitchFamily="34" charset="0"/>
              <a:buChar char="•"/>
            </a:pPr>
            <a:r>
              <a:rPr lang="en-US" altLang="ja-JP" sz="1050" dirty="0">
                <a:solidFill>
                  <a:schemeClr val="tx1"/>
                </a:solidFill>
              </a:rPr>
              <a:t>Any number of Plug-Ins, each implementing various device APIs, communicating with different ext. devices</a:t>
            </a:r>
          </a:p>
          <a:p>
            <a:pPr marL="171439" indent="-171439">
              <a:buFont typeface="Arial" panose="020B0604020202020204" pitchFamily="34" charset="0"/>
              <a:buChar char="•"/>
            </a:pPr>
            <a:r>
              <a:rPr lang="en-US" altLang="ja-JP" sz="1050" dirty="0">
                <a:solidFill>
                  <a:schemeClr val="tx1"/>
                </a:solidFill>
              </a:rPr>
              <a:t>GotAPI Server loosely couples apps and Plug-Ins/ext. devices</a:t>
            </a:r>
          </a:p>
          <a:p>
            <a:pPr marL="171439" indent="-171439">
              <a:buFont typeface="Arial" panose="020B0604020202020204" pitchFamily="34" charset="0"/>
              <a:buChar char="•"/>
            </a:pPr>
            <a:r>
              <a:rPr lang="en-US" altLang="ja-JP" sz="1050" dirty="0">
                <a:solidFill>
                  <a:schemeClr val="tx1"/>
                </a:solidFill>
              </a:rPr>
              <a:t>Adding new Plug-Ins extends the features and ext. devices</a:t>
            </a:r>
          </a:p>
          <a:p>
            <a:pPr marL="171439" indent="-171439">
              <a:buFont typeface="Arial" panose="020B0604020202020204" pitchFamily="34" charset="0"/>
              <a:buChar char="•"/>
            </a:pPr>
            <a:r>
              <a:rPr lang="en-US" altLang="ja-JP" sz="1050" dirty="0">
                <a:solidFill>
                  <a:schemeClr val="tx1"/>
                </a:solidFill>
              </a:rPr>
              <a:t>Plug-Ins can be freely provided by device vendors &amp; 3</a:t>
            </a:r>
            <a:r>
              <a:rPr lang="en-US" altLang="ja-JP" sz="1050" baseline="30000" dirty="0">
                <a:solidFill>
                  <a:schemeClr val="tx1"/>
                </a:solidFill>
              </a:rPr>
              <a:t>rd</a:t>
            </a:r>
            <a:r>
              <a:rPr lang="en-US" altLang="ja-JP" sz="1050" dirty="0">
                <a:solidFill>
                  <a:schemeClr val="tx1"/>
                </a:solidFill>
              </a:rPr>
              <a:t> parties any time via app markets</a:t>
            </a:r>
          </a:p>
          <a:p>
            <a:pPr marL="171439" indent="-171439">
              <a:buFont typeface="Arial" panose="020B0604020202020204" pitchFamily="34" charset="0"/>
              <a:buChar char="•"/>
            </a:pPr>
            <a:r>
              <a:rPr lang="en-US" altLang="ja-JP" sz="1050" dirty="0">
                <a:solidFill>
                  <a:schemeClr val="tx1"/>
                </a:solidFill>
              </a:rPr>
              <a:t>Apps to access services provided by Plug-Ins using web technologies, e.g., HTTP REST, JSON, WebSocket, </a:t>
            </a:r>
            <a:r>
              <a:rPr lang="en-US" altLang="ja-JP" sz="1050" dirty="0" smtClean="0">
                <a:solidFill>
                  <a:schemeClr val="tx1"/>
                </a:solidFill>
              </a:rPr>
              <a:t>Server-Sent Events</a:t>
            </a:r>
            <a:r>
              <a:rPr lang="en-US" altLang="ja-JP" sz="1050" dirty="0">
                <a:solidFill>
                  <a:schemeClr val="tx1"/>
                </a:solidFill>
              </a:rPr>
              <a:t>, WebRTC</a:t>
            </a:r>
          </a:p>
          <a:p>
            <a:pPr marL="171439" indent="-171439">
              <a:buFont typeface="Arial" panose="020B0604020202020204" pitchFamily="34" charset="0"/>
              <a:buChar char="•"/>
            </a:pPr>
            <a:r>
              <a:rPr kumimoji="1" lang="en-US" altLang="ja-JP" sz="1050" dirty="0">
                <a:solidFill>
                  <a:schemeClr val="tx1"/>
                </a:solidFill>
              </a:rPr>
              <a:t>Plug-Ins abstract differences of protocols, standards or specs</a:t>
            </a:r>
          </a:p>
          <a:p>
            <a:pPr marL="171439" indent="-171439">
              <a:buFont typeface="Arial" panose="020B0604020202020204" pitchFamily="34" charset="0"/>
              <a:buChar char="•"/>
            </a:pPr>
            <a:r>
              <a:rPr lang="en-US" altLang="ja-JP" sz="1050" dirty="0">
                <a:solidFill>
                  <a:schemeClr val="tx1"/>
                </a:solidFill>
              </a:rPr>
              <a:t>Plug-Ins enable overlaying different standards in the application layer to work together</a:t>
            </a:r>
          </a:p>
          <a:p>
            <a:pPr marL="171439" indent="-171439">
              <a:buFont typeface="Arial" panose="020B0604020202020204" pitchFamily="34" charset="0"/>
              <a:buChar char="•"/>
            </a:pPr>
            <a:r>
              <a:rPr lang="en-US" altLang="ja-JP" sz="1050" dirty="0">
                <a:solidFill>
                  <a:schemeClr val="tx1"/>
                </a:solidFill>
              </a:rPr>
              <a:t>Standardized APIs and proprietary APIs can be freely implemented in Plug-Ins. Own access policies may be implemented in Plug-Ins.</a:t>
            </a:r>
          </a:p>
          <a:p>
            <a:pPr marL="171439" indent="-171439">
              <a:buFont typeface="Arial" panose="020B0604020202020204" pitchFamily="34" charset="0"/>
              <a:buChar char="•"/>
            </a:pPr>
            <a:r>
              <a:rPr lang="en-US" altLang="ja-JP" sz="1050" dirty="0">
                <a:solidFill>
                  <a:schemeClr val="tx1"/>
                </a:solidFill>
              </a:rPr>
              <a:t>Data does not pass through other company’s servers; privacy &amp; confidentiality ensured.</a:t>
            </a:r>
            <a:r>
              <a:rPr lang="ja-JP" altLang="en-US" sz="1050" dirty="0">
                <a:solidFill>
                  <a:schemeClr val="tx1"/>
                </a:solidFill>
              </a:rPr>
              <a:t> </a:t>
            </a:r>
            <a:endParaRPr lang="en-US" altLang="ja-JP" sz="1050" dirty="0">
              <a:solidFill>
                <a:schemeClr val="tx1"/>
              </a:solidFill>
            </a:endParaRPr>
          </a:p>
          <a:p>
            <a:pPr marL="171439" indent="-171439">
              <a:buFont typeface="Arial" panose="020B0604020202020204" pitchFamily="34" charset="0"/>
              <a:buChar char="•"/>
            </a:pPr>
            <a:r>
              <a:rPr lang="en-US" altLang="ja-JP" sz="1050" dirty="0">
                <a:solidFill>
                  <a:schemeClr val="tx1"/>
                </a:solidFill>
              </a:rPr>
              <a:t>Plug-In SDK  used to develop Plug-Ins. SDKs to be provided by GotAPI providers</a:t>
            </a:r>
          </a:p>
        </p:txBody>
      </p:sp>
      <p:sp>
        <p:nvSpPr>
          <p:cNvPr id="15" name="線吹き出し 1 (枠付き) 14"/>
          <p:cNvSpPr/>
          <p:nvPr/>
        </p:nvSpPr>
        <p:spPr>
          <a:xfrm>
            <a:off x="302104" y="1447800"/>
            <a:ext cx="2162175" cy="2421401"/>
          </a:xfrm>
          <a:prstGeom prst="borderCallout1">
            <a:avLst>
              <a:gd name="adj1" fmla="val 50105"/>
              <a:gd name="adj2" fmla="val 100495"/>
              <a:gd name="adj3" fmla="val 66656"/>
              <a:gd name="adj4" fmla="val 153298"/>
            </a:avLst>
          </a:prstGeom>
          <a:noFill/>
          <a:ln w="9525">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r>
              <a:rPr kumimoji="1" lang="en-US" altLang="ja-JP" sz="1000" dirty="0">
                <a:solidFill>
                  <a:schemeClr val="tx1"/>
                </a:solidFill>
              </a:rPr>
              <a:t>Open &amp; cross platform technology</a:t>
            </a:r>
          </a:p>
          <a:p>
            <a:pPr marL="171439" indent="-171439">
              <a:buFont typeface="Arial" panose="020B0604020202020204" pitchFamily="34" charset="0"/>
              <a:buChar char="•"/>
            </a:pPr>
            <a:r>
              <a:rPr kumimoji="1" lang="en-US" altLang="ja-JP" sz="1000" dirty="0">
                <a:solidFill>
                  <a:schemeClr val="tx1"/>
                </a:solidFill>
              </a:rPr>
              <a:t>Many more web programmers than any other languages</a:t>
            </a:r>
          </a:p>
          <a:p>
            <a:pPr marL="171439" indent="-171439">
              <a:buFont typeface="Arial" panose="020B0604020202020204" pitchFamily="34" charset="0"/>
              <a:buChar char="•"/>
            </a:pPr>
            <a:r>
              <a:rPr lang="en-US" altLang="ja-JP" sz="1000" dirty="0">
                <a:solidFill>
                  <a:schemeClr val="tx1"/>
                </a:solidFill>
              </a:rPr>
              <a:t>Enabling apps running in browsers to access external devices consistently across any OSes</a:t>
            </a:r>
          </a:p>
          <a:p>
            <a:pPr marL="171439" indent="-171439">
              <a:buFont typeface="Arial" panose="020B0604020202020204" pitchFamily="34" charset="0"/>
              <a:buChar char="•"/>
            </a:pPr>
            <a:r>
              <a:rPr lang="en-US" altLang="ja-JP" sz="1000" dirty="0">
                <a:solidFill>
                  <a:schemeClr val="tx1"/>
                </a:solidFill>
              </a:rPr>
              <a:t>Currently no way for web programmers to develop apps for external devices</a:t>
            </a:r>
          </a:p>
          <a:p>
            <a:pPr marL="171439" indent="-171439">
              <a:buFont typeface="Arial" panose="020B0604020202020204" pitchFamily="34" charset="0"/>
              <a:buChar char="•"/>
            </a:pPr>
            <a:r>
              <a:rPr lang="en-US" altLang="ja-JP" sz="1000" dirty="0">
                <a:solidFill>
                  <a:schemeClr val="tx1"/>
                </a:solidFill>
              </a:rPr>
              <a:t>Providing ways for hybrid app developers to develop apps for external devices not depending on a particular hybrid apps development framework</a:t>
            </a:r>
          </a:p>
        </p:txBody>
      </p:sp>
      <p:sp>
        <p:nvSpPr>
          <p:cNvPr id="16" name="線吹き出し 1 (枠付き) 15"/>
          <p:cNvSpPr/>
          <p:nvPr/>
        </p:nvSpPr>
        <p:spPr>
          <a:xfrm>
            <a:off x="313095" y="4247496"/>
            <a:ext cx="2162175" cy="2381904"/>
          </a:xfrm>
          <a:prstGeom prst="borderCallout1">
            <a:avLst>
              <a:gd name="adj1" fmla="val 50105"/>
              <a:gd name="adj2" fmla="val 100495"/>
              <a:gd name="adj3" fmla="val 35664"/>
              <a:gd name="adj4" fmla="val 117322"/>
            </a:avLst>
          </a:prstGeom>
          <a:noFill/>
          <a:ln w="9525">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marL="171439" indent="-171439">
              <a:buFont typeface="Arial" panose="020B0604020202020204" pitchFamily="34" charset="0"/>
              <a:buChar char="•"/>
            </a:pPr>
            <a:r>
              <a:rPr lang="en-US" altLang="ja-JP" sz="1000" dirty="0">
                <a:solidFill>
                  <a:schemeClr val="tx1"/>
                </a:solidFill>
              </a:rPr>
              <a:t>Many various types of devices &amp; sensors increasing</a:t>
            </a:r>
          </a:p>
          <a:p>
            <a:pPr marL="171439" indent="-171439">
              <a:buFont typeface="Arial" panose="020B0604020202020204" pitchFamily="34" charset="0"/>
              <a:buChar char="•"/>
            </a:pPr>
            <a:r>
              <a:rPr lang="en-US" altLang="ja-JP" sz="1000" dirty="0">
                <a:solidFill>
                  <a:schemeClr val="tx1"/>
                </a:solidFill>
              </a:rPr>
              <a:t>Crowded &amp; fragmented technologies require app development customized for each environment</a:t>
            </a:r>
          </a:p>
          <a:p>
            <a:pPr marL="171439" indent="-171439">
              <a:buFont typeface="Arial" panose="020B0604020202020204" pitchFamily="34" charset="0"/>
              <a:buChar char="•"/>
            </a:pPr>
            <a:r>
              <a:rPr lang="en-US" altLang="ja-JP" sz="1000" dirty="0">
                <a:solidFill>
                  <a:schemeClr val="tx1"/>
                </a:solidFill>
              </a:rPr>
              <a:t>Hard to ensure data confidentiality &amp; privacy for certain vertical markets</a:t>
            </a:r>
          </a:p>
          <a:p>
            <a:pPr marL="171439" indent="-171439">
              <a:buFont typeface="Arial" panose="020B0604020202020204" pitchFamily="34" charset="0"/>
              <a:buChar char="•"/>
            </a:pPr>
            <a:r>
              <a:rPr lang="en-US" altLang="ja-JP" sz="1000" dirty="0">
                <a:solidFill>
                  <a:schemeClr val="tx1"/>
                </a:solidFill>
              </a:rPr>
              <a:t>Similar features from different ext. device vendors require different app programming, lack of open </a:t>
            </a:r>
            <a:r>
              <a:rPr lang="en-US" altLang="ja-JP" sz="1000" dirty="0" smtClean="0">
                <a:solidFill>
                  <a:schemeClr val="tx1"/>
                </a:solidFill>
              </a:rPr>
              <a:t>standards</a:t>
            </a:r>
          </a:p>
        </p:txBody>
      </p:sp>
      <p:sp>
        <p:nvSpPr>
          <p:cNvPr id="19" name="正方形/長方形 18"/>
          <p:cNvSpPr/>
          <p:nvPr/>
        </p:nvSpPr>
        <p:spPr>
          <a:xfrm>
            <a:off x="6553200" y="956995"/>
            <a:ext cx="2438400" cy="299488"/>
          </a:xfrm>
          <a:prstGeom prst="rect">
            <a:avLst/>
          </a:prstGeom>
          <a:solidFill>
            <a:srgbClr val="CCFFCC"/>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200" b="1" dirty="0">
                <a:solidFill>
                  <a:schemeClr val="tx1"/>
                </a:solidFill>
              </a:rPr>
              <a:t>Flexible architecture</a:t>
            </a:r>
            <a:endParaRPr kumimoji="1" lang="ja-JP" altLang="en-US" sz="2300" b="1" dirty="0">
              <a:solidFill>
                <a:schemeClr val="tx1"/>
              </a:solidFill>
            </a:endParaRPr>
          </a:p>
        </p:txBody>
      </p:sp>
      <p:sp>
        <p:nvSpPr>
          <p:cNvPr id="20" name="正方形/長方形 19"/>
          <p:cNvSpPr/>
          <p:nvPr/>
        </p:nvSpPr>
        <p:spPr>
          <a:xfrm>
            <a:off x="302104" y="1179493"/>
            <a:ext cx="2162175" cy="268307"/>
          </a:xfrm>
          <a:prstGeom prst="rect">
            <a:avLst/>
          </a:prstGeom>
          <a:solidFill>
            <a:srgbClr val="CCFFCC"/>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1050" b="1" dirty="0">
                <a:solidFill>
                  <a:schemeClr val="tx1"/>
                </a:solidFill>
              </a:rPr>
              <a:t>Cross platform  technology</a:t>
            </a:r>
          </a:p>
        </p:txBody>
      </p:sp>
      <p:sp>
        <p:nvSpPr>
          <p:cNvPr id="21" name="正方形/長方形 20"/>
          <p:cNvSpPr/>
          <p:nvPr/>
        </p:nvSpPr>
        <p:spPr>
          <a:xfrm>
            <a:off x="326147" y="4098678"/>
            <a:ext cx="2162175" cy="262204"/>
          </a:xfrm>
          <a:prstGeom prst="rect">
            <a:avLst/>
          </a:prstGeom>
          <a:solidFill>
            <a:srgbClr val="CCFFCC"/>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altLang="ja-JP" sz="1200" b="1" dirty="0">
                <a:solidFill>
                  <a:schemeClr val="tx1"/>
                </a:solidFill>
              </a:rPr>
              <a:t>Lack of openness</a:t>
            </a:r>
          </a:p>
        </p:txBody>
      </p:sp>
    </p:spTree>
    <p:extLst>
      <p:ext uri="{BB962C8B-B14F-4D97-AF65-F5344CB8AC3E}">
        <p14:creationId xmlns:p14="http://schemas.microsoft.com/office/powerpoint/2010/main" val="3309090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GotAPI advantages</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3052831517"/>
              </p:ext>
            </p:extLst>
          </p:nvPr>
        </p:nvGraphicFramePr>
        <p:xfrm>
          <a:off x="467544" y="990600"/>
          <a:ext cx="8334549" cy="5478519"/>
        </p:xfrm>
        <a:graphic>
          <a:graphicData uri="http://schemas.openxmlformats.org/drawingml/2006/table">
            <a:tbl>
              <a:tblPr firstRow="1" bandRow="1">
                <a:tableStyleId>{8EC20E35-A176-4012-BC5E-935CFFF8708E}</a:tableStyleId>
              </a:tblPr>
              <a:tblGrid>
                <a:gridCol w="980256"/>
                <a:gridCol w="2217751"/>
                <a:gridCol w="2464905"/>
                <a:gridCol w="2671637"/>
              </a:tblGrid>
              <a:tr h="418839">
                <a:tc>
                  <a:txBody>
                    <a:bodyPr/>
                    <a:lstStyle/>
                    <a:p>
                      <a:pPr algn="ctr"/>
                      <a:r>
                        <a:rPr kumimoji="1" lang="en-US" altLang="ja-JP" sz="1100" dirty="0" smtClean="0">
                          <a:solidFill>
                            <a:schemeClr val="bg1"/>
                          </a:solidFill>
                        </a:rPr>
                        <a:t>Developers</a:t>
                      </a:r>
                      <a:endParaRPr kumimoji="1" lang="ja-JP" altLang="en-US" sz="11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1. Issues</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2. GotAPI</a:t>
                      </a:r>
                      <a:r>
                        <a:rPr kumimoji="1" lang="en-US" altLang="ja-JP" sz="1600" baseline="0" dirty="0" smtClean="0">
                          <a:solidFill>
                            <a:schemeClr val="bg1"/>
                          </a:solidFill>
                        </a:rPr>
                        <a:t> roles</a:t>
                      </a:r>
                      <a:endParaRPr kumimoji="1" lang="ja-JP" altLang="en-US" sz="1600" dirty="0">
                        <a:solidFill>
                          <a:schemeClr val="bg1"/>
                        </a:solidFill>
                      </a:endParaRPr>
                    </a:p>
                  </a:txBody>
                  <a:tcPr anchor="ctr">
                    <a:lnT w="12700" cap="flat" cmpd="sng" algn="ctr">
                      <a:solidFill>
                        <a:schemeClr val="tx1"/>
                      </a:solidFill>
                      <a:prstDash val="solid"/>
                      <a:round/>
                      <a:headEnd type="none" w="med" len="med"/>
                      <a:tailEnd type="none" w="med" len="med"/>
                    </a:lnT>
                  </a:tcPr>
                </a:tc>
                <a:tc>
                  <a:txBody>
                    <a:bodyPr/>
                    <a:lstStyle/>
                    <a:p>
                      <a:pPr algn="ctr"/>
                      <a:r>
                        <a:rPr kumimoji="1" lang="en-US" altLang="ja-JP" sz="1600" dirty="0" smtClean="0">
                          <a:solidFill>
                            <a:schemeClr val="bg1"/>
                          </a:solidFill>
                        </a:rPr>
                        <a:t>3. GotAPI</a:t>
                      </a:r>
                      <a:r>
                        <a:rPr kumimoji="1" lang="ja-JP" altLang="en-US" sz="1600" baseline="0" dirty="0" smtClean="0">
                          <a:solidFill>
                            <a:schemeClr val="bg1"/>
                          </a:solidFill>
                        </a:rPr>
                        <a:t> </a:t>
                      </a:r>
                      <a:r>
                        <a:rPr kumimoji="1" lang="en-US" altLang="ja-JP" sz="1600" baseline="0" dirty="0" smtClean="0">
                          <a:solidFill>
                            <a:schemeClr val="bg1"/>
                          </a:solidFill>
                        </a:rPr>
                        <a:t>advantages</a:t>
                      </a:r>
                      <a:endParaRPr kumimoji="1" lang="ja-JP" altLang="en-US" sz="16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579512">
                <a:tc>
                  <a:txBody>
                    <a:bodyPr/>
                    <a:lstStyle/>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r>
                        <a:rPr kumimoji="1" lang="en-US" altLang="ja-JP" sz="900" b="1" dirty="0" smtClean="0"/>
                        <a:t>Applications</a:t>
                      </a:r>
                      <a:endParaRPr kumimoji="1" lang="ja-JP" altLang="en-US" sz="900" b="1" dirty="0" smtClean="0"/>
                    </a:p>
                  </a:txBody>
                  <a:tcP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900" dirty="0" smtClean="0"/>
                    </a:p>
                    <a:p>
                      <a:pPr marL="0" indent="0">
                        <a:buFont typeface="Arial" panose="020B0604020202020204" pitchFamily="34" charset="0"/>
                        <a:buNone/>
                      </a:pPr>
                      <a:r>
                        <a:rPr kumimoji="1" lang="en-US" altLang="ja-JP" sz="900" b="1" dirty="0" smtClean="0"/>
                        <a:t>Trend:</a:t>
                      </a:r>
                      <a:r>
                        <a:rPr kumimoji="1" lang="en-US" altLang="ja-JP" sz="900" b="1" baseline="0" dirty="0" smtClean="0"/>
                        <a:t> </a:t>
                      </a:r>
                      <a:r>
                        <a:rPr kumimoji="1" lang="en-US" altLang="ja-JP" sz="900" dirty="0" smtClean="0"/>
                        <a:t>Increasingly many more types of devices &amp; sensors that are connected with smartphones to enable various</a:t>
                      </a:r>
                      <a:r>
                        <a:rPr kumimoji="1" lang="en-US" altLang="ja-JP" sz="900" baseline="0" dirty="0" smtClean="0"/>
                        <a:t> applications</a:t>
                      </a:r>
                    </a:p>
                    <a:p>
                      <a:pPr marL="0" indent="0">
                        <a:buFont typeface="Arial" panose="020B0604020202020204" pitchFamily="34" charset="0"/>
                        <a:buNone/>
                      </a:pPr>
                      <a:endParaRPr kumimoji="1" lang="en-US" altLang="ja-JP" sz="900" dirty="0" smtClean="0"/>
                    </a:p>
                    <a:p>
                      <a:pPr marL="171450" indent="-171450">
                        <a:buFont typeface="Arial" panose="020B0604020202020204" pitchFamily="34" charset="0"/>
                        <a:buChar char="•"/>
                      </a:pPr>
                      <a:r>
                        <a:rPr kumimoji="1" lang="en-US" altLang="ja-JP" sz="900" b="1" dirty="0" smtClean="0"/>
                        <a:t>Web Apps: </a:t>
                      </a:r>
                      <a:r>
                        <a:rPr kumimoji="1" lang="en-US" altLang="ja-JP" sz="900" dirty="0" smtClean="0"/>
                        <a:t>No way for web apps running in browser to work with such ext. devices</a:t>
                      </a:r>
                      <a:endParaRPr kumimoji="1" lang="ja-JP" altLang="en-US" sz="900" dirty="0" smtClean="0"/>
                    </a:p>
                    <a:p>
                      <a:pPr marL="171450" indent="-171450">
                        <a:buFont typeface="Arial" panose="020B0604020202020204" pitchFamily="34" charset="0"/>
                        <a:buChar char="•"/>
                      </a:pPr>
                      <a:r>
                        <a:rPr kumimoji="1" lang="en-US" altLang="ja-JP" sz="900" b="1" dirty="0" smtClean="0"/>
                        <a:t>Native Apps</a:t>
                      </a:r>
                      <a:r>
                        <a:rPr kumimoji="1" lang="en-US" altLang="ja-JP" sz="900" dirty="0" smtClean="0"/>
                        <a:t>: app d</a:t>
                      </a:r>
                      <a:r>
                        <a:rPr kumimoji="1" lang="en-US" altLang="ja-JP" sz="900" baseline="0" dirty="0" smtClean="0"/>
                        <a:t>evelopment requires use of SDKs that are provided for each ext. devices with customized developments</a:t>
                      </a:r>
                    </a:p>
                    <a:p>
                      <a:pPr marL="171450" indent="-171450">
                        <a:buFont typeface="Arial" panose="020B0604020202020204" pitchFamily="34" charset="0"/>
                        <a:buChar char="•"/>
                      </a:pPr>
                      <a:r>
                        <a:rPr kumimoji="1" lang="en-US" altLang="ja-JP" sz="900" b="1" baseline="0" dirty="0" smtClean="0"/>
                        <a:t>Hybrid Apps: </a:t>
                      </a:r>
                      <a:r>
                        <a:rPr kumimoji="1" lang="en-US" altLang="ja-JP" sz="900" b="0" baseline="0" dirty="0" smtClean="0"/>
                        <a:t>m</a:t>
                      </a:r>
                      <a:r>
                        <a:rPr kumimoji="1" lang="en-US" altLang="ja-JP" sz="900" baseline="0" dirty="0" smtClean="0"/>
                        <a:t>any cases where such device SDKs can not be embedded in the hybrid app development framework being used; making it difficult to develop apps freely to work with various ext. devices.</a:t>
                      </a:r>
                    </a:p>
                  </a:txBody>
                  <a:tcPr>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80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tx1"/>
                          </a:solidFill>
                        </a:rPr>
                        <a:t>Cross platform app</a:t>
                      </a:r>
                      <a:r>
                        <a:rPr kumimoji="1" lang="en-US" altLang="ja-JP" sz="800" b="1" baseline="0" dirty="0" smtClean="0">
                          <a:solidFill>
                            <a:schemeClr val="tx1"/>
                          </a:solidFill>
                        </a:rPr>
                        <a:t> development</a:t>
                      </a:r>
                      <a:r>
                        <a:rPr kumimoji="1" lang="en-US" altLang="ja-JP" sz="800" baseline="0" dirty="0" smtClean="0">
                          <a:solidFill>
                            <a:schemeClr val="tx1"/>
                          </a:solidFill>
                        </a:rPr>
                        <a:t>: </a:t>
                      </a:r>
                      <a:r>
                        <a:rPr kumimoji="1" lang="en-US" altLang="ja-JP" sz="800" dirty="0" smtClean="0">
                          <a:solidFill>
                            <a:schemeClr val="tx1"/>
                          </a:solidFill>
                        </a:rPr>
                        <a:t>Web technology enables apps and app development</a:t>
                      </a:r>
                      <a:r>
                        <a:rPr kumimoji="1" lang="en-US" altLang="ja-JP" sz="800" baseline="0" dirty="0" smtClean="0">
                          <a:solidFill>
                            <a:schemeClr val="tx1"/>
                          </a:solidFill>
                        </a:rPr>
                        <a:t> independent of OSes, by use of</a:t>
                      </a:r>
                      <a:r>
                        <a:rPr kumimoji="1" lang="en-US" altLang="ja-JP" sz="800" dirty="0" smtClean="0"/>
                        <a:t> various web technologies,</a:t>
                      </a:r>
                      <a:r>
                        <a:rPr kumimoji="1" lang="en-US" altLang="ja-JP" sz="800" baseline="0" dirty="0" smtClean="0"/>
                        <a:t> e.g., HTTP REST, WebSocket, Server-Sent Events, WebRTC. </a:t>
                      </a:r>
                      <a:endParaRPr kumimoji="1" lang="en-US" altLang="ja-JP" sz="800" baseline="0" dirty="0" smtClean="0">
                        <a:solidFill>
                          <a:schemeClr val="tx1"/>
                        </a:solidFill>
                      </a:endParaRPr>
                    </a:p>
                    <a:p>
                      <a:pPr marL="171450" indent="-171450">
                        <a:buFont typeface="Arial" panose="020B0604020202020204" pitchFamily="34" charset="0"/>
                        <a:buChar char="•"/>
                      </a:pPr>
                      <a:endParaRPr kumimoji="1" lang="en-US" altLang="ja-JP" sz="800" dirty="0" smtClean="0">
                        <a:solidFill>
                          <a:schemeClr val="tx1"/>
                        </a:solidFill>
                      </a:endParaRPr>
                    </a:p>
                    <a:p>
                      <a:pPr marL="171450" indent="-171450">
                        <a:buFont typeface="Arial" panose="020B0604020202020204" pitchFamily="34" charset="0"/>
                        <a:buChar char="•"/>
                      </a:pPr>
                      <a:r>
                        <a:rPr kumimoji="1" lang="en-US" altLang="ja-JP" sz="800" b="1" dirty="0" smtClean="0"/>
                        <a:t>Bridging apps and ext. devices to</a:t>
                      </a:r>
                      <a:r>
                        <a:rPr kumimoji="1" lang="en-US" altLang="ja-JP" sz="800" b="1" baseline="0" dirty="0" smtClean="0"/>
                        <a:t> work together</a:t>
                      </a:r>
                      <a:r>
                        <a:rPr kumimoji="1" lang="en-US" altLang="ja-JP" sz="800" b="1" dirty="0" smtClean="0"/>
                        <a:t>: </a:t>
                      </a:r>
                      <a:r>
                        <a:rPr kumimoji="1" lang="en-US" altLang="ja-JP" sz="800" dirty="0" smtClean="0"/>
                        <a:t>GotAPI</a:t>
                      </a:r>
                      <a:r>
                        <a:rPr kumimoji="1" lang="en-US" altLang="ja-JP" sz="800" baseline="0" dirty="0" smtClean="0"/>
                        <a:t> bridges apps and ext. devices through standardized framework for APIs, enabling apps to access and work with various ext. devices</a:t>
                      </a:r>
                    </a:p>
                    <a:p>
                      <a:pPr marL="171450" indent="-171450">
                        <a:buFont typeface="Arial" panose="020B0604020202020204" pitchFamily="34" charset="0"/>
                        <a:buChar char="•"/>
                      </a:pPr>
                      <a:endParaRPr kumimoji="1" lang="ja-JP" altLang="en-US" sz="800" dirty="0" smtClean="0"/>
                    </a:p>
                    <a:p>
                      <a:pPr marL="171450" indent="-171450">
                        <a:buFont typeface="Arial" panose="020B0604020202020204" pitchFamily="34" charset="0"/>
                        <a:buChar char="•"/>
                      </a:pPr>
                      <a:r>
                        <a:rPr kumimoji="1" lang="en-US" altLang="ja-JP" sz="800" b="1" dirty="0" smtClean="0"/>
                        <a:t>Consistent framework: </a:t>
                      </a:r>
                      <a:r>
                        <a:rPr kumimoji="1" lang="en-US" altLang="ja-JP" sz="800" dirty="0" smtClean="0"/>
                        <a:t>GotAPI is </a:t>
                      </a:r>
                      <a:r>
                        <a:rPr kumimoji="1" lang="en-US" altLang="ja-JP" sz="800" baseline="0" dirty="0" smtClean="0"/>
                        <a:t>a consistent framework providing for registration, discovery, access, security, authentication, etc. for apps and ext. devices. They would have to be implemented for each device independently without GotAPI</a:t>
                      </a:r>
                    </a:p>
                  </a:txBody>
                  <a:tcPr>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800" b="1" dirty="0" smtClean="0">
                        <a:solidFill>
                          <a:srgbClr val="0070C0"/>
                        </a:solidFill>
                      </a:endParaRPr>
                    </a:p>
                    <a:p>
                      <a:pPr marL="171450" indent="-171450">
                        <a:buFont typeface="Arial" panose="020B0604020202020204" pitchFamily="34" charset="0"/>
                        <a:buChar char="•"/>
                      </a:pPr>
                      <a:r>
                        <a:rPr kumimoji="1" lang="en-US" altLang="ja-JP" sz="800" b="1" dirty="0" smtClean="0">
                          <a:solidFill>
                            <a:schemeClr val="accent5">
                              <a:lumMod val="50000"/>
                            </a:schemeClr>
                          </a:solidFill>
                        </a:rPr>
                        <a:t>Web</a:t>
                      </a:r>
                      <a:r>
                        <a:rPr kumimoji="1" lang="ja-JP" altLang="en-US" sz="800" b="1" baseline="0" dirty="0" smtClean="0">
                          <a:solidFill>
                            <a:schemeClr val="accent5">
                              <a:lumMod val="50000"/>
                            </a:schemeClr>
                          </a:solidFill>
                        </a:rPr>
                        <a:t> </a:t>
                      </a:r>
                      <a:r>
                        <a:rPr kumimoji="1" lang="en-US" altLang="ja-JP" sz="800" b="1" baseline="0" dirty="0" smtClean="0">
                          <a:solidFill>
                            <a:schemeClr val="accent5">
                              <a:lumMod val="50000"/>
                            </a:schemeClr>
                          </a:solidFill>
                        </a:rPr>
                        <a:t>app developers</a:t>
                      </a:r>
                      <a:r>
                        <a:rPr kumimoji="1" lang="ja-JP" altLang="en-US" sz="800" b="1" dirty="0" smtClean="0">
                          <a:solidFill>
                            <a:schemeClr val="accent5">
                              <a:lumMod val="50000"/>
                            </a:schemeClr>
                          </a:solidFill>
                        </a:rPr>
                        <a:t>：</a:t>
                      </a:r>
                      <a:r>
                        <a:rPr kumimoji="1" lang="ja-JP" altLang="en-US" sz="800" dirty="0" smtClean="0"/>
                        <a:t>　</a:t>
                      </a:r>
                      <a:r>
                        <a:rPr kumimoji="1" lang="en-US" altLang="ja-JP" sz="800" dirty="0" smtClean="0"/>
                        <a:t>Programming only in JavaScript enables</a:t>
                      </a:r>
                      <a:r>
                        <a:rPr kumimoji="1" lang="en-US" altLang="ja-JP" sz="800" baseline="0" dirty="0" smtClean="0"/>
                        <a:t> apps that work with ext. devices.  Due to this simplicity, enlarges the coverage of services to work with ext. devices, as there are further more web developers than native apps developers.  Web developers are now able to develop apps that work with ext. devices (this cannot be done currently)</a:t>
                      </a:r>
                      <a:endParaRPr kumimoji="1" lang="ja-JP" altLang="en-US" sz="800" dirty="0" smtClean="0"/>
                    </a:p>
                    <a:p>
                      <a:pPr marL="171450" indent="-171450">
                        <a:buFont typeface="Arial" panose="020B0604020202020204" pitchFamily="34" charset="0"/>
                        <a:buChar char="•"/>
                      </a:pPr>
                      <a:r>
                        <a:rPr kumimoji="1" lang="en-US" altLang="ja-JP" sz="800" b="1" dirty="0" smtClean="0">
                          <a:solidFill>
                            <a:schemeClr val="accent5">
                              <a:lumMod val="50000"/>
                            </a:schemeClr>
                          </a:solidFill>
                        </a:rPr>
                        <a:t>Native app</a:t>
                      </a:r>
                      <a:r>
                        <a:rPr kumimoji="1" lang="en-US" altLang="ja-JP" sz="800" b="1" baseline="0" dirty="0" smtClean="0">
                          <a:solidFill>
                            <a:schemeClr val="accent5">
                              <a:lumMod val="50000"/>
                            </a:schemeClr>
                          </a:solidFill>
                        </a:rPr>
                        <a:t> developers:</a:t>
                      </a:r>
                      <a:r>
                        <a:rPr kumimoji="1" lang="ja-JP" altLang="en-US" sz="800" b="1" dirty="0" smtClean="0">
                          <a:solidFill>
                            <a:schemeClr val="accent5">
                              <a:lumMod val="50000"/>
                            </a:schemeClr>
                          </a:solidFill>
                        </a:rPr>
                        <a:t>　</a:t>
                      </a:r>
                      <a:r>
                        <a:rPr kumimoji="1" lang="en-US" altLang="ja-JP" sz="800" b="0" dirty="0" smtClean="0">
                          <a:solidFill>
                            <a:schemeClr val="tx1"/>
                          </a:solidFill>
                        </a:rPr>
                        <a:t>Native app developers do not have to embed SDKs for each ext. device, and the app’s package side is reduced. </a:t>
                      </a:r>
                      <a:endParaRPr kumimoji="1" lang="ja-JP" altLang="en-US" sz="800" dirty="0" smtClean="0"/>
                    </a:p>
                    <a:p>
                      <a:pPr marL="171450" indent="-171450">
                        <a:buFont typeface="Arial" panose="020B0604020202020204" pitchFamily="34" charset="0"/>
                        <a:buChar char="•"/>
                      </a:pPr>
                      <a:r>
                        <a:rPr kumimoji="1" lang="en-US" altLang="ja-JP" sz="800" b="1" dirty="0" smtClean="0">
                          <a:solidFill>
                            <a:schemeClr val="accent5">
                              <a:lumMod val="50000"/>
                            </a:schemeClr>
                          </a:solidFill>
                        </a:rPr>
                        <a:t>Hybrid app developers</a:t>
                      </a:r>
                      <a:r>
                        <a:rPr kumimoji="1" lang="ja-JP" altLang="en-US" sz="800" b="1" dirty="0" smtClean="0">
                          <a:solidFill>
                            <a:schemeClr val="accent5">
                              <a:lumMod val="50000"/>
                            </a:schemeClr>
                          </a:solidFill>
                        </a:rPr>
                        <a:t>：</a:t>
                      </a:r>
                      <a:r>
                        <a:rPr kumimoji="1" lang="ja-JP" altLang="en-US" sz="800" dirty="0" smtClean="0"/>
                        <a:t>　</a:t>
                      </a:r>
                      <a:r>
                        <a:rPr kumimoji="1" lang="en-US" altLang="ja-JP" sz="800" dirty="0" smtClean="0"/>
                        <a:t>Many hybrid app development frameworks (e.g.</a:t>
                      </a:r>
                      <a:r>
                        <a:rPr kumimoji="1" lang="en-US" altLang="ja-JP" sz="800" baseline="0" dirty="0" smtClean="0"/>
                        <a:t> </a:t>
                      </a:r>
                      <a:r>
                        <a:rPr kumimoji="1" lang="en-US" altLang="ja-JP" sz="800" dirty="0" smtClean="0"/>
                        <a:t>Cordova, PhoneGap, Monaca, Applican ) cannot embed</a:t>
                      </a:r>
                      <a:r>
                        <a:rPr kumimoji="1" lang="en-US" altLang="ja-JP" sz="800" baseline="0" dirty="0" smtClean="0"/>
                        <a:t> SDKs of ext. devices. But GotAPI enables such hybrid app development framework to build apps to work with such ext. devices. </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All</a:t>
                      </a:r>
                      <a:r>
                        <a:rPr kumimoji="1" lang="en-US" altLang="ja-JP" sz="800" b="1" baseline="0" dirty="0" smtClean="0">
                          <a:solidFill>
                            <a:schemeClr val="accent5">
                              <a:lumMod val="50000"/>
                            </a:schemeClr>
                          </a:solidFill>
                        </a:rPr>
                        <a:t> app developers</a:t>
                      </a:r>
                      <a:r>
                        <a:rPr kumimoji="1" lang="ja-JP" altLang="en-US" sz="800" b="1" dirty="0" smtClean="0">
                          <a:solidFill>
                            <a:schemeClr val="accent5">
                              <a:lumMod val="50000"/>
                            </a:schemeClr>
                          </a:solidFill>
                        </a:rPr>
                        <a:t>：</a:t>
                      </a:r>
                      <a:r>
                        <a:rPr kumimoji="1" lang="ja-JP" altLang="en-US" sz="800" b="1" dirty="0" smtClean="0">
                          <a:solidFill>
                            <a:srgbClr val="0070C0"/>
                          </a:solidFill>
                        </a:rPr>
                        <a:t>　</a:t>
                      </a:r>
                      <a:r>
                        <a:rPr kumimoji="1" lang="en-US" altLang="ja-JP" sz="800" b="0" dirty="0" smtClean="0">
                          <a:solidFill>
                            <a:schemeClr val="tx1"/>
                          </a:solidFill>
                        </a:rPr>
                        <a:t>The same process can be used to develop apps for different</a:t>
                      </a:r>
                      <a:r>
                        <a:rPr kumimoji="1" lang="en-US" altLang="ja-JP" sz="800" b="0" baseline="0" dirty="0" smtClean="0">
                          <a:solidFill>
                            <a:schemeClr val="tx1"/>
                          </a:solidFill>
                        </a:rPr>
                        <a:t> ext. devices. This reduces learning costs for developers and they can now focus more on developing better apps rather than learning it.</a:t>
                      </a:r>
                    </a:p>
                  </a:txBody>
                  <a:tcP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FFFF"/>
                    </a:solidFill>
                  </a:tcPr>
                </a:tc>
              </a:tr>
              <a:tr h="1957835">
                <a:tc>
                  <a:txBody>
                    <a:bodyPr/>
                    <a:lstStyle/>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endParaRPr kumimoji="1" lang="en-US" altLang="ja-JP" sz="900" b="1" dirty="0" smtClean="0"/>
                    </a:p>
                    <a:p>
                      <a:pPr marL="0" indent="0" algn="ctr">
                        <a:buFont typeface="Arial" panose="020B0604020202020204" pitchFamily="34" charset="0"/>
                        <a:buNone/>
                      </a:pPr>
                      <a:r>
                        <a:rPr kumimoji="1" lang="en-US" altLang="ja-JP" sz="900" b="1" dirty="0" smtClean="0"/>
                        <a:t>Ext.</a:t>
                      </a:r>
                    </a:p>
                    <a:p>
                      <a:pPr marL="0" indent="0" algn="ctr">
                        <a:buFont typeface="Arial" panose="020B0604020202020204" pitchFamily="34" charset="0"/>
                        <a:buNone/>
                      </a:pPr>
                      <a:r>
                        <a:rPr kumimoji="1" lang="en-US" altLang="ja-JP" sz="900" b="1" dirty="0" smtClean="0"/>
                        <a:t>devices</a:t>
                      </a:r>
                    </a:p>
                  </a:txBody>
                  <a:tcPr>
                    <a:lnL w="12700" cap="flat" cmpd="sng" algn="ctr">
                      <a:solidFill>
                        <a:schemeClr val="tx1"/>
                      </a:solidFill>
                      <a:prstDash val="solid"/>
                      <a:round/>
                      <a:headEnd type="none" w="med" len="med"/>
                      <a:tailEnd type="none" w="med" len="med"/>
                    </a:lnL>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900" dirty="0" smtClean="0"/>
                    </a:p>
                    <a:p>
                      <a:pPr marL="171450" indent="-171450">
                        <a:buFont typeface="Arial" panose="020B0604020202020204" pitchFamily="34" charset="0"/>
                        <a:buChar char="•"/>
                      </a:pPr>
                      <a:r>
                        <a:rPr kumimoji="1" lang="en-US" altLang="ja-JP" sz="900" b="1" dirty="0" smtClean="0"/>
                        <a:t>Customized development: </a:t>
                      </a:r>
                      <a:r>
                        <a:rPr kumimoji="1" lang="en-US" altLang="ja-JP" sz="900" dirty="0" smtClean="0"/>
                        <a:t>Customized</a:t>
                      </a:r>
                      <a:r>
                        <a:rPr kumimoji="1" lang="en-US" altLang="ja-JP" sz="900" baseline="0" dirty="0" smtClean="0"/>
                        <a:t> application development required for each OS or communication protocols</a:t>
                      </a:r>
                    </a:p>
                    <a:p>
                      <a:pPr marL="171450" indent="-171450">
                        <a:buFont typeface="Arial" panose="020B0604020202020204" pitchFamily="34" charset="0"/>
                        <a:buChar char="•"/>
                      </a:pPr>
                      <a:r>
                        <a:rPr kumimoji="1" lang="en-US" altLang="ja-JP" sz="900" b="1" baseline="0" dirty="0" smtClean="0"/>
                        <a:t>Fragmentation: </a:t>
                      </a:r>
                      <a:r>
                        <a:rPr kumimoji="1" lang="en-US" altLang="ja-JP" sz="900" baseline="0" dirty="0" smtClean="0"/>
                        <a:t>Various fragmented standards for wearable and IoT devices</a:t>
                      </a:r>
                    </a:p>
                    <a:p>
                      <a:pPr marL="171450" indent="-171450">
                        <a:buFont typeface="Arial" panose="020B0604020202020204" pitchFamily="34" charset="0"/>
                        <a:buChar char="•"/>
                      </a:pPr>
                      <a:r>
                        <a:rPr kumimoji="1" lang="en-US" altLang="ja-JP" sz="900" b="1" baseline="0" dirty="0" smtClean="0"/>
                        <a:t>Lack of standards:</a:t>
                      </a:r>
                      <a:r>
                        <a:rPr kumimoji="1" lang="en-US" altLang="ja-JP" sz="900" baseline="0" dirty="0" smtClean="0"/>
                        <a:t> Similar features from different ext. device vendors require different app programming, lack of open standards that can be leveraged</a:t>
                      </a:r>
                    </a:p>
                  </a:txBody>
                  <a:tcPr>
                    <a:cell3D prstMaterial="dkEdge">
                      <a:bevel w="25400" h="25400" prst="angle"/>
                      <a:lightRig rig="flood" dir="t"/>
                    </a:cell3D>
                    <a:solidFill>
                      <a:srgbClr val="FFFFFF"/>
                    </a:solidFill>
                  </a:tcPr>
                </a:tc>
                <a:tc>
                  <a:txBody>
                    <a:bodyPr/>
                    <a:lstStyle/>
                    <a:p>
                      <a:pPr marL="171450" indent="-171450">
                        <a:buFont typeface="Arial" panose="020B0604020202020204" pitchFamily="34" charset="0"/>
                        <a:buChar char="•"/>
                      </a:pPr>
                      <a:endParaRPr kumimoji="1" lang="en-US" altLang="ja-JP" sz="800" dirty="0" smtClean="0"/>
                    </a:p>
                    <a:p>
                      <a:pPr marL="171450" indent="-171450">
                        <a:buFont typeface="Arial" panose="020B0604020202020204" pitchFamily="34" charset="0"/>
                        <a:buChar char="•"/>
                      </a:pPr>
                      <a:r>
                        <a:rPr kumimoji="1" lang="en-US" altLang="ja-JP" sz="800" b="1" dirty="0" smtClean="0"/>
                        <a:t>APIs</a:t>
                      </a:r>
                      <a:r>
                        <a:rPr kumimoji="1" lang="en-US" altLang="ja-JP" sz="800" b="1" baseline="0" dirty="0" smtClean="0"/>
                        <a:t> implemented in </a:t>
                      </a:r>
                      <a:r>
                        <a:rPr kumimoji="1" lang="en-US" altLang="ja-JP" sz="800" b="1" dirty="0" smtClean="0"/>
                        <a:t>Plug-Ins: </a:t>
                      </a:r>
                      <a:r>
                        <a:rPr kumimoji="1" lang="en-US" altLang="ja-JP" sz="800" dirty="0" smtClean="0"/>
                        <a:t>Each Plug-In implements APIs</a:t>
                      </a:r>
                      <a:r>
                        <a:rPr kumimoji="1" lang="en-US" altLang="ja-JP" sz="800" baseline="0" dirty="0" smtClean="0"/>
                        <a:t> that expose services of devices that are connected with the Plug-Ins</a:t>
                      </a:r>
                      <a:endParaRPr kumimoji="1" lang="en-US" altLang="ja-JP" sz="800" dirty="0" smtClean="0"/>
                    </a:p>
                    <a:p>
                      <a:pPr marL="171450" indent="-171450">
                        <a:buFont typeface="Arial" panose="020B0604020202020204" pitchFamily="34" charset="0"/>
                        <a:buChar char="•"/>
                      </a:pPr>
                      <a:r>
                        <a:rPr kumimoji="1" lang="en-US" altLang="ja-JP" sz="800" b="1" dirty="0" smtClean="0"/>
                        <a:t>Loose coupling: </a:t>
                      </a:r>
                      <a:r>
                        <a:rPr kumimoji="1" lang="en-US" altLang="ja-JP" sz="800" dirty="0" smtClean="0"/>
                        <a:t>GotAPI</a:t>
                      </a:r>
                      <a:r>
                        <a:rPr kumimoji="1" lang="en-US" altLang="ja-JP" sz="800" baseline="0" dirty="0" smtClean="0"/>
                        <a:t> Server loosely couples apps and Plug-Ins</a:t>
                      </a:r>
                      <a:endParaRPr kumimoji="1" lang="ja-JP" altLang="en-US" sz="800" dirty="0" smtClean="0"/>
                    </a:p>
                    <a:p>
                      <a:pPr marL="171450" indent="-171450">
                        <a:buFont typeface="Arial" panose="020B0604020202020204" pitchFamily="34" charset="0"/>
                        <a:buChar char="•"/>
                      </a:pPr>
                      <a:r>
                        <a:rPr kumimoji="1" lang="en-US" altLang="ja-JP" sz="800" b="1" dirty="0" smtClean="0"/>
                        <a:t>Adding Plug-Ins for feature expansion:</a:t>
                      </a:r>
                      <a:r>
                        <a:rPr kumimoji="1" lang="en-US" altLang="ja-JP" sz="800" b="1" baseline="0" dirty="0" smtClean="0"/>
                        <a:t> </a:t>
                      </a:r>
                      <a:r>
                        <a:rPr kumimoji="1" lang="en-US" altLang="ja-JP" sz="800" dirty="0" smtClean="0"/>
                        <a:t>Adding Plug-Ins expands</a:t>
                      </a:r>
                      <a:r>
                        <a:rPr kumimoji="1" lang="en-US" altLang="ja-JP" sz="800" baseline="0" dirty="0" smtClean="0"/>
                        <a:t> features that GotAPI Server can provide apps with</a:t>
                      </a:r>
                    </a:p>
                    <a:p>
                      <a:pPr marL="171450" indent="-171450">
                        <a:buFont typeface="Arial" panose="020B0604020202020204" pitchFamily="34" charset="0"/>
                        <a:buChar char="•"/>
                      </a:pPr>
                      <a:r>
                        <a:rPr kumimoji="1" lang="en-US" altLang="ja-JP" sz="800" b="1" dirty="0" smtClean="0"/>
                        <a:t>Pass-through</a:t>
                      </a:r>
                      <a:r>
                        <a:rPr kumimoji="1" lang="en-US" altLang="ja-JP" sz="800" b="1" baseline="0" dirty="0" smtClean="0"/>
                        <a:t> access: </a:t>
                      </a:r>
                      <a:r>
                        <a:rPr kumimoji="1" lang="en-US" altLang="ja-JP" sz="800" dirty="0" smtClean="0"/>
                        <a:t>Pass-through mechanism enables</a:t>
                      </a:r>
                      <a:r>
                        <a:rPr kumimoji="1" lang="en-US" altLang="ja-JP" sz="800" baseline="0" dirty="0" smtClean="0"/>
                        <a:t> apps to access the features in Plug-Ins using standard web protocols</a:t>
                      </a:r>
                      <a:endParaRPr kumimoji="1" lang="ja-JP" altLang="en-US" sz="800" dirty="0" smtClean="0"/>
                    </a:p>
                    <a:p>
                      <a:pPr marL="171450" indent="-171450">
                        <a:buFont typeface="Arial" panose="020B0604020202020204" pitchFamily="34" charset="0"/>
                        <a:buChar char="•"/>
                      </a:pPr>
                      <a:r>
                        <a:rPr kumimoji="1" lang="en-US" altLang="ja-JP" sz="800" b="1" dirty="0" smtClean="0"/>
                        <a:t>Absorbing differences: </a:t>
                      </a:r>
                      <a:r>
                        <a:rPr kumimoji="1" lang="en-US" altLang="ja-JP" sz="800" dirty="0" smtClean="0"/>
                        <a:t>Plug-Ins can absorb</a:t>
                      </a:r>
                      <a:r>
                        <a:rPr kumimoji="1" lang="en-US" altLang="ja-JP" sz="800" baseline="0" dirty="0" smtClean="0"/>
                        <a:t> differences of underlying protocols and specifications into one set of APIs</a:t>
                      </a:r>
                      <a:endParaRPr kumimoji="1" lang="en-US" altLang="ja-JP" sz="800" dirty="0" smtClean="0"/>
                    </a:p>
                    <a:p>
                      <a:pPr marL="171450" indent="-171450">
                        <a:buFont typeface="Arial" panose="020B0604020202020204" pitchFamily="34" charset="0"/>
                        <a:buChar char="•"/>
                      </a:pPr>
                      <a:endParaRPr kumimoji="1" lang="ja-JP" altLang="en-US" sz="800" dirty="0" smtClean="0"/>
                    </a:p>
                  </a:txBody>
                  <a:tcPr>
                    <a:cell3D prstMaterial="dkEdge">
                      <a:bevel w="25400" h="25400" prst="angle"/>
                      <a:lightRig rig="flood" dir="t"/>
                    </a:cell3D>
                    <a:solidFill>
                      <a:srgbClr val="FFFFFF"/>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Free provisioning</a:t>
                      </a:r>
                      <a:r>
                        <a:rPr kumimoji="1" lang="en-US" altLang="ja-JP" sz="800" b="1" baseline="0" dirty="0" smtClean="0">
                          <a:solidFill>
                            <a:schemeClr val="accent5">
                              <a:lumMod val="50000"/>
                            </a:schemeClr>
                          </a:solidFill>
                        </a:rPr>
                        <a:t> Plug-Ins</a:t>
                      </a:r>
                      <a:r>
                        <a:rPr kumimoji="1" lang="en-US" altLang="ja-JP" sz="800" baseline="0" dirty="0" smtClean="0"/>
                        <a:t>: </a:t>
                      </a:r>
                      <a:r>
                        <a:rPr kumimoji="1" lang="en-US" altLang="ja-JP" sz="800" dirty="0" smtClean="0"/>
                        <a:t>Ext. device vendors can freely provide</a:t>
                      </a:r>
                      <a:r>
                        <a:rPr kumimoji="1" lang="en-US" altLang="ja-JP" sz="800" baseline="0" dirty="0" smtClean="0"/>
                        <a:t> Plug-Ins or updates for their devices anytime through app markets.</a:t>
                      </a:r>
                      <a:endParaRPr kumimoji="1" lang="ja-JP" altLang="en-US"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Application</a:t>
                      </a:r>
                      <a:r>
                        <a:rPr kumimoji="1" lang="en-US" altLang="ja-JP" sz="800" b="1" baseline="0" dirty="0" smtClean="0">
                          <a:solidFill>
                            <a:schemeClr val="accent5">
                              <a:lumMod val="50000"/>
                            </a:schemeClr>
                          </a:solidFill>
                        </a:rPr>
                        <a:t> layer o</a:t>
                      </a:r>
                      <a:r>
                        <a:rPr kumimoji="1" lang="en-US" altLang="ja-JP" sz="800" b="1" dirty="0" smtClean="0">
                          <a:solidFill>
                            <a:schemeClr val="accent5">
                              <a:lumMod val="50000"/>
                            </a:schemeClr>
                          </a:solidFill>
                        </a:rPr>
                        <a:t>verlay: </a:t>
                      </a:r>
                      <a:r>
                        <a:rPr kumimoji="1" lang="en-US" altLang="ja-JP" sz="800" dirty="0" smtClean="0"/>
                        <a:t>Plug-Ins</a:t>
                      </a:r>
                      <a:r>
                        <a:rPr kumimoji="1" lang="en-US" altLang="ja-JP" sz="800" baseline="0" dirty="0" smtClean="0"/>
                        <a:t> can absorb different standards or protocols by overlaying in the application layer, to work together.</a:t>
                      </a:r>
                      <a:endParaRPr kumimoji="1" lang="en-US" altLang="ja-JP"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Choice of APIs: </a:t>
                      </a:r>
                      <a:r>
                        <a:rPr kumimoji="1" lang="en-US" altLang="ja-JP" sz="800" dirty="0" smtClean="0"/>
                        <a:t>Choice to implement</a:t>
                      </a:r>
                      <a:r>
                        <a:rPr kumimoji="1" lang="en-US" altLang="ja-JP" sz="800" baseline="0" dirty="0" smtClean="0"/>
                        <a:t> standardized and/or proprietary APIs in Plug-Ins. Choice to implement its own policies in Plug-Ins if needed.</a:t>
                      </a:r>
                      <a:endParaRPr kumimoji="1" lang="en-US" altLang="ja-JP" sz="8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Privacy</a:t>
                      </a:r>
                      <a:r>
                        <a:rPr kumimoji="1" lang="en-US" altLang="ja-JP" sz="800" b="1" baseline="0" dirty="0" smtClean="0">
                          <a:solidFill>
                            <a:schemeClr val="accent5">
                              <a:lumMod val="50000"/>
                            </a:schemeClr>
                          </a:solidFill>
                        </a:rPr>
                        <a:t> &amp; confidentiality of data: </a:t>
                      </a:r>
                      <a:r>
                        <a:rPr kumimoji="1" lang="en-US" altLang="ja-JP" sz="800" dirty="0" smtClean="0"/>
                        <a:t>Data privacy and confidentiality</a:t>
                      </a:r>
                      <a:r>
                        <a:rPr kumimoji="1" lang="en-US" altLang="ja-JP" sz="800" baseline="0" dirty="0" smtClean="0"/>
                        <a:t> is ensured as data not going through other companies' servers.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800" b="1" dirty="0" smtClean="0">
                          <a:solidFill>
                            <a:schemeClr val="accent5">
                              <a:lumMod val="50000"/>
                            </a:schemeClr>
                          </a:solidFill>
                        </a:rPr>
                        <a:t>SDK availability: </a:t>
                      </a:r>
                      <a:r>
                        <a:rPr kumimoji="1" lang="en-US" altLang="ja-JP" sz="800" dirty="0" smtClean="0"/>
                        <a:t>SDKs provided by GotAPI providers can be used</a:t>
                      </a:r>
                      <a:r>
                        <a:rPr kumimoji="1" lang="en-US" altLang="ja-JP" sz="800" baseline="0" dirty="0" smtClean="0"/>
                        <a:t> to develop Plug-Ins.</a:t>
                      </a:r>
                      <a:endParaRPr kumimoji="1" lang="ja-JP" altLang="en-US" sz="800" dirty="0" smtClean="0"/>
                    </a:p>
                  </a:txBody>
                  <a:tcPr>
                    <a:lnR w="12700" cap="flat" cmpd="sng" algn="ctr">
                      <a:solidFill>
                        <a:schemeClr val="tx1"/>
                      </a:solidFill>
                      <a:prstDash val="solid"/>
                      <a:round/>
                      <a:headEnd type="none" w="med" len="med"/>
                      <a:tailEnd type="none" w="med" len="med"/>
                    </a:lnR>
                    <a:cell3D prstMaterial="dkEdge">
                      <a:bevel w="25400" h="25400" prst="angle"/>
                      <a:lightRig rig="flood" dir="t"/>
                    </a:cell3D>
                    <a:solidFill>
                      <a:srgbClr val="FFFFFF"/>
                    </a:solidFill>
                  </a:tcPr>
                </a:tc>
              </a:tr>
            </a:tbl>
          </a:graphicData>
        </a:graphic>
      </p:graphicFrame>
    </p:spTree>
    <p:extLst>
      <p:ext uri="{BB962C8B-B14F-4D97-AF65-F5344CB8AC3E}">
        <p14:creationId xmlns:p14="http://schemas.microsoft.com/office/powerpoint/2010/main" val="2485786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6572" y="1481828"/>
            <a:ext cx="8229600" cy="1143000"/>
          </a:xfrm>
        </p:spPr>
        <p:txBody>
          <a:bodyPr/>
          <a:lstStyle/>
          <a:p>
            <a:r>
              <a:rPr lang="en-US" altLang="ja-JP" sz="4800" dirty="0"/>
              <a:t>II. </a:t>
            </a:r>
            <a:r>
              <a:rPr lang="en-US" altLang="ja-JP" sz="4800" dirty="0" smtClean="0"/>
              <a:t>Basics</a:t>
            </a:r>
            <a:endParaRPr kumimoji="1" lang="ja-JP" altLang="en-US" sz="4800" dirty="0"/>
          </a:p>
        </p:txBody>
      </p:sp>
      <p:sp>
        <p:nvSpPr>
          <p:cNvPr id="6" name="コンテンツ プレースホルダー 2"/>
          <p:cNvSpPr>
            <a:spLocks noGrp="1"/>
          </p:cNvSpPr>
          <p:nvPr>
            <p:ph idx="1"/>
          </p:nvPr>
        </p:nvSpPr>
        <p:spPr>
          <a:xfrm>
            <a:off x="606572" y="2590800"/>
            <a:ext cx="8001000" cy="3483030"/>
          </a:xfrm>
          <a:ln>
            <a:solidFill>
              <a:schemeClr val="accent6">
                <a:lumMod val="60000"/>
                <a:lumOff val="40000"/>
              </a:schemeClr>
            </a:solidFill>
          </a:ln>
        </p:spPr>
        <p:txBody>
          <a:bodyPr/>
          <a:lstStyle/>
          <a:p>
            <a:r>
              <a:rPr kumimoji="1" lang="en-US" altLang="ja-JP" sz="1800" dirty="0" smtClean="0"/>
              <a:t>This section introduces the basics of GotAPI to give quick understanding of the whole picture. Some mechanisms in this section are simplified so that readers can have quick grasp of GotAPI. </a:t>
            </a:r>
            <a:endParaRPr kumimoji="1" lang="en-US" altLang="ja-JP" sz="1800" dirty="0"/>
          </a:p>
          <a:p>
            <a:r>
              <a:rPr lang="en-US" altLang="ja-JP" sz="1800" dirty="0" smtClean="0"/>
              <a:t>Table of Contents</a:t>
            </a:r>
            <a:endParaRPr lang="en-US" altLang="ja-JP" sz="1800" dirty="0"/>
          </a:p>
          <a:p>
            <a:pPr lvl="1"/>
            <a:r>
              <a:rPr lang="en-US" altLang="ja-JP" sz="1600" dirty="0" smtClean="0"/>
              <a:t>Architecture of GotAPI</a:t>
            </a:r>
            <a:endParaRPr lang="ja-JP" altLang="en-US" sz="1600" dirty="0"/>
          </a:p>
          <a:p>
            <a:pPr lvl="1"/>
            <a:r>
              <a:rPr lang="en-US" altLang="ja-JP" sz="1600" dirty="0" smtClean="0"/>
              <a:t>GotAPI Simplified Flows</a:t>
            </a:r>
            <a:endParaRPr lang="ja-JP" altLang="en-US" sz="1600" dirty="0"/>
          </a:p>
          <a:p>
            <a:pPr lvl="1"/>
            <a:r>
              <a:rPr lang="en-US" altLang="ja-JP" sz="1600" dirty="0" smtClean="0"/>
              <a:t>Descriptions of the Steps</a:t>
            </a:r>
            <a:endParaRPr lang="ja-JP" altLang="en-US" sz="1600" dirty="0"/>
          </a:p>
          <a:p>
            <a:pPr lvl="1"/>
            <a:r>
              <a:rPr lang="en-US" altLang="ja-JP" sz="1600" dirty="0" smtClean="0"/>
              <a:t>An Example of Accessing APIs</a:t>
            </a:r>
          </a:p>
          <a:p>
            <a:pPr lvl="1"/>
            <a:r>
              <a:rPr lang="en-US" altLang="ja-JP" sz="1600" dirty="0" smtClean="0"/>
              <a:t>Description of Applications composing GotAPI</a:t>
            </a:r>
            <a:r>
              <a:rPr lang="ja-JP" altLang="en-US" sz="1600" dirty="0" smtClean="0"/>
              <a:t>（</a:t>
            </a:r>
            <a:r>
              <a:rPr lang="en-US" altLang="ja-JP" sz="1600" dirty="0" smtClean="0"/>
              <a:t>Android case</a:t>
            </a:r>
            <a:r>
              <a:rPr lang="ja-JP" altLang="en-US" sz="1600" dirty="0" smtClean="0"/>
              <a:t>）</a:t>
            </a:r>
            <a:endParaRPr lang="ja-JP" altLang="en-US" sz="1600" dirty="0"/>
          </a:p>
          <a:p>
            <a:pPr lvl="1"/>
            <a:r>
              <a:rPr lang="en-US" altLang="ja-JP" sz="1600" dirty="0" smtClean="0"/>
              <a:t>Descriptions of Plug-In</a:t>
            </a:r>
            <a:r>
              <a:rPr lang="en-US" altLang="ja-JP" sz="1600" dirty="0"/>
              <a:t>s</a:t>
            </a:r>
            <a:endParaRPr lang="ja-JP" altLang="en-US" sz="1600" dirty="0"/>
          </a:p>
          <a:p>
            <a:pPr lvl="1"/>
            <a:r>
              <a:rPr lang="en-US" altLang="ja-JP" sz="1600" dirty="0" smtClean="0"/>
              <a:t>Implementation options</a:t>
            </a:r>
            <a:endParaRPr kumimoji="1" lang="ja-JP" altLang="en-US" sz="1600" dirty="0"/>
          </a:p>
        </p:txBody>
      </p:sp>
    </p:spTree>
    <p:extLst>
      <p:ext uri="{BB962C8B-B14F-4D97-AF65-F5344CB8AC3E}">
        <p14:creationId xmlns:p14="http://schemas.microsoft.com/office/powerpoint/2010/main" val="3862613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GotAPI Overview</a:t>
            </a:r>
            <a:endParaRPr kumimoji="1" lang="ja-JP"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90600"/>
            <a:ext cx="6088062" cy="5641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9769328"/>
      </p:ext>
    </p:extLst>
  </p:cSld>
  <p:clrMapOvr>
    <a:masterClrMapping/>
  </p:clrMapOvr>
  <p:transition>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Architecture of GotAPI</a:t>
            </a:r>
            <a:endParaRPr kumimoji="1" lang="ja-JP" altLang="en-US" dirty="0"/>
          </a:p>
        </p:txBody>
      </p:sp>
      <p:sp>
        <p:nvSpPr>
          <p:cNvPr id="5" name="Rectangle 2"/>
          <p:cNvSpPr>
            <a:spLocks noChangeArrowheads="1"/>
          </p:cNvSpPr>
          <p:nvPr/>
        </p:nvSpPr>
        <p:spPr bwMode="auto">
          <a:xfrm>
            <a:off x="0" y="-184663"/>
            <a:ext cx="184720" cy="369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5" tIns="45717" rIns="91435" bIns="45717" numCol="1" anchor="ctr" anchorCtr="0" compatLnSpc="1">
            <a:prstTxWarp prst="textNoShape">
              <a:avLst/>
            </a:prstTxWarp>
            <a:spAutoFit/>
          </a:bodyPr>
          <a:lstStyle/>
          <a:p>
            <a:endParaRPr lang="ja-JP" altLang="en-US" dirty="0"/>
          </a:p>
        </p:txBody>
      </p:sp>
      <p:sp>
        <p:nvSpPr>
          <p:cNvPr id="10" name="テキスト ボックス 9"/>
          <p:cNvSpPr txBox="1"/>
          <p:nvPr/>
        </p:nvSpPr>
        <p:spPr>
          <a:xfrm>
            <a:off x="6553200" y="3836557"/>
            <a:ext cx="1077529" cy="215438"/>
          </a:xfrm>
          <a:prstGeom prst="rect">
            <a:avLst/>
          </a:prstGeom>
          <a:noFill/>
        </p:spPr>
        <p:txBody>
          <a:bodyPr wrap="none" lIns="91435" tIns="45717" rIns="91435" bIns="45717" rtlCol="0">
            <a:spAutoFit/>
          </a:bodyPr>
          <a:lstStyle/>
          <a:p>
            <a:r>
              <a:rPr kumimoji="1" lang="en-US" altLang="ja-JP" sz="800" dirty="0" smtClean="0"/>
              <a:t>GotAPI Architecture</a:t>
            </a:r>
            <a:endParaRPr kumimoji="1" lang="ja-JP" altLang="en-US" sz="800" dirty="0"/>
          </a:p>
        </p:txBody>
      </p:sp>
      <p:grpSp>
        <p:nvGrpSpPr>
          <p:cNvPr id="15" name="グループ化 14"/>
          <p:cNvGrpSpPr/>
          <p:nvPr/>
        </p:nvGrpSpPr>
        <p:grpSpPr>
          <a:xfrm>
            <a:off x="5333067" y="1268584"/>
            <a:ext cx="3517794" cy="2656642"/>
            <a:chOff x="5517227" y="4284118"/>
            <a:chExt cx="3387183" cy="2229154"/>
          </a:xfrm>
        </p:grpSpPr>
        <p:pic>
          <p:nvPicPr>
            <p:cNvPr id="16"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17227" y="4284118"/>
              <a:ext cx="3387183" cy="2229154"/>
            </a:xfrm>
            <a:prstGeom prst="rect">
              <a:avLst/>
            </a:prstGeom>
            <a:noFill/>
            <a:extLst>
              <a:ext uri="{909E8E84-426E-40DD-AFC4-6F175D3DCCD1}">
                <a14:hiddenFill xmlns:a14="http://schemas.microsoft.com/office/drawing/2010/main">
                  <a:solidFill>
                    <a:srgbClr val="FFFFFF"/>
                  </a:solidFill>
                </a14:hiddenFill>
              </a:ext>
            </a:extLst>
          </p:spPr>
        </p:pic>
        <p:sp>
          <p:nvSpPr>
            <p:cNvPr id="17" name="テキスト ボックス 16"/>
            <p:cNvSpPr txBox="1"/>
            <p:nvPr/>
          </p:nvSpPr>
          <p:spPr>
            <a:xfrm>
              <a:off x="8214216" y="4717263"/>
              <a:ext cx="550853" cy="148913"/>
            </a:xfrm>
            <a:prstGeom prst="rect">
              <a:avLst/>
            </a:prstGeom>
            <a:solidFill>
              <a:srgbClr val="FFFFFF"/>
            </a:solidFill>
          </p:spPr>
          <p:txBody>
            <a:bodyPr wrap="none" rtlCol="0">
              <a:spAutoFit/>
            </a:bodyPr>
            <a:lstStyle/>
            <a:p>
              <a:r>
                <a:rPr lang="en-US" altLang="ja-JP" sz="600" dirty="0"/>
                <a:t>Smartphone</a:t>
              </a:r>
              <a:endParaRPr kumimoji="1" lang="ja-JP" altLang="en-US" sz="600" dirty="0"/>
            </a:p>
          </p:txBody>
        </p:sp>
      </p:grpSp>
      <p:graphicFrame>
        <p:nvGraphicFramePr>
          <p:cNvPr id="12" name="表 11"/>
          <p:cNvGraphicFramePr>
            <a:graphicFrameLocks noGrp="1"/>
          </p:cNvGraphicFramePr>
          <p:nvPr>
            <p:extLst>
              <p:ext uri="{D42A27DB-BD31-4B8C-83A1-F6EECF244321}">
                <p14:modId xmlns:p14="http://schemas.microsoft.com/office/powerpoint/2010/main" val="1490013083"/>
              </p:ext>
            </p:extLst>
          </p:nvPr>
        </p:nvGraphicFramePr>
        <p:xfrm>
          <a:off x="304800" y="1114455"/>
          <a:ext cx="4637855" cy="3455372"/>
        </p:xfrm>
        <a:graphic>
          <a:graphicData uri="http://schemas.openxmlformats.org/drawingml/2006/table">
            <a:tbl>
              <a:tblPr firstRow="1" bandRow="1">
                <a:tableStyleId>{8EC20E35-A176-4012-BC5E-935CFFF8708E}</a:tableStyleId>
              </a:tblPr>
              <a:tblGrid>
                <a:gridCol w="1132655"/>
                <a:gridCol w="3505200"/>
              </a:tblGrid>
              <a:tr h="195749">
                <a:tc>
                  <a:txBody>
                    <a:bodyPr/>
                    <a:lstStyle/>
                    <a:p>
                      <a:pPr algn="ctr"/>
                      <a:r>
                        <a:rPr kumimoji="1" lang="en-US" altLang="ja-JP" sz="800" dirty="0" smtClean="0">
                          <a:solidFill>
                            <a:schemeClr val="bg1"/>
                          </a:solidFill>
                        </a:rPr>
                        <a:t>Components</a:t>
                      </a: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800" dirty="0" smtClean="0">
                          <a:solidFill>
                            <a:schemeClr val="bg1"/>
                          </a:solidFill>
                        </a:rPr>
                        <a:t>Description</a:t>
                      </a:r>
                      <a:endParaRPr kumimoji="1" lang="ja-JP" altLang="en-US" sz="8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cell3D prstMaterial="dkEdge">
                      <a:bevel w="25400" h="25400" prst="angle"/>
                      <a:lightRig rig="flood" dir="t"/>
                    </a:cell3D>
                  </a:tcPr>
                </a:tc>
              </a:tr>
              <a:tr h="304352">
                <a:tc>
                  <a:txBody>
                    <a:bodyPr/>
                    <a:lstStyle/>
                    <a:p>
                      <a:r>
                        <a:rPr kumimoji="1" lang="en-US" altLang="ja-JP" sz="800" dirty="0" smtClean="0"/>
                        <a:t>GotAPI Auth Server</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Registers apps</a:t>
                      </a:r>
                      <a:r>
                        <a:rPr kumimoji="1" lang="en-US" altLang="ja-JP" sz="800" baseline="0" dirty="0" smtClean="0"/>
                        <a:t> and provide approval for accessing GotAPI</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19462">
                <a:tc>
                  <a:txBody>
                    <a:bodyPr/>
                    <a:lstStyle/>
                    <a:p>
                      <a:r>
                        <a:rPr kumimoji="1" lang="en-US" altLang="ja-JP" sz="800" dirty="0" smtClean="0"/>
                        <a:t>GotAPI</a:t>
                      </a:r>
                      <a:r>
                        <a:rPr kumimoji="1" lang="en-US" altLang="ja-JP" sz="800" baseline="0" dirty="0" smtClean="0"/>
                        <a:t> Server</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Gateway to provide services from ext. devices/Plug-Ins to apps.</a:t>
                      </a:r>
                    </a:p>
                    <a:p>
                      <a:r>
                        <a:rPr kumimoji="1" lang="en-US" altLang="ja-JP" sz="800" dirty="0" smtClean="0"/>
                        <a:t>Most of the services are provided by</a:t>
                      </a:r>
                      <a:r>
                        <a:rPr kumimoji="1" lang="en-US" altLang="ja-JP" sz="800" baseline="0" dirty="0" smtClean="0"/>
                        <a:t> Plug-Ins.  GotAPI Server and Got API Auth Server are provided by a single application.</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19462">
                <a:tc>
                  <a:txBody>
                    <a:bodyPr/>
                    <a:lstStyle/>
                    <a:p>
                      <a:r>
                        <a:rPr kumimoji="1" lang="en-US" altLang="ja-JP" sz="800" dirty="0" smtClean="0"/>
                        <a:t>Application</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Web apps (running</a:t>
                      </a:r>
                      <a:r>
                        <a:rPr kumimoji="1" lang="en-US" altLang="ja-JP" sz="800" baseline="0" dirty="0" smtClean="0"/>
                        <a:t> in browsers), Hybrid apps, and Native apps. </a:t>
                      </a:r>
                    </a:p>
                    <a:p>
                      <a:r>
                        <a:rPr kumimoji="1" lang="en-US" altLang="ja-JP" sz="800" baseline="0" dirty="0" smtClean="0"/>
                        <a:t>They are developed and provided by application developers ( and ext. device vendors)</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643176">
                <a:tc>
                  <a:txBody>
                    <a:bodyPr/>
                    <a:lstStyle/>
                    <a:p>
                      <a:r>
                        <a:rPr kumimoji="1" lang="en-US" altLang="ja-JP" sz="800" dirty="0" smtClean="0"/>
                        <a:t>Extension Plug-Ins</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Provide services from ext. devices that are connected to the Plug-Ins.</a:t>
                      </a:r>
                      <a:r>
                        <a:rPr kumimoji="1" lang="en-US" altLang="ja-JP" sz="800" baseline="0" dirty="0" smtClean="0"/>
                        <a:t> Typically provided by ext. device vendors or 3</a:t>
                      </a:r>
                      <a:r>
                        <a:rPr kumimoji="1" lang="en-US" altLang="ja-JP" sz="800" baseline="30000" dirty="0" smtClean="0"/>
                        <a:t>rd</a:t>
                      </a:r>
                      <a:r>
                        <a:rPr kumimoji="1" lang="en-US" altLang="ja-JP" sz="800" baseline="0" dirty="0" smtClean="0"/>
                        <a:t> parties. Plug-Ins implement Web based APIs, and applications access and use the APIs through GotAPI Server. Plug-Ins may be web servers themselves to provide services like WebSocket.</a:t>
                      </a:r>
                      <a:endParaRPr kumimoji="1" lang="en-US" altLang="ja-JP" sz="8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531319">
                <a:tc>
                  <a:txBody>
                    <a:bodyPr/>
                    <a:lstStyle/>
                    <a:p>
                      <a:r>
                        <a:rPr kumimoji="1" lang="en-US" altLang="ja-JP" sz="800" dirty="0" smtClean="0"/>
                        <a:t>Other Devices</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External devices,</a:t>
                      </a:r>
                      <a:r>
                        <a:rPr kumimoji="1" lang="en-US" altLang="ja-JP" sz="800" baseline="0" dirty="0" smtClean="0"/>
                        <a:t> typically connected via Bluetooth or WiFi.  They expose services through the APIs in Plug-Ins. External devices include wearables, smart devices, healthcare/fitness devices, IoT, toys, robots, glasses and head mount displays, etc.</a:t>
                      </a:r>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07606">
                <a:tc>
                  <a:txBody>
                    <a:bodyPr/>
                    <a:lstStyle/>
                    <a:p>
                      <a:r>
                        <a:rPr kumimoji="1" lang="en-US" altLang="ja-JP" sz="800" dirty="0" smtClean="0"/>
                        <a:t>Other Enablers</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Other applications (or enablers) on the device can</a:t>
                      </a:r>
                      <a:r>
                        <a:rPr kumimoji="1" lang="en-US" altLang="ja-JP" sz="800" baseline="0" dirty="0" smtClean="0"/>
                        <a:t> provide services through APIs in Plug-Ins. </a:t>
                      </a:r>
                      <a:endParaRPr kumimoji="1" lang="en-US" altLang="ja-JP" sz="800" dirty="0" smtClean="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07820">
                <a:tc>
                  <a:txBody>
                    <a:bodyPr/>
                    <a:lstStyle/>
                    <a:p>
                      <a:r>
                        <a:rPr kumimoji="1" lang="en-US" altLang="ja-JP" sz="800" dirty="0" smtClean="0"/>
                        <a:t>Policy</a:t>
                      </a:r>
                      <a:r>
                        <a:rPr kumimoji="1" lang="en-US" altLang="ja-JP" sz="800" baseline="0" dirty="0" smtClean="0"/>
                        <a:t> Management</a:t>
                      </a:r>
                      <a:endParaRPr kumimoji="1" lang="ja-JP" altLang="en-US" sz="8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dirty="0" smtClean="0"/>
                        <a:t>Defines policy of GotAPI. GotAPI 1.0 not defined this component.</a:t>
                      </a: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sp>
        <p:nvSpPr>
          <p:cNvPr id="18" name="テキスト ボックス 17"/>
          <p:cNvSpPr txBox="1"/>
          <p:nvPr/>
        </p:nvSpPr>
        <p:spPr>
          <a:xfrm>
            <a:off x="1666055" y="914400"/>
            <a:ext cx="1409350" cy="215438"/>
          </a:xfrm>
          <a:prstGeom prst="rect">
            <a:avLst/>
          </a:prstGeom>
          <a:noFill/>
        </p:spPr>
        <p:txBody>
          <a:bodyPr wrap="none" lIns="91435" tIns="45717" rIns="91435" bIns="45717" rtlCol="0">
            <a:spAutoFit/>
          </a:bodyPr>
          <a:lstStyle/>
          <a:p>
            <a:r>
              <a:rPr kumimoji="1" lang="en-US" altLang="ja-JP" sz="800" dirty="0" smtClean="0"/>
              <a:t>Description of Components</a:t>
            </a:r>
            <a:endParaRPr kumimoji="1" lang="ja-JP" altLang="en-US" sz="800" dirty="0"/>
          </a:p>
        </p:txBody>
      </p:sp>
      <p:sp>
        <p:nvSpPr>
          <p:cNvPr id="19" name="テキスト ボックス 18"/>
          <p:cNvSpPr txBox="1"/>
          <p:nvPr/>
        </p:nvSpPr>
        <p:spPr>
          <a:xfrm>
            <a:off x="1829469" y="4572000"/>
            <a:ext cx="1346833" cy="215438"/>
          </a:xfrm>
          <a:prstGeom prst="rect">
            <a:avLst/>
          </a:prstGeom>
          <a:noFill/>
        </p:spPr>
        <p:txBody>
          <a:bodyPr wrap="none" lIns="91435" tIns="45717" rIns="91435" bIns="45717" rtlCol="0">
            <a:spAutoFit/>
          </a:bodyPr>
          <a:lstStyle/>
          <a:p>
            <a:r>
              <a:rPr lang="en-US" altLang="ja-JP" sz="800" dirty="0"/>
              <a:t>Descriptions of </a:t>
            </a:r>
            <a:r>
              <a:rPr lang="en-US" altLang="ja-JP" sz="800" dirty="0" smtClean="0"/>
              <a:t>Interfaces</a:t>
            </a:r>
            <a:endParaRPr kumimoji="1" lang="ja-JP" altLang="en-US" sz="800" dirty="0"/>
          </a:p>
        </p:txBody>
      </p:sp>
      <p:graphicFrame>
        <p:nvGraphicFramePr>
          <p:cNvPr id="20" name="表 19"/>
          <p:cNvGraphicFramePr>
            <a:graphicFrameLocks noGrp="1"/>
          </p:cNvGraphicFramePr>
          <p:nvPr>
            <p:extLst>
              <p:ext uri="{D42A27DB-BD31-4B8C-83A1-F6EECF244321}">
                <p14:modId xmlns:p14="http://schemas.microsoft.com/office/powerpoint/2010/main" val="349878136"/>
              </p:ext>
            </p:extLst>
          </p:nvPr>
        </p:nvGraphicFramePr>
        <p:xfrm>
          <a:off x="304799" y="4807865"/>
          <a:ext cx="4637855" cy="1884573"/>
        </p:xfrm>
        <a:graphic>
          <a:graphicData uri="http://schemas.openxmlformats.org/drawingml/2006/table">
            <a:tbl>
              <a:tblPr firstRow="1" bandRow="1">
                <a:tableStyleId>{8EC20E35-A176-4012-BC5E-935CFFF8708E}</a:tableStyleId>
              </a:tblPr>
              <a:tblGrid>
                <a:gridCol w="799602"/>
                <a:gridCol w="2931872"/>
                <a:gridCol w="906381"/>
              </a:tblGrid>
              <a:tr h="299613">
                <a:tc>
                  <a:txBody>
                    <a:bodyPr/>
                    <a:lstStyle/>
                    <a:p>
                      <a:pPr algn="ctr"/>
                      <a:r>
                        <a:rPr kumimoji="1" lang="en-US" altLang="ja-JP" sz="800" dirty="0" smtClean="0">
                          <a:solidFill>
                            <a:schemeClr val="bg1"/>
                          </a:solidFill>
                        </a:rPr>
                        <a:t>Interface</a:t>
                      </a:r>
                      <a:endParaRPr kumimoji="1" lang="ja-JP" altLang="en-US" sz="800" dirty="0">
                        <a:solidFill>
                          <a:schemeClr val="bg1"/>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800" dirty="0" smtClean="0">
                          <a:solidFill>
                            <a:schemeClr val="bg1"/>
                          </a:solidFill>
                        </a:rPr>
                        <a:t>Description</a:t>
                      </a:r>
                      <a:endParaRPr kumimoji="1" lang="ja-JP" altLang="en-US" sz="800" dirty="0">
                        <a:solidFill>
                          <a:schemeClr val="bg1"/>
                        </a:solidFill>
                      </a:endParaRPr>
                    </a:p>
                  </a:txBody>
                  <a:tcPr anchor="ctr">
                    <a:lnT w="12700" cap="flat" cmpd="sng" algn="ctr">
                      <a:solidFill>
                        <a:schemeClr val="tx1"/>
                      </a:solidFill>
                      <a:prstDash val="solid"/>
                      <a:round/>
                      <a:headEnd type="none" w="med" len="med"/>
                      <a:tailEnd type="none" w="med" len="med"/>
                    </a:lnT>
                    <a:cell3D prstMaterial="dkEdge">
                      <a:bevel w="25400" h="25400" prst="angle"/>
                      <a:lightRig rig="flood" dir="t"/>
                    </a:cell3D>
                  </a:tcPr>
                </a:tc>
                <a:tc>
                  <a:txBody>
                    <a:bodyPr/>
                    <a:lstStyle/>
                    <a:p>
                      <a:pPr algn="ctr"/>
                      <a:r>
                        <a:rPr kumimoji="1" lang="en-US" altLang="ja-JP" sz="800" dirty="0" smtClean="0">
                          <a:solidFill>
                            <a:schemeClr val="bg1"/>
                          </a:solidFill>
                        </a:rPr>
                        <a:t>Protocols</a:t>
                      </a:r>
                      <a:endParaRPr kumimoji="1" lang="ja-JP" altLang="en-US" sz="800" dirty="0">
                        <a:solidFill>
                          <a:schemeClr val="bg1"/>
                        </a:solidFill>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cell3D prstMaterial="dkEdge">
                      <a:bevel w="25400" h="25400" prst="angle"/>
                      <a:lightRig rig="flood" dir="t"/>
                    </a:cell3D>
                  </a:tcPr>
                </a:tc>
              </a:tr>
              <a:tr h="335280">
                <a:tc>
                  <a:txBody>
                    <a:bodyPr/>
                    <a:lstStyle/>
                    <a:p>
                      <a:r>
                        <a:rPr kumimoji="1" lang="en-US" altLang="ja-JP" sz="800" dirty="0" smtClean="0"/>
                        <a:t>GotAPI-1</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Interface between apps and GotAPI Server, communicates with various functions</a:t>
                      </a:r>
                    </a:p>
                  </a:txBody>
                  <a:tcPr anchor="ctr">
                    <a:cell3D prstMaterial="dkEdge">
                      <a:bevel w="25400" h="25400" prst="angle"/>
                      <a:lightRig rig="flood" dir="t"/>
                    </a:cell3D>
                    <a:noFill/>
                  </a:tcPr>
                </a:tc>
                <a:tc rowSpan="2">
                  <a:txBody>
                    <a:bodyPr/>
                    <a:lstStyle/>
                    <a:p>
                      <a:r>
                        <a:rPr kumimoji="1" lang="en-US" altLang="ja-JP" sz="800" b="1" dirty="0" smtClean="0">
                          <a:solidFill>
                            <a:srgbClr val="0070C0"/>
                          </a:solidFill>
                        </a:rPr>
                        <a:t>HTTP, etc</a:t>
                      </a:r>
                    </a:p>
                    <a:p>
                      <a:r>
                        <a:rPr kumimoji="1" lang="en-US" altLang="ja-JP" sz="600" dirty="0" smtClean="0"/>
                        <a:t>(web</a:t>
                      </a:r>
                      <a:r>
                        <a:rPr kumimoji="1" lang="en-US" altLang="ja-JP" sz="600" baseline="0" dirty="0" smtClean="0"/>
                        <a:t> apps communicate through browsers)</a:t>
                      </a:r>
                      <a:endParaRPr kumimoji="1" lang="ja-JP" altLang="en-US" sz="6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335280">
                <a:tc>
                  <a:txBody>
                    <a:bodyPr/>
                    <a:lstStyle/>
                    <a:p>
                      <a:r>
                        <a:rPr kumimoji="1" lang="en-US" altLang="ja-JP" sz="800" dirty="0" smtClean="0"/>
                        <a:t>GotAPI-2</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smtClean="0"/>
                        <a:t>Interface to register</a:t>
                      </a:r>
                      <a:r>
                        <a:rPr kumimoji="1" lang="en-US" altLang="ja-JP" sz="800" baseline="0" dirty="0" smtClean="0"/>
                        <a:t> and approve applications to access GotAPI</a:t>
                      </a:r>
                      <a:endParaRPr kumimoji="1" lang="en-US" altLang="ja-JP" sz="800" dirty="0" smtClean="0"/>
                    </a:p>
                  </a:txBody>
                  <a:tcPr anchor="ctr">
                    <a:cell3D prstMaterial="dkEdge">
                      <a:bevel w="25400" h="25400" prst="angle"/>
                      <a:lightRig rig="flood" dir="t"/>
                    </a:cell3D>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800" dirty="0" smtClean="0"/>
                    </a:p>
                  </a:txBody>
                  <a:tcPr anchor="ctr"/>
                </a:tc>
              </a:tr>
              <a:tr h="331390">
                <a:tc>
                  <a:txBody>
                    <a:bodyPr/>
                    <a:lstStyle/>
                    <a:p>
                      <a:r>
                        <a:rPr kumimoji="1" lang="en-US" altLang="ja-JP" sz="800" dirty="0" smtClean="0"/>
                        <a:t>GotAPI-3</a:t>
                      </a:r>
                      <a:endParaRPr kumimoji="1" lang="ja-JP" altLang="en-US" sz="800" dirty="0"/>
                    </a:p>
                  </a:txBody>
                  <a:tcPr anchor="ctr">
                    <a:lnL w="12700" cap="flat" cmpd="sng" algn="ctr">
                      <a:solidFill>
                        <a:schemeClr val="tx1"/>
                      </a:solidFill>
                      <a:prstDash val="solid"/>
                      <a:round/>
                      <a:headEnd type="none" w="med" len="med"/>
                      <a:tailEnd type="none" w="med" len="med"/>
                    </a:lnL>
                    <a:cell3D prstMaterial="dkEdge">
                      <a:bevel w="25400" h="25400" prst="angle"/>
                      <a:lightRig rig="flood" dir="t"/>
                    </a:cell3D>
                    <a:noFill/>
                  </a:tcPr>
                </a:tc>
                <a:tc>
                  <a:txBody>
                    <a:bodyPr/>
                    <a:lstStyle/>
                    <a:p>
                      <a:r>
                        <a:rPr kumimoji="1" lang="en-US" altLang="ja-JP" sz="800" dirty="0" smtClean="0"/>
                        <a:t>Interface to communicate policies of GotAPI.</a:t>
                      </a:r>
                    </a:p>
                    <a:p>
                      <a:r>
                        <a:rPr kumimoji="1" lang="en-US" altLang="ja-JP" sz="800" dirty="0" smtClean="0"/>
                        <a:t>GotAPI</a:t>
                      </a:r>
                      <a:r>
                        <a:rPr kumimoji="1" lang="en-US" altLang="ja-JP" sz="800" baseline="0" dirty="0" smtClean="0"/>
                        <a:t> 1.0 not defined this interface.</a:t>
                      </a:r>
                      <a:endParaRPr kumimoji="1" lang="en-US" altLang="ja-JP" sz="800" dirty="0" smtClean="0"/>
                    </a:p>
                  </a:txBody>
                  <a:tcPr anchor="ctr">
                    <a:cell3D prstMaterial="dkEdge">
                      <a:bevel w="25400" h="25400" prst="angle"/>
                      <a:lightRig rig="flood" dir="t"/>
                    </a:cell3D>
                    <a:noFill/>
                  </a:tcPr>
                </a:tc>
                <a:tc>
                  <a:txBody>
                    <a:bodyPr/>
                    <a:lstStyle/>
                    <a:p>
                      <a:r>
                        <a:rPr kumimoji="1" lang="en-US" altLang="ja-JP" sz="800" dirty="0" smtClean="0"/>
                        <a:t>Not defined</a:t>
                      </a:r>
                      <a:endParaRPr kumimoji="1" lang="ja-JP" altLang="en-US" sz="800" dirty="0"/>
                    </a:p>
                  </a:txBody>
                  <a:tcPr anchor="ctr">
                    <a:lnR w="12700" cap="flat" cmpd="sng" algn="ctr">
                      <a:solidFill>
                        <a:schemeClr val="tx1"/>
                      </a:solidFill>
                      <a:prstDash val="solid"/>
                      <a:round/>
                      <a:headEnd type="none" w="med" len="med"/>
                      <a:tailEnd type="none" w="med" len="med"/>
                    </a:lnR>
                    <a:cell3D prstMaterial="dkEdge">
                      <a:bevel w="25400" h="25400" prst="angle"/>
                      <a:lightRig rig="flood" dir="t"/>
                    </a:cell3D>
                    <a:noFill/>
                  </a:tcPr>
                </a:tc>
              </a:tr>
              <a:tr h="457200">
                <a:tc>
                  <a:txBody>
                    <a:bodyPr/>
                    <a:lstStyle/>
                    <a:p>
                      <a:r>
                        <a:rPr kumimoji="1" lang="en-US" altLang="ja-JP" sz="800" dirty="0" smtClean="0"/>
                        <a:t>GotAPI-4</a:t>
                      </a:r>
                      <a:endParaRPr kumimoji="1" lang="ja-JP" altLang="en-US" sz="8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dirty="0" smtClean="0"/>
                        <a:t>Interface between</a:t>
                      </a:r>
                      <a:r>
                        <a:rPr kumimoji="1" lang="en-US" altLang="ja-JP" sz="800" baseline="0" dirty="0" smtClean="0"/>
                        <a:t> GotAPI Server and Plug-Ins.</a:t>
                      </a:r>
                      <a:endParaRPr kumimoji="1" lang="en-US" altLang="ja-JP" sz="800" dirty="0" smtClean="0"/>
                    </a:p>
                  </a:txBody>
                  <a:tcPr anchor="ctr">
                    <a:lnB w="12700" cap="flat" cmpd="sng" algn="ctr">
                      <a:solidFill>
                        <a:schemeClr val="tx1"/>
                      </a:solidFill>
                      <a:prstDash val="solid"/>
                      <a:round/>
                      <a:headEnd type="none" w="med" len="med"/>
                      <a:tailEnd type="none" w="med" len="med"/>
                    </a:lnB>
                    <a:cell3D prstMaterial="dkEdge">
                      <a:bevel w="25400" h="25400" prst="angle"/>
                      <a:lightRig rig="flood" dir="t"/>
                    </a:cell3D>
                    <a:noFill/>
                  </a:tcPr>
                </a:tc>
                <a:tc>
                  <a:txBody>
                    <a:bodyPr/>
                    <a:lstStyle/>
                    <a:p>
                      <a:r>
                        <a:rPr kumimoji="1" lang="en-US" altLang="ja-JP" sz="800" b="0" dirty="0" smtClean="0">
                          <a:solidFill>
                            <a:schemeClr val="tx1"/>
                          </a:solidFill>
                        </a:rPr>
                        <a:t>Platform specific</a:t>
                      </a:r>
                    </a:p>
                    <a:p>
                      <a:r>
                        <a:rPr kumimoji="1" lang="en-US" altLang="ja-JP" sz="800" b="1" dirty="0" smtClean="0">
                          <a:solidFill>
                            <a:srgbClr val="0070C0"/>
                          </a:solidFill>
                        </a:rPr>
                        <a:t>Intents for Android</a:t>
                      </a:r>
                      <a:endParaRPr kumimoji="1" lang="ja-JP" altLang="en-US" sz="800" b="1" dirty="0">
                        <a:solidFill>
                          <a:srgbClr val="0070C0"/>
                        </a:solidFill>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25400" h="25400" prst="angle"/>
                      <a:lightRig rig="flood" dir="t"/>
                    </a:cell3D>
                    <a:noFill/>
                  </a:tcPr>
                </a:tc>
              </a:tr>
            </a:tbl>
          </a:graphicData>
        </a:graphic>
      </p:graphicFrame>
    </p:spTree>
    <p:extLst>
      <p:ext uri="{BB962C8B-B14F-4D97-AF65-F5344CB8AC3E}">
        <p14:creationId xmlns:p14="http://schemas.microsoft.com/office/powerpoint/2010/main" val="41412239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正方形/長方形 94"/>
          <p:cNvSpPr/>
          <p:nvPr/>
        </p:nvSpPr>
        <p:spPr>
          <a:xfrm rot="5400000">
            <a:off x="5981935" y="3866885"/>
            <a:ext cx="4232059" cy="724445"/>
          </a:xfrm>
          <a:prstGeom prst="rect">
            <a:avLst/>
          </a:prstGeom>
          <a:solidFill>
            <a:srgbClr val="FFFFCC"/>
          </a:solidFill>
          <a:ln>
            <a:solidFill>
              <a:srgbClr val="8B8BD9"/>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altLang="ja-JP" sz="1100" dirty="0" smtClean="0">
                <a:solidFill>
                  <a:schemeClr val="tx1"/>
                </a:solidFill>
              </a:rPr>
              <a:t>Service</a:t>
            </a:r>
            <a:endParaRPr lang="ja-JP" altLang="en-US" sz="1100" dirty="0">
              <a:solidFill>
                <a:schemeClr val="tx1"/>
              </a:solidFill>
            </a:endParaRPr>
          </a:p>
        </p:txBody>
      </p:sp>
      <p:sp>
        <p:nvSpPr>
          <p:cNvPr id="79" name="正方形/長方形 78"/>
          <p:cNvSpPr/>
          <p:nvPr/>
        </p:nvSpPr>
        <p:spPr>
          <a:xfrm>
            <a:off x="1158173" y="4788588"/>
            <a:ext cx="3178440" cy="1687156"/>
          </a:xfrm>
          <a:prstGeom prst="rect">
            <a:avLst/>
          </a:pr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107" name="正方形/長方形 106"/>
          <p:cNvSpPr/>
          <p:nvPr/>
        </p:nvSpPr>
        <p:spPr>
          <a:xfrm>
            <a:off x="1159749" y="1963142"/>
            <a:ext cx="1440789" cy="558889"/>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102" name="正方形/長方形 101"/>
          <p:cNvSpPr/>
          <p:nvPr/>
        </p:nvSpPr>
        <p:spPr>
          <a:xfrm>
            <a:off x="4547777" y="2113078"/>
            <a:ext cx="1630387" cy="3678122"/>
          </a:xfrm>
          <a:prstGeom prst="rect">
            <a:avLst/>
          </a:prstGeom>
          <a:solidFill>
            <a:srgbClr val="FFCC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101" name="正方形/長方形 100"/>
          <p:cNvSpPr/>
          <p:nvPr/>
        </p:nvSpPr>
        <p:spPr>
          <a:xfrm>
            <a:off x="1152020" y="2519447"/>
            <a:ext cx="3178440" cy="2219530"/>
          </a:xfrm>
          <a:prstGeom prst="rect">
            <a:avLst/>
          </a:prstGeom>
          <a:solidFill>
            <a:srgbClr val="CC66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98" name="角丸四角形 97"/>
          <p:cNvSpPr/>
          <p:nvPr/>
        </p:nvSpPr>
        <p:spPr>
          <a:xfrm>
            <a:off x="5825304" y="1288559"/>
            <a:ext cx="991578"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51" name="角丸四角形 50"/>
          <p:cNvSpPr/>
          <p:nvPr/>
        </p:nvSpPr>
        <p:spPr>
          <a:xfrm>
            <a:off x="2200942" y="1307336"/>
            <a:ext cx="2658139" cy="595424"/>
          </a:xfrm>
          <a:prstGeom prst="roundRect">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2" name="タイトル 1"/>
          <p:cNvSpPr>
            <a:spLocks noGrp="1"/>
          </p:cNvSpPr>
          <p:nvPr>
            <p:ph type="title"/>
          </p:nvPr>
        </p:nvSpPr>
        <p:spPr/>
        <p:txBody>
          <a:bodyPr/>
          <a:lstStyle/>
          <a:p>
            <a:r>
              <a:rPr kumimoji="1" lang="en-US" altLang="ja-JP" dirty="0" smtClean="0"/>
              <a:t>GotAPI Simplified Flows</a:t>
            </a:r>
            <a:endParaRPr kumimoji="1" lang="ja-JP" altLang="en-US" dirty="0"/>
          </a:p>
        </p:txBody>
      </p:sp>
      <p:grpSp>
        <p:nvGrpSpPr>
          <p:cNvPr id="13" name="グループ化 12"/>
          <p:cNvGrpSpPr/>
          <p:nvPr/>
        </p:nvGrpSpPr>
        <p:grpSpPr>
          <a:xfrm>
            <a:off x="838200" y="1564392"/>
            <a:ext cx="404278" cy="4911352"/>
            <a:chOff x="838198" y="1397968"/>
            <a:chExt cx="404278" cy="4911352"/>
          </a:xfrm>
        </p:grpSpPr>
        <p:cxnSp>
          <p:nvCxnSpPr>
            <p:cNvPr id="10" name="直線コネクタ 9"/>
            <p:cNvCxnSpPr/>
            <p:nvPr/>
          </p:nvCxnSpPr>
          <p:spPr>
            <a:xfrm>
              <a:off x="1043608" y="1628800"/>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2" name="テキスト ボックス 11"/>
            <p:cNvSpPr txBox="1"/>
            <p:nvPr/>
          </p:nvSpPr>
          <p:spPr>
            <a:xfrm>
              <a:off x="838198" y="1397968"/>
              <a:ext cx="404278" cy="215444"/>
            </a:xfrm>
            <a:prstGeom prst="rect">
              <a:avLst/>
            </a:prstGeom>
            <a:noFill/>
            <a:ln>
              <a:solidFill>
                <a:schemeClr val="bg2">
                  <a:lumMod val="40000"/>
                  <a:lumOff val="60000"/>
                </a:schemeClr>
              </a:solidFill>
            </a:ln>
          </p:spPr>
          <p:txBody>
            <a:bodyPr wrap="none" rtlCol="0">
              <a:spAutoFit/>
            </a:bodyPr>
            <a:lstStyle/>
            <a:p>
              <a:r>
                <a:rPr kumimoji="1" lang="en-US" altLang="ja-JP" sz="800" dirty="0" smtClean="0"/>
                <a:t>Apps</a:t>
              </a:r>
              <a:endParaRPr kumimoji="1" lang="ja-JP" altLang="en-US" sz="900" dirty="0"/>
            </a:p>
          </p:txBody>
        </p:sp>
      </p:grpSp>
      <p:cxnSp>
        <p:nvCxnSpPr>
          <p:cNvPr id="15" name="直線コネクタ 14"/>
          <p:cNvCxnSpPr/>
          <p:nvPr/>
        </p:nvCxnSpPr>
        <p:spPr>
          <a:xfrm>
            <a:off x="2767671" y="1795224"/>
            <a:ext cx="0" cy="81880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6" name="テキスト ボックス 15"/>
          <p:cNvSpPr txBox="1"/>
          <p:nvPr/>
        </p:nvSpPr>
        <p:spPr>
          <a:xfrm>
            <a:off x="2410042" y="1427781"/>
            <a:ext cx="793807" cy="369332"/>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900" dirty="0"/>
              <a:t>GotAPI</a:t>
            </a:r>
          </a:p>
          <a:p>
            <a:pPr algn="ctr"/>
            <a:r>
              <a:rPr lang="en-US" altLang="ja-JP" sz="900" dirty="0"/>
              <a:t>Auth Server</a:t>
            </a:r>
            <a:endParaRPr kumimoji="1" lang="ja-JP" altLang="en-US" sz="900" dirty="0"/>
          </a:p>
        </p:txBody>
      </p:sp>
      <p:cxnSp>
        <p:nvCxnSpPr>
          <p:cNvPr id="18" name="直線コネクタ 17"/>
          <p:cNvCxnSpPr/>
          <p:nvPr/>
        </p:nvCxnSpPr>
        <p:spPr>
          <a:xfrm>
            <a:off x="4437060"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9" name="テキスト ボックス 18"/>
          <p:cNvSpPr txBox="1"/>
          <p:nvPr/>
        </p:nvSpPr>
        <p:spPr>
          <a:xfrm>
            <a:off x="4173742" y="1449266"/>
            <a:ext cx="518091" cy="338554"/>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pPr algn="ctr"/>
            <a:r>
              <a:rPr kumimoji="1" lang="en-US" altLang="ja-JP" sz="800" dirty="0"/>
              <a:t>GotAPI</a:t>
            </a:r>
          </a:p>
          <a:p>
            <a:pPr algn="ctr"/>
            <a:r>
              <a:rPr lang="en-US" altLang="ja-JP" sz="800" dirty="0"/>
              <a:t>Server</a:t>
            </a:r>
            <a:endParaRPr kumimoji="1" lang="ja-JP" altLang="en-US" sz="900" dirty="0"/>
          </a:p>
        </p:txBody>
      </p:sp>
      <p:cxnSp>
        <p:nvCxnSpPr>
          <p:cNvPr id="21" name="直線コネクタ 20"/>
          <p:cNvCxnSpPr/>
          <p:nvPr/>
        </p:nvCxnSpPr>
        <p:spPr>
          <a:xfrm>
            <a:off x="6316537"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22" name="テキスト ボックス 21"/>
          <p:cNvSpPr txBox="1"/>
          <p:nvPr/>
        </p:nvSpPr>
        <p:spPr>
          <a:xfrm>
            <a:off x="6077530" y="1564392"/>
            <a:ext cx="511679" cy="215444"/>
          </a:xfrm>
          <a:prstGeom prst="rect">
            <a:avLst/>
          </a:prstGeom>
          <a:solidFill>
            <a:schemeClr val="bg1"/>
          </a:solidFill>
          <a:ln>
            <a:solidFill>
              <a:schemeClr val="bg2">
                <a:lumMod val="40000"/>
                <a:lumOff val="60000"/>
              </a:schemeClr>
            </a:solidFill>
          </a:ln>
        </p:spPr>
        <p:txBody>
          <a:bodyPr wrap="none" lIns="91435" tIns="45717" rIns="91435" bIns="45717" rtlCol="0">
            <a:spAutoFit/>
          </a:bodyPr>
          <a:lstStyle/>
          <a:p>
            <a:r>
              <a:rPr kumimoji="1" lang="en-US" altLang="ja-JP" sz="800" dirty="0"/>
              <a:t>Plug-In</a:t>
            </a:r>
            <a:endParaRPr kumimoji="1" lang="ja-JP" altLang="en-US" sz="900" dirty="0"/>
          </a:p>
        </p:txBody>
      </p:sp>
      <p:cxnSp>
        <p:nvCxnSpPr>
          <p:cNvPr id="24" name="直線コネクタ 23"/>
          <p:cNvCxnSpPr/>
          <p:nvPr/>
        </p:nvCxnSpPr>
        <p:spPr>
          <a:xfrm>
            <a:off x="7907352" y="1795224"/>
            <a:ext cx="0" cy="4680520"/>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25" name="テキスト ボックス 24"/>
          <p:cNvSpPr txBox="1"/>
          <p:nvPr/>
        </p:nvSpPr>
        <p:spPr>
          <a:xfrm>
            <a:off x="7668345" y="1564392"/>
            <a:ext cx="498855" cy="215444"/>
          </a:xfrm>
          <a:prstGeom prst="rect">
            <a:avLst/>
          </a:prstGeom>
          <a:noFill/>
          <a:ln>
            <a:solidFill>
              <a:schemeClr val="bg2">
                <a:lumMod val="40000"/>
                <a:lumOff val="60000"/>
              </a:schemeClr>
            </a:solidFill>
          </a:ln>
        </p:spPr>
        <p:txBody>
          <a:bodyPr wrap="none" lIns="91435" tIns="45717" rIns="91435" bIns="45717" rtlCol="0">
            <a:spAutoFit/>
          </a:bodyPr>
          <a:lstStyle/>
          <a:p>
            <a:r>
              <a:rPr kumimoji="1" lang="en-US" altLang="ja-JP" sz="800" dirty="0"/>
              <a:t>Device</a:t>
            </a:r>
            <a:endParaRPr kumimoji="1" lang="ja-JP" altLang="en-US" sz="900" dirty="0"/>
          </a:p>
        </p:txBody>
      </p:sp>
      <p:cxnSp>
        <p:nvCxnSpPr>
          <p:cNvPr id="27" name="直線矢印コネクタ 26"/>
          <p:cNvCxnSpPr/>
          <p:nvPr/>
        </p:nvCxnSpPr>
        <p:spPr>
          <a:xfrm>
            <a:off x="1043609" y="2147860"/>
            <a:ext cx="1724063"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28" name="直線矢印コネクタ 27"/>
          <p:cNvCxnSpPr/>
          <p:nvPr/>
        </p:nvCxnSpPr>
        <p:spPr>
          <a:xfrm flipH="1">
            <a:off x="1043609" y="2219868"/>
            <a:ext cx="1724062"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31" name="テキスト ボックス 30"/>
          <p:cNvSpPr txBox="1"/>
          <p:nvPr/>
        </p:nvSpPr>
        <p:spPr>
          <a:xfrm>
            <a:off x="1306759" y="2024319"/>
            <a:ext cx="1111192" cy="430881"/>
          </a:xfrm>
          <a:prstGeom prst="rect">
            <a:avLst/>
          </a:prstGeom>
          <a:solidFill>
            <a:srgbClr val="99CCFF"/>
          </a:solidFill>
        </p:spPr>
        <p:txBody>
          <a:bodyPr wrap="none" lIns="91435" tIns="45717" rIns="91435" bIns="45717" rtlCol="0">
            <a:spAutoFit/>
          </a:bodyPr>
          <a:lstStyle/>
          <a:p>
            <a:r>
              <a:rPr lang="ja-JP" altLang="en-US" sz="1100" dirty="0" smtClean="0"/>
              <a:t>① </a:t>
            </a:r>
            <a:r>
              <a:rPr lang="en-US" altLang="ja-JP" sz="1100" dirty="0" smtClean="0"/>
              <a:t>Registration</a:t>
            </a:r>
          </a:p>
          <a:p>
            <a:r>
              <a:rPr kumimoji="1" lang="en-US" altLang="ja-JP" sz="1100" dirty="0" smtClean="0"/>
              <a:t>    Approval</a:t>
            </a:r>
            <a:endParaRPr kumimoji="1" lang="ja-JP" altLang="en-US" sz="1100" dirty="0"/>
          </a:p>
        </p:txBody>
      </p:sp>
      <p:grpSp>
        <p:nvGrpSpPr>
          <p:cNvPr id="36" name="グループ化 35"/>
          <p:cNvGrpSpPr/>
          <p:nvPr/>
        </p:nvGrpSpPr>
        <p:grpSpPr>
          <a:xfrm>
            <a:off x="2856116" y="2067449"/>
            <a:ext cx="156989" cy="192189"/>
            <a:chOff x="6702871" y="1513094"/>
            <a:chExt cx="288032" cy="395335"/>
          </a:xfrm>
          <a:solidFill>
            <a:srgbClr val="00FF99"/>
          </a:solidFill>
        </p:grpSpPr>
        <p:sp>
          <p:nvSpPr>
            <p:cNvPr id="34" name="円/楕円 33"/>
            <p:cNvSpPr/>
            <p:nvPr/>
          </p:nvSpPr>
          <p:spPr>
            <a:xfrm>
              <a:off x="6738875" y="1513094"/>
              <a:ext cx="216024" cy="187714"/>
            </a:xfrm>
            <a:prstGeom prst="ellipse">
              <a:avLst/>
            </a:prstGeom>
            <a:grp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5" name="二等辺三角形 34"/>
            <p:cNvSpPr/>
            <p:nvPr/>
          </p:nvSpPr>
          <p:spPr>
            <a:xfrm>
              <a:off x="6702871" y="1707370"/>
              <a:ext cx="288032" cy="201059"/>
            </a:xfrm>
            <a:prstGeom prst="triangle">
              <a:avLst/>
            </a:prstGeom>
            <a:grp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37" name="テキスト ボックス 36"/>
          <p:cNvSpPr txBox="1"/>
          <p:nvPr/>
        </p:nvSpPr>
        <p:spPr>
          <a:xfrm>
            <a:off x="3013106" y="2025331"/>
            <a:ext cx="1414879" cy="307771"/>
          </a:xfrm>
          <a:prstGeom prst="rect">
            <a:avLst/>
          </a:prstGeom>
          <a:noFill/>
        </p:spPr>
        <p:txBody>
          <a:bodyPr wrap="square" lIns="91435" tIns="45717" rIns="91435" bIns="45717" rtlCol="0">
            <a:spAutoFit/>
          </a:bodyPr>
          <a:lstStyle/>
          <a:p>
            <a:r>
              <a:rPr lang="en-US" altLang="ja-JP" sz="700" b="1" dirty="0" smtClean="0"/>
              <a:t>User Approval</a:t>
            </a:r>
            <a:endParaRPr lang="en-US" altLang="ja-JP" sz="700" b="1" dirty="0"/>
          </a:p>
          <a:p>
            <a:r>
              <a:rPr lang="en-US" altLang="ja-JP" sz="700" dirty="0" smtClean="0"/>
              <a:t>Pre-approved apps (web sites)</a:t>
            </a:r>
          </a:p>
        </p:txBody>
      </p:sp>
      <p:cxnSp>
        <p:nvCxnSpPr>
          <p:cNvPr id="38" name="直線矢印コネクタ 37"/>
          <p:cNvCxnSpPr/>
          <p:nvPr/>
        </p:nvCxnSpPr>
        <p:spPr>
          <a:xfrm>
            <a:off x="1043608" y="2870255"/>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39" name="直線矢印コネクタ 38"/>
          <p:cNvCxnSpPr/>
          <p:nvPr/>
        </p:nvCxnSpPr>
        <p:spPr>
          <a:xfrm flipH="1">
            <a:off x="1043610" y="3312008"/>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40" name="テキスト ボックス 39"/>
          <p:cNvSpPr txBox="1"/>
          <p:nvPr/>
        </p:nvSpPr>
        <p:spPr>
          <a:xfrm>
            <a:off x="1459601" y="2823362"/>
            <a:ext cx="1415762" cy="600158"/>
          </a:xfrm>
          <a:prstGeom prst="rect">
            <a:avLst/>
          </a:prstGeom>
          <a:solidFill>
            <a:srgbClr val="99CCFF"/>
          </a:solidFill>
        </p:spPr>
        <p:txBody>
          <a:bodyPr wrap="none" lIns="91435" tIns="45717" rIns="91435" bIns="45717" rtlCol="0">
            <a:spAutoFit/>
          </a:bodyPr>
          <a:lstStyle/>
          <a:p>
            <a:pPr algn="ctr"/>
            <a:endParaRPr lang="en-US" altLang="ja-JP" sz="1100" dirty="0"/>
          </a:p>
          <a:p>
            <a:pPr algn="ctr"/>
            <a:r>
              <a:rPr lang="ja-JP" altLang="en-US" sz="1100" dirty="0" smtClean="0"/>
              <a:t>②</a:t>
            </a:r>
            <a:r>
              <a:rPr lang="en-US" altLang="ja-JP" sz="1100" dirty="0" smtClean="0"/>
              <a:t>Service Discovery</a:t>
            </a:r>
            <a:endParaRPr lang="en-US" altLang="ja-JP" sz="1100" dirty="0"/>
          </a:p>
          <a:p>
            <a:pPr algn="ctr"/>
            <a:r>
              <a:rPr lang="ja-JP" altLang="en-US" sz="1100" dirty="0"/>
              <a:t>（</a:t>
            </a:r>
            <a:r>
              <a:rPr lang="en-US" altLang="ja-JP" sz="1100" dirty="0"/>
              <a:t>Option)</a:t>
            </a:r>
          </a:p>
        </p:txBody>
      </p:sp>
      <p:sp>
        <p:nvSpPr>
          <p:cNvPr id="47" name="円/楕円 46"/>
          <p:cNvSpPr/>
          <p:nvPr/>
        </p:nvSpPr>
        <p:spPr>
          <a:xfrm>
            <a:off x="1094606" y="2262361"/>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48" name="円/楕円 47"/>
          <p:cNvSpPr/>
          <p:nvPr/>
        </p:nvSpPr>
        <p:spPr>
          <a:xfrm>
            <a:off x="7829685" y="1006502"/>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49" name="テキスト ボックス 48"/>
          <p:cNvSpPr txBox="1"/>
          <p:nvPr/>
        </p:nvSpPr>
        <p:spPr>
          <a:xfrm>
            <a:off x="7961188" y="990600"/>
            <a:ext cx="801812" cy="415492"/>
          </a:xfrm>
          <a:prstGeom prst="rect">
            <a:avLst/>
          </a:prstGeom>
          <a:noFill/>
        </p:spPr>
        <p:txBody>
          <a:bodyPr wrap="none" lIns="91435" tIns="45717" rIns="91435" bIns="45717" rtlCol="0">
            <a:spAutoFit/>
          </a:bodyPr>
          <a:lstStyle/>
          <a:p>
            <a:r>
              <a:rPr kumimoji="1" lang="en-US" altLang="ja-JP" sz="700" dirty="0" smtClean="0"/>
              <a:t>Access Token-1</a:t>
            </a:r>
            <a:endParaRPr kumimoji="1" lang="en-US" altLang="ja-JP" sz="700" dirty="0"/>
          </a:p>
          <a:p>
            <a:endParaRPr lang="en-US" altLang="ja-JP" sz="700" dirty="0"/>
          </a:p>
          <a:p>
            <a:r>
              <a:rPr lang="en-US" altLang="ja-JP" sz="700" dirty="0" smtClean="0"/>
              <a:t>Access Token-2</a:t>
            </a:r>
            <a:endParaRPr lang="ja-JP" altLang="en-US" sz="700" dirty="0"/>
          </a:p>
        </p:txBody>
      </p:sp>
      <p:sp>
        <p:nvSpPr>
          <p:cNvPr id="50" name="円/楕円 49"/>
          <p:cNvSpPr/>
          <p:nvPr/>
        </p:nvSpPr>
        <p:spPr>
          <a:xfrm>
            <a:off x="1094606" y="2799509"/>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54" name="左右矢印 53"/>
          <p:cNvSpPr/>
          <p:nvPr/>
        </p:nvSpPr>
        <p:spPr>
          <a:xfrm>
            <a:off x="4437060" y="2403853"/>
            <a:ext cx="1879477" cy="115595"/>
          </a:xfrm>
          <a:prstGeom prst="leftRightArrow">
            <a:avLst/>
          </a:prstGeom>
          <a:ln w="3175">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sp>
        <p:nvSpPr>
          <p:cNvPr id="55" name="テキスト ボックス 54"/>
          <p:cNvSpPr txBox="1"/>
          <p:nvPr/>
        </p:nvSpPr>
        <p:spPr>
          <a:xfrm>
            <a:off x="4832419" y="2361349"/>
            <a:ext cx="1088760" cy="230832"/>
          </a:xfrm>
          <a:prstGeom prst="rect">
            <a:avLst/>
          </a:prstGeom>
          <a:solidFill>
            <a:srgbClr val="99CCFF"/>
          </a:solidFill>
        </p:spPr>
        <p:txBody>
          <a:bodyPr wrap="none" lIns="91435" tIns="45717" rIns="91435" bIns="45717" rtlCol="0">
            <a:spAutoFit/>
          </a:bodyPr>
          <a:lstStyle/>
          <a:p>
            <a:r>
              <a:rPr lang="en-US" altLang="ja-JP" sz="900" dirty="0"/>
              <a:t>Plug-In Discovery</a:t>
            </a:r>
            <a:endParaRPr kumimoji="1" lang="ja-JP" altLang="en-US" sz="900" dirty="0"/>
          </a:p>
        </p:txBody>
      </p:sp>
      <p:cxnSp>
        <p:nvCxnSpPr>
          <p:cNvPr id="56" name="直線矢印コネクタ 55"/>
          <p:cNvCxnSpPr/>
          <p:nvPr/>
        </p:nvCxnSpPr>
        <p:spPr>
          <a:xfrm>
            <a:off x="1042480" y="3848751"/>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57" name="直線矢印コネクタ 56"/>
          <p:cNvCxnSpPr/>
          <p:nvPr/>
        </p:nvCxnSpPr>
        <p:spPr>
          <a:xfrm flipH="1">
            <a:off x="1048413" y="4343540"/>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58" name="テキスト ボックス 57"/>
          <p:cNvSpPr txBox="1"/>
          <p:nvPr/>
        </p:nvSpPr>
        <p:spPr>
          <a:xfrm>
            <a:off x="1454412" y="3804008"/>
            <a:ext cx="2115441" cy="600158"/>
          </a:xfrm>
          <a:prstGeom prst="rect">
            <a:avLst/>
          </a:prstGeom>
          <a:solidFill>
            <a:srgbClr val="99CCFF"/>
          </a:solidFill>
        </p:spPr>
        <p:txBody>
          <a:bodyPr wrap="none" lIns="91435" tIns="45717" rIns="91435" bIns="45717" rtlCol="0">
            <a:spAutoFit/>
          </a:bodyPr>
          <a:lstStyle/>
          <a:p>
            <a:pPr algn="ctr"/>
            <a:endParaRPr lang="en-US" altLang="ja-JP" sz="1100" dirty="0"/>
          </a:p>
          <a:p>
            <a:pPr algn="ctr"/>
            <a:r>
              <a:rPr lang="ja-JP" altLang="en-US" sz="1100" dirty="0" smtClean="0"/>
              <a:t>③ </a:t>
            </a:r>
            <a:r>
              <a:rPr lang="en-US" altLang="ja-JP" sz="1100" dirty="0" smtClean="0"/>
              <a:t>Request Access to Service</a:t>
            </a:r>
            <a:endParaRPr lang="en-US" altLang="ja-JP" sz="1100" dirty="0"/>
          </a:p>
          <a:p>
            <a:endParaRPr kumimoji="1" lang="ja-JP" altLang="en-US" sz="1100" dirty="0"/>
          </a:p>
        </p:txBody>
      </p:sp>
      <p:sp>
        <p:nvSpPr>
          <p:cNvPr id="59" name="円/楕円 58"/>
          <p:cNvSpPr/>
          <p:nvPr/>
        </p:nvSpPr>
        <p:spPr>
          <a:xfrm>
            <a:off x="1094606" y="3778005"/>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60" name="直線矢印コネクタ 59"/>
          <p:cNvCxnSpPr/>
          <p:nvPr/>
        </p:nvCxnSpPr>
        <p:spPr>
          <a:xfrm>
            <a:off x="4437060" y="3934025"/>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grpSp>
        <p:nvGrpSpPr>
          <p:cNvPr id="62" name="グループ化 61"/>
          <p:cNvGrpSpPr/>
          <p:nvPr/>
        </p:nvGrpSpPr>
        <p:grpSpPr>
          <a:xfrm>
            <a:off x="6358544" y="4032382"/>
            <a:ext cx="156989" cy="192189"/>
            <a:chOff x="6702871" y="1513094"/>
            <a:chExt cx="288032" cy="395335"/>
          </a:xfrm>
          <a:solidFill>
            <a:srgbClr val="00FF99"/>
          </a:solidFill>
        </p:grpSpPr>
        <p:sp>
          <p:nvSpPr>
            <p:cNvPr id="63" name="円/楕円 62"/>
            <p:cNvSpPr/>
            <p:nvPr/>
          </p:nvSpPr>
          <p:spPr>
            <a:xfrm>
              <a:off x="6738875" y="1513094"/>
              <a:ext cx="216024" cy="187714"/>
            </a:xfrm>
            <a:prstGeom prst="ellipse">
              <a:avLst/>
            </a:prstGeom>
            <a:grp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4" name="二等辺三角形 63"/>
            <p:cNvSpPr/>
            <p:nvPr/>
          </p:nvSpPr>
          <p:spPr>
            <a:xfrm>
              <a:off x="6702871" y="1707370"/>
              <a:ext cx="288032" cy="201059"/>
            </a:xfrm>
            <a:prstGeom prst="triangle">
              <a:avLst/>
            </a:prstGeom>
            <a:grp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65" name="テキスト ボックス 64"/>
          <p:cNvSpPr txBox="1"/>
          <p:nvPr/>
        </p:nvSpPr>
        <p:spPr>
          <a:xfrm>
            <a:off x="6490356" y="3995270"/>
            <a:ext cx="1177987" cy="307771"/>
          </a:xfrm>
          <a:prstGeom prst="rect">
            <a:avLst/>
          </a:prstGeom>
          <a:noFill/>
        </p:spPr>
        <p:txBody>
          <a:bodyPr wrap="square" lIns="91435" tIns="45717" rIns="91435" bIns="45717" rtlCol="0">
            <a:spAutoFit/>
          </a:bodyPr>
          <a:lstStyle/>
          <a:p>
            <a:r>
              <a:rPr lang="en-US" altLang="ja-JP" sz="700" b="1" dirty="0" smtClean="0"/>
              <a:t>User Approval</a:t>
            </a:r>
            <a:endParaRPr lang="en-US" altLang="ja-JP" sz="700" b="1" dirty="0"/>
          </a:p>
          <a:p>
            <a:r>
              <a:rPr lang="ja-JP" altLang="en-US" sz="700" dirty="0"/>
              <a:t>（</a:t>
            </a:r>
            <a:r>
              <a:rPr lang="en-US" altLang="ja-JP" sz="700" dirty="0" smtClean="0"/>
              <a:t>Plug-In Own Policy)</a:t>
            </a:r>
            <a:endParaRPr kumimoji="1" lang="ja-JP" altLang="en-US" sz="700" dirty="0"/>
          </a:p>
        </p:txBody>
      </p:sp>
      <p:cxnSp>
        <p:nvCxnSpPr>
          <p:cNvPr id="66" name="直線矢印コネクタ 65"/>
          <p:cNvCxnSpPr/>
          <p:nvPr/>
        </p:nvCxnSpPr>
        <p:spPr>
          <a:xfrm flipH="1">
            <a:off x="4414063" y="4171299"/>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67" name="円/楕円 66"/>
          <p:cNvSpPr/>
          <p:nvPr/>
        </p:nvSpPr>
        <p:spPr>
          <a:xfrm>
            <a:off x="4544742" y="4224571"/>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68" name="円/楕円 67"/>
          <p:cNvSpPr/>
          <p:nvPr/>
        </p:nvSpPr>
        <p:spPr>
          <a:xfrm>
            <a:off x="7829685" y="1222146"/>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69" name="直線矢印コネクタ 68"/>
          <p:cNvCxnSpPr/>
          <p:nvPr/>
        </p:nvCxnSpPr>
        <p:spPr>
          <a:xfrm>
            <a:off x="4429965" y="2951756"/>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70" name="直線矢印コネクタ 69"/>
          <p:cNvCxnSpPr/>
          <p:nvPr/>
        </p:nvCxnSpPr>
        <p:spPr>
          <a:xfrm flipH="1">
            <a:off x="4422870" y="3125422"/>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71" name="直線コネクタ 70"/>
          <p:cNvCxnSpPr/>
          <p:nvPr/>
        </p:nvCxnSpPr>
        <p:spPr>
          <a:xfrm>
            <a:off x="6437038" y="2179218"/>
            <a:ext cx="0" cy="1417688"/>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73" name="直線コネクタ 72"/>
          <p:cNvCxnSpPr/>
          <p:nvPr/>
        </p:nvCxnSpPr>
        <p:spPr>
          <a:xfrm>
            <a:off x="6546906" y="2147861"/>
            <a:ext cx="0" cy="1420685"/>
          </a:xfrm>
          <a:prstGeom prst="line">
            <a:avLst/>
          </a:prstGeom>
          <a:ln w="12700">
            <a:solidFill>
              <a:schemeClr val="tx1"/>
            </a:solidFill>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76" name="テキスト ボックス 75"/>
          <p:cNvSpPr txBox="1"/>
          <p:nvPr/>
        </p:nvSpPr>
        <p:spPr>
          <a:xfrm>
            <a:off x="6374258" y="2032840"/>
            <a:ext cx="845093" cy="215438"/>
          </a:xfrm>
          <a:prstGeom prst="rect">
            <a:avLst/>
          </a:prstGeom>
          <a:solidFill>
            <a:srgbClr val="FFFFFF"/>
          </a:solidFill>
          <a:ln>
            <a:solidFill>
              <a:schemeClr val="bg2">
                <a:lumMod val="40000"/>
                <a:lumOff val="60000"/>
              </a:schemeClr>
            </a:solidFill>
          </a:ln>
        </p:spPr>
        <p:txBody>
          <a:bodyPr wrap="none" lIns="91435" tIns="45717" rIns="91435" bIns="45717" rtlCol="0">
            <a:spAutoFit/>
          </a:bodyPr>
          <a:lstStyle/>
          <a:p>
            <a:r>
              <a:rPr lang="en-US" altLang="ja-JP" sz="800" dirty="0" smtClean="0"/>
              <a:t>Other </a:t>
            </a:r>
            <a:r>
              <a:rPr kumimoji="1" lang="en-US" altLang="ja-JP" sz="800" dirty="0" smtClean="0"/>
              <a:t>Plug-Ins</a:t>
            </a:r>
            <a:endParaRPr kumimoji="1" lang="ja-JP" altLang="en-US" sz="900" dirty="0"/>
          </a:p>
        </p:txBody>
      </p:sp>
      <p:cxnSp>
        <p:nvCxnSpPr>
          <p:cNvPr id="78" name="直線矢印コネクタ 77"/>
          <p:cNvCxnSpPr/>
          <p:nvPr/>
        </p:nvCxnSpPr>
        <p:spPr>
          <a:xfrm>
            <a:off x="4433503" y="3008459"/>
            <a:ext cx="200353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0" name="直線矢印コネクタ 79"/>
          <p:cNvCxnSpPr/>
          <p:nvPr/>
        </p:nvCxnSpPr>
        <p:spPr>
          <a:xfrm>
            <a:off x="4437042" y="3035270"/>
            <a:ext cx="210986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2" name="直線矢印コネクタ 81"/>
          <p:cNvCxnSpPr/>
          <p:nvPr/>
        </p:nvCxnSpPr>
        <p:spPr>
          <a:xfrm flipH="1">
            <a:off x="4437042" y="3192758"/>
            <a:ext cx="200353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3" name="直線矢印コネクタ 82"/>
          <p:cNvCxnSpPr/>
          <p:nvPr/>
        </p:nvCxnSpPr>
        <p:spPr>
          <a:xfrm flipH="1">
            <a:off x="4440579" y="3217562"/>
            <a:ext cx="2109865" cy="0"/>
          </a:xfrm>
          <a:prstGeom prst="straightConnector1">
            <a:avLst/>
          </a:prstGeom>
          <a:ln w="3175">
            <a:solidFill>
              <a:schemeClr val="bg1">
                <a:lumMod val="65000"/>
              </a:schemeClr>
            </a:solidFill>
            <a:prstDash val="sysDot"/>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4" name="直線矢印コネクタ 83"/>
          <p:cNvCxnSpPr/>
          <p:nvPr/>
        </p:nvCxnSpPr>
        <p:spPr>
          <a:xfrm>
            <a:off x="1043431" y="5135440"/>
            <a:ext cx="3384376"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5" name="直線矢印コネクタ 84"/>
          <p:cNvCxnSpPr/>
          <p:nvPr/>
        </p:nvCxnSpPr>
        <p:spPr>
          <a:xfrm flipH="1">
            <a:off x="1041413" y="5648908"/>
            <a:ext cx="3384375"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7" name="直線矢印コネクタ 86"/>
          <p:cNvCxnSpPr/>
          <p:nvPr/>
        </p:nvCxnSpPr>
        <p:spPr>
          <a:xfrm>
            <a:off x="4440599" y="5188911"/>
            <a:ext cx="1636931" cy="9145"/>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88" name="直線矢印コネクタ 87"/>
          <p:cNvCxnSpPr/>
          <p:nvPr/>
        </p:nvCxnSpPr>
        <p:spPr>
          <a:xfrm flipH="1">
            <a:off x="4412237" y="5548416"/>
            <a:ext cx="1896308" cy="0"/>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89" name="円/楕円 88"/>
          <p:cNvSpPr/>
          <p:nvPr/>
        </p:nvSpPr>
        <p:spPr>
          <a:xfrm>
            <a:off x="1094606" y="5064694"/>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90" name="円/楕円 89"/>
          <p:cNvSpPr/>
          <p:nvPr/>
        </p:nvSpPr>
        <p:spPr>
          <a:xfrm>
            <a:off x="4547776" y="5110774"/>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cxnSp>
        <p:nvCxnSpPr>
          <p:cNvPr id="91" name="直線矢印コネクタ 90"/>
          <p:cNvCxnSpPr/>
          <p:nvPr/>
        </p:nvCxnSpPr>
        <p:spPr>
          <a:xfrm flipV="1">
            <a:off x="6326178" y="5475274"/>
            <a:ext cx="1581175" cy="3980"/>
          </a:xfrm>
          <a:prstGeom prst="straightConnector1">
            <a:avLst/>
          </a:prstGeom>
          <a:ln w="3175">
            <a:solidFill>
              <a:schemeClr val="tx1"/>
            </a:solidFill>
            <a:headEnd type="triangl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93" name="テキスト ボックス 92"/>
          <p:cNvSpPr txBox="1"/>
          <p:nvPr/>
        </p:nvSpPr>
        <p:spPr>
          <a:xfrm>
            <a:off x="4023691" y="4836146"/>
            <a:ext cx="853109" cy="230826"/>
          </a:xfrm>
          <a:prstGeom prst="rect">
            <a:avLst/>
          </a:prstGeom>
          <a:solidFill>
            <a:srgbClr val="99CCFF"/>
          </a:solidFill>
        </p:spPr>
        <p:txBody>
          <a:bodyPr wrap="none" lIns="91435" tIns="45717" rIns="91435" bIns="45717" rtlCol="0">
            <a:spAutoFit/>
          </a:bodyPr>
          <a:lstStyle/>
          <a:p>
            <a:r>
              <a:rPr kumimoji="1" lang="en-US" altLang="ja-JP" sz="900" dirty="0" smtClean="0"/>
              <a:t>Pass-through</a:t>
            </a:r>
            <a:endParaRPr kumimoji="1" lang="ja-JP" altLang="en-US" sz="900" dirty="0"/>
          </a:p>
        </p:txBody>
      </p:sp>
      <p:sp>
        <p:nvSpPr>
          <p:cNvPr id="94" name="テキスト ボックス 93"/>
          <p:cNvSpPr txBox="1"/>
          <p:nvPr/>
        </p:nvSpPr>
        <p:spPr>
          <a:xfrm>
            <a:off x="6117928" y="5107775"/>
            <a:ext cx="369012" cy="307777"/>
          </a:xfrm>
          <a:prstGeom prst="rect">
            <a:avLst/>
          </a:prstGeom>
          <a:solidFill>
            <a:srgbClr val="CCFFCC"/>
          </a:solidFill>
        </p:spPr>
        <p:txBody>
          <a:bodyPr wrap="none" lIns="91435" tIns="45717" rIns="91435" bIns="45717" rtlCol="0">
            <a:spAutoFit/>
          </a:bodyPr>
          <a:lstStyle/>
          <a:p>
            <a:pPr algn="ctr"/>
            <a:r>
              <a:rPr kumimoji="1" lang="en-US" altLang="ja-JP" sz="700" dirty="0"/>
              <a:t>Web</a:t>
            </a:r>
          </a:p>
          <a:p>
            <a:pPr algn="ctr"/>
            <a:r>
              <a:rPr lang="en-US" altLang="ja-JP" sz="700" dirty="0"/>
              <a:t>API</a:t>
            </a:r>
          </a:p>
        </p:txBody>
      </p:sp>
      <p:sp>
        <p:nvSpPr>
          <p:cNvPr id="99" name="テキスト ボックス 98"/>
          <p:cNvSpPr txBox="1"/>
          <p:nvPr/>
        </p:nvSpPr>
        <p:spPr>
          <a:xfrm>
            <a:off x="3253164" y="1317434"/>
            <a:ext cx="772958" cy="230826"/>
          </a:xfrm>
          <a:prstGeom prst="rect">
            <a:avLst/>
          </a:prstGeom>
          <a:noFill/>
        </p:spPr>
        <p:txBody>
          <a:bodyPr wrap="none" lIns="91435" tIns="45717" rIns="91435" bIns="45717" rtlCol="0">
            <a:spAutoFit/>
          </a:bodyPr>
          <a:lstStyle/>
          <a:p>
            <a:r>
              <a:rPr kumimoji="1" lang="en-US" altLang="ja-JP" sz="900" dirty="0" smtClean="0"/>
              <a:t>GotAPI App</a:t>
            </a:r>
            <a:endParaRPr kumimoji="1" lang="ja-JP" altLang="en-US" sz="900" dirty="0"/>
          </a:p>
        </p:txBody>
      </p:sp>
      <p:sp>
        <p:nvSpPr>
          <p:cNvPr id="103" name="テキスト ボックス 102"/>
          <p:cNvSpPr txBox="1"/>
          <p:nvPr/>
        </p:nvSpPr>
        <p:spPr>
          <a:xfrm>
            <a:off x="5908412" y="1306428"/>
            <a:ext cx="785782" cy="230826"/>
          </a:xfrm>
          <a:prstGeom prst="rect">
            <a:avLst/>
          </a:prstGeom>
          <a:noFill/>
        </p:spPr>
        <p:txBody>
          <a:bodyPr wrap="none" lIns="91435" tIns="45717" rIns="91435" bIns="45717" rtlCol="0">
            <a:spAutoFit/>
          </a:bodyPr>
          <a:lstStyle/>
          <a:p>
            <a:r>
              <a:rPr kumimoji="1" lang="en-US" altLang="ja-JP" sz="900" dirty="0" smtClean="0"/>
              <a:t>Plug-In App</a:t>
            </a:r>
            <a:endParaRPr kumimoji="1" lang="ja-JP" altLang="en-US" sz="900" dirty="0"/>
          </a:p>
        </p:txBody>
      </p:sp>
      <p:sp>
        <p:nvSpPr>
          <p:cNvPr id="104" name="テキスト ボックス 103"/>
          <p:cNvSpPr txBox="1"/>
          <p:nvPr/>
        </p:nvSpPr>
        <p:spPr>
          <a:xfrm>
            <a:off x="2313261" y="4381090"/>
            <a:ext cx="724804" cy="369326"/>
          </a:xfrm>
          <a:prstGeom prst="rect">
            <a:avLst/>
          </a:prstGeom>
          <a:noFill/>
        </p:spPr>
        <p:txBody>
          <a:bodyPr wrap="none" lIns="91435" tIns="45717" rIns="91435" bIns="45717" rtlCol="0">
            <a:spAutoFit/>
          </a:bodyPr>
          <a:lstStyle/>
          <a:p>
            <a:r>
              <a:rPr kumimoji="1" lang="en-US" altLang="ja-JP" dirty="0" smtClean="0"/>
              <a:t>HTTP</a:t>
            </a:r>
            <a:endParaRPr kumimoji="1" lang="ja-JP" altLang="en-US" dirty="0"/>
          </a:p>
        </p:txBody>
      </p:sp>
      <p:sp>
        <p:nvSpPr>
          <p:cNvPr id="105" name="テキスト ボックス 104"/>
          <p:cNvSpPr txBox="1"/>
          <p:nvPr/>
        </p:nvSpPr>
        <p:spPr>
          <a:xfrm>
            <a:off x="4982843" y="4512980"/>
            <a:ext cx="904853" cy="553992"/>
          </a:xfrm>
          <a:prstGeom prst="rect">
            <a:avLst/>
          </a:prstGeom>
          <a:noFill/>
        </p:spPr>
        <p:txBody>
          <a:bodyPr wrap="none" lIns="91435" tIns="45717" rIns="91435" bIns="45717" rtlCol="0">
            <a:spAutoFit/>
          </a:bodyPr>
          <a:lstStyle/>
          <a:p>
            <a:pPr algn="ctr"/>
            <a:r>
              <a:rPr kumimoji="1" lang="en-US" altLang="ja-JP" dirty="0" smtClean="0"/>
              <a:t>Intents</a:t>
            </a:r>
          </a:p>
          <a:p>
            <a:pPr algn="ctr"/>
            <a:r>
              <a:rPr kumimoji="1" lang="en-US" altLang="ja-JP" sz="1200" dirty="0" smtClean="0"/>
              <a:t>(Android)</a:t>
            </a:r>
            <a:endParaRPr kumimoji="1" lang="ja-JP" altLang="en-US" sz="1200" dirty="0"/>
          </a:p>
        </p:txBody>
      </p:sp>
      <p:sp>
        <p:nvSpPr>
          <p:cNvPr id="106" name="テキスト ボックス 105"/>
          <p:cNvSpPr txBox="1"/>
          <p:nvPr/>
        </p:nvSpPr>
        <p:spPr>
          <a:xfrm>
            <a:off x="6726273" y="5914250"/>
            <a:ext cx="780983" cy="430887"/>
          </a:xfrm>
          <a:prstGeom prst="rect">
            <a:avLst/>
          </a:prstGeom>
          <a:noFill/>
        </p:spPr>
        <p:txBody>
          <a:bodyPr wrap="none" lIns="91435" tIns="45717" rIns="91435" bIns="45717" rtlCol="0">
            <a:spAutoFit/>
          </a:bodyPr>
          <a:lstStyle/>
          <a:p>
            <a:pPr algn="ctr"/>
            <a:r>
              <a:rPr kumimoji="1" lang="en-US" altLang="ja-JP" sz="1100" dirty="0"/>
              <a:t>Bluetooth</a:t>
            </a:r>
          </a:p>
          <a:p>
            <a:pPr algn="ctr"/>
            <a:r>
              <a:rPr lang="en-US" altLang="ja-JP" sz="1100" dirty="0" smtClean="0"/>
              <a:t>WIFI, etc</a:t>
            </a:r>
            <a:endParaRPr kumimoji="1" lang="ja-JP" altLang="en-US" sz="1100" dirty="0"/>
          </a:p>
        </p:txBody>
      </p:sp>
      <p:sp>
        <p:nvSpPr>
          <p:cNvPr id="108" name="円/楕円 107"/>
          <p:cNvSpPr/>
          <p:nvPr/>
        </p:nvSpPr>
        <p:spPr>
          <a:xfrm>
            <a:off x="2588492" y="2242491"/>
            <a:ext cx="159822" cy="14149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109" name="円/楕円 108"/>
          <p:cNvSpPr/>
          <p:nvPr/>
        </p:nvSpPr>
        <p:spPr>
          <a:xfrm>
            <a:off x="6117928" y="4227328"/>
            <a:ext cx="159822" cy="14149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kumimoji="1" lang="en-US" altLang="ja-JP" sz="800" dirty="0">
                <a:solidFill>
                  <a:schemeClr val="tx1"/>
                </a:solidFill>
              </a:rPr>
              <a:t>T</a:t>
            </a:r>
            <a:endParaRPr kumimoji="1" lang="ja-JP" altLang="en-US" sz="800" dirty="0">
              <a:solidFill>
                <a:schemeClr val="tx1"/>
              </a:solidFill>
            </a:endParaRPr>
          </a:p>
        </p:txBody>
      </p:sp>
      <p:sp>
        <p:nvSpPr>
          <p:cNvPr id="111" name="テキスト ボックス 110"/>
          <p:cNvSpPr txBox="1"/>
          <p:nvPr/>
        </p:nvSpPr>
        <p:spPr>
          <a:xfrm>
            <a:off x="2747393" y="2333108"/>
            <a:ext cx="665557" cy="200049"/>
          </a:xfrm>
          <a:prstGeom prst="rect">
            <a:avLst/>
          </a:prstGeom>
          <a:noFill/>
        </p:spPr>
        <p:txBody>
          <a:bodyPr wrap="none" lIns="91435" tIns="45717" rIns="91435" bIns="45717" rtlCol="0">
            <a:spAutoFit/>
          </a:bodyPr>
          <a:lstStyle/>
          <a:p>
            <a:r>
              <a:rPr kumimoji="1" lang="en-US" altLang="ja-JP" sz="700" dirty="0"/>
              <a:t>Issue Token</a:t>
            </a:r>
            <a:endParaRPr kumimoji="1" lang="ja-JP" altLang="en-US" sz="700" dirty="0"/>
          </a:p>
        </p:txBody>
      </p:sp>
      <p:cxnSp>
        <p:nvCxnSpPr>
          <p:cNvPr id="114" name="直線矢印コネクタ 113"/>
          <p:cNvCxnSpPr/>
          <p:nvPr/>
        </p:nvCxnSpPr>
        <p:spPr>
          <a:xfrm flipV="1">
            <a:off x="6321094" y="2462624"/>
            <a:ext cx="1581175" cy="3980"/>
          </a:xfrm>
          <a:prstGeom prst="straightConnector1">
            <a:avLst/>
          </a:prstGeom>
          <a:ln w="3175">
            <a:solidFill>
              <a:schemeClr val="tx1"/>
            </a:solidFill>
            <a:prstDash val="sysDot"/>
            <a:headEnd type="triangl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15" name="テキスト ボックス 114"/>
          <p:cNvSpPr txBox="1"/>
          <p:nvPr/>
        </p:nvSpPr>
        <p:spPr>
          <a:xfrm>
            <a:off x="530188" y="1252166"/>
            <a:ext cx="958907" cy="276993"/>
          </a:xfrm>
          <a:prstGeom prst="rect">
            <a:avLst/>
          </a:prstGeom>
          <a:noFill/>
        </p:spPr>
        <p:txBody>
          <a:bodyPr wrap="none" lIns="91435" tIns="45717" rIns="91435" bIns="45717" rtlCol="0">
            <a:spAutoFit/>
          </a:bodyPr>
          <a:lstStyle/>
          <a:p>
            <a:r>
              <a:rPr kumimoji="1" lang="en-US" altLang="ja-JP" sz="600" dirty="0" smtClean="0"/>
              <a:t>Web apps (in browser)</a:t>
            </a:r>
            <a:endParaRPr kumimoji="1" lang="en-US" altLang="ja-JP" sz="600" dirty="0"/>
          </a:p>
          <a:p>
            <a:r>
              <a:rPr kumimoji="1" lang="en-US" altLang="ja-JP" sz="600" dirty="0" smtClean="0"/>
              <a:t>Native/Hybrid apps</a:t>
            </a:r>
            <a:endParaRPr kumimoji="1" lang="ja-JP" altLang="en-US" sz="600" dirty="0"/>
          </a:p>
        </p:txBody>
      </p:sp>
      <p:cxnSp>
        <p:nvCxnSpPr>
          <p:cNvPr id="116" name="直線矢印コネクタ 115"/>
          <p:cNvCxnSpPr/>
          <p:nvPr/>
        </p:nvCxnSpPr>
        <p:spPr>
          <a:xfrm flipV="1">
            <a:off x="6313088" y="3981720"/>
            <a:ext cx="1581175" cy="3980"/>
          </a:xfrm>
          <a:prstGeom prst="straightConnector1">
            <a:avLst/>
          </a:prstGeom>
          <a:ln w="3175">
            <a:solidFill>
              <a:schemeClr val="tx1"/>
            </a:solidFill>
            <a:prstDash val="sysDot"/>
            <a:headEnd type="triangl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81" name="テキスト ボックス 80"/>
          <p:cNvSpPr txBox="1"/>
          <p:nvPr/>
        </p:nvSpPr>
        <p:spPr>
          <a:xfrm>
            <a:off x="1265231" y="6169229"/>
            <a:ext cx="2889435" cy="307771"/>
          </a:xfrm>
          <a:prstGeom prst="rect">
            <a:avLst/>
          </a:prstGeom>
          <a:noFill/>
        </p:spPr>
        <p:txBody>
          <a:bodyPr wrap="none" lIns="91435" tIns="45717" rIns="91435" bIns="45717" rtlCol="0">
            <a:spAutoFit/>
          </a:bodyPr>
          <a:lstStyle/>
          <a:p>
            <a:r>
              <a:rPr kumimoji="1" lang="en-US" altLang="ja-JP" sz="1400" dirty="0" smtClean="0"/>
              <a:t>HTTP/WebSocket/EventSource</a:t>
            </a:r>
            <a:r>
              <a:rPr lang="ja-JP" altLang="en-US" sz="1400" dirty="0" smtClean="0"/>
              <a:t> </a:t>
            </a:r>
            <a:r>
              <a:rPr lang="en-US" altLang="ja-JP" sz="1400" dirty="0" smtClean="0"/>
              <a:t>etc</a:t>
            </a:r>
            <a:endParaRPr kumimoji="1" lang="ja-JP" altLang="en-US" sz="1400" dirty="0"/>
          </a:p>
        </p:txBody>
      </p:sp>
      <p:sp>
        <p:nvSpPr>
          <p:cNvPr id="3" name="正方形/長方形 2"/>
          <p:cNvSpPr/>
          <p:nvPr/>
        </p:nvSpPr>
        <p:spPr>
          <a:xfrm>
            <a:off x="1459597" y="5054926"/>
            <a:ext cx="2096936" cy="697346"/>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r>
              <a:rPr lang="ja-JP" altLang="en-US" sz="1100" dirty="0" smtClean="0">
                <a:solidFill>
                  <a:schemeClr val="tx1"/>
                </a:solidFill>
              </a:rPr>
              <a:t>④ </a:t>
            </a:r>
            <a:r>
              <a:rPr lang="en-US" altLang="ja-JP" sz="1100" dirty="0" smtClean="0">
                <a:solidFill>
                  <a:schemeClr val="tx1"/>
                </a:solidFill>
              </a:rPr>
              <a:t>Access APIs for Service</a:t>
            </a:r>
          </a:p>
        </p:txBody>
      </p:sp>
      <p:sp>
        <p:nvSpPr>
          <p:cNvPr id="86" name="テキスト ボックス 85"/>
          <p:cNvSpPr txBox="1"/>
          <p:nvPr/>
        </p:nvSpPr>
        <p:spPr>
          <a:xfrm>
            <a:off x="5484898" y="4191000"/>
            <a:ext cx="665557" cy="200049"/>
          </a:xfrm>
          <a:prstGeom prst="rect">
            <a:avLst/>
          </a:prstGeom>
          <a:noFill/>
        </p:spPr>
        <p:txBody>
          <a:bodyPr wrap="none" lIns="91435" tIns="45717" rIns="91435" bIns="45717" rtlCol="0">
            <a:spAutoFit/>
          </a:bodyPr>
          <a:lstStyle/>
          <a:p>
            <a:r>
              <a:rPr kumimoji="1" lang="en-US" altLang="ja-JP" sz="700" dirty="0"/>
              <a:t>Issue Token</a:t>
            </a:r>
            <a:endParaRPr kumimoji="1" lang="ja-JP" altLang="en-US" sz="700" dirty="0"/>
          </a:p>
        </p:txBody>
      </p:sp>
      <p:sp>
        <p:nvSpPr>
          <p:cNvPr id="4" name="テキスト ボックス 3"/>
          <p:cNvSpPr txBox="1"/>
          <p:nvPr/>
        </p:nvSpPr>
        <p:spPr>
          <a:xfrm>
            <a:off x="2590800" y="6553198"/>
            <a:ext cx="4435830" cy="246221"/>
          </a:xfrm>
          <a:prstGeom prst="rect">
            <a:avLst/>
          </a:prstGeom>
          <a:noFill/>
        </p:spPr>
        <p:txBody>
          <a:bodyPr wrap="none" rtlCol="0">
            <a:spAutoFit/>
          </a:bodyPr>
          <a:lstStyle/>
          <a:p>
            <a:r>
              <a:rPr kumimoji="1" lang="en-US" altLang="ja-JP" sz="1000" dirty="0" smtClean="0"/>
              <a:t>※</a:t>
            </a:r>
            <a:r>
              <a:rPr kumimoji="1" lang="ja-JP" altLang="en-US" sz="1000" dirty="0" smtClean="0"/>
              <a:t>　</a:t>
            </a:r>
            <a:r>
              <a:rPr kumimoji="1" lang="en-US" altLang="ja-JP" sz="1000" dirty="0" smtClean="0"/>
              <a:t>Actual flows add more security features on top of these simplified flows </a:t>
            </a:r>
            <a:endParaRPr kumimoji="1" lang="ja-JP" altLang="en-US" sz="1000" dirty="0"/>
          </a:p>
        </p:txBody>
      </p:sp>
      <p:sp>
        <p:nvSpPr>
          <p:cNvPr id="92" name="正方形/長方形 91"/>
          <p:cNvSpPr/>
          <p:nvPr/>
        </p:nvSpPr>
        <p:spPr>
          <a:xfrm>
            <a:off x="4336613" y="5914250"/>
            <a:ext cx="1861226" cy="561494"/>
          </a:xfrm>
          <a:prstGeom prst="rect">
            <a:avLst/>
          </a:pr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dirty="0"/>
          </a:p>
        </p:txBody>
      </p:sp>
      <p:cxnSp>
        <p:nvCxnSpPr>
          <p:cNvPr id="96" name="直線矢印コネクタ 95"/>
          <p:cNvCxnSpPr/>
          <p:nvPr/>
        </p:nvCxnSpPr>
        <p:spPr>
          <a:xfrm>
            <a:off x="1048413" y="6037360"/>
            <a:ext cx="5252890" cy="2372"/>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cxnSp>
        <p:nvCxnSpPr>
          <p:cNvPr id="97" name="直線矢印コネクタ 96"/>
          <p:cNvCxnSpPr/>
          <p:nvPr/>
        </p:nvCxnSpPr>
        <p:spPr>
          <a:xfrm flipH="1" flipV="1">
            <a:off x="1040339" y="6169229"/>
            <a:ext cx="5280754" cy="2971"/>
          </a:xfrm>
          <a:prstGeom prst="straightConnector1">
            <a:avLst/>
          </a:prstGeom>
          <a:ln w="3175">
            <a:solidFill>
              <a:schemeClr val="tx1"/>
            </a:solidFill>
            <a:headEnd type="none" w="med" len="med"/>
            <a:tailEnd type="triangle" w="med" len="med"/>
          </a:ln>
          <a:effectLst>
            <a:outerShdw blurRad="40000" dist="23000" dir="5400000" rotWithShape="0">
              <a:schemeClr val="bg1"/>
            </a:outerShdw>
          </a:effectLst>
        </p:spPr>
        <p:style>
          <a:lnRef idx="3">
            <a:schemeClr val="accent1"/>
          </a:lnRef>
          <a:fillRef idx="0">
            <a:schemeClr val="accent1"/>
          </a:fillRef>
          <a:effectRef idx="2">
            <a:schemeClr val="accent1"/>
          </a:effectRef>
          <a:fontRef idx="minor">
            <a:schemeClr val="tx1"/>
          </a:fontRef>
        </p:style>
      </p:cxnSp>
      <p:sp>
        <p:nvSpPr>
          <p:cNvPr id="100" name="正方形/長方形 99"/>
          <p:cNvSpPr/>
          <p:nvPr/>
        </p:nvSpPr>
        <p:spPr>
          <a:xfrm>
            <a:off x="4704564" y="5974441"/>
            <a:ext cx="1368341" cy="348673"/>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altLang="ja-JP" sz="800" dirty="0" smtClean="0">
                <a:solidFill>
                  <a:schemeClr val="tx1"/>
                </a:solidFill>
              </a:rPr>
              <a:t>Direct Communication</a:t>
            </a:r>
          </a:p>
          <a:p>
            <a:pPr algn="ctr"/>
            <a:r>
              <a:rPr lang="en-US" altLang="ja-JP" sz="800" dirty="0" smtClean="0">
                <a:solidFill>
                  <a:schemeClr val="tx1"/>
                </a:solidFill>
              </a:rPr>
              <a:t>(Proprietary for Plug-Ins)</a:t>
            </a:r>
          </a:p>
        </p:txBody>
      </p:sp>
      <p:sp>
        <p:nvSpPr>
          <p:cNvPr id="110" name="テキスト ボックス 109"/>
          <p:cNvSpPr txBox="1"/>
          <p:nvPr/>
        </p:nvSpPr>
        <p:spPr>
          <a:xfrm>
            <a:off x="7543800" y="76200"/>
            <a:ext cx="1523008" cy="507825"/>
          </a:xfrm>
          <a:prstGeom prst="rect">
            <a:avLst/>
          </a:prstGeom>
          <a:solidFill>
            <a:srgbClr val="CCCCFF"/>
          </a:solidFill>
        </p:spPr>
        <p:txBody>
          <a:bodyPr wrap="square" lIns="91435" tIns="45717" rIns="91435" bIns="45717" rtlCol="0">
            <a:spAutoFit/>
          </a:bodyPr>
          <a:lstStyle/>
          <a:p>
            <a:r>
              <a:rPr kumimoji="1" lang="en-US" altLang="ja-JP" sz="900" dirty="0" smtClean="0"/>
              <a:t>Actual GotAPI adds security features on top of this flow.</a:t>
            </a:r>
            <a:endParaRPr kumimoji="1" lang="ja-JP" altLang="en-US" sz="900" dirty="0"/>
          </a:p>
        </p:txBody>
      </p:sp>
    </p:spTree>
    <p:extLst>
      <p:ext uri="{BB962C8B-B14F-4D97-AF65-F5344CB8AC3E}">
        <p14:creationId xmlns:p14="http://schemas.microsoft.com/office/powerpoint/2010/main" val="935916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1_OMA 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lnDef>
  </a:objectDefaults>
  <a:extraClrSchemeLst>
    <a:extraClrScheme>
      <a:clrScheme name="1_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 Basic.pot</Template>
  <TotalTime>3958</TotalTime>
  <Words>4415</Words>
  <Application>Microsoft Office PowerPoint</Application>
  <PresentationFormat>画面に合わせる (4:3)</PresentationFormat>
  <Paragraphs>676</Paragraphs>
  <Slides>28</Slides>
  <Notes>0</Notes>
  <HiddenSlides>0</HiddenSlides>
  <MMClips>0</MMClips>
  <ScaleCrop>false</ScaleCrop>
  <HeadingPairs>
    <vt:vector size="4" baseType="variant">
      <vt:variant>
        <vt:lpstr>テーマ</vt:lpstr>
      </vt:variant>
      <vt:variant>
        <vt:i4>1</vt:i4>
      </vt:variant>
      <vt:variant>
        <vt:lpstr>スライド タイトル</vt:lpstr>
      </vt:variant>
      <vt:variant>
        <vt:i4>28</vt:i4>
      </vt:variant>
    </vt:vector>
  </HeadingPairs>
  <TitlesOfParts>
    <vt:vector size="29" baseType="lpstr">
      <vt:lpstr>1_OMA Template</vt:lpstr>
      <vt:lpstr>Version 1.0  February 11, 2015    Max Hata, Takafumi Yamazoe NTT DOCOMO</vt:lpstr>
      <vt:lpstr>I. GotAPI Overview</vt:lpstr>
      <vt:lpstr>Various external devices work with GotAPI and applications  (Web app case)</vt:lpstr>
      <vt:lpstr>GotAPI characteristics</vt:lpstr>
      <vt:lpstr>GotAPI advantages</vt:lpstr>
      <vt:lpstr>II. Basics</vt:lpstr>
      <vt:lpstr>GotAPI Overview</vt:lpstr>
      <vt:lpstr>Architecture of GotAPI</vt:lpstr>
      <vt:lpstr>GotAPI Simplified Flows</vt:lpstr>
      <vt:lpstr>Descriptions of the Steps</vt:lpstr>
      <vt:lpstr>An Example of Accessing APIs (Simplified)</vt:lpstr>
      <vt:lpstr>Description of Applications composing GotAPI（Android case）</vt:lpstr>
      <vt:lpstr>Descriptions of Plug-Ins</vt:lpstr>
      <vt:lpstr>Implementation options of GotAPI</vt:lpstr>
      <vt:lpstr>III. Security</vt:lpstr>
      <vt:lpstr>1. Registration and authentication of applications (1/2)</vt:lpstr>
      <vt:lpstr>2. Spoofing application names</vt:lpstr>
      <vt:lpstr>3. Applications accessing plug-ins and devices</vt:lpstr>
      <vt:lpstr>4. Server spoofing (for apps)　(1/2)</vt:lpstr>
      <vt:lpstr>4. Server spoofing (for apps)　(2/2)</vt:lpstr>
      <vt:lpstr>5. Server spoofing (for plug-ins)</vt:lpstr>
      <vt:lpstr>6. Availability API and Fingerprinting</vt:lpstr>
      <vt:lpstr>7. DOS Attacks</vt:lpstr>
      <vt:lpstr>Appendix -1    Security Analyses</vt:lpstr>
      <vt:lpstr>GotAPI overall model (Android)</vt:lpstr>
      <vt:lpstr>Potential attacks for GotAPI (Android)</vt:lpstr>
      <vt:lpstr>Threat Analysis (Android) and GotAPI’s solutions</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Board Chair Report to TP Barcelona</dc:title>
  <dc:creator>Hata</dc:creator>
  <cp:lastModifiedBy>Hata</cp:lastModifiedBy>
  <cp:revision>355</cp:revision>
  <dcterms:created xsi:type="dcterms:W3CDTF">2012-02-23T18:31:42Z</dcterms:created>
  <dcterms:modified xsi:type="dcterms:W3CDTF">2015-02-11T10:52:13Z</dcterms:modified>
</cp:coreProperties>
</file>