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332" r:id="rId2"/>
    <p:sldId id="389" r:id="rId3"/>
    <p:sldId id="391" r:id="rId4"/>
    <p:sldId id="387" r:id="rId5"/>
    <p:sldId id="390"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2DBFE"/>
    <a:srgbClr val="000066"/>
    <a:srgbClr val="480024"/>
    <a:srgbClr val="007600"/>
    <a:srgbClr val="000000"/>
    <a:srgbClr val="7F7F7F"/>
    <a:srgbClr val="0B2200"/>
    <a:srgbClr val="C000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3189" autoAdjust="0"/>
    <p:restoredTop sz="94737" autoAdjust="0"/>
  </p:normalViewPr>
  <p:slideViewPr>
    <p:cSldViewPr>
      <p:cViewPr>
        <p:scale>
          <a:sx n="84" d="100"/>
          <a:sy n="84" d="100"/>
        </p:scale>
        <p:origin x="-339" y="162"/>
      </p:cViewPr>
      <p:guideLst>
        <p:guide orient="horz" pos="2208"/>
        <p:guide pos="294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3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9983096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65724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88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430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8179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5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8715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21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824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562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6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6921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34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2015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28" name="Rectangle 24"/>
          <p:cNvSpPr>
            <a:spLocks noChangeArrowheads="1"/>
          </p:cNvSpPr>
          <p:nvPr userDrawn="1"/>
        </p:nvSpPr>
        <p:spPr bwMode="auto">
          <a:xfrm>
            <a:off x="4724400" y="6619875"/>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OMA-CD-GotAPI-2015-0013</a:t>
            </a:r>
            <a:endParaRPr lang="en-US" sz="1800" b="1" dirty="0">
              <a:solidFill>
                <a:srgbClr val="FF0000"/>
              </a:solidFill>
              <a:latin typeface="Arial Narrow" pitchFamily="34" charset="0"/>
            </a:endParaRP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D6B52A71-AABD-435F-8AC2-B0CF82CDFA0A}"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[OMA-Template-TPslides-20110101-I]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dirty="0"/>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Font typeface="Arial Narrow" panose="020B0606020202030204" pitchFamily="34" charset="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Font typeface="Arial Narrow" panose="020B0606020202030204" pitchFamily="34" charset="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openmobilealliance.org/UseAgreement.html"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jpark@etri.re.kr" TargetMode="External"/><Relationship Id="rId5" Type="http://schemas.openxmlformats.org/officeDocument/2006/relationships/hyperlink" Target="mailto:tajinet@etri.re.kr" TargetMode="External"/><Relationship Id="rId4" Type="http://schemas.openxmlformats.org/officeDocument/2006/relationships/hyperlink" Target="mailto:andy.han@kwisa.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1758950"/>
            <a:ext cx="8077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a:t>
            </a:r>
            <a:r>
              <a:rPr lang="en-US" sz="2000" b="1" dirty="0" smtClean="0">
                <a:latin typeface="Tahoma" pitchFamily="34" charset="0"/>
              </a:rPr>
              <a:t>CD</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Date:	</a:t>
            </a:r>
            <a:r>
              <a:rPr lang="en-US" sz="2000" b="1" dirty="0" smtClean="0">
                <a:latin typeface="Tahoma" pitchFamily="34" charset="0"/>
              </a:rPr>
              <a:t>2 Sep 2015</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a:t>
            </a:r>
            <a:r>
              <a:rPr lang="en-US" sz="2000" b="1" dirty="0" smtClean="0">
                <a:latin typeface="Tahoma" pitchFamily="34" charset="0"/>
              </a:rPr>
              <a:t>Andrew Min-</a:t>
            </a:r>
            <a:r>
              <a:rPr lang="en-US" sz="2000" b="1" dirty="0" err="1" smtClean="0">
                <a:latin typeface="Tahoma" pitchFamily="34" charset="0"/>
              </a:rPr>
              <a:t>gyu</a:t>
            </a:r>
            <a:r>
              <a:rPr lang="en-US" sz="2000" b="1" dirty="0" smtClean="0">
                <a:latin typeface="Tahoma" pitchFamily="34" charset="0"/>
              </a:rPr>
              <a:t> Han, </a:t>
            </a:r>
            <a:r>
              <a:rPr lang="en-US" sz="2000" b="1" dirty="0" smtClean="0">
                <a:latin typeface="Tahoma" pitchFamily="34" charset="0"/>
                <a:hlinkClick r:id="rId4"/>
              </a:rPr>
              <a:t>andy.han@kwisa.org</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a:t>
            </a:r>
            <a:r>
              <a:rPr lang="en-US" sz="2000" b="1" dirty="0" err="1" smtClean="0">
                <a:latin typeface="Tahoma" pitchFamily="34" charset="0"/>
              </a:rPr>
              <a:t>Seung-wook</a:t>
            </a:r>
            <a:r>
              <a:rPr lang="en-US" sz="2000" b="1" dirty="0" smtClean="0">
                <a:latin typeface="Tahoma" pitchFamily="34" charset="0"/>
              </a:rPr>
              <a:t> Lee, </a:t>
            </a:r>
            <a:r>
              <a:rPr lang="en-US" sz="2000" b="1" dirty="0" smtClean="0">
                <a:latin typeface="Tahoma" pitchFamily="34" charset="0"/>
                <a:hlinkClick r:id="rId5"/>
              </a:rPr>
              <a:t>tajinet@etri.re.kr</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Chang-</a:t>
            </a:r>
            <a:r>
              <a:rPr lang="en-US" sz="2000" b="1" dirty="0" err="1" smtClean="0">
                <a:latin typeface="Tahoma" pitchFamily="34" charset="0"/>
              </a:rPr>
              <a:t>jun</a:t>
            </a:r>
            <a:r>
              <a:rPr lang="en-US" sz="2000" b="1" dirty="0" smtClean="0">
                <a:latin typeface="Tahoma" pitchFamily="34" charset="0"/>
              </a:rPr>
              <a:t> Park, </a:t>
            </a:r>
            <a:r>
              <a:rPr lang="en-US" sz="2000" b="1" dirty="0" smtClean="0">
                <a:latin typeface="Tahoma" pitchFamily="34" charset="0"/>
                <a:hlinkClick r:id="rId6"/>
              </a:rPr>
              <a:t>chjpark@etri.re.kr</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smtClean="0">
                <a:latin typeface="Tahoma" pitchFamily="34" charset="0"/>
              </a:rPr>
              <a:t>KWISA, ETRI</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mj-lt"/>
              </a:rPr>
              <a:t>		</a:t>
            </a:r>
          </a:p>
          <a:p>
            <a:pPr defTabSz="762000">
              <a:lnSpc>
                <a:spcPct val="95000"/>
              </a:lnSpc>
              <a:spcAft>
                <a:spcPct val="35000"/>
              </a:spcAft>
              <a:tabLst>
                <a:tab pos="1827213" algn="r"/>
                <a:tab pos="1939925" algn="l"/>
              </a:tabLst>
              <a:defRPr/>
            </a:pPr>
            <a:r>
              <a:rPr lang="en-US" sz="2000" b="1" dirty="0">
                <a:latin typeface="+mj-lt"/>
              </a:rPr>
              <a:t>		</a:t>
            </a:r>
            <a:endParaRPr lang="es-ES" sz="2000" b="1" dirty="0">
              <a:latin typeface="+mj-lt"/>
            </a:endParaRPr>
          </a:p>
          <a:p>
            <a:pPr defTabSz="762000">
              <a:lnSpc>
                <a:spcPct val="95000"/>
              </a:lnSpc>
              <a:spcAft>
                <a:spcPct val="35000"/>
              </a:spcAft>
              <a:tabLst>
                <a:tab pos="1827213" algn="r"/>
                <a:tab pos="1939925" algn="l"/>
              </a:tabLst>
              <a:defRPr/>
            </a:pPr>
            <a:endParaRPr lang="en-US" sz="2000" dirty="0">
              <a:latin typeface="+mj-lt"/>
            </a:endParaRPr>
          </a:p>
          <a:p>
            <a:pPr defTabSz="762000">
              <a:lnSpc>
                <a:spcPct val="95000"/>
              </a:lnSpc>
              <a:spcAft>
                <a:spcPct val="35000"/>
              </a:spcAft>
              <a:tabLst>
                <a:tab pos="1827213" algn="r"/>
                <a:tab pos="1939925" algn="l"/>
              </a:tabLst>
              <a:defRPr/>
            </a:pPr>
            <a:endParaRPr lang="en-US" sz="2000" b="1" dirty="0">
              <a:latin typeface="Tahoma" pitchFamily="34" charset="0"/>
            </a:endParaRPr>
          </a:p>
        </p:txBody>
      </p:sp>
      <p:sp>
        <p:nvSpPr>
          <p:cNvPr id="2052" name="Rectangle 4"/>
          <p:cNvSpPr>
            <a:spLocks noGrp="1" noChangeArrowheads="1"/>
          </p:cNvSpPr>
          <p:nvPr>
            <p:ph type="ctrTitle"/>
          </p:nvPr>
        </p:nvSpPr>
        <p:spPr>
          <a:xfrm>
            <a:off x="414338" y="228600"/>
            <a:ext cx="8610600" cy="1377950"/>
          </a:xfrm>
          <a:noFill/>
        </p:spPr>
        <p:txBody>
          <a:bodyPr anchor="t"/>
          <a:lstStyle/>
          <a:p>
            <a:r>
              <a:rPr lang="en-US" sz="2400" dirty="0"/>
              <a:t>OMA-CD-GotAPI-2015-0013-INP_3D_Printer_Issues </a:t>
            </a:r>
            <a:r>
              <a:rPr lang="en-US" sz="2400" dirty="0" smtClean="0"/>
              <a:t/>
            </a:r>
            <a:br>
              <a:rPr lang="en-US" sz="2400" dirty="0" smtClean="0"/>
            </a:br>
            <a:r>
              <a:rPr lang="en-US" sz="1000" dirty="0" smtClean="0"/>
              <a:t> </a:t>
            </a:r>
            <a:r>
              <a:rPr lang="en-US" sz="2400" dirty="0" smtClean="0"/>
              <a:t/>
            </a:r>
            <a:br>
              <a:rPr lang="en-US" sz="2400" dirty="0" smtClean="0"/>
            </a:br>
            <a:r>
              <a:rPr lang="en-US" sz="2400" dirty="0" smtClean="0"/>
              <a:t>Technical Plenary, Saigon, Vietnam</a:t>
            </a:r>
            <a:br>
              <a:rPr lang="en-US" sz="2400" dirty="0" smtClean="0"/>
            </a:br>
            <a:r>
              <a:rPr lang="en-US" sz="2400" dirty="0" smtClean="0"/>
              <a:t> </a:t>
            </a:r>
            <a:r>
              <a:rPr lang="en-US" dirty="0" smtClean="0"/>
              <a:t>3D </a:t>
            </a:r>
            <a:r>
              <a:rPr lang="en-US" dirty="0"/>
              <a:t>p</a:t>
            </a:r>
            <a:r>
              <a:rPr lang="en-US" dirty="0" smtClean="0"/>
              <a:t>rinter issues on </a:t>
            </a:r>
            <a:r>
              <a:rPr lang="en-US" dirty="0" err="1" smtClean="0"/>
              <a:t>GoTAPI</a:t>
            </a:r>
            <a:r>
              <a:rPr lang="en-US" dirty="0" smtClean="0"/>
              <a:t/>
            </a:r>
            <a:br>
              <a:rPr lang="en-US" dirty="0" smtClean="0"/>
            </a:br>
            <a:r>
              <a:rPr lang="en-US" sz="600" dirty="0" smtClean="0"/>
              <a:t/>
            </a:r>
            <a:br>
              <a:rPr lang="en-US" sz="600" dirty="0" smtClean="0"/>
            </a:br>
            <a:endParaRPr lang="en-US" sz="2400" dirty="0" smtClean="0"/>
          </a:p>
        </p:txBody>
      </p:sp>
      <p:sp>
        <p:nvSpPr>
          <p:cNvPr id="2053" name="Text Box 5"/>
          <p:cNvSpPr txBox="1">
            <a:spLocks noChangeArrowheads="1"/>
          </p:cNvSpPr>
          <p:nvPr/>
        </p:nvSpPr>
        <p:spPr bwMode="auto">
          <a:xfrm>
            <a:off x="2641600" y="25527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ko-KR" sz="1800" b="1" dirty="0">
                <a:solidFill>
                  <a:srgbClr val="800000"/>
                </a:solidFill>
                <a:latin typeface="Tahoma" pitchFamily="34" charset="0"/>
              </a:rPr>
              <a:t>X</a:t>
            </a:r>
          </a:p>
        </p:txBody>
      </p:sp>
      <p:sp>
        <p:nvSpPr>
          <p:cNvPr id="2054" name="Text Box 6"/>
          <p:cNvSpPr txBox="1">
            <a:spLocks noChangeArrowheads="1"/>
          </p:cNvSpPr>
          <p:nvPr/>
        </p:nvSpPr>
        <p:spPr bwMode="auto">
          <a:xfrm>
            <a:off x="4376738" y="25527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dirty="0">
              <a:solidFill>
                <a:srgbClr val="800000"/>
              </a:solidFill>
              <a:latin typeface="Tahoma" pitchFamily="34" charset="0"/>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dirty="0">
                <a:cs typeface="Times New Roman" pitchFamily="18" charset="0"/>
              </a:rPr>
              <a:t>USE OF THIS DOCUMENT BY NON-OMA MEMBERS IS SUBJECT TO ALL OF THE TERMS AND CONDITIONS OF THE USE AGREEMENT (located at </a:t>
            </a:r>
            <a:r>
              <a:rPr lang="en-US" sz="900" dirty="0">
                <a:cs typeface="Times New Roman" pitchFamily="18" charset="0"/>
                <a:hlinkClick r:id="rId7"/>
              </a:rPr>
              <a:t>http://www.openmobilealliance.org/UseAgreement.html</a:t>
            </a:r>
            <a:r>
              <a:rPr lang="en-US" sz="900" dirty="0">
                <a:cs typeface="Times New Roman" pitchFamily="18" charset="0"/>
              </a:rPr>
              <a:t>) AND IF YOU HAVE NOT AGREED TO THE TERMS OF THE USE AGREEMENT, YOU DO NOT HAVE THE RIGHT TO USE, COPY OR DISTRIBUTE THIS DOCUMENT.</a:t>
            </a:r>
          </a:p>
          <a:p>
            <a:pPr>
              <a:spcBef>
                <a:spcPct val="35000"/>
              </a:spcBef>
            </a:pPr>
            <a:r>
              <a:rPr lang="en-US" sz="900" dirty="0">
                <a:cs typeface="Times New Roman" pitchFamily="18" charset="0"/>
              </a:rPr>
              <a:t>THIS DOCUMENT IS PROVIDED ON AN "AS IS" "AS AVAILABLE" AND "WITH ALL FAULTS" BASIS.</a:t>
            </a:r>
            <a:endParaRPr lang="en-US" sz="900" dirty="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dirty="0">
                <a:cs typeface="Times New Roman" pitchFamily="18" charset="0"/>
              </a:rPr>
              <a:t>Intellectual Property Rights</a:t>
            </a:r>
          </a:p>
          <a:p>
            <a:pPr>
              <a:spcBef>
                <a:spcPct val="35000"/>
              </a:spcBef>
            </a:pPr>
            <a:r>
              <a:rPr lang="en-US"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a:t>3D printer </a:t>
            </a:r>
            <a:r>
              <a:rPr lang="en-GB" altLang="ko-KR" dirty="0" smtClean="0"/>
              <a:t>issues on </a:t>
            </a:r>
            <a:r>
              <a:rPr lang="en-GB" altLang="ko-KR" dirty="0" err="1" smtClean="0"/>
              <a:t>GoTAPI</a:t>
            </a:r>
            <a:r>
              <a:rPr lang="en-GB" altLang="ko-KR" dirty="0" smtClean="0"/>
              <a:t>(1/2)</a:t>
            </a:r>
            <a:endParaRPr lang="ko-KR" altLang="en-US" dirty="0"/>
          </a:p>
        </p:txBody>
      </p:sp>
      <p:sp>
        <p:nvSpPr>
          <p:cNvPr id="3" name="내용 개체 틀 2"/>
          <p:cNvSpPr>
            <a:spLocks noGrp="1"/>
          </p:cNvSpPr>
          <p:nvPr>
            <p:ph idx="1"/>
          </p:nvPr>
        </p:nvSpPr>
        <p:spPr/>
        <p:txBody>
          <a:bodyPr>
            <a:normAutofit/>
          </a:bodyPr>
          <a:lstStyle/>
          <a:p>
            <a:r>
              <a:rPr lang="en-US" altLang="ko-KR" dirty="0"/>
              <a:t>Some parts of service scenarios could not be covered by current </a:t>
            </a:r>
            <a:r>
              <a:rPr lang="en-US" altLang="ko-KR" dirty="0" err="1"/>
              <a:t>GoTAPI</a:t>
            </a:r>
            <a:r>
              <a:rPr lang="en-US" altLang="ko-KR" dirty="0"/>
              <a:t> architecture. For example:</a:t>
            </a:r>
          </a:p>
          <a:p>
            <a:pPr lvl="1"/>
            <a:r>
              <a:rPr lang="en-US" altLang="ko-KR" dirty="0" smtClean="0"/>
              <a:t>To use 3D printing, it should have 3D file download process. It may be performed by smartphone. But, mostly, it will be handled by 3D printer itself which connect the content server directly, because of the size of 3D </a:t>
            </a:r>
            <a:r>
              <a:rPr lang="en-US" altLang="ko-KR" smtClean="0"/>
              <a:t>model </a:t>
            </a:r>
            <a:r>
              <a:rPr lang="en-US" altLang="ko-KR" smtClean="0"/>
              <a:t>file, </a:t>
            </a:r>
            <a:r>
              <a:rPr lang="en-US" altLang="ko-KR" dirty="0" smtClean="0"/>
              <a:t>and co-existence of smartphone and 3D printer in the long period(downloading file takes time)</a:t>
            </a:r>
            <a:endParaRPr lang="en-US" altLang="ko-KR" dirty="0"/>
          </a:p>
          <a:p>
            <a:pPr lvl="1"/>
            <a:r>
              <a:rPr lang="en-US" altLang="ko-KR" dirty="0" smtClean="0"/>
              <a:t>Performing 3D printing should take so long time. The smartphone(user) could not wait until the completion with connection. Therefore, the smartphone becomes have no idea on 3D printer status whether the printing is complete or it faces problems such as over-temperature, run out of filament and so on.  </a:t>
            </a:r>
            <a:endParaRPr lang="en-US" altLang="ko-KR" dirty="0"/>
          </a:p>
        </p:txBody>
      </p:sp>
    </p:spTree>
    <p:extLst>
      <p:ext uri="{BB962C8B-B14F-4D97-AF65-F5344CB8AC3E}">
        <p14:creationId xmlns:p14="http://schemas.microsoft.com/office/powerpoint/2010/main" val="13019644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a:t>3D printer </a:t>
            </a:r>
            <a:r>
              <a:rPr lang="en-GB" altLang="ko-KR" dirty="0" smtClean="0"/>
              <a:t>issues on </a:t>
            </a:r>
            <a:r>
              <a:rPr lang="en-GB" altLang="ko-KR" dirty="0" err="1" smtClean="0"/>
              <a:t>GoTAPI</a:t>
            </a:r>
            <a:r>
              <a:rPr lang="en-GB" altLang="ko-KR" dirty="0" smtClean="0"/>
              <a:t>(2/2)</a:t>
            </a:r>
            <a:endParaRPr lang="ko-KR" altLang="en-US" dirty="0"/>
          </a:p>
        </p:txBody>
      </p:sp>
      <p:sp>
        <p:nvSpPr>
          <p:cNvPr id="3" name="내용 개체 틀 2"/>
          <p:cNvSpPr>
            <a:spLocks noGrp="1"/>
          </p:cNvSpPr>
          <p:nvPr>
            <p:ph idx="1"/>
          </p:nvPr>
        </p:nvSpPr>
        <p:spPr/>
        <p:txBody>
          <a:bodyPr>
            <a:normAutofit/>
          </a:bodyPr>
          <a:lstStyle/>
          <a:p>
            <a:r>
              <a:rPr lang="en-US" altLang="ko-KR" dirty="0" smtClean="0"/>
              <a:t>Issues to solve</a:t>
            </a:r>
          </a:p>
          <a:p>
            <a:pPr lvl="1"/>
            <a:r>
              <a:rPr lang="en-US" altLang="ko-KR" dirty="0" smtClean="0"/>
              <a:t>Current </a:t>
            </a:r>
            <a:r>
              <a:rPr lang="en-US" altLang="ko-KR" dirty="0" err="1" smtClean="0"/>
              <a:t>GoTAPI</a:t>
            </a:r>
            <a:r>
              <a:rPr lang="en-US" altLang="ko-KR" dirty="0" smtClean="0"/>
              <a:t> covers only the cases of same place and same time of the smartphone and the devices. </a:t>
            </a:r>
            <a:r>
              <a:rPr lang="en-US" altLang="ko-KR" dirty="0" err="1" smtClean="0"/>
              <a:t>GoTAPI</a:t>
            </a:r>
            <a:r>
              <a:rPr lang="en-US" altLang="ko-KR" dirty="0" smtClean="0"/>
              <a:t> </a:t>
            </a:r>
            <a:r>
              <a:rPr lang="en-US" altLang="ko-KR" dirty="0" smtClean="0"/>
              <a:t>should be extended the scope into remote cases</a:t>
            </a:r>
            <a:r>
              <a:rPr lang="en-US" altLang="ko-KR" dirty="0"/>
              <a:t>. (It may applied not only 3D printer but also other devices such as home appliances.)</a:t>
            </a:r>
            <a:endParaRPr lang="en-US" altLang="ko-KR" dirty="0" smtClean="0"/>
          </a:p>
          <a:p>
            <a:pPr lvl="1"/>
            <a:r>
              <a:rPr lang="en-US" altLang="ko-KR" dirty="0" err="1" smtClean="0"/>
              <a:t>GoTAPI</a:t>
            </a:r>
            <a:r>
              <a:rPr lang="en-US" altLang="ko-KR" dirty="0" smtClean="0"/>
              <a:t> should have functions are service finding and make the 3D printer and content server authorizing each other to get connect directly.</a:t>
            </a:r>
          </a:p>
          <a:p>
            <a:pPr lvl="1"/>
            <a:r>
              <a:rPr lang="en-US" altLang="ko-KR" dirty="0" err="1" smtClean="0"/>
              <a:t>GoTAPI</a:t>
            </a:r>
            <a:r>
              <a:rPr lang="en-US" altLang="ko-KR" dirty="0" smtClean="0"/>
              <a:t> should support remote reception of status messages from 3D printer</a:t>
            </a:r>
          </a:p>
        </p:txBody>
      </p:sp>
    </p:spTree>
    <p:extLst>
      <p:ext uri="{BB962C8B-B14F-4D97-AF65-F5344CB8AC3E}">
        <p14:creationId xmlns:p14="http://schemas.microsoft.com/office/powerpoint/2010/main" val="23286370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flow of 3D printing</a:t>
            </a:r>
            <a:endParaRPr lang="en-US" dirty="0" smtClean="0"/>
          </a:p>
        </p:txBody>
      </p:sp>
      <p:sp>
        <p:nvSpPr>
          <p:cNvPr id="3" name="직사각형 2"/>
          <p:cNvSpPr/>
          <p:nvPr/>
        </p:nvSpPr>
        <p:spPr bwMode="auto">
          <a:xfrm>
            <a:off x="2624137" y="11493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Finding 3D printer to connect</a:t>
            </a:r>
            <a:endParaRPr kumimoji="0" lang="ko-KR" altLang="en-US" sz="1400" b="0" i="0" u="none" strike="noStrike" cap="none" normalizeH="0" baseline="0" dirty="0" smtClean="0">
              <a:ln>
                <a:noFill/>
              </a:ln>
              <a:solidFill>
                <a:schemeClr val="tx1"/>
              </a:solidFill>
              <a:effectLst/>
            </a:endParaRPr>
          </a:p>
        </p:txBody>
      </p:sp>
      <p:sp>
        <p:nvSpPr>
          <p:cNvPr id="6" name="직사각형 5"/>
          <p:cNvSpPr/>
          <p:nvPr/>
        </p:nvSpPr>
        <p:spPr bwMode="auto">
          <a:xfrm>
            <a:off x="2624137" y="20637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Selecting 3D model file to print from file server or service site on internet</a:t>
            </a:r>
            <a:endParaRPr kumimoji="0" lang="ko-KR" altLang="en-US" sz="1400" b="0" i="0" u="none" strike="noStrike" cap="none" normalizeH="0" baseline="0" dirty="0" smtClean="0">
              <a:ln>
                <a:noFill/>
              </a:ln>
              <a:solidFill>
                <a:schemeClr val="tx1"/>
              </a:solidFill>
              <a:effectLst/>
            </a:endParaRPr>
          </a:p>
        </p:txBody>
      </p:sp>
      <p:sp>
        <p:nvSpPr>
          <p:cNvPr id="7" name="직사각형 6"/>
          <p:cNvSpPr/>
          <p:nvPr/>
        </p:nvSpPr>
        <p:spPr bwMode="auto">
          <a:xfrm>
            <a:off x="2624137" y="29781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Download the selected file from the server or site (usually via internet)</a:t>
            </a:r>
            <a:endParaRPr kumimoji="0" lang="ko-KR" altLang="en-US" sz="1400" b="0" i="0" u="none" strike="noStrike" cap="none" normalizeH="0" baseline="0" dirty="0" smtClean="0">
              <a:ln>
                <a:noFill/>
              </a:ln>
              <a:solidFill>
                <a:schemeClr val="tx1"/>
              </a:solidFill>
              <a:effectLst/>
            </a:endParaRPr>
          </a:p>
        </p:txBody>
      </p:sp>
      <p:sp>
        <p:nvSpPr>
          <p:cNvPr id="8" name="직사각형 7"/>
          <p:cNvSpPr/>
          <p:nvPr/>
        </p:nvSpPr>
        <p:spPr bwMode="auto">
          <a:xfrm>
            <a:off x="2624137" y="38925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Reorganize the file to make fit to 3D printing </a:t>
            </a:r>
            <a:endParaRPr kumimoji="0" lang="ko-KR" altLang="en-US" sz="1400" b="0" i="0" u="none" strike="noStrike" cap="none" normalizeH="0" baseline="0" dirty="0" smtClean="0">
              <a:ln>
                <a:noFill/>
              </a:ln>
              <a:solidFill>
                <a:schemeClr val="tx1"/>
              </a:solidFill>
              <a:effectLst/>
            </a:endParaRPr>
          </a:p>
        </p:txBody>
      </p:sp>
      <p:sp>
        <p:nvSpPr>
          <p:cNvPr id="9" name="직사각형 8"/>
          <p:cNvSpPr/>
          <p:nvPr/>
        </p:nvSpPr>
        <p:spPr bwMode="auto">
          <a:xfrm>
            <a:off x="2624137" y="48831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3D printing with care (over temperature, run out of filament, and so on)</a:t>
            </a:r>
            <a:endParaRPr kumimoji="0" lang="ko-KR" altLang="en-US" sz="1400" b="0" i="0" u="none" strike="noStrike" cap="none" normalizeH="0" baseline="0" dirty="0" smtClean="0">
              <a:ln>
                <a:noFill/>
              </a:ln>
              <a:solidFill>
                <a:schemeClr val="tx1"/>
              </a:solidFill>
              <a:effectLst/>
            </a:endParaRPr>
          </a:p>
        </p:txBody>
      </p:sp>
      <p:sp>
        <p:nvSpPr>
          <p:cNvPr id="10" name="직사각형 9"/>
          <p:cNvSpPr/>
          <p:nvPr/>
        </p:nvSpPr>
        <p:spPr bwMode="auto">
          <a:xfrm>
            <a:off x="2624137" y="57975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Complete and remove a result from the 3D printer</a:t>
            </a:r>
            <a:endParaRPr kumimoji="0" lang="ko-KR" altLang="en-US" sz="1400" b="0" i="0" u="none" strike="noStrike" cap="none" normalizeH="0" baseline="0" dirty="0" smtClean="0">
              <a:ln>
                <a:noFill/>
              </a:ln>
              <a:solidFill>
                <a:schemeClr val="tx1"/>
              </a:solidFill>
              <a:effectLst/>
            </a:endParaRPr>
          </a:p>
        </p:txBody>
      </p:sp>
      <p:cxnSp>
        <p:nvCxnSpPr>
          <p:cNvPr id="5" name="직선 화살표 연결선 4"/>
          <p:cNvCxnSpPr>
            <a:stCxn id="3" idx="2"/>
            <a:endCxn id="6" idx="0"/>
          </p:cNvCxnSpPr>
          <p:nvPr/>
        </p:nvCxnSpPr>
        <p:spPr bwMode="auto">
          <a:xfrm>
            <a:off x="4529137" y="17589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2" name="직선 화살표 연결선 11"/>
          <p:cNvCxnSpPr>
            <a:stCxn id="6" idx="2"/>
            <a:endCxn id="7" idx="0"/>
          </p:cNvCxnSpPr>
          <p:nvPr/>
        </p:nvCxnSpPr>
        <p:spPr bwMode="auto">
          <a:xfrm>
            <a:off x="4529137" y="26733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4" name="직선 화살표 연결선 13"/>
          <p:cNvCxnSpPr>
            <a:stCxn id="7" idx="2"/>
            <a:endCxn id="8" idx="0"/>
          </p:cNvCxnSpPr>
          <p:nvPr/>
        </p:nvCxnSpPr>
        <p:spPr bwMode="auto">
          <a:xfrm>
            <a:off x="4529137" y="35877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6" name="직선 화살표 연결선 15"/>
          <p:cNvCxnSpPr>
            <a:stCxn id="8" idx="2"/>
            <a:endCxn id="9" idx="0"/>
          </p:cNvCxnSpPr>
          <p:nvPr/>
        </p:nvCxnSpPr>
        <p:spPr bwMode="auto">
          <a:xfrm>
            <a:off x="4529137" y="4502150"/>
            <a:ext cx="0" cy="3810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8" name="직선 화살표 연결선 17"/>
          <p:cNvCxnSpPr>
            <a:stCxn id="9" idx="2"/>
            <a:endCxn id="10" idx="0"/>
          </p:cNvCxnSpPr>
          <p:nvPr/>
        </p:nvCxnSpPr>
        <p:spPr bwMode="auto">
          <a:xfrm>
            <a:off x="4529137" y="54927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9" name="사각형 설명선 18"/>
          <p:cNvSpPr/>
          <p:nvPr/>
        </p:nvSpPr>
        <p:spPr bwMode="auto">
          <a:xfrm>
            <a:off x="6586537" y="1606550"/>
            <a:ext cx="2438400" cy="6858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may need functions receiving</a:t>
            </a:r>
            <a:r>
              <a:rPr kumimoji="0" lang="en-US" altLang="ko-KR" sz="1400" b="0" i="0" u="none" strike="noStrike" cap="none" normalizeH="0" dirty="0" smtClean="0">
                <a:ln>
                  <a:noFill/>
                </a:ln>
                <a:solidFill>
                  <a:schemeClr val="tx1"/>
                </a:solidFill>
                <a:effectLst/>
                <a:latin typeface="Arial" charset="0"/>
              </a:rPr>
              <a:t> content server information from 3D printer</a:t>
            </a:r>
            <a:endParaRPr kumimoji="0" lang="ko-KR" altLang="en-US" sz="1400" b="0" i="0" u="none" strike="noStrike" cap="none" normalizeH="0" baseline="0" dirty="0" smtClean="0">
              <a:ln>
                <a:noFill/>
              </a:ln>
              <a:solidFill>
                <a:schemeClr val="tx1"/>
              </a:solidFill>
              <a:effectLst/>
              <a:latin typeface="Arial" charset="0"/>
            </a:endParaRPr>
          </a:p>
        </p:txBody>
      </p:sp>
      <p:sp>
        <p:nvSpPr>
          <p:cNvPr id="22" name="사각형 설명선 21"/>
          <p:cNvSpPr/>
          <p:nvPr/>
        </p:nvSpPr>
        <p:spPr bwMode="auto">
          <a:xfrm>
            <a:off x="6586537" y="2711450"/>
            <a:ext cx="2209800" cy="4953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time with large data traffic consumption</a:t>
            </a:r>
            <a:endParaRPr kumimoji="0" lang="ko-KR" altLang="en-US" sz="1400" b="0" i="0" u="none" strike="noStrike" cap="none" normalizeH="0" baseline="0" dirty="0" smtClean="0">
              <a:ln>
                <a:noFill/>
              </a:ln>
              <a:solidFill>
                <a:schemeClr val="tx1"/>
              </a:solidFill>
              <a:effectLst/>
              <a:latin typeface="Arial" charset="0"/>
            </a:endParaRPr>
          </a:p>
        </p:txBody>
      </p:sp>
      <p:sp>
        <p:nvSpPr>
          <p:cNvPr id="23" name="사각형 설명선 22"/>
          <p:cNvSpPr/>
          <p:nvPr/>
        </p:nvSpPr>
        <p:spPr bwMode="auto">
          <a:xfrm>
            <a:off x="6586537" y="3435350"/>
            <a:ext cx="2209800" cy="6477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long time to complete (about couple of hours)</a:t>
            </a:r>
            <a:endParaRPr kumimoji="0" lang="ko-KR" altLang="en-US" sz="1400" b="0" i="0" u="none" strike="noStrike" cap="none" normalizeH="0" baseline="0" dirty="0" smtClean="0">
              <a:ln>
                <a:noFill/>
              </a:ln>
              <a:solidFill>
                <a:schemeClr val="tx1"/>
              </a:solidFill>
              <a:effectLst/>
              <a:latin typeface="Arial" charset="0"/>
            </a:endParaRPr>
          </a:p>
        </p:txBody>
      </p:sp>
      <p:sp>
        <p:nvSpPr>
          <p:cNvPr id="24" name="사각형 설명선 23"/>
          <p:cNvSpPr/>
          <p:nvPr/>
        </p:nvSpPr>
        <p:spPr bwMode="auto">
          <a:xfrm>
            <a:off x="6586537" y="4349750"/>
            <a:ext cx="2209800" cy="2057400"/>
          </a:xfrm>
          <a:prstGeom prst="wedgeRectCallout">
            <a:avLst>
              <a:gd name="adj1" fmla="val -61970"/>
              <a:gd name="adj2" fmla="val -7230"/>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“long-long” time to complete</a:t>
            </a:r>
          </a:p>
          <a:p>
            <a:pPr marL="0" marR="0" indent="0" algn="l" defTabSz="914400" rtl="0" eaLnBrk="0" fontAlgn="base" latinLnBrk="0" hangingPunct="0">
              <a:lnSpc>
                <a:spcPct val="90000"/>
              </a:lnSpc>
              <a:spcBef>
                <a:spcPct val="0"/>
              </a:spcBef>
              <a:spcAft>
                <a:spcPct val="0"/>
              </a:spcAft>
              <a:buClrTx/>
              <a:buSzTx/>
              <a:buFontTx/>
              <a:buNone/>
              <a:tabLst/>
            </a:pPr>
            <a:r>
              <a:rPr lang="en-US" altLang="ko-KR" sz="1400" dirty="0" smtClean="0"/>
              <a:t>(depends on the complexity of the 3D model. Mostly it takes hours and even days)</a:t>
            </a:r>
          </a:p>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also may cause abnormal</a:t>
            </a:r>
            <a:r>
              <a:rPr kumimoji="0" lang="en-US" altLang="ko-KR" sz="1400" b="0" i="0" u="none" strike="noStrike" cap="none" normalizeH="0" dirty="0" smtClean="0">
                <a:ln>
                  <a:noFill/>
                </a:ln>
                <a:solidFill>
                  <a:schemeClr val="tx1"/>
                </a:solidFill>
                <a:effectLst/>
                <a:latin typeface="Arial" charset="0"/>
              </a:rPr>
              <a:t> completion of 3D printing with problems.</a:t>
            </a:r>
            <a:endParaRPr kumimoji="0" lang="ko-KR" altLang="en-US" sz="14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Suggestions</a:t>
            </a:r>
            <a:endParaRPr lang="ko-KR" altLang="en-US" dirty="0"/>
          </a:p>
        </p:txBody>
      </p:sp>
      <p:sp>
        <p:nvSpPr>
          <p:cNvPr id="3" name="내용 개체 틀 2"/>
          <p:cNvSpPr>
            <a:spLocks noGrp="1"/>
          </p:cNvSpPr>
          <p:nvPr>
            <p:ph idx="1"/>
          </p:nvPr>
        </p:nvSpPr>
        <p:spPr/>
        <p:txBody>
          <a:bodyPr/>
          <a:lstStyle/>
          <a:p>
            <a:r>
              <a:rPr lang="en-US" altLang="ko-KR" dirty="0" smtClean="0"/>
              <a:t>Best </a:t>
            </a:r>
            <a:r>
              <a:rPr lang="en-US" altLang="ko-KR" dirty="0"/>
              <a:t>way: </a:t>
            </a:r>
            <a:endParaRPr lang="en-US" altLang="ko-KR" dirty="0" smtClean="0"/>
          </a:p>
          <a:p>
            <a:pPr lvl="1"/>
            <a:r>
              <a:rPr lang="en-US" altLang="ko-KR" dirty="0" smtClean="0"/>
              <a:t>Add </a:t>
            </a:r>
            <a:r>
              <a:rPr lang="en-US" altLang="ko-KR" dirty="0"/>
              <a:t>the above functions and architectural characteristics in the current version of </a:t>
            </a:r>
            <a:r>
              <a:rPr lang="en-US" altLang="ko-KR" dirty="0" err="1" smtClean="0"/>
              <a:t>GoTAPI</a:t>
            </a:r>
            <a:r>
              <a:rPr lang="en-US" altLang="ko-KR" dirty="0" smtClean="0"/>
              <a:t> (it may cause some delay of schedule)</a:t>
            </a:r>
            <a:endParaRPr lang="en-US" altLang="ko-KR" dirty="0"/>
          </a:p>
          <a:p>
            <a:r>
              <a:rPr lang="en-US" altLang="ko-KR" dirty="0"/>
              <a:t>Modest way: </a:t>
            </a:r>
          </a:p>
          <a:p>
            <a:pPr lvl="1"/>
            <a:r>
              <a:rPr lang="en-US" altLang="ko-KR" dirty="0"/>
              <a:t>Mention on the issues on current, and reflect them in the next version of </a:t>
            </a:r>
            <a:r>
              <a:rPr lang="en-US" altLang="ko-KR" dirty="0" err="1"/>
              <a:t>GoTAPI</a:t>
            </a:r>
            <a:r>
              <a:rPr lang="en-US" altLang="ko-KR" dirty="0"/>
              <a:t> or</a:t>
            </a:r>
          </a:p>
          <a:p>
            <a:pPr lvl="1"/>
            <a:r>
              <a:rPr lang="en-US" altLang="ko-KR" dirty="0"/>
              <a:t>Set up another WI to solve these issues</a:t>
            </a:r>
          </a:p>
          <a:p>
            <a:endParaRPr lang="ko-KR" altLang="en-US" dirty="0"/>
          </a:p>
        </p:txBody>
      </p:sp>
    </p:spTree>
    <p:extLst>
      <p:ext uri="{BB962C8B-B14F-4D97-AF65-F5344CB8AC3E}">
        <p14:creationId xmlns:p14="http://schemas.microsoft.com/office/powerpoint/2010/main" val="5390125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2793</TotalTime>
  <Pages>15</Pages>
  <Words>619</Words>
  <Application>Microsoft Office PowerPoint</Application>
  <PresentationFormat>사용자 지정</PresentationFormat>
  <Paragraphs>43</Paragraphs>
  <Slides>5</Slides>
  <Notes>2</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OMA-CD-GotAPI-2015-0013-INP_3D_Printer_Issues    Technical Plenary, Saigon, Vietnam  3D printer issues on GoTAPI  </vt:lpstr>
      <vt:lpstr>3D printer issues on GoTAPI(1/2)</vt:lpstr>
      <vt:lpstr>3D printer issues on GoTAPI(2/2)</vt:lpstr>
      <vt:lpstr>General flow of 3D printing</vt:lpstr>
      <vt:lpstr>Suggestions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Andrew Min-gyu Han</cp:lastModifiedBy>
  <cp:revision>1119</cp:revision>
  <cp:lastPrinted>1999-04-27T06:51:51Z</cp:lastPrinted>
  <dcterms:created xsi:type="dcterms:W3CDTF">2002-03-19T14:05:12Z</dcterms:created>
  <dcterms:modified xsi:type="dcterms:W3CDTF">2015-09-01T02:33:31Z</dcterms:modified>
</cp:coreProperties>
</file>