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8"/>
  </p:notesMasterIdLst>
  <p:handoutMasterIdLst>
    <p:handoutMasterId r:id="rId19"/>
  </p:handoutMasterIdLst>
  <p:sldIdLst>
    <p:sldId id="271" r:id="rId3"/>
    <p:sldId id="280" r:id="rId4"/>
    <p:sldId id="281" r:id="rId5"/>
    <p:sldId id="282" r:id="rId6"/>
    <p:sldId id="284" r:id="rId7"/>
    <p:sldId id="283" r:id="rId8"/>
    <p:sldId id="285" r:id="rId9"/>
    <p:sldId id="286" r:id="rId10"/>
    <p:sldId id="257" r:id="rId11"/>
    <p:sldId id="260" r:id="rId12"/>
    <p:sldId id="261" r:id="rId13"/>
    <p:sldId id="262" r:id="rId14"/>
    <p:sldId id="263" r:id="rId15"/>
    <p:sldId id="264" r:id="rId16"/>
    <p:sldId id="269" r:id="rId17"/>
  </p:sldIdLst>
  <p:sldSz cx="9144000" cy="6858000" type="screen4x3"/>
  <p:notesSz cx="6858000" cy="9144000"/>
  <p:defaultTextStyle>
    <a:defPPr>
      <a:defRPr lang="ko-KR"/>
    </a:defPPr>
    <a:lvl1pPr algn="l" defTabSz="912813" rtl="0" fontAlgn="base">
      <a:spcBef>
        <a:spcPct val="0"/>
      </a:spcBef>
      <a:spcAft>
        <a:spcPct val="0"/>
      </a:spcAft>
      <a:defRPr kern="1200">
        <a:solidFill>
          <a:schemeClr val="tx1"/>
        </a:solidFill>
        <a:latin typeface="Arial" charset="0"/>
        <a:ea typeface="+mn-ea"/>
        <a:cs typeface="Arial" charset="0"/>
      </a:defRPr>
    </a:lvl1pPr>
    <a:lvl2pPr marL="455613" indent="1588" algn="l" defTabSz="912813" rtl="0" fontAlgn="base">
      <a:spcBef>
        <a:spcPct val="0"/>
      </a:spcBef>
      <a:spcAft>
        <a:spcPct val="0"/>
      </a:spcAft>
      <a:defRPr kern="1200">
        <a:solidFill>
          <a:schemeClr val="tx1"/>
        </a:solidFill>
        <a:latin typeface="Arial" charset="0"/>
        <a:ea typeface="+mn-ea"/>
        <a:cs typeface="Arial" charset="0"/>
      </a:defRPr>
    </a:lvl2pPr>
    <a:lvl3pPr marL="912813" indent="1588" algn="l" defTabSz="912813" rtl="0" fontAlgn="base">
      <a:spcBef>
        <a:spcPct val="0"/>
      </a:spcBef>
      <a:spcAft>
        <a:spcPct val="0"/>
      </a:spcAft>
      <a:defRPr kern="1200">
        <a:solidFill>
          <a:schemeClr val="tx1"/>
        </a:solidFill>
        <a:latin typeface="Arial" charset="0"/>
        <a:ea typeface="+mn-ea"/>
        <a:cs typeface="Arial" charset="0"/>
      </a:defRPr>
    </a:lvl3pPr>
    <a:lvl4pPr marL="1370013" indent="1588" algn="l" defTabSz="912813" rtl="0" fontAlgn="base">
      <a:spcBef>
        <a:spcPct val="0"/>
      </a:spcBef>
      <a:spcAft>
        <a:spcPct val="0"/>
      </a:spcAft>
      <a:defRPr kern="1200">
        <a:solidFill>
          <a:schemeClr val="tx1"/>
        </a:solidFill>
        <a:latin typeface="Arial" charset="0"/>
        <a:ea typeface="+mn-ea"/>
        <a:cs typeface="Arial" charset="0"/>
      </a:defRPr>
    </a:lvl4pPr>
    <a:lvl5pPr marL="1827213" indent="1588" algn="l" defTabSz="912813"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snapToGrid="0">
      <p:cViewPr varScale="1">
        <p:scale>
          <a:sx n="81" d="100"/>
          <a:sy n="81" d="100"/>
        </p:scale>
        <p:origin x="-966" y="-84"/>
      </p:cViewPr>
      <p:guideLst>
        <p:guide orient="horz" pos="1305"/>
        <p:guide pos="41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E7BB0DE8-94EC-4DFD-92FD-E27F7C89849A}" type="datetimeFigureOut">
              <a:rPr lang="ko-KR" altLang="en-US"/>
              <a:pPr>
                <a:defRPr/>
              </a:pPr>
              <a:t>2010-01-20</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DE740640-4D18-435C-9280-F512A0B200ED}"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3DF8DB0D-1BA6-400B-9D7E-7AA093037392}" type="datetimeFigureOut">
              <a:rPr lang="ko-KR" altLang="en-US"/>
              <a:pPr>
                <a:defRPr/>
              </a:pPr>
              <a:t>2010-01-20</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DBEE5FEC-CD5C-41A6-8617-2D958504F6E4}"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mn-cs"/>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262" y="2129949"/>
            <a:ext cx="7773485" cy="1471122"/>
          </a:xfrm>
        </p:spPr>
        <p:txBody>
          <a:bodyPr/>
          <a:lstStyle/>
          <a:p>
            <a:r>
              <a:rPr lang="ko-KR" altLang="en-US" smtClean="0"/>
              <a:t>마스터 제목 스타일 편집</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342" indent="0" algn="ctr">
              <a:buNone/>
              <a:defRPr/>
            </a:lvl2pPr>
            <a:lvl3pPr marL="892684" indent="0" algn="ctr">
              <a:buNone/>
              <a:defRPr/>
            </a:lvl3pPr>
            <a:lvl4pPr marL="1339026" indent="0" algn="ctr">
              <a:buNone/>
              <a:defRPr/>
            </a:lvl4pPr>
            <a:lvl5pPr marL="1785366" indent="0" algn="ctr">
              <a:buNone/>
              <a:defRPr/>
            </a:lvl5pPr>
            <a:lvl6pPr marL="2231707" indent="0" algn="ctr">
              <a:buNone/>
              <a:defRPr/>
            </a:lvl6pPr>
            <a:lvl7pPr marL="2678049" indent="0" algn="ctr">
              <a:buNone/>
              <a:defRPr/>
            </a:lvl7pPr>
            <a:lvl8pPr marL="3124391" indent="0" algn="ctr">
              <a:buNone/>
              <a:defRPr/>
            </a:lvl8pPr>
            <a:lvl9pPr marL="3570732" indent="0" algn="ctr">
              <a:buNone/>
              <a:defRPr/>
            </a:lvl9pPr>
          </a:lstStyle>
          <a:p>
            <a:r>
              <a:rPr lang="ko-KR" altLang="en-US" smtClean="0"/>
              <a:t>마스터 부제목 스타일 편집</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7" y="227882"/>
            <a:ext cx="2142592" cy="6171269"/>
          </a:xfrm>
        </p:spPr>
        <p:txBody>
          <a:bodyPr vert="eaVert"/>
          <a:lstStyle/>
          <a:p>
            <a:r>
              <a:rPr lang="ko-KR" altLang="en-US" smtClean="0"/>
              <a:t>마스터 제목 스타일 편집</a:t>
            </a:r>
            <a:endParaRPr lang="en-GB"/>
          </a:p>
        </p:txBody>
      </p:sp>
      <p:sp>
        <p:nvSpPr>
          <p:cNvPr id="3" name="Vertical Text Placeholder 2"/>
          <p:cNvSpPr>
            <a:spLocks noGrp="1"/>
          </p:cNvSpPr>
          <p:nvPr>
            <p:ph type="body" orient="vert" idx="1"/>
          </p:nvPr>
        </p:nvSpPr>
        <p:spPr>
          <a:xfrm>
            <a:off x="285265" y="227882"/>
            <a:ext cx="6282043" cy="6171269"/>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dirty="0" smtClean="0"/>
              <a:t>마스터 제목 스타일 편집</a:t>
            </a:r>
            <a:endParaRPr lang="en-GB" dirty="0"/>
          </a:p>
        </p:txBody>
      </p:sp>
      <p:sp>
        <p:nvSpPr>
          <p:cNvPr id="3" name="Content Placeholder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9"/>
            <a:ext cx="7771935" cy="1361059"/>
          </a:xfrm>
        </p:spPr>
        <p:txBody>
          <a:bodyPr anchor="t"/>
          <a:lstStyle>
            <a:lvl1pPr algn="l">
              <a:defRPr sz="3900" b="1" cap="all"/>
            </a:lvl1pPr>
          </a:lstStyle>
          <a:p>
            <a:r>
              <a:rPr lang="ko-KR" altLang="en-US" smtClean="0"/>
              <a:t>마스터 제목 스타일 편집</a:t>
            </a:r>
            <a:endParaRPr lang="en-GB"/>
          </a:p>
        </p:txBody>
      </p:sp>
      <p:sp>
        <p:nvSpPr>
          <p:cNvPr id="3" name="Text Placeholder 2"/>
          <p:cNvSpPr>
            <a:spLocks noGrp="1"/>
          </p:cNvSpPr>
          <p:nvPr>
            <p:ph type="body" idx="1"/>
          </p:nvPr>
        </p:nvSpPr>
        <p:spPr>
          <a:xfrm>
            <a:off x="722466" y="2906593"/>
            <a:ext cx="7771935" cy="1500575"/>
          </a:xfrm>
        </p:spPr>
        <p:txBody>
          <a:bodyPr anchor="b"/>
          <a:lstStyle>
            <a:lvl1pPr marL="0" indent="0">
              <a:buNone/>
              <a:defRPr sz="2000"/>
            </a:lvl1pPr>
            <a:lvl2pPr marL="446342" indent="0">
              <a:buNone/>
              <a:defRPr sz="1800"/>
            </a:lvl2pPr>
            <a:lvl3pPr marL="892684" indent="0">
              <a:buNone/>
              <a:defRPr sz="1600"/>
            </a:lvl3pPr>
            <a:lvl4pPr marL="1339026" indent="0">
              <a:buNone/>
              <a:defRPr sz="1400"/>
            </a:lvl4pPr>
            <a:lvl5pPr marL="1785366" indent="0">
              <a:buNone/>
              <a:defRPr sz="1400"/>
            </a:lvl5pPr>
            <a:lvl6pPr marL="2231707" indent="0">
              <a:buNone/>
              <a:defRPr sz="1400"/>
            </a:lvl6pPr>
            <a:lvl7pPr marL="2678049" indent="0">
              <a:buNone/>
              <a:defRPr sz="1400"/>
            </a:lvl7pPr>
            <a:lvl8pPr marL="3124391" indent="0">
              <a:buNone/>
              <a:defRPr sz="1400"/>
            </a:lvl8pPr>
            <a:lvl9pPr marL="3570732"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
        <p:nvSpPr>
          <p:cNvPr id="3" name="Content Placeholder 2"/>
          <p:cNvSpPr>
            <a:spLocks noGrp="1"/>
          </p:cNvSpPr>
          <p:nvPr>
            <p:ph sz="half" idx="1"/>
          </p:nvPr>
        </p:nvSpPr>
        <p:spPr>
          <a:xfrm>
            <a:off x="285265" y="1142488"/>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Content Placeholder 3"/>
          <p:cNvSpPr>
            <a:spLocks noGrp="1"/>
          </p:cNvSpPr>
          <p:nvPr>
            <p:ph sz="half" idx="2"/>
          </p:nvPr>
        </p:nvSpPr>
        <p:spPr>
          <a:xfrm>
            <a:off x="4646422" y="1142488"/>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7"/>
            <a:ext cx="8229290" cy="1142483"/>
          </a:xfrm>
        </p:spPr>
        <p:txBody>
          <a:bodyPr/>
          <a:lstStyle>
            <a:lvl1pPr>
              <a:defRPr/>
            </a:lvl1pPr>
          </a:lstStyle>
          <a:p>
            <a:r>
              <a:rPr lang="ko-KR" altLang="en-US" smtClean="0"/>
              <a:t>마스터 제목 스타일 편집</a:t>
            </a:r>
            <a:endParaRPr lang="en-GB"/>
          </a:p>
        </p:txBody>
      </p:sp>
      <p:sp>
        <p:nvSpPr>
          <p:cNvPr id="3" name="Text Placeholder 2"/>
          <p:cNvSpPr>
            <a:spLocks noGrp="1"/>
          </p:cNvSpPr>
          <p:nvPr>
            <p:ph type="body" idx="1"/>
          </p:nvPr>
        </p:nvSpPr>
        <p:spPr>
          <a:xfrm>
            <a:off x="457360" y="1534679"/>
            <a:ext cx="4040228"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457360" y="2174909"/>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5" name="Text Placeholder 4"/>
          <p:cNvSpPr>
            <a:spLocks noGrp="1"/>
          </p:cNvSpPr>
          <p:nvPr>
            <p:ph type="body" sz="quarter" idx="3"/>
          </p:nvPr>
        </p:nvSpPr>
        <p:spPr>
          <a:xfrm>
            <a:off x="4644871" y="1534679"/>
            <a:ext cx="4041779" cy="640225"/>
          </a:xfrm>
        </p:spPr>
        <p:txBody>
          <a:bodyPr anchor="b"/>
          <a:lstStyle>
            <a:lvl1pPr marL="0" indent="0">
              <a:buNone/>
              <a:defRPr sz="2300" b="1"/>
            </a:lvl1pPr>
            <a:lvl2pPr marL="446342" indent="0">
              <a:buNone/>
              <a:defRPr sz="2000" b="1"/>
            </a:lvl2pPr>
            <a:lvl3pPr marL="892684" indent="0">
              <a:buNone/>
              <a:defRPr sz="1800" b="1"/>
            </a:lvl3pPr>
            <a:lvl4pPr marL="1339026" indent="0">
              <a:buNone/>
              <a:defRPr sz="1600" b="1"/>
            </a:lvl4pPr>
            <a:lvl5pPr marL="1785366" indent="0">
              <a:buNone/>
              <a:defRPr sz="1600" b="1"/>
            </a:lvl5pPr>
            <a:lvl6pPr marL="2231707" indent="0">
              <a:buNone/>
              <a:defRPr sz="1600" b="1"/>
            </a:lvl6pPr>
            <a:lvl7pPr marL="2678049" indent="0">
              <a:buNone/>
              <a:defRPr sz="1600" b="1"/>
            </a:lvl7pPr>
            <a:lvl8pPr marL="3124391" indent="0">
              <a:buNone/>
              <a:defRPr sz="1600" b="1"/>
            </a:lvl8pPr>
            <a:lvl9pPr marL="3570732"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4644871" y="2174909"/>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ko-KR" altLang="en-US" smtClean="0"/>
              <a:t>마스터 제목 스타일 편집</a:t>
            </a:r>
            <a:endParaRPr lang="en-GB"/>
          </a:p>
        </p:txBody>
      </p:sp>
      <p:sp>
        <p:nvSpPr>
          <p:cNvPr id="3" name="Content Placeholder 2"/>
          <p:cNvSpPr>
            <a:spLocks noGrp="1"/>
          </p:cNvSpPr>
          <p:nvPr>
            <p:ph idx="1"/>
          </p:nvPr>
        </p:nvSpPr>
        <p:spPr>
          <a:xfrm>
            <a:off x="3575121" y="272836"/>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GB"/>
          </a:p>
        </p:txBody>
      </p:sp>
      <p:sp>
        <p:nvSpPr>
          <p:cNvPr id="4" name="Text Placeholder 3"/>
          <p:cNvSpPr>
            <a:spLocks noGrp="1"/>
          </p:cNvSpPr>
          <p:nvPr>
            <p:ph type="body" sz="half" idx="2"/>
          </p:nvPr>
        </p:nvSpPr>
        <p:spPr>
          <a:xfrm>
            <a:off x="457355" y="1435472"/>
            <a:ext cx="3007691" cy="4690847"/>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1792216" y="4800915"/>
            <a:ext cx="5486711" cy="565816"/>
          </a:xfrm>
        </p:spPr>
        <p:txBody>
          <a:bodyPr anchor="b"/>
          <a:lstStyle>
            <a:lvl1pPr algn="l">
              <a:defRPr sz="2000" b="1"/>
            </a:lvl1pPr>
          </a:lstStyle>
          <a:p>
            <a:r>
              <a:rPr lang="ko-KR" altLang="en-US" smtClean="0"/>
              <a:t>마스터 제목 스타일 편집</a:t>
            </a:r>
            <a:endParaRPr lang="en-GB"/>
          </a:p>
        </p:txBody>
      </p:sp>
      <p:sp>
        <p:nvSpPr>
          <p:cNvPr id="3" name="Picture Placeholder 2"/>
          <p:cNvSpPr>
            <a:spLocks noGrp="1"/>
          </p:cNvSpPr>
          <p:nvPr>
            <p:ph type="pic" idx="1"/>
          </p:nvPr>
        </p:nvSpPr>
        <p:spPr>
          <a:xfrm>
            <a:off x="1792216" y="612322"/>
            <a:ext cx="5486711" cy="4115730"/>
          </a:xfrm>
        </p:spPr>
        <p:txBody>
          <a:bodyPr/>
          <a:lstStyle>
            <a:lvl1pPr marL="0" indent="0">
              <a:buNone/>
              <a:defRPr sz="3100"/>
            </a:lvl1pPr>
            <a:lvl2pPr marL="446342" indent="0">
              <a:buNone/>
              <a:defRPr sz="2700"/>
            </a:lvl2pPr>
            <a:lvl3pPr marL="892684" indent="0">
              <a:buNone/>
              <a:defRPr sz="2300"/>
            </a:lvl3pPr>
            <a:lvl4pPr marL="1339026" indent="0">
              <a:buNone/>
              <a:defRPr sz="2000"/>
            </a:lvl4pPr>
            <a:lvl5pPr marL="1785366" indent="0">
              <a:buNone/>
              <a:defRPr sz="2000"/>
            </a:lvl5pPr>
            <a:lvl6pPr marL="2231707" indent="0">
              <a:buNone/>
              <a:defRPr sz="2000"/>
            </a:lvl6pPr>
            <a:lvl7pPr marL="2678049" indent="0">
              <a:buNone/>
              <a:defRPr sz="2000"/>
            </a:lvl7pPr>
            <a:lvl8pPr marL="3124391" indent="0">
              <a:buNone/>
              <a:defRPr sz="2000"/>
            </a:lvl8pPr>
            <a:lvl9pPr marL="3570732" indent="0">
              <a:buNone/>
              <a:defRPr sz="2000"/>
            </a:lvl9pPr>
          </a:lstStyle>
          <a:p>
            <a:pPr lvl="0"/>
            <a:r>
              <a:rPr lang="ko-KR" altLang="en-US" noProof="0" smtClean="0"/>
              <a:t>그림을 추가하려면 아이콘을 클릭하십시오</a:t>
            </a:r>
            <a:endParaRPr lang="en-GB" noProof="0" smtClean="0"/>
          </a:p>
        </p:txBody>
      </p:sp>
      <p:sp>
        <p:nvSpPr>
          <p:cNvPr id="4" name="Text Placeholder 3"/>
          <p:cNvSpPr>
            <a:spLocks noGrp="1"/>
          </p:cNvSpPr>
          <p:nvPr>
            <p:ph type="body" sz="half" idx="2"/>
          </p:nvPr>
        </p:nvSpPr>
        <p:spPr>
          <a:xfrm>
            <a:off x="1792216" y="5366726"/>
            <a:ext cx="5486711" cy="806094"/>
          </a:xfrm>
        </p:spPr>
        <p:txBody>
          <a:bodyPr/>
          <a:lstStyle>
            <a:lvl1pPr marL="0" indent="0">
              <a:buNone/>
              <a:defRPr sz="1400"/>
            </a:lvl1pPr>
            <a:lvl2pPr marL="446342" indent="0">
              <a:buNone/>
              <a:defRPr sz="1200"/>
            </a:lvl2pPr>
            <a:lvl3pPr marL="892684" indent="0">
              <a:buNone/>
              <a:defRPr sz="1000"/>
            </a:lvl3pPr>
            <a:lvl4pPr marL="1339026" indent="0">
              <a:buNone/>
              <a:defRPr sz="900"/>
            </a:lvl4pPr>
            <a:lvl5pPr marL="1785366" indent="0">
              <a:buNone/>
              <a:defRPr sz="900"/>
            </a:lvl5pPr>
            <a:lvl6pPr marL="2231707" indent="0">
              <a:buNone/>
              <a:defRPr sz="900"/>
            </a:lvl6pPr>
            <a:lvl7pPr marL="2678049" indent="0">
              <a:buNone/>
              <a:defRPr sz="900"/>
            </a:lvl7pPr>
            <a:lvl8pPr marL="3124391" indent="0">
              <a:buNone/>
              <a:defRPr sz="900"/>
            </a:lvl8pPr>
            <a:lvl9pPr marL="3570732"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69" tIns="44635" rIns="89269" bIns="44635"/>
          <a:lstStyle/>
          <a:p>
            <a:pPr latinLnBrk="1">
              <a:defRPr/>
            </a:pPr>
            <a:endParaRPr lang="en-GB" altLang="ko-KR">
              <a:latin typeface="Arial Narrow" pitchFamily="34" charset="0"/>
              <a:ea typeface="Gulim" pitchFamily="34" charset="-127"/>
            </a:endParaRPr>
          </a:p>
        </p:txBody>
      </p:sp>
      <p:sp>
        <p:nvSpPr>
          <p:cNvPr id="186377" name="Line 9"/>
          <p:cNvSpPr>
            <a:spLocks noChangeShapeType="1"/>
          </p:cNvSpPr>
          <p:nvPr/>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69" tIns="44635" rIns="89269" bIns="44635"/>
          <a:lstStyle/>
          <a:p>
            <a:pPr defTabSz="914166" fontAlgn="auto" latinLnBrk="1">
              <a:spcBef>
                <a:spcPts val="0"/>
              </a:spcBef>
              <a:spcAft>
                <a:spcPts val="0"/>
              </a:spcAft>
              <a:defRPr/>
            </a:pPr>
            <a:endParaRPr lang="en-GB">
              <a:latin typeface="+mn-lt"/>
              <a:cs typeface="+mn-cs"/>
            </a:endParaRPr>
          </a:p>
        </p:txBody>
      </p:sp>
      <p:sp>
        <p:nvSpPr>
          <p:cNvPr id="186382" name="Rectangle 14"/>
          <p:cNvSpPr>
            <a:spLocks noChangeArrowheads="1"/>
          </p:cNvSpPr>
          <p:nvPr/>
        </p:nvSpPr>
        <p:spPr bwMode="auto">
          <a:xfrm>
            <a:off x="0" y="6399213"/>
            <a:ext cx="9144000" cy="74612"/>
          </a:xfrm>
          <a:prstGeom prst="rect">
            <a:avLst/>
          </a:prstGeom>
          <a:solidFill>
            <a:srgbClr val="333399"/>
          </a:solidFill>
          <a:ln w="12700">
            <a:noFill/>
            <a:miter lim="800000"/>
            <a:headEnd/>
            <a:tailEnd/>
          </a:ln>
          <a:effectLst/>
        </p:spPr>
        <p:txBody>
          <a:bodyPr wrap="none" lIns="89269" tIns="44635" rIns="89269" bIns="44635" anchor="ctr"/>
          <a:lstStyle/>
          <a:p>
            <a:pPr latinLnBrk="1">
              <a:defRPr/>
            </a:pPr>
            <a:endParaRPr lang="en-GB" altLang="ko-KR">
              <a:latin typeface="Arial Narrow" pitchFamily="34" charset="0"/>
              <a:ea typeface="Gulim" pitchFamily="34" charset="-127"/>
            </a:endParaRPr>
          </a:p>
        </p:txBody>
      </p:sp>
      <p:sp>
        <p:nvSpPr>
          <p:cNvPr id="186385" name="Rectangle 17"/>
          <p:cNvSpPr>
            <a:spLocks noChangeArrowheads="1"/>
          </p:cNvSpPr>
          <p:nvPr/>
        </p:nvSpPr>
        <p:spPr bwMode="auto">
          <a:xfrm>
            <a:off x="0" y="6473825"/>
            <a:ext cx="4714875" cy="379413"/>
          </a:xfrm>
          <a:prstGeom prst="rect">
            <a:avLst/>
          </a:prstGeom>
          <a:noFill/>
          <a:ln w="12700">
            <a:noFill/>
            <a:miter lim="800000"/>
            <a:headEnd/>
            <a:tailEnd/>
          </a:ln>
          <a:effectLst/>
        </p:spPr>
        <p:txBody>
          <a:bodyPr lIns="88340" tIns="43396" rIns="88340" bIns="43396">
            <a:spAutoFit/>
          </a:bodyPr>
          <a:lstStyle/>
          <a:p>
            <a:pPr defTabSz="392113" latinLnBrk="1">
              <a:tabLst>
                <a:tab pos="5243513" algn="ctr"/>
                <a:tab pos="8963025" algn="r"/>
              </a:tabLst>
              <a:defRPr/>
            </a:pPr>
            <a:r>
              <a:rPr lang="en-GB" sz="1000" b="1">
                <a:latin typeface="Arial Narrow" pitchFamily="34" charset="0"/>
                <a:cs typeface="Times New Roman" pitchFamily="18" charset="0"/>
              </a:rPr>
              <a:t>© 2009 Open Mobile Alliance Ltd.  All Rights Reserved.</a:t>
            </a:r>
            <a:endParaRPr lang="en-US" altLang="ko-KR" sz="1000" b="1">
              <a:latin typeface="Arial Narrow" pitchFamily="34" charset="0"/>
              <a:ea typeface="Gulim" pitchFamily="34" charset="-127"/>
            </a:endParaRPr>
          </a:p>
          <a:p>
            <a:pPr defTabSz="392113" latinLnBrk="1">
              <a:tabLst>
                <a:tab pos="5243513" algn="ctr"/>
                <a:tab pos="8963025" algn="r"/>
              </a:tabLst>
              <a:defRPr/>
            </a:pPr>
            <a:r>
              <a:rPr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p:nvSpPr>
        <p:spPr bwMode="auto">
          <a:xfrm>
            <a:off x="4797425" y="6500813"/>
            <a:ext cx="3275013" cy="303212"/>
          </a:xfrm>
          <a:prstGeom prst="rect">
            <a:avLst/>
          </a:prstGeom>
          <a:noFill/>
          <a:ln w="12700">
            <a:noFill/>
            <a:miter lim="800000"/>
            <a:headEnd/>
            <a:tailEnd/>
          </a:ln>
          <a:effectLst/>
        </p:spPr>
        <p:txBody>
          <a:bodyPr lIns="88340" tIns="43396" rIns="88340" bIns="43396">
            <a:spAutoFit/>
          </a:bodyPr>
          <a:lstStyle/>
          <a:p>
            <a:pPr algn="ctr" defTabSz="393648" fontAlgn="auto" latinLnBrk="1">
              <a:spcBef>
                <a:spcPts val="0"/>
              </a:spcBef>
              <a:spcAft>
                <a:spcPts val="0"/>
              </a:spcAft>
              <a:tabLst>
                <a:tab pos="5244514" algn="ctr"/>
                <a:tab pos="8964025" algn="r"/>
              </a:tabLst>
              <a:defRPr/>
            </a:pPr>
            <a:r>
              <a:rPr lang="en-US" altLang="ko-KR" sz="1400" b="1" dirty="0">
                <a:latin typeface="Arial Narrow" pitchFamily="34" charset="0"/>
                <a:ea typeface="굴림" charset="-127"/>
                <a:cs typeface="+mn-cs"/>
              </a:rPr>
              <a:t>OMA-CD-CPNS-2010-0005</a:t>
            </a:r>
          </a:p>
        </p:txBody>
      </p:sp>
      <p:sp>
        <p:nvSpPr>
          <p:cNvPr id="186387" name="Rectangle 19"/>
          <p:cNvSpPr>
            <a:spLocks noChangeArrowheads="1"/>
          </p:cNvSpPr>
          <p:nvPr/>
        </p:nvSpPr>
        <p:spPr bwMode="auto">
          <a:xfrm>
            <a:off x="7813675" y="6473825"/>
            <a:ext cx="1330325" cy="436563"/>
          </a:xfrm>
          <a:prstGeom prst="rect">
            <a:avLst/>
          </a:prstGeom>
          <a:noFill/>
          <a:ln w="12700">
            <a:noFill/>
            <a:miter lim="800000"/>
            <a:headEnd/>
            <a:tailEnd/>
          </a:ln>
          <a:effectLst/>
        </p:spPr>
        <p:txBody>
          <a:bodyPr lIns="88340" tIns="43396" rIns="88340" bIns="43396">
            <a:spAutoFit/>
          </a:bodyPr>
          <a:lstStyle/>
          <a:p>
            <a:pPr algn="r" defTabSz="392113" latinLnBrk="1">
              <a:tabLst>
                <a:tab pos="5243513" algn="ctr"/>
                <a:tab pos="8963025" algn="r"/>
              </a:tabLst>
              <a:defRPr/>
            </a:pPr>
            <a:r>
              <a:rPr lang="en-US" altLang="ko-KR" b="1">
                <a:latin typeface="Arial Narrow" pitchFamily="34" charset="0"/>
                <a:ea typeface="Gulim" pitchFamily="34" charset="-127"/>
              </a:rPr>
              <a:t>Slide </a:t>
            </a:r>
            <a:fld id="{19B3C6DE-16EA-482A-BA79-81415FA51A66}" type="slidenum">
              <a:rPr lang="en-US" altLang="ko-KR" b="1">
                <a:latin typeface="Arial Narrow" pitchFamily="34" charset="0"/>
                <a:ea typeface="Gulim" pitchFamily="34" charset="-127"/>
              </a:rPr>
              <a:pPr algn="r" defTabSz="392113" latinLnBrk="1">
                <a:tabLst>
                  <a:tab pos="5243513" algn="ctr"/>
                  <a:tab pos="8963025" algn="r"/>
                </a:tabLst>
                <a:defRPr/>
              </a:pPr>
              <a:t>‹#›</a:t>
            </a:fld>
            <a:r>
              <a:rPr lang="en-US" altLang="ko-KR" b="1">
                <a:latin typeface="Arial Narrow" pitchFamily="34" charset="0"/>
                <a:ea typeface="Gulim" pitchFamily="34" charset="-127"/>
              </a:rPr>
              <a:t/>
            </a:r>
            <a:br>
              <a:rPr lang="en-US" altLang="ko-KR" b="1">
                <a:latin typeface="Arial Narrow" pitchFamily="34" charset="0"/>
                <a:ea typeface="Gulim" pitchFamily="34" charset="-127"/>
              </a:rPr>
            </a:br>
            <a:r>
              <a:rPr lang="en-US" altLang="ko-KR" sz="500">
                <a:solidFill>
                  <a:srgbClr val="999999"/>
                </a:solidFill>
                <a:latin typeface="Arial Narrow" pitchFamily="34" charset="0"/>
                <a:ea typeface="Gulim" pitchFamily="34" charset="-127"/>
              </a:rPr>
              <a:t>[OMA-Template-SlideDeck-20090101-I]</a:t>
            </a:r>
            <a:endParaRPr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40" tIns="43396" rIns="88340" bIns="43396"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40" tIns="43396" rIns="88340" bIns="43396"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latinLnBrk="1"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latinLnBrk="1" hangingPunct="0">
        <a:lnSpc>
          <a:spcPct val="90000"/>
        </a:lnSpc>
        <a:spcBef>
          <a:spcPct val="0"/>
        </a:spcBef>
        <a:spcAft>
          <a:spcPct val="0"/>
        </a:spcAft>
        <a:defRPr sz="3100" b="1">
          <a:solidFill>
            <a:schemeClr val="tx1"/>
          </a:solidFill>
          <a:latin typeface="Tahoma" pitchFamily="34" charset="0"/>
        </a:defRPr>
      </a:lvl5pPr>
      <a:lvl6pPr marL="446342"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6pPr>
      <a:lvl7pPr marL="892684"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7pPr>
      <a:lvl8pPr marL="133902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8pPr>
      <a:lvl9pPr marL="1785366" algn="ctr" defTabSz="743902" rtl="0" eaLnBrk="1" fontAlgn="base" latinLnBrk="1" hangingPunct="1">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latinLnBrk="1"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latinLnBrk="1"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latinLnBrk="1"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latinLnBrk="1"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latinLnBrk="1" hangingPunct="0">
        <a:spcBef>
          <a:spcPct val="20000"/>
        </a:spcBef>
        <a:spcAft>
          <a:spcPct val="0"/>
        </a:spcAft>
        <a:buClr>
          <a:schemeClr val="tx1"/>
        </a:buClr>
        <a:buSzPct val="80000"/>
        <a:buChar char="•"/>
        <a:defRPr sz="1600">
          <a:solidFill>
            <a:srgbClr val="330066"/>
          </a:solidFill>
          <a:latin typeface="+mn-lt"/>
        </a:defRPr>
      </a:lvl5pPr>
      <a:lvl6pPr marL="1450610"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6pPr>
      <a:lvl7pPr marL="1896952"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7pPr>
      <a:lvl8pPr marL="2343293"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8pPr>
      <a:lvl9pPr marL="2789635" indent="-116235" algn="l" defTabSz="1546697" rtl="0" eaLnBrk="1" fontAlgn="base" latinLnBrk="1" hangingPunct="1">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684" rtl="0" eaLnBrk="1" latinLnBrk="1" hangingPunct="1">
        <a:defRPr sz="1800" kern="1200">
          <a:solidFill>
            <a:schemeClr val="tx1"/>
          </a:solidFill>
          <a:latin typeface="+mn-lt"/>
          <a:ea typeface="+mn-ea"/>
          <a:cs typeface="+mn-cs"/>
        </a:defRPr>
      </a:lvl1pPr>
      <a:lvl2pPr marL="446342" algn="l" defTabSz="892684" rtl="0" eaLnBrk="1" latinLnBrk="1" hangingPunct="1">
        <a:defRPr sz="1800" kern="1200">
          <a:solidFill>
            <a:schemeClr val="tx1"/>
          </a:solidFill>
          <a:latin typeface="+mn-lt"/>
          <a:ea typeface="+mn-ea"/>
          <a:cs typeface="+mn-cs"/>
        </a:defRPr>
      </a:lvl2pPr>
      <a:lvl3pPr marL="892684" algn="l" defTabSz="892684" rtl="0" eaLnBrk="1" latinLnBrk="1" hangingPunct="1">
        <a:defRPr sz="1800" kern="1200">
          <a:solidFill>
            <a:schemeClr val="tx1"/>
          </a:solidFill>
          <a:latin typeface="+mn-lt"/>
          <a:ea typeface="+mn-ea"/>
          <a:cs typeface="+mn-cs"/>
        </a:defRPr>
      </a:lvl3pPr>
      <a:lvl4pPr marL="1339026" algn="l" defTabSz="892684" rtl="0" eaLnBrk="1" latinLnBrk="1" hangingPunct="1">
        <a:defRPr sz="1800" kern="1200">
          <a:solidFill>
            <a:schemeClr val="tx1"/>
          </a:solidFill>
          <a:latin typeface="+mn-lt"/>
          <a:ea typeface="+mn-ea"/>
          <a:cs typeface="+mn-cs"/>
        </a:defRPr>
      </a:lvl4pPr>
      <a:lvl5pPr marL="1785366" algn="l" defTabSz="892684" rtl="0" eaLnBrk="1" latinLnBrk="1" hangingPunct="1">
        <a:defRPr sz="1800" kern="1200">
          <a:solidFill>
            <a:schemeClr val="tx1"/>
          </a:solidFill>
          <a:latin typeface="+mn-lt"/>
          <a:ea typeface="+mn-ea"/>
          <a:cs typeface="+mn-cs"/>
        </a:defRPr>
      </a:lvl5pPr>
      <a:lvl6pPr marL="2231707" algn="l" defTabSz="892684" rtl="0" eaLnBrk="1" latinLnBrk="1" hangingPunct="1">
        <a:defRPr sz="1800" kern="1200">
          <a:solidFill>
            <a:schemeClr val="tx1"/>
          </a:solidFill>
          <a:latin typeface="+mn-lt"/>
          <a:ea typeface="+mn-ea"/>
          <a:cs typeface="+mn-cs"/>
        </a:defRPr>
      </a:lvl6pPr>
      <a:lvl7pPr marL="2678049" algn="l" defTabSz="892684" rtl="0" eaLnBrk="1" latinLnBrk="1" hangingPunct="1">
        <a:defRPr sz="1800" kern="1200">
          <a:solidFill>
            <a:schemeClr val="tx1"/>
          </a:solidFill>
          <a:latin typeface="+mn-lt"/>
          <a:ea typeface="+mn-ea"/>
          <a:cs typeface="+mn-cs"/>
        </a:defRPr>
      </a:lvl7pPr>
      <a:lvl8pPr marL="3124391" algn="l" defTabSz="892684" rtl="0" eaLnBrk="1" latinLnBrk="1" hangingPunct="1">
        <a:defRPr sz="1800" kern="1200">
          <a:solidFill>
            <a:schemeClr val="tx1"/>
          </a:solidFill>
          <a:latin typeface="+mn-lt"/>
          <a:ea typeface="+mn-ea"/>
          <a:cs typeface="+mn-cs"/>
        </a:defRPr>
      </a:lvl8pPr>
      <a:lvl9pPr marL="3570732" algn="l" defTabSz="892684"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314"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lang="en-GB" sz="2000">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lang="en-GB" sz="1000" b="1">
                <a:cs typeface="Times New Roman" pitchFamily="18" charset="0"/>
              </a:rPr>
              <a:t>© 2009 Open Mobile Alliance Ltd.  All Rights Reserved.</a:t>
            </a:r>
            <a:endParaRPr lang="en-US" altLang="ko-KR" sz="1000" b="1">
              <a:ea typeface="Gulim" pitchFamily="34" charset="-127"/>
            </a:endParaRPr>
          </a:p>
          <a:p>
            <a:pPr defTabSz="393700" eaLnBrk="0" latinLnBrk="1" hangingPunct="0">
              <a:lnSpc>
                <a:spcPct val="90000"/>
              </a:lnSpc>
              <a:tabLst>
                <a:tab pos="5245100" algn="ctr"/>
                <a:tab pos="8966200" algn="r"/>
              </a:tabLst>
              <a:defRPr/>
            </a:pPr>
            <a:r>
              <a:rPr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defRPr/>
            </a:pPr>
            <a:r>
              <a:rPr lang="en-US" altLang="zh-CN" b="1">
                <a:latin typeface="Arial Narrow" pitchFamily="34" charset="0"/>
                <a:ea typeface="SimSun" pitchFamily="2" charset="-122"/>
              </a:rPr>
              <a:t>OMA-</a:t>
            </a:r>
            <a:r>
              <a:rPr lang="en-US" altLang="ko-KR" b="1">
                <a:latin typeface="Arial Narrow" pitchFamily="34" charset="0"/>
                <a:ea typeface="SimSun" pitchFamily="2" charset="-122"/>
              </a:rPr>
              <a:t>CD</a:t>
            </a:r>
            <a:r>
              <a:rPr lang="en-US" altLang="zh-CN" b="1">
                <a:latin typeface="Arial Narrow" pitchFamily="34" charset="0"/>
                <a:ea typeface="SimSun" pitchFamily="2" charset="-122"/>
              </a:rPr>
              <a:t>-CPNS-2010-0020</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lang="en-US" altLang="ko-KR" b="1">
                <a:latin typeface="Arial Narrow" pitchFamily="34" charset="0"/>
                <a:ea typeface="Gulim" pitchFamily="34" charset="-127"/>
              </a:rPr>
              <a:t>Slide </a:t>
            </a:r>
            <a:fld id="{21F72D63-3E98-427A-950C-A71D86E598F9}" type="slidenum">
              <a:rPr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lang="en-US" altLang="ko-KR" b="1">
                <a:latin typeface="Arial Narrow" pitchFamily="34" charset="0"/>
                <a:ea typeface="Gulim" pitchFamily="34" charset="-127"/>
              </a:rPr>
              <a:t/>
            </a:r>
            <a:br>
              <a:rPr lang="en-US" altLang="ko-KR" b="1">
                <a:latin typeface="Arial Narrow" pitchFamily="34" charset="0"/>
                <a:ea typeface="Gulim" pitchFamily="34" charset="-127"/>
              </a:rPr>
            </a:br>
            <a:r>
              <a:rPr lang="en-US" altLang="ko-KR" sz="500">
                <a:solidFill>
                  <a:srgbClr val="999999"/>
                </a:solidFill>
                <a:ea typeface="Gulim" pitchFamily="34" charset="-127"/>
              </a:rPr>
              <a:t>[OMA-Template-SlideDeck-20090101-I]</a:t>
            </a:r>
            <a:endParaRPr lang="en-US" altLang="ko-KR" b="1">
              <a:latin typeface="Arial Narrow" pitchFamily="34" charset="0"/>
              <a:ea typeface="Gulim" pitchFamily="34" charset="-127"/>
            </a:endParaRPr>
          </a:p>
        </p:txBody>
      </p:sp>
      <p:sp>
        <p:nvSpPr>
          <p:cNvPr id="13321"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3322"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706" r:id="rId1"/>
    <p:sldLayoutId id="2147483705" r:id="rId2"/>
    <p:sldLayoutId id="2147483704" r:id="rId3"/>
    <p:sldLayoutId id="2147483703" r:id="rId4"/>
    <p:sldLayoutId id="2147483702" r:id="rId5"/>
    <p:sldLayoutId id="2147483701" r:id="rId6"/>
    <p:sldLayoutId id="2147483700" r:id="rId7"/>
    <p:sldLayoutId id="2147483699" r:id="rId8"/>
    <p:sldLayoutId id="2147483698" r:id="rId9"/>
    <p:sldLayoutId id="2147483697" r:id="rId10"/>
    <p:sldLayoutId id="2147483696"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27650" name="Rectangle 27"/>
          <p:cNvSpPr>
            <a:spLocks noChangeArrowheads="1"/>
          </p:cNvSpPr>
          <p:nvPr/>
        </p:nvSpPr>
        <p:spPr bwMode="auto">
          <a:xfrm>
            <a:off x="628650" y="2595563"/>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35000"/>
              </a:spcAft>
              <a:tabLst>
                <a:tab pos="1782763" algn="r"/>
                <a:tab pos="1893888" algn="l"/>
              </a:tabLst>
            </a:pPr>
            <a:r>
              <a:rPr lang="zh-CN" altLang="en-US" sz="2000" b="1">
                <a:latin typeface="Tahoma" pitchFamily="34" charset="0"/>
                <a:ea typeface="SimSun" pitchFamily="2" charset="-122"/>
              </a:rPr>
              <a:t>	</a:t>
            </a:r>
            <a:r>
              <a:rPr lang="en-US" altLang="zh-CN" sz="2000" b="1">
                <a:latin typeface="Tahoma" pitchFamily="34" charset="0"/>
                <a:ea typeface="SimSun" pitchFamily="2" charset="-122"/>
              </a:rPr>
              <a:t>Submitted To:	</a:t>
            </a:r>
            <a:r>
              <a:rPr lang="en-US" altLang="ko-KR" sz="2000" b="1">
                <a:latin typeface="Tahoma" pitchFamily="34" charset="0"/>
                <a:ea typeface="SimSun" pitchFamily="2" charset="-122"/>
              </a:rPr>
              <a:t>CD</a:t>
            </a:r>
            <a:r>
              <a:rPr lang="en-US" altLang="zh-CN" sz="2000" b="1">
                <a:latin typeface="Tahoma" pitchFamily="34" charset="0"/>
                <a:ea typeface="SimSun" pitchFamily="2" charset="-122"/>
              </a:rPr>
              <a:t>-CPNS</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Date:	</a:t>
            </a:r>
            <a:r>
              <a:rPr lang="en-US" altLang="ko-KR" sz="2000" b="1">
                <a:latin typeface="Tahoma" pitchFamily="34" charset="0"/>
                <a:ea typeface="SimSun" pitchFamily="2" charset="-122"/>
              </a:rPr>
              <a:t>22</a:t>
            </a:r>
            <a:r>
              <a:rPr lang="en-US" altLang="ko-KR" sz="2000" b="1" baseline="30000">
                <a:latin typeface="Tahoma" pitchFamily="34" charset="0"/>
                <a:ea typeface="SimSun" pitchFamily="2" charset="-122"/>
              </a:rPr>
              <a:t>th</a:t>
            </a:r>
            <a:r>
              <a:rPr lang="en-US" altLang="ko-KR" sz="2000" b="1">
                <a:latin typeface="Tahoma" pitchFamily="34" charset="0"/>
                <a:ea typeface="SimSun" pitchFamily="2" charset="-122"/>
              </a:rPr>
              <a:t> Jan. 2010</a:t>
            </a:r>
            <a:r>
              <a:rPr lang="en-US" altLang="zh-CN" sz="2000"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35000"/>
              </a:spcAft>
              <a:tabLst>
                <a:tab pos="1782763" algn="r"/>
                <a:tab pos="1893888" algn="l"/>
              </a:tabLst>
            </a:pPr>
            <a:r>
              <a:rPr lang="en-US" altLang="zh-CN" b="1">
                <a:latin typeface="Tahoma" pitchFamily="34" charset="0"/>
                <a:ea typeface="SimSun" pitchFamily="2" charset="-122"/>
              </a:rPr>
              <a:t>	Contact:	Johan Hjelm, johan.hjelm@ericsson.com </a:t>
            </a:r>
            <a:r>
              <a:rPr lang="zh-CN" altLang="en-US"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ko-KR" b="1">
                <a:latin typeface="Tahoma" pitchFamily="34" charset="0"/>
                <a:ea typeface="SimSun" pitchFamily="2" charset="-122"/>
              </a:rPr>
              <a:t>	</a:t>
            </a:r>
            <a:r>
              <a:rPr lang="en-US" altLang="zh-CN" b="1">
                <a:latin typeface="Tahoma" pitchFamily="34" charset="0"/>
                <a:ea typeface="SimSun" pitchFamily="2" charset="-122"/>
              </a:rPr>
              <a:t>Source:	</a:t>
            </a:r>
            <a:r>
              <a:rPr lang="en-US" altLang="ko-KR" b="1">
                <a:latin typeface="Tahoma" pitchFamily="34" charset="0"/>
                <a:ea typeface="Gulim" pitchFamily="34" charset="-127"/>
              </a:rPr>
              <a:t>Ericsson</a:t>
            </a:r>
            <a:endParaRPr lang="ko-KR" altLang="en-US" b="1">
              <a:latin typeface="Tahoma" pitchFamily="34" charset="0"/>
              <a:ea typeface="Gulim" pitchFamily="34" charset="-127"/>
            </a:endParaRPr>
          </a:p>
        </p:txBody>
      </p:sp>
      <p:sp>
        <p:nvSpPr>
          <p:cNvPr id="27651" name="Rectangle 26"/>
          <p:cNvSpPr>
            <a:spLocks noGrp="1" noChangeArrowheads="1"/>
          </p:cNvSpPr>
          <p:nvPr>
            <p:ph type="ctrTitle"/>
          </p:nvPr>
        </p:nvSpPr>
        <p:spPr>
          <a:xfrm>
            <a:off x="668338" y="223838"/>
            <a:ext cx="7808912" cy="1612900"/>
          </a:xfrm>
        </p:spPr>
        <p:txBody>
          <a:bodyPr anchor="t"/>
          <a:lstStyle/>
          <a:p>
            <a:r>
              <a:rPr lang="en-US" altLang="zh-CN" sz="2300" smtClean="0">
                <a:ea typeface="SimSun" pitchFamily="2" charset="-122"/>
              </a:rPr>
              <a:t>OMA-CD-CPNS-2010-0020-INP_Group_Management_Flows</a:t>
            </a:r>
            <a:r>
              <a:rPr lang="en-US" altLang="ko-KR" sz="2300" smtClean="0">
                <a:ea typeface="SimSun" pitchFamily="2" charset="-122"/>
              </a:rPr>
              <a:t/>
            </a:r>
            <a:br>
              <a:rPr lang="en-US" altLang="ko-KR" sz="2300" smtClean="0">
                <a:ea typeface="SimSun" pitchFamily="2" charset="-122"/>
              </a:rPr>
            </a:br>
            <a:r>
              <a:rPr lang="en-US" altLang="ko-KR" sz="2300" smtClean="0">
                <a:ea typeface="SimSun" pitchFamily="2" charset="-122"/>
              </a:rPr>
              <a:t/>
            </a:r>
            <a:br>
              <a:rPr lang="en-US" altLang="ko-KR" sz="2300" smtClean="0">
                <a:ea typeface="SimSun" pitchFamily="2" charset="-122"/>
              </a:rPr>
            </a:br>
            <a:r>
              <a:rPr lang="en-US" altLang="ko-KR" sz="2700" smtClean="0">
                <a:ea typeface="SimSun" pitchFamily="2" charset="-122"/>
              </a:rPr>
              <a:t>CPNS Service Group and Personal Network Management Flows</a:t>
            </a:r>
            <a:endParaRPr lang="en-US" altLang="zh-CN" sz="2700" smtClean="0">
              <a:ea typeface="SimSun" pitchFamily="2" charset="-122"/>
            </a:endParaRPr>
          </a:p>
        </p:txBody>
      </p:sp>
      <p:sp>
        <p:nvSpPr>
          <p:cNvPr id="27652" name="Text Box 29"/>
          <p:cNvSpPr txBox="1">
            <a:spLocks noChangeArrowheads="1"/>
          </p:cNvSpPr>
          <p:nvPr/>
        </p:nvSpPr>
        <p:spPr bwMode="auto">
          <a:xfrm>
            <a:off x="2679700" y="3370263"/>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lang="en-US" altLang="zh-CN" b="1">
                <a:solidFill>
                  <a:srgbClr val="800000"/>
                </a:solidFill>
                <a:latin typeface="Tahoma" pitchFamily="34" charset="0"/>
                <a:ea typeface="SimSun" pitchFamily="2" charset="-122"/>
              </a:rPr>
              <a:t>X</a:t>
            </a:r>
          </a:p>
        </p:txBody>
      </p:sp>
      <p:sp>
        <p:nvSpPr>
          <p:cNvPr id="27653" name="Text Box 30"/>
          <p:cNvSpPr txBox="1">
            <a:spLocks noChangeArrowheads="1"/>
          </p:cNvSpPr>
          <p:nvPr/>
        </p:nvSpPr>
        <p:spPr bwMode="auto">
          <a:xfrm>
            <a:off x="4295775" y="3370263"/>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lang="en-GB" altLang="ko-KR" b="1">
              <a:solidFill>
                <a:srgbClr val="800000"/>
              </a:solidFill>
              <a:latin typeface="Tahoma" pitchFamily="34" charset="0"/>
              <a:ea typeface="Gulim" pitchFamily="34" charset="-127"/>
            </a:endParaRPr>
          </a:p>
        </p:txBody>
      </p:sp>
      <p:sp>
        <p:nvSpPr>
          <p:cNvPr id="27654" name="Text Box 57"/>
          <p:cNvSpPr txBox="1">
            <a:spLocks noChangeArrowheads="1"/>
          </p:cNvSpPr>
          <p:nvPr/>
        </p:nvSpPr>
        <p:spPr bwMode="auto">
          <a:xfrm>
            <a:off x="1265238" y="4886325"/>
            <a:ext cx="6623050" cy="762000"/>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7655"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lang="ko-KR" altLang="en-US" sz="2000">
              <a:ea typeface="Gulim"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직사각형 41"/>
          <p:cNvSpPr/>
          <p:nvPr/>
        </p:nvSpPr>
        <p:spPr>
          <a:xfrm>
            <a:off x="4500563" y="1069975"/>
            <a:ext cx="1500187" cy="785813"/>
          </a:xfrm>
          <a:prstGeom prst="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endParaRPr lang="ko-KR" altLang="en-US">
              <a:solidFill>
                <a:srgbClr val="FFFFFF"/>
              </a:solidFill>
              <a:ea typeface="Gulim" pitchFamily="34" charset="-127"/>
              <a:cs typeface="Arial" charset="0"/>
            </a:endParaRPr>
          </a:p>
        </p:txBody>
      </p:sp>
      <p:sp>
        <p:nvSpPr>
          <p:cNvPr id="36866" name="제목 1"/>
          <p:cNvSpPr>
            <a:spLocks noGrp="1"/>
          </p:cNvSpPr>
          <p:nvPr>
            <p:ph type="title"/>
          </p:nvPr>
        </p:nvSpPr>
        <p:spPr>
          <a:xfrm>
            <a:off x="457200" y="274638"/>
            <a:ext cx="8229600" cy="725487"/>
          </a:xfrm>
        </p:spPr>
        <p:txBody>
          <a:bodyPr/>
          <a:lstStyle/>
          <a:p>
            <a:pPr eaLnBrk="1" hangingPunct="1"/>
            <a:r>
              <a:rPr lang="en-US" altLang="ko-KR" sz="2700" smtClean="0">
                <a:ea typeface="Gulim" pitchFamily="34" charset="-127"/>
              </a:rPr>
              <a:t>Group establishment in PoC (for comparison)</a:t>
            </a:r>
            <a:endParaRPr lang="ko-KR" altLang="en-US" sz="2700" smtClean="0">
              <a:ea typeface="Gulim" pitchFamily="34" charset="-127"/>
            </a:endParaRPr>
          </a:p>
        </p:txBody>
      </p:sp>
      <p:sp>
        <p:nvSpPr>
          <p:cNvPr id="36867" name="내용 개체 틀 2"/>
          <p:cNvSpPr>
            <a:spLocks noGrp="1"/>
          </p:cNvSpPr>
          <p:nvPr>
            <p:ph idx="1"/>
          </p:nvPr>
        </p:nvSpPr>
        <p:spPr>
          <a:xfrm>
            <a:off x="457200" y="1000125"/>
            <a:ext cx="8229600" cy="5643563"/>
          </a:xfrm>
        </p:spPr>
        <p:txBody>
          <a:bodyPr/>
          <a:lstStyle/>
          <a:p>
            <a:pPr eaLnBrk="1" hangingPunct="1"/>
            <a:r>
              <a:rPr lang="en-US" altLang="ko-KR" smtClean="0">
                <a:ea typeface="Gulim" pitchFamily="34" charset="-127"/>
              </a:rPr>
              <a:t>Pre-defined Group</a:t>
            </a:r>
            <a:endParaRPr lang="ko-KR" altLang="en-US" smtClean="0">
              <a:ea typeface="Gulim" pitchFamily="34" charset="-127"/>
            </a:endParaRPr>
          </a:p>
        </p:txBody>
      </p:sp>
      <p:sp>
        <p:nvSpPr>
          <p:cNvPr id="4" name="직사각형 3"/>
          <p:cNvSpPr/>
          <p:nvPr/>
        </p:nvSpPr>
        <p:spPr>
          <a:xfrm>
            <a:off x="571500" y="17129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A</a:t>
            </a:r>
            <a:endParaRPr lang="ko-KR" altLang="en-US">
              <a:solidFill>
                <a:schemeClr val="tx1"/>
              </a:solidFill>
              <a:ea typeface="Gulim" pitchFamily="34" charset="-127"/>
              <a:cs typeface="Arial" charset="0"/>
            </a:endParaRPr>
          </a:p>
        </p:txBody>
      </p:sp>
      <p:cxnSp>
        <p:nvCxnSpPr>
          <p:cNvPr id="8" name="직선 연결선 7"/>
          <p:cNvCxnSpPr>
            <a:stCxn id="4" idx="2"/>
          </p:cNvCxnSpPr>
          <p:nvPr/>
        </p:nvCxnSpPr>
        <p:spPr>
          <a:xfrm rot="5400000">
            <a:off x="-608012" y="3963988"/>
            <a:ext cx="3500437"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750219" y="3964782"/>
            <a:ext cx="3500437"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2928938" y="17129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Server</a:t>
            </a:r>
            <a:endParaRPr lang="ko-KR" altLang="en-US">
              <a:solidFill>
                <a:schemeClr val="tx1"/>
              </a:solidFill>
              <a:ea typeface="Gulim" pitchFamily="34" charset="-127"/>
              <a:cs typeface="Arial" charset="0"/>
            </a:endParaRPr>
          </a:p>
        </p:txBody>
      </p:sp>
      <p:sp>
        <p:nvSpPr>
          <p:cNvPr id="12" name="직사각형 11"/>
          <p:cNvSpPr/>
          <p:nvPr/>
        </p:nvSpPr>
        <p:spPr>
          <a:xfrm>
            <a:off x="6072188" y="17129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B</a:t>
            </a:r>
            <a:endParaRPr lang="ko-KR" altLang="en-US">
              <a:solidFill>
                <a:schemeClr val="tx1"/>
              </a:solidFill>
              <a:ea typeface="Gulim" pitchFamily="34" charset="-127"/>
              <a:cs typeface="Arial" charset="0"/>
            </a:endParaRPr>
          </a:p>
        </p:txBody>
      </p:sp>
      <p:cxnSp>
        <p:nvCxnSpPr>
          <p:cNvPr id="13" name="직선 연결선 12"/>
          <p:cNvCxnSpPr/>
          <p:nvPr/>
        </p:nvCxnSpPr>
        <p:spPr>
          <a:xfrm rot="5400000">
            <a:off x="4964906" y="3963194"/>
            <a:ext cx="3502025"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143000" y="2641600"/>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875" name="TextBox 15"/>
          <p:cNvSpPr txBox="1">
            <a:spLocks noChangeArrowheads="1"/>
          </p:cNvSpPr>
          <p:nvPr/>
        </p:nvSpPr>
        <p:spPr bwMode="auto">
          <a:xfrm>
            <a:off x="1536700" y="2284413"/>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a:t>
            </a:r>
            <a:endParaRPr lang="ko-KR" altLang="en-US">
              <a:latin typeface="Arial Narrow" pitchFamily="34" charset="0"/>
              <a:ea typeface="Gulim" pitchFamily="34" charset="-127"/>
            </a:endParaRPr>
          </a:p>
        </p:txBody>
      </p:sp>
      <p:sp>
        <p:nvSpPr>
          <p:cNvPr id="36876" name="TextBox 16"/>
          <p:cNvSpPr txBox="1">
            <a:spLocks noChangeArrowheads="1"/>
          </p:cNvSpPr>
          <p:nvPr/>
        </p:nvSpPr>
        <p:spPr bwMode="auto">
          <a:xfrm>
            <a:off x="1428750" y="2641600"/>
            <a:ext cx="1714500" cy="307975"/>
          </a:xfrm>
          <a:prstGeom prst="rect">
            <a:avLst/>
          </a:prstGeom>
          <a:noFill/>
          <a:ln w="9525">
            <a:noFill/>
            <a:miter lim="800000"/>
            <a:headEnd/>
            <a:tailEnd/>
          </a:ln>
        </p:spPr>
        <p:txBody>
          <a:bodyPr lIns="91417" tIns="45708" rIns="91417" bIns="45708">
            <a:spAutoFit/>
          </a:bodyPr>
          <a:lstStyle/>
          <a:p>
            <a:pPr algn="ctr" latinLnBrk="1"/>
            <a:r>
              <a:rPr lang="en-US" altLang="ko-KR" sz="1400">
                <a:solidFill>
                  <a:srgbClr val="FF0000"/>
                </a:solidFill>
                <a:latin typeface="Arial Narrow" pitchFamily="34" charset="0"/>
                <a:ea typeface="Gulim" pitchFamily="34" charset="-127"/>
              </a:rPr>
              <a:t>Group URI: friend  </a:t>
            </a:r>
            <a:endParaRPr lang="ko-KR" altLang="en-US" sz="1400">
              <a:solidFill>
                <a:srgbClr val="FF0000"/>
              </a:solidFill>
              <a:latin typeface="Arial Narrow" pitchFamily="34" charset="0"/>
              <a:ea typeface="Gulim" pitchFamily="34" charset="-127"/>
            </a:endParaRPr>
          </a:p>
        </p:txBody>
      </p:sp>
      <p:cxnSp>
        <p:nvCxnSpPr>
          <p:cNvPr id="18" name="직선 화살표 연결선 17"/>
          <p:cNvCxnSpPr/>
          <p:nvPr/>
        </p:nvCxnSpPr>
        <p:spPr>
          <a:xfrm>
            <a:off x="3500438" y="4559300"/>
            <a:ext cx="3214687"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828925" y="2927350"/>
            <a:ext cx="1357313" cy="5207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sz="1200">
                <a:solidFill>
                  <a:srgbClr val="FF0000"/>
                </a:solidFill>
                <a:ea typeface="Gulim" pitchFamily="34" charset="-127"/>
                <a:cs typeface="Arial" charset="0"/>
              </a:rPr>
              <a:t>Checking Group URI in INVITE</a:t>
            </a:r>
            <a:endParaRPr lang="ko-KR" altLang="en-US" sz="1200">
              <a:solidFill>
                <a:srgbClr val="FF0000"/>
              </a:solidFill>
              <a:ea typeface="Gulim" pitchFamily="34" charset="-127"/>
              <a:cs typeface="Arial" charset="0"/>
            </a:endParaRPr>
          </a:p>
        </p:txBody>
      </p:sp>
      <p:sp>
        <p:nvSpPr>
          <p:cNvPr id="36879" name="TextBox 20"/>
          <p:cNvSpPr txBox="1">
            <a:spLocks noChangeArrowheads="1"/>
          </p:cNvSpPr>
          <p:nvPr/>
        </p:nvSpPr>
        <p:spPr bwMode="auto">
          <a:xfrm>
            <a:off x="4000500" y="4214813"/>
            <a:ext cx="2214563"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a:t>
            </a:r>
            <a:r>
              <a:rPr lang="en-US" altLang="ko-KR">
                <a:solidFill>
                  <a:srgbClr val="FF0000"/>
                </a:solidFill>
                <a:latin typeface="Arial Narrow" pitchFamily="34" charset="0"/>
                <a:ea typeface="Gulim" pitchFamily="34" charset="-127"/>
              </a:rPr>
              <a:t>friend</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cxnSp>
        <p:nvCxnSpPr>
          <p:cNvPr id="22" name="직선 화살표 연결선 21"/>
          <p:cNvCxnSpPr/>
          <p:nvPr/>
        </p:nvCxnSpPr>
        <p:spPr>
          <a:xfrm>
            <a:off x="3500438" y="4916488"/>
            <a:ext cx="4572000"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881" name="TextBox 22"/>
          <p:cNvSpPr txBox="1">
            <a:spLocks noChangeArrowheads="1"/>
          </p:cNvSpPr>
          <p:nvPr/>
        </p:nvSpPr>
        <p:spPr bwMode="auto">
          <a:xfrm>
            <a:off x="4257675" y="4559300"/>
            <a:ext cx="2243138"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C, D (</a:t>
            </a:r>
            <a:r>
              <a:rPr lang="en-US" altLang="ko-KR">
                <a:solidFill>
                  <a:srgbClr val="FF0000"/>
                </a:solidFill>
                <a:latin typeface="Arial Narrow" pitchFamily="34" charset="0"/>
                <a:ea typeface="Gulim" pitchFamily="34" charset="-127"/>
              </a:rPr>
              <a:t>friend</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sp>
        <p:nvSpPr>
          <p:cNvPr id="25" name="직사각형 24"/>
          <p:cNvSpPr/>
          <p:nvPr/>
        </p:nvSpPr>
        <p:spPr>
          <a:xfrm>
            <a:off x="7429500" y="1712913"/>
            <a:ext cx="1285875"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C,D</a:t>
            </a:r>
            <a:endParaRPr lang="ko-KR" altLang="en-US">
              <a:solidFill>
                <a:schemeClr val="tx1"/>
              </a:solidFill>
              <a:ea typeface="Gulim" pitchFamily="34" charset="-127"/>
              <a:cs typeface="Arial" charset="0"/>
            </a:endParaRPr>
          </a:p>
        </p:txBody>
      </p:sp>
      <p:cxnSp>
        <p:nvCxnSpPr>
          <p:cNvPr id="26" name="직선 연결선 25"/>
          <p:cNvCxnSpPr/>
          <p:nvPr/>
        </p:nvCxnSpPr>
        <p:spPr>
          <a:xfrm rot="5400000">
            <a:off x="6322219" y="3963194"/>
            <a:ext cx="350202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500438" y="5273675"/>
            <a:ext cx="3214687"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143000" y="5416550"/>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500438" y="5630863"/>
            <a:ext cx="4572000"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887" name="TextBox 37"/>
          <p:cNvSpPr txBox="1">
            <a:spLocks noChangeArrowheads="1"/>
          </p:cNvSpPr>
          <p:nvPr/>
        </p:nvSpPr>
        <p:spPr bwMode="auto">
          <a:xfrm>
            <a:off x="4000500" y="4916488"/>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6888" name="TextBox 38"/>
          <p:cNvSpPr txBox="1">
            <a:spLocks noChangeArrowheads="1"/>
          </p:cNvSpPr>
          <p:nvPr/>
        </p:nvSpPr>
        <p:spPr bwMode="auto">
          <a:xfrm>
            <a:off x="6143625" y="527367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6889" name="TextBox 39"/>
          <p:cNvSpPr txBox="1">
            <a:spLocks noChangeArrowheads="1"/>
          </p:cNvSpPr>
          <p:nvPr/>
        </p:nvSpPr>
        <p:spPr bwMode="auto">
          <a:xfrm>
            <a:off x="1500188" y="5059363"/>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6890" name="TextBox 40"/>
          <p:cNvSpPr txBox="1">
            <a:spLocks noChangeArrowheads="1"/>
          </p:cNvSpPr>
          <p:nvPr/>
        </p:nvSpPr>
        <p:spPr bwMode="auto">
          <a:xfrm>
            <a:off x="357188" y="5786438"/>
            <a:ext cx="8001000" cy="646112"/>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NOTE: INVITE is PoC Command, not XDMS.</a:t>
            </a:r>
          </a:p>
          <a:p>
            <a:pPr latinLnBrk="1"/>
            <a:r>
              <a:rPr lang="en-US" altLang="ko-KR">
                <a:latin typeface="Arial Narrow" pitchFamily="34" charset="0"/>
                <a:ea typeface="Gulim" pitchFamily="34" charset="-127"/>
              </a:rPr>
              <a:t>         GET &amp; OK are provided by XDMS.</a:t>
            </a:r>
            <a:endParaRPr lang="ko-KR" altLang="en-US">
              <a:latin typeface="Arial Narrow" pitchFamily="34" charset="0"/>
              <a:ea typeface="Gulim" pitchFamily="34" charset="-127"/>
            </a:endParaRPr>
          </a:p>
        </p:txBody>
      </p:sp>
      <p:cxnSp>
        <p:nvCxnSpPr>
          <p:cNvPr id="28" name="직선 연결선 27"/>
          <p:cNvCxnSpPr/>
          <p:nvPr/>
        </p:nvCxnSpPr>
        <p:spPr>
          <a:xfrm rot="5400000">
            <a:off x="3178969" y="3963194"/>
            <a:ext cx="3502025" cy="1587"/>
          </a:xfrm>
          <a:prstGeom prst="line">
            <a:avLst/>
          </a:prstGeom>
        </p:spPr>
        <p:style>
          <a:lnRef idx="1">
            <a:schemeClr val="accent1"/>
          </a:lnRef>
          <a:fillRef idx="0">
            <a:schemeClr val="accent1"/>
          </a:fillRef>
          <a:effectRef idx="0">
            <a:schemeClr val="accent1"/>
          </a:effectRef>
          <a:fontRef idx="minor">
            <a:schemeClr val="tx1"/>
          </a:fontRef>
        </p:style>
      </p:cxnSp>
      <p:sp>
        <p:nvSpPr>
          <p:cNvPr id="36892" name="TextBox 28"/>
          <p:cNvSpPr txBox="1">
            <a:spLocks noChangeArrowheads="1"/>
          </p:cNvSpPr>
          <p:nvPr/>
        </p:nvSpPr>
        <p:spPr bwMode="auto">
          <a:xfrm>
            <a:off x="4465638" y="1168400"/>
            <a:ext cx="1571625" cy="461963"/>
          </a:xfrm>
          <a:prstGeom prst="rect">
            <a:avLst/>
          </a:prstGeom>
          <a:noFill/>
          <a:ln w="9525">
            <a:noFill/>
            <a:miter lim="800000"/>
            <a:headEnd/>
            <a:tailEnd/>
          </a:ln>
        </p:spPr>
        <p:txBody>
          <a:bodyPr lIns="91417" tIns="45708" rIns="91417" bIns="45708">
            <a:spAutoFit/>
          </a:bodyPr>
          <a:lstStyle/>
          <a:p>
            <a:pPr algn="ctr" latinLnBrk="1"/>
            <a:r>
              <a:rPr lang="en-US" altLang="ko-KR" sz="1200">
                <a:solidFill>
                  <a:srgbClr val="FF0000"/>
                </a:solidFill>
                <a:latin typeface="Arial Narrow" pitchFamily="34" charset="0"/>
                <a:ea typeface="Gulim" pitchFamily="34" charset="-127"/>
              </a:rPr>
              <a:t>Group URI: friend</a:t>
            </a:r>
          </a:p>
          <a:p>
            <a:pPr algn="ctr" latinLnBrk="1"/>
            <a:r>
              <a:rPr lang="en-US" altLang="ko-KR" sz="1200">
                <a:solidFill>
                  <a:srgbClr val="FF0000"/>
                </a:solidFill>
                <a:latin typeface="Arial Narrow" pitchFamily="34" charset="0"/>
                <a:ea typeface="Gulim" pitchFamily="34" charset="-127"/>
              </a:rPr>
              <a:t>Member list: B, C, D  </a:t>
            </a:r>
            <a:endParaRPr lang="ko-KR" altLang="en-US" sz="1200">
              <a:solidFill>
                <a:srgbClr val="FF0000"/>
              </a:solidFill>
              <a:latin typeface="Arial Narrow" pitchFamily="34" charset="0"/>
              <a:ea typeface="Gulim" pitchFamily="34" charset="-127"/>
            </a:endParaRPr>
          </a:p>
        </p:txBody>
      </p:sp>
      <p:sp>
        <p:nvSpPr>
          <p:cNvPr id="27" name="직사각형 26"/>
          <p:cNvSpPr/>
          <p:nvPr/>
        </p:nvSpPr>
        <p:spPr>
          <a:xfrm>
            <a:off x="4357688" y="17129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Shared XDMS</a:t>
            </a:r>
            <a:endParaRPr lang="ko-KR" altLang="en-US">
              <a:solidFill>
                <a:schemeClr val="tx1"/>
              </a:solidFill>
              <a:ea typeface="Gulim" pitchFamily="34" charset="-127"/>
              <a:cs typeface="Arial" charset="0"/>
            </a:endParaRPr>
          </a:p>
        </p:txBody>
      </p:sp>
      <p:cxnSp>
        <p:nvCxnSpPr>
          <p:cNvPr id="48" name="직선 화살표 연결선 47"/>
          <p:cNvCxnSpPr/>
          <p:nvPr/>
        </p:nvCxnSpPr>
        <p:spPr>
          <a:xfrm>
            <a:off x="3500438" y="3759200"/>
            <a:ext cx="1428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p:nvPr/>
        </p:nvCxnSpPr>
        <p:spPr>
          <a:xfrm rot="10800000">
            <a:off x="3500438" y="4114800"/>
            <a:ext cx="1428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896" name="TextBox 50"/>
          <p:cNvSpPr txBox="1">
            <a:spLocks noChangeArrowheads="1"/>
          </p:cNvSpPr>
          <p:nvPr/>
        </p:nvSpPr>
        <p:spPr bwMode="auto">
          <a:xfrm>
            <a:off x="3429000" y="3473450"/>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solidFill>
                  <a:srgbClr val="FF0000"/>
                </a:solidFill>
                <a:latin typeface="Arial Narrow" pitchFamily="34" charset="0"/>
                <a:ea typeface="Gulim" pitchFamily="34" charset="-127"/>
              </a:rPr>
              <a:t>GET (friend)</a:t>
            </a:r>
            <a:endParaRPr lang="ko-KR" altLang="en-US">
              <a:solidFill>
                <a:srgbClr val="FF0000"/>
              </a:solidFill>
              <a:latin typeface="Arial Narrow" pitchFamily="34" charset="0"/>
              <a:ea typeface="Gulim" pitchFamily="34" charset="-127"/>
            </a:endParaRPr>
          </a:p>
        </p:txBody>
      </p:sp>
      <p:sp>
        <p:nvSpPr>
          <p:cNvPr id="36897" name="TextBox 51"/>
          <p:cNvSpPr txBox="1">
            <a:spLocks noChangeArrowheads="1"/>
          </p:cNvSpPr>
          <p:nvPr/>
        </p:nvSpPr>
        <p:spPr bwMode="auto">
          <a:xfrm>
            <a:off x="3411538" y="3802063"/>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solidFill>
                  <a:srgbClr val="FF0000"/>
                </a:solidFill>
                <a:latin typeface="Arial Narrow" pitchFamily="34" charset="0"/>
                <a:ea typeface="Gulim" pitchFamily="34" charset="-127"/>
              </a:rPr>
              <a:t>OK (B, C, D)</a:t>
            </a:r>
            <a:endParaRPr lang="ko-KR" altLang="en-US">
              <a:solidFill>
                <a:srgbClr val="FF0000"/>
              </a:solidFill>
              <a:latin typeface="Arial Narrow" pitchFamily="34" charset="0"/>
              <a:ea typeface="Gulim" pitchFamily="34" charset="-127"/>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직사각형 41"/>
          <p:cNvSpPr/>
          <p:nvPr/>
        </p:nvSpPr>
        <p:spPr>
          <a:xfrm>
            <a:off x="4643438" y="1214438"/>
            <a:ext cx="1500187" cy="785812"/>
          </a:xfrm>
          <a:prstGeom prst="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endParaRPr lang="ko-KR" altLang="en-US">
              <a:solidFill>
                <a:srgbClr val="FFFFFF"/>
              </a:solidFill>
              <a:ea typeface="Gulim" pitchFamily="34" charset="-127"/>
              <a:cs typeface="Arial" charset="0"/>
            </a:endParaRPr>
          </a:p>
        </p:txBody>
      </p:sp>
      <p:sp>
        <p:nvSpPr>
          <p:cNvPr id="37890" name="제목 1"/>
          <p:cNvSpPr>
            <a:spLocks noGrp="1"/>
          </p:cNvSpPr>
          <p:nvPr>
            <p:ph type="title"/>
          </p:nvPr>
        </p:nvSpPr>
        <p:spPr>
          <a:xfrm>
            <a:off x="457200" y="274638"/>
            <a:ext cx="8229600" cy="725487"/>
          </a:xfrm>
        </p:spPr>
        <p:txBody>
          <a:bodyPr/>
          <a:lstStyle/>
          <a:p>
            <a:pPr eaLnBrk="1" hangingPunct="1"/>
            <a:r>
              <a:rPr lang="en-US" altLang="ko-KR" sz="2700" smtClean="0">
                <a:ea typeface="Gulim" pitchFamily="34" charset="-127"/>
              </a:rPr>
              <a:t>Group establishment in PoC (for comparison)</a:t>
            </a:r>
            <a:endParaRPr lang="ko-KR" altLang="en-US" sz="2700" smtClean="0">
              <a:ea typeface="Gulim" pitchFamily="34" charset="-127"/>
            </a:endParaRPr>
          </a:p>
        </p:txBody>
      </p:sp>
      <p:sp>
        <p:nvSpPr>
          <p:cNvPr id="37891" name="내용 개체 틀 2"/>
          <p:cNvSpPr>
            <a:spLocks noGrp="1"/>
          </p:cNvSpPr>
          <p:nvPr>
            <p:ph idx="1"/>
          </p:nvPr>
        </p:nvSpPr>
        <p:spPr>
          <a:xfrm>
            <a:off x="428625" y="928688"/>
            <a:ext cx="8229600" cy="5643562"/>
          </a:xfrm>
        </p:spPr>
        <p:txBody>
          <a:bodyPr/>
          <a:lstStyle/>
          <a:p>
            <a:pPr eaLnBrk="1" hangingPunct="1"/>
            <a:r>
              <a:rPr lang="en-US" altLang="ko-KR" smtClean="0">
                <a:ea typeface="Gulim" pitchFamily="34" charset="-127"/>
              </a:rPr>
              <a:t>Ad-hoc Group with Multiple groups</a:t>
            </a:r>
            <a:endParaRPr lang="ko-KR" altLang="en-US" smtClean="0">
              <a:ea typeface="Gulim" pitchFamily="34" charset="-127"/>
            </a:endParaRPr>
          </a:p>
        </p:txBody>
      </p:sp>
      <p:sp>
        <p:nvSpPr>
          <p:cNvPr id="4" name="직사각형 3"/>
          <p:cNvSpPr/>
          <p:nvPr/>
        </p:nvSpPr>
        <p:spPr>
          <a:xfrm>
            <a:off x="714375"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A</a:t>
            </a:r>
            <a:endParaRPr lang="ko-KR" altLang="en-US">
              <a:solidFill>
                <a:schemeClr val="tx1"/>
              </a:solidFill>
              <a:ea typeface="Gulim" pitchFamily="34" charset="-127"/>
              <a:cs typeface="Arial" charset="0"/>
            </a:endParaRPr>
          </a:p>
        </p:txBody>
      </p:sp>
      <p:cxnSp>
        <p:nvCxnSpPr>
          <p:cNvPr id="8" name="직선 연결선 7"/>
          <p:cNvCxnSpPr>
            <a:stCxn id="4" idx="2"/>
          </p:cNvCxnSpPr>
          <p:nvPr/>
        </p:nvCxnSpPr>
        <p:spPr>
          <a:xfrm rot="5400000">
            <a:off x="-751681" y="4393407"/>
            <a:ext cx="407352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607344" y="4393407"/>
            <a:ext cx="4071937"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13"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Server</a:t>
            </a:r>
            <a:endParaRPr lang="ko-KR" altLang="en-US">
              <a:solidFill>
                <a:schemeClr val="tx1"/>
              </a:solidFill>
              <a:ea typeface="Gulim" pitchFamily="34" charset="-127"/>
              <a:cs typeface="Arial" charset="0"/>
            </a:endParaRPr>
          </a:p>
        </p:txBody>
      </p:sp>
      <p:sp>
        <p:nvSpPr>
          <p:cNvPr id="12" name="직사각형 11"/>
          <p:cNvSpPr/>
          <p:nvPr/>
        </p:nvSpPr>
        <p:spPr>
          <a:xfrm>
            <a:off x="6215063"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B</a:t>
            </a:r>
            <a:endParaRPr lang="ko-KR" altLang="en-US">
              <a:solidFill>
                <a:schemeClr val="tx1"/>
              </a:solidFill>
              <a:ea typeface="Gulim" pitchFamily="34" charset="-127"/>
              <a:cs typeface="Arial" charset="0"/>
            </a:endParaRPr>
          </a:p>
        </p:txBody>
      </p:sp>
      <p:cxnSp>
        <p:nvCxnSpPr>
          <p:cNvPr id="13" name="직선 연결선 12"/>
          <p:cNvCxnSpPr/>
          <p:nvPr/>
        </p:nvCxnSpPr>
        <p:spPr>
          <a:xfrm rot="5400000">
            <a:off x="4822825" y="4392613"/>
            <a:ext cx="4071937"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75" y="2786063"/>
            <a:ext cx="235743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899" name="TextBox 15"/>
          <p:cNvSpPr txBox="1">
            <a:spLocks noChangeArrowheads="1"/>
          </p:cNvSpPr>
          <p:nvPr/>
        </p:nvSpPr>
        <p:spPr bwMode="auto">
          <a:xfrm>
            <a:off x="1679575" y="242887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a:t>
            </a:r>
            <a:endParaRPr lang="ko-KR" altLang="en-US">
              <a:latin typeface="Arial Narrow" pitchFamily="34" charset="0"/>
              <a:ea typeface="Gulim" pitchFamily="34" charset="-127"/>
            </a:endParaRPr>
          </a:p>
        </p:txBody>
      </p:sp>
      <p:sp>
        <p:nvSpPr>
          <p:cNvPr id="37900" name="TextBox 16"/>
          <p:cNvSpPr txBox="1">
            <a:spLocks noChangeArrowheads="1"/>
          </p:cNvSpPr>
          <p:nvPr/>
        </p:nvSpPr>
        <p:spPr bwMode="auto">
          <a:xfrm>
            <a:off x="1357313" y="2786063"/>
            <a:ext cx="2214562" cy="738187"/>
          </a:xfrm>
          <a:prstGeom prst="rect">
            <a:avLst/>
          </a:prstGeom>
          <a:noFill/>
          <a:ln w="9525">
            <a:noFill/>
            <a:miter lim="800000"/>
            <a:headEnd/>
            <a:tailEnd/>
          </a:ln>
        </p:spPr>
        <p:txBody>
          <a:bodyPr lIns="91417" tIns="45708" rIns="91417" bIns="45708">
            <a:spAutoFit/>
          </a:bodyPr>
          <a:lstStyle/>
          <a:p>
            <a:pPr algn="ctr" latinLnBrk="1"/>
            <a:r>
              <a:rPr lang="en-US" altLang="ko-KR" sz="1400">
                <a:solidFill>
                  <a:srgbClr val="FF0000"/>
                </a:solidFill>
                <a:latin typeface="Arial Narrow" pitchFamily="34" charset="0"/>
                <a:ea typeface="Gulim" pitchFamily="34" charset="-127"/>
              </a:rPr>
              <a:t>Conf-factory-URI</a:t>
            </a:r>
          </a:p>
          <a:p>
            <a:pPr algn="ctr" latinLnBrk="1"/>
            <a:r>
              <a:rPr lang="en-US" altLang="ko-KR" sz="1400">
                <a:solidFill>
                  <a:srgbClr val="FF0000"/>
                </a:solidFill>
                <a:latin typeface="Arial Narrow" pitchFamily="34" charset="0"/>
                <a:ea typeface="Gulim" pitchFamily="34" charset="-127"/>
              </a:rPr>
              <a:t>Invited members: B, friend (as Group URI) </a:t>
            </a:r>
            <a:endParaRPr lang="ko-KR" altLang="en-US" sz="1400">
              <a:solidFill>
                <a:srgbClr val="FF0000"/>
              </a:solidFill>
              <a:latin typeface="Arial Narrow" pitchFamily="34" charset="0"/>
              <a:ea typeface="Gulim" pitchFamily="34" charset="-127"/>
            </a:endParaRPr>
          </a:p>
        </p:txBody>
      </p:sp>
      <p:cxnSp>
        <p:nvCxnSpPr>
          <p:cNvPr id="18" name="직선 화살표 연결선 17"/>
          <p:cNvCxnSpPr/>
          <p:nvPr/>
        </p:nvCxnSpPr>
        <p:spPr>
          <a:xfrm>
            <a:off x="3643313" y="4383088"/>
            <a:ext cx="3214687"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832100" y="3500438"/>
            <a:ext cx="1643063" cy="642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sz="1200">
                <a:solidFill>
                  <a:srgbClr val="FF0000"/>
                </a:solidFill>
                <a:ea typeface="Gulim" pitchFamily="34" charset="-127"/>
                <a:cs typeface="Arial" charset="0"/>
              </a:rPr>
              <a:t>Checking Invited members in INVITE &amp; finding Group URI</a:t>
            </a:r>
            <a:endParaRPr lang="ko-KR" altLang="en-US" sz="1200">
              <a:solidFill>
                <a:srgbClr val="FF0000"/>
              </a:solidFill>
              <a:ea typeface="Gulim" pitchFamily="34" charset="-127"/>
              <a:cs typeface="Arial" charset="0"/>
            </a:endParaRPr>
          </a:p>
        </p:txBody>
      </p:sp>
      <p:sp>
        <p:nvSpPr>
          <p:cNvPr id="37903" name="TextBox 20"/>
          <p:cNvSpPr txBox="1">
            <a:spLocks noChangeArrowheads="1"/>
          </p:cNvSpPr>
          <p:nvPr/>
        </p:nvSpPr>
        <p:spPr bwMode="auto">
          <a:xfrm>
            <a:off x="4143375" y="4038600"/>
            <a:ext cx="2786063"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a:t>
            </a:r>
            <a:r>
              <a:rPr lang="en-US" altLang="ko-KR">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cxnSp>
        <p:nvCxnSpPr>
          <p:cNvPr id="22" name="직선 화살표 연결선 21"/>
          <p:cNvCxnSpPr/>
          <p:nvPr/>
        </p:nvCxnSpPr>
        <p:spPr>
          <a:xfrm>
            <a:off x="3643313" y="5454650"/>
            <a:ext cx="4572000"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905" name="TextBox 22"/>
          <p:cNvSpPr txBox="1">
            <a:spLocks noChangeArrowheads="1"/>
          </p:cNvSpPr>
          <p:nvPr/>
        </p:nvSpPr>
        <p:spPr bwMode="auto">
          <a:xfrm>
            <a:off x="4400550" y="5097463"/>
            <a:ext cx="3600450"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C, D (</a:t>
            </a:r>
            <a:r>
              <a:rPr lang="en-US" altLang="ko-KR">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sp>
        <p:nvSpPr>
          <p:cNvPr id="25" name="직사각형 24"/>
          <p:cNvSpPr/>
          <p:nvPr/>
        </p:nvSpPr>
        <p:spPr>
          <a:xfrm>
            <a:off x="7572375" y="1857375"/>
            <a:ext cx="1285875"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C,D</a:t>
            </a:r>
            <a:endParaRPr lang="ko-KR" altLang="en-US">
              <a:solidFill>
                <a:schemeClr val="tx1"/>
              </a:solidFill>
              <a:ea typeface="Gulim" pitchFamily="34" charset="-127"/>
              <a:cs typeface="Arial" charset="0"/>
            </a:endParaRPr>
          </a:p>
        </p:txBody>
      </p:sp>
      <p:cxnSp>
        <p:nvCxnSpPr>
          <p:cNvPr id="26" name="직선 연결선 25"/>
          <p:cNvCxnSpPr/>
          <p:nvPr/>
        </p:nvCxnSpPr>
        <p:spPr>
          <a:xfrm rot="5400000">
            <a:off x="6180138" y="4392613"/>
            <a:ext cx="4071937"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13" y="5954713"/>
            <a:ext cx="3214687"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75" y="6345238"/>
            <a:ext cx="235743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13" y="6311900"/>
            <a:ext cx="4572000"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911" name="TextBox 37"/>
          <p:cNvSpPr txBox="1">
            <a:spLocks noChangeArrowheads="1"/>
          </p:cNvSpPr>
          <p:nvPr/>
        </p:nvSpPr>
        <p:spPr bwMode="auto">
          <a:xfrm>
            <a:off x="4143375" y="559752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7912" name="TextBox 38"/>
          <p:cNvSpPr txBox="1">
            <a:spLocks noChangeArrowheads="1"/>
          </p:cNvSpPr>
          <p:nvPr/>
        </p:nvSpPr>
        <p:spPr bwMode="auto">
          <a:xfrm>
            <a:off x="6500813" y="5988050"/>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7913" name="TextBox 39"/>
          <p:cNvSpPr txBox="1">
            <a:spLocks noChangeArrowheads="1"/>
          </p:cNvSpPr>
          <p:nvPr/>
        </p:nvSpPr>
        <p:spPr bwMode="auto">
          <a:xfrm>
            <a:off x="1214438" y="5988050"/>
            <a:ext cx="2571750"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 (</a:t>
            </a:r>
            <a:r>
              <a:rPr lang="en-US" altLang="ko-KR">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cxnSp>
        <p:nvCxnSpPr>
          <p:cNvPr id="28" name="직선 연결선 27"/>
          <p:cNvCxnSpPr/>
          <p:nvPr/>
        </p:nvCxnSpPr>
        <p:spPr>
          <a:xfrm rot="5400000">
            <a:off x="3036888" y="4392613"/>
            <a:ext cx="4071937" cy="1587"/>
          </a:xfrm>
          <a:prstGeom prst="line">
            <a:avLst/>
          </a:prstGeom>
        </p:spPr>
        <p:style>
          <a:lnRef idx="1">
            <a:schemeClr val="accent1"/>
          </a:lnRef>
          <a:fillRef idx="0">
            <a:schemeClr val="accent1"/>
          </a:fillRef>
          <a:effectRef idx="0">
            <a:schemeClr val="accent1"/>
          </a:effectRef>
          <a:fontRef idx="minor">
            <a:schemeClr val="tx1"/>
          </a:fontRef>
        </p:style>
      </p:cxnSp>
      <p:sp>
        <p:nvSpPr>
          <p:cNvPr id="37915" name="TextBox 28"/>
          <p:cNvSpPr txBox="1">
            <a:spLocks noChangeArrowheads="1"/>
          </p:cNvSpPr>
          <p:nvPr/>
        </p:nvSpPr>
        <p:spPr bwMode="auto">
          <a:xfrm>
            <a:off x="4608513" y="1311275"/>
            <a:ext cx="1571625" cy="461963"/>
          </a:xfrm>
          <a:prstGeom prst="rect">
            <a:avLst/>
          </a:prstGeom>
          <a:noFill/>
          <a:ln w="9525">
            <a:noFill/>
            <a:miter lim="800000"/>
            <a:headEnd/>
            <a:tailEnd/>
          </a:ln>
        </p:spPr>
        <p:txBody>
          <a:bodyPr lIns="91417" tIns="45708" rIns="91417" bIns="45708">
            <a:spAutoFit/>
          </a:bodyPr>
          <a:lstStyle/>
          <a:p>
            <a:pPr algn="ctr" latinLnBrk="1"/>
            <a:r>
              <a:rPr lang="en-US" altLang="ko-KR" sz="1200">
                <a:solidFill>
                  <a:srgbClr val="FF0000"/>
                </a:solidFill>
                <a:latin typeface="Arial Narrow" pitchFamily="34" charset="0"/>
                <a:ea typeface="Gulim" pitchFamily="34" charset="-127"/>
              </a:rPr>
              <a:t>Group URI: friend</a:t>
            </a:r>
          </a:p>
          <a:p>
            <a:pPr algn="ctr" latinLnBrk="1"/>
            <a:r>
              <a:rPr lang="en-US" altLang="ko-KR" sz="1200">
                <a:solidFill>
                  <a:srgbClr val="FF0000"/>
                </a:solidFill>
                <a:latin typeface="Arial Narrow" pitchFamily="34" charset="0"/>
                <a:ea typeface="Gulim" pitchFamily="34" charset="-127"/>
              </a:rPr>
              <a:t>Member list: C, D  </a:t>
            </a:r>
            <a:endParaRPr lang="ko-KR" altLang="en-US" sz="1200">
              <a:solidFill>
                <a:srgbClr val="FF0000"/>
              </a:solidFill>
              <a:latin typeface="Arial Narrow" pitchFamily="34" charset="0"/>
              <a:ea typeface="Gulim" pitchFamily="34" charset="-127"/>
            </a:endParaRPr>
          </a:p>
        </p:txBody>
      </p:sp>
      <p:sp>
        <p:nvSpPr>
          <p:cNvPr id="27" name="직사각형 26"/>
          <p:cNvSpPr/>
          <p:nvPr/>
        </p:nvSpPr>
        <p:spPr>
          <a:xfrm>
            <a:off x="4500563"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Shared XDMS</a:t>
            </a:r>
            <a:endParaRPr lang="ko-KR" altLang="en-US">
              <a:solidFill>
                <a:schemeClr val="tx1"/>
              </a:solidFill>
              <a:ea typeface="Gulim" pitchFamily="34" charset="-127"/>
              <a:cs typeface="Arial" charset="0"/>
            </a:endParaRPr>
          </a:p>
        </p:txBody>
      </p:sp>
      <p:cxnSp>
        <p:nvCxnSpPr>
          <p:cNvPr id="48" name="직선 화살표 연결선 47"/>
          <p:cNvCxnSpPr/>
          <p:nvPr/>
        </p:nvCxnSpPr>
        <p:spPr>
          <a:xfrm>
            <a:off x="3643313" y="4714875"/>
            <a:ext cx="1428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p:nvPr/>
        </p:nvCxnSpPr>
        <p:spPr>
          <a:xfrm rot="10800000">
            <a:off x="3643313" y="5070475"/>
            <a:ext cx="1428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919" name="TextBox 50"/>
          <p:cNvSpPr txBox="1">
            <a:spLocks noChangeArrowheads="1"/>
          </p:cNvSpPr>
          <p:nvPr/>
        </p:nvSpPr>
        <p:spPr bwMode="auto">
          <a:xfrm>
            <a:off x="3571875" y="4383088"/>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solidFill>
                  <a:srgbClr val="FF0000"/>
                </a:solidFill>
                <a:latin typeface="Arial Narrow" pitchFamily="34" charset="0"/>
                <a:ea typeface="Gulim" pitchFamily="34" charset="-127"/>
              </a:rPr>
              <a:t>GET (friend)</a:t>
            </a:r>
            <a:endParaRPr lang="ko-KR" altLang="en-US">
              <a:solidFill>
                <a:srgbClr val="FF0000"/>
              </a:solidFill>
              <a:latin typeface="Arial Narrow" pitchFamily="34" charset="0"/>
              <a:ea typeface="Gulim" pitchFamily="34" charset="-127"/>
            </a:endParaRPr>
          </a:p>
        </p:txBody>
      </p:sp>
      <p:sp>
        <p:nvSpPr>
          <p:cNvPr id="37920" name="TextBox 51"/>
          <p:cNvSpPr txBox="1">
            <a:spLocks noChangeArrowheads="1"/>
          </p:cNvSpPr>
          <p:nvPr/>
        </p:nvSpPr>
        <p:spPr bwMode="auto">
          <a:xfrm>
            <a:off x="3554413" y="4757738"/>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solidFill>
                  <a:srgbClr val="FF0000"/>
                </a:solidFill>
                <a:latin typeface="Arial Narrow" pitchFamily="34" charset="0"/>
                <a:ea typeface="Gulim" pitchFamily="34" charset="-127"/>
              </a:rPr>
              <a:t>OK (C, D)</a:t>
            </a:r>
            <a:endParaRPr lang="ko-KR" altLang="en-US">
              <a:solidFill>
                <a:srgbClr val="FF0000"/>
              </a:solidFill>
              <a:latin typeface="Arial Narrow" pitchFamily="34" charset="0"/>
              <a:ea typeface="Gulim"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제목 1"/>
          <p:cNvSpPr>
            <a:spLocks noGrp="1"/>
          </p:cNvSpPr>
          <p:nvPr>
            <p:ph type="title"/>
          </p:nvPr>
        </p:nvSpPr>
        <p:spPr/>
        <p:txBody>
          <a:bodyPr/>
          <a:lstStyle/>
          <a:p>
            <a:pPr eaLnBrk="1" hangingPunct="1"/>
            <a:r>
              <a:rPr lang="en-US" altLang="ko-KR" smtClean="0">
                <a:ea typeface="Gulim" pitchFamily="34" charset="-127"/>
              </a:rPr>
              <a:t>Remove PoC Group (for comparison)</a:t>
            </a:r>
            <a:endParaRPr lang="ko-KR" altLang="en-US" smtClean="0">
              <a:ea typeface="Gulim" pitchFamily="34" charset="-127"/>
            </a:endParaRPr>
          </a:p>
        </p:txBody>
      </p:sp>
      <p:sp>
        <p:nvSpPr>
          <p:cNvPr id="4" name="직사각형 3"/>
          <p:cNvSpPr/>
          <p:nvPr/>
        </p:nvSpPr>
        <p:spPr>
          <a:xfrm>
            <a:off x="714375" y="19415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A</a:t>
            </a:r>
            <a:endParaRPr lang="ko-KR" altLang="en-US">
              <a:solidFill>
                <a:schemeClr val="tx1"/>
              </a:solidFill>
              <a:ea typeface="Gulim" pitchFamily="34" charset="-127"/>
              <a:cs typeface="Arial" charset="0"/>
            </a:endParaRPr>
          </a:p>
        </p:txBody>
      </p:sp>
      <p:cxnSp>
        <p:nvCxnSpPr>
          <p:cNvPr id="8" name="직선 연결선 7"/>
          <p:cNvCxnSpPr>
            <a:stCxn id="4" idx="2"/>
          </p:cNvCxnSpPr>
          <p:nvPr/>
        </p:nvCxnSpPr>
        <p:spPr>
          <a:xfrm rot="5400000">
            <a:off x="-179387" y="3905250"/>
            <a:ext cx="2928938"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2178844" y="3906044"/>
            <a:ext cx="292893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13" y="19415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Server</a:t>
            </a:r>
            <a:endParaRPr lang="ko-KR" altLang="en-US">
              <a:solidFill>
                <a:schemeClr val="tx1"/>
              </a:solidFill>
              <a:ea typeface="Gulim" pitchFamily="34" charset="-127"/>
              <a:cs typeface="Arial" charset="0"/>
            </a:endParaRPr>
          </a:p>
        </p:txBody>
      </p:sp>
      <p:sp>
        <p:nvSpPr>
          <p:cNvPr id="12" name="직사각형 11"/>
          <p:cNvSpPr/>
          <p:nvPr/>
        </p:nvSpPr>
        <p:spPr>
          <a:xfrm>
            <a:off x="5572125" y="1941513"/>
            <a:ext cx="1143000"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B</a:t>
            </a:r>
            <a:endParaRPr lang="ko-KR" altLang="en-US">
              <a:solidFill>
                <a:schemeClr val="tx1"/>
              </a:solidFill>
              <a:ea typeface="Gulim" pitchFamily="34" charset="-127"/>
              <a:cs typeface="Arial" charset="0"/>
            </a:endParaRPr>
          </a:p>
        </p:txBody>
      </p:sp>
      <p:cxnSp>
        <p:nvCxnSpPr>
          <p:cNvPr id="13" name="직선 연결선 12"/>
          <p:cNvCxnSpPr/>
          <p:nvPr/>
        </p:nvCxnSpPr>
        <p:spPr>
          <a:xfrm rot="5400000">
            <a:off x="4679950" y="3905250"/>
            <a:ext cx="29289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75" y="2870200"/>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921" name="TextBox 15"/>
          <p:cNvSpPr txBox="1">
            <a:spLocks noChangeArrowheads="1"/>
          </p:cNvSpPr>
          <p:nvPr/>
        </p:nvSpPr>
        <p:spPr bwMode="auto">
          <a:xfrm>
            <a:off x="1679575" y="2513013"/>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BYE</a:t>
            </a:r>
            <a:endParaRPr lang="ko-KR" altLang="en-US">
              <a:latin typeface="Arial Narrow" pitchFamily="34" charset="0"/>
              <a:ea typeface="Gulim" pitchFamily="34" charset="-127"/>
            </a:endParaRPr>
          </a:p>
        </p:txBody>
      </p:sp>
      <p:sp>
        <p:nvSpPr>
          <p:cNvPr id="38922" name="TextBox 16"/>
          <p:cNvSpPr txBox="1">
            <a:spLocks noChangeArrowheads="1"/>
          </p:cNvSpPr>
          <p:nvPr/>
        </p:nvSpPr>
        <p:spPr bwMode="auto">
          <a:xfrm>
            <a:off x="1428750" y="2870200"/>
            <a:ext cx="2000250" cy="307975"/>
          </a:xfrm>
          <a:prstGeom prst="rect">
            <a:avLst/>
          </a:prstGeom>
          <a:noFill/>
          <a:ln w="9525">
            <a:noFill/>
            <a:miter lim="800000"/>
            <a:headEnd/>
            <a:tailEnd/>
          </a:ln>
        </p:spPr>
        <p:txBody>
          <a:bodyPr lIns="91417" tIns="45708" rIns="91417" bIns="45708">
            <a:spAutoFit/>
          </a:bodyPr>
          <a:lstStyle/>
          <a:p>
            <a:pPr algn="ctr" latinLnBrk="1"/>
            <a:r>
              <a:rPr lang="en-US" altLang="ko-KR" sz="1400">
                <a:solidFill>
                  <a:srgbClr val="FF0000"/>
                </a:solidFill>
                <a:latin typeface="Arial Narrow" pitchFamily="34" charset="0"/>
                <a:ea typeface="Gulim" pitchFamily="34" charset="-127"/>
              </a:rPr>
              <a:t>PoC Session URI</a:t>
            </a:r>
            <a:endParaRPr lang="ko-KR" altLang="en-US" sz="1400">
              <a:solidFill>
                <a:srgbClr val="FF0000"/>
              </a:solidFill>
              <a:latin typeface="Arial Narrow" pitchFamily="34" charset="0"/>
              <a:ea typeface="Gulim" pitchFamily="34" charset="-127"/>
            </a:endParaRPr>
          </a:p>
        </p:txBody>
      </p:sp>
      <p:cxnSp>
        <p:nvCxnSpPr>
          <p:cNvPr id="18" name="직선 화살표 연결선 17"/>
          <p:cNvCxnSpPr/>
          <p:nvPr/>
        </p:nvCxnSpPr>
        <p:spPr>
          <a:xfrm>
            <a:off x="3643313" y="4013200"/>
            <a:ext cx="2500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1800" y="3370263"/>
            <a:ext cx="1357313" cy="2857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sz="1200">
                <a:solidFill>
                  <a:srgbClr val="FF0000"/>
                </a:solidFill>
                <a:ea typeface="Gulim" pitchFamily="34" charset="-127"/>
                <a:cs typeface="Arial" charset="0"/>
              </a:rPr>
              <a:t>Forwarding</a:t>
            </a:r>
            <a:endParaRPr lang="ko-KR" altLang="en-US" sz="1200">
              <a:solidFill>
                <a:srgbClr val="FF0000"/>
              </a:solidFill>
              <a:ea typeface="Gulim" pitchFamily="34" charset="-127"/>
              <a:cs typeface="Arial" charset="0"/>
            </a:endParaRPr>
          </a:p>
        </p:txBody>
      </p:sp>
      <p:sp>
        <p:nvSpPr>
          <p:cNvPr id="38925" name="TextBox 20"/>
          <p:cNvSpPr txBox="1">
            <a:spLocks noChangeArrowheads="1"/>
          </p:cNvSpPr>
          <p:nvPr/>
        </p:nvSpPr>
        <p:spPr bwMode="auto">
          <a:xfrm>
            <a:off x="4143375" y="3656013"/>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BYE</a:t>
            </a:r>
            <a:endParaRPr lang="ko-KR" altLang="en-US">
              <a:latin typeface="Arial Narrow" pitchFamily="34" charset="0"/>
              <a:ea typeface="Gulim" pitchFamily="34" charset="-127"/>
            </a:endParaRPr>
          </a:p>
        </p:txBody>
      </p:sp>
      <p:sp>
        <p:nvSpPr>
          <p:cNvPr id="25" name="직사각형 24"/>
          <p:cNvSpPr/>
          <p:nvPr/>
        </p:nvSpPr>
        <p:spPr>
          <a:xfrm>
            <a:off x="7358063" y="1941513"/>
            <a:ext cx="1285875" cy="500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C,D</a:t>
            </a:r>
            <a:endParaRPr lang="ko-KR" altLang="en-US">
              <a:solidFill>
                <a:schemeClr val="tx1"/>
              </a:solidFill>
              <a:ea typeface="Gulim" pitchFamily="34" charset="-127"/>
              <a:cs typeface="Arial" charset="0"/>
            </a:endParaRPr>
          </a:p>
        </p:txBody>
      </p:sp>
      <p:cxnSp>
        <p:nvCxnSpPr>
          <p:cNvPr id="26" name="직선 연결선 25"/>
          <p:cNvCxnSpPr/>
          <p:nvPr/>
        </p:nvCxnSpPr>
        <p:spPr>
          <a:xfrm rot="5400000">
            <a:off x="6537325" y="3905250"/>
            <a:ext cx="29289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13" y="4868863"/>
            <a:ext cx="2500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929" name="TextBox 38"/>
          <p:cNvSpPr txBox="1">
            <a:spLocks noChangeArrowheads="1"/>
          </p:cNvSpPr>
          <p:nvPr/>
        </p:nvSpPr>
        <p:spPr bwMode="auto">
          <a:xfrm>
            <a:off x="4143375" y="4513263"/>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8930" name="TextBox 40"/>
          <p:cNvSpPr txBox="1">
            <a:spLocks noChangeArrowheads="1"/>
          </p:cNvSpPr>
          <p:nvPr/>
        </p:nvSpPr>
        <p:spPr bwMode="auto">
          <a:xfrm>
            <a:off x="571500" y="5857875"/>
            <a:ext cx="8001000" cy="369888"/>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NOTE: REFER &amp; BYE are PoC Commands, not XDMS.</a:t>
            </a:r>
            <a:endParaRPr lang="ko-KR" altLang="en-US">
              <a:latin typeface="Arial Narrow" pitchFamily="34" charset="0"/>
              <a:ea typeface="Gulim" pitchFamily="34" charset="-127"/>
            </a:endParaRPr>
          </a:p>
        </p:txBody>
      </p:sp>
      <p:sp>
        <p:nvSpPr>
          <p:cNvPr id="38931" name="TextBox 27"/>
          <p:cNvSpPr txBox="1">
            <a:spLocks noChangeArrowheads="1"/>
          </p:cNvSpPr>
          <p:nvPr/>
        </p:nvSpPr>
        <p:spPr bwMode="auto">
          <a:xfrm>
            <a:off x="500063" y="1214438"/>
            <a:ext cx="8358187" cy="369887"/>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A is authorized to remove the group. (E.g., A is the originator of the group.)</a:t>
            </a:r>
            <a:endParaRPr lang="ko-KR" altLang="en-US">
              <a:latin typeface="Arial Narrow" pitchFamily="34" charset="0"/>
              <a:ea typeface="Gulim" pitchFamily="34" charset="-127"/>
            </a:endParaRPr>
          </a:p>
        </p:txBody>
      </p:sp>
      <p:cxnSp>
        <p:nvCxnSpPr>
          <p:cNvPr id="29" name="직선 화살표 연결선 28"/>
          <p:cNvCxnSpPr/>
          <p:nvPr/>
        </p:nvCxnSpPr>
        <p:spPr>
          <a:xfrm>
            <a:off x="3643313" y="4441825"/>
            <a:ext cx="435768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933" name="TextBox 29"/>
          <p:cNvSpPr txBox="1">
            <a:spLocks noChangeArrowheads="1"/>
          </p:cNvSpPr>
          <p:nvPr/>
        </p:nvSpPr>
        <p:spPr bwMode="auto">
          <a:xfrm>
            <a:off x="5857875" y="4084638"/>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BYE</a:t>
            </a:r>
            <a:endParaRPr lang="ko-KR" altLang="en-US">
              <a:latin typeface="Arial Narrow" pitchFamily="34" charset="0"/>
              <a:ea typeface="Gulim" pitchFamily="34" charset="-127"/>
            </a:endParaRPr>
          </a:p>
        </p:txBody>
      </p:sp>
      <p:cxnSp>
        <p:nvCxnSpPr>
          <p:cNvPr id="32" name="직선 화살표 연결선 31"/>
          <p:cNvCxnSpPr/>
          <p:nvPr/>
        </p:nvCxnSpPr>
        <p:spPr>
          <a:xfrm rot="10800000">
            <a:off x="3643313" y="5157788"/>
            <a:ext cx="435768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935" name="TextBox 35"/>
          <p:cNvSpPr txBox="1">
            <a:spLocks noChangeArrowheads="1"/>
          </p:cNvSpPr>
          <p:nvPr/>
        </p:nvSpPr>
        <p:spPr bwMode="auto">
          <a:xfrm>
            <a:off x="5857875" y="4800600"/>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cxnSp>
        <p:nvCxnSpPr>
          <p:cNvPr id="42" name="직선 화살표 연결선 41"/>
          <p:cNvCxnSpPr/>
          <p:nvPr/>
        </p:nvCxnSpPr>
        <p:spPr>
          <a:xfrm rot="10800000">
            <a:off x="1285875" y="5299075"/>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937" name="TextBox 43"/>
          <p:cNvSpPr txBox="1">
            <a:spLocks noChangeArrowheads="1"/>
          </p:cNvSpPr>
          <p:nvPr/>
        </p:nvSpPr>
        <p:spPr bwMode="auto">
          <a:xfrm>
            <a:off x="1643063" y="4941888"/>
            <a:ext cx="1571625" cy="368300"/>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제목 1"/>
          <p:cNvSpPr>
            <a:spLocks noGrp="1"/>
          </p:cNvSpPr>
          <p:nvPr>
            <p:ph type="title"/>
          </p:nvPr>
        </p:nvSpPr>
        <p:spPr/>
        <p:txBody>
          <a:bodyPr/>
          <a:lstStyle/>
          <a:p>
            <a:pPr eaLnBrk="1" hangingPunct="1"/>
            <a:r>
              <a:rPr lang="en-US" altLang="ko-KR" sz="2700" smtClean="0">
                <a:ea typeface="Gulim" pitchFamily="34" charset="-127"/>
              </a:rPr>
              <a:t>Remove member in PoC Group (for comparison)</a:t>
            </a:r>
            <a:endParaRPr lang="ko-KR" altLang="en-US" sz="2700" smtClean="0">
              <a:ea typeface="Gulim" pitchFamily="34" charset="-127"/>
            </a:endParaRPr>
          </a:p>
        </p:txBody>
      </p:sp>
      <p:sp>
        <p:nvSpPr>
          <p:cNvPr id="4" name="직사각형 3"/>
          <p:cNvSpPr/>
          <p:nvPr/>
        </p:nvSpPr>
        <p:spPr>
          <a:xfrm>
            <a:off x="714375"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A</a:t>
            </a:r>
            <a:endParaRPr lang="ko-KR" altLang="en-US">
              <a:solidFill>
                <a:schemeClr val="tx1"/>
              </a:solidFill>
              <a:ea typeface="Gulim" pitchFamily="34" charset="-127"/>
              <a:cs typeface="Arial" charset="0"/>
            </a:endParaRPr>
          </a:p>
        </p:txBody>
      </p:sp>
      <p:cxnSp>
        <p:nvCxnSpPr>
          <p:cNvPr id="8" name="직선 연결선 7"/>
          <p:cNvCxnSpPr>
            <a:stCxn id="4" idx="2"/>
          </p:cNvCxnSpPr>
          <p:nvPr/>
        </p:nvCxnSpPr>
        <p:spPr>
          <a:xfrm rot="5400000">
            <a:off x="-180181" y="3821907"/>
            <a:ext cx="293052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2178844" y="3821907"/>
            <a:ext cx="2928937"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13"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Server</a:t>
            </a:r>
            <a:endParaRPr lang="ko-KR" altLang="en-US">
              <a:solidFill>
                <a:schemeClr val="tx1"/>
              </a:solidFill>
              <a:ea typeface="Gulim" pitchFamily="34" charset="-127"/>
              <a:cs typeface="Arial" charset="0"/>
            </a:endParaRPr>
          </a:p>
        </p:txBody>
      </p:sp>
      <p:sp>
        <p:nvSpPr>
          <p:cNvPr id="12" name="직사각형 11"/>
          <p:cNvSpPr/>
          <p:nvPr/>
        </p:nvSpPr>
        <p:spPr>
          <a:xfrm>
            <a:off x="5572125" y="1857375"/>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B</a:t>
            </a:r>
            <a:endParaRPr lang="ko-KR" altLang="en-US">
              <a:solidFill>
                <a:schemeClr val="tx1"/>
              </a:solidFill>
              <a:ea typeface="Gulim" pitchFamily="34" charset="-127"/>
              <a:cs typeface="Arial" charset="0"/>
            </a:endParaRPr>
          </a:p>
        </p:txBody>
      </p:sp>
      <p:cxnSp>
        <p:nvCxnSpPr>
          <p:cNvPr id="13" name="직선 연결선 12"/>
          <p:cNvCxnSpPr/>
          <p:nvPr/>
        </p:nvCxnSpPr>
        <p:spPr>
          <a:xfrm rot="5400000">
            <a:off x="4679950" y="3821113"/>
            <a:ext cx="2928937"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75" y="2786063"/>
            <a:ext cx="235743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945" name="TextBox 15"/>
          <p:cNvSpPr txBox="1">
            <a:spLocks noChangeArrowheads="1"/>
          </p:cNvSpPr>
          <p:nvPr/>
        </p:nvSpPr>
        <p:spPr bwMode="auto">
          <a:xfrm>
            <a:off x="1679575" y="242887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REFER</a:t>
            </a:r>
            <a:endParaRPr lang="ko-KR" altLang="en-US">
              <a:latin typeface="Arial Narrow" pitchFamily="34" charset="0"/>
              <a:ea typeface="Gulim" pitchFamily="34" charset="-127"/>
            </a:endParaRPr>
          </a:p>
        </p:txBody>
      </p:sp>
      <p:sp>
        <p:nvSpPr>
          <p:cNvPr id="39946" name="TextBox 16"/>
          <p:cNvSpPr txBox="1">
            <a:spLocks noChangeArrowheads="1"/>
          </p:cNvSpPr>
          <p:nvPr/>
        </p:nvSpPr>
        <p:spPr bwMode="auto">
          <a:xfrm>
            <a:off x="1428750" y="2786063"/>
            <a:ext cx="2000250" cy="523875"/>
          </a:xfrm>
          <a:prstGeom prst="rect">
            <a:avLst/>
          </a:prstGeom>
          <a:noFill/>
          <a:ln w="9525">
            <a:noFill/>
            <a:miter lim="800000"/>
            <a:headEnd/>
            <a:tailEnd/>
          </a:ln>
        </p:spPr>
        <p:txBody>
          <a:bodyPr lIns="91417" tIns="45708" rIns="91417" bIns="45708">
            <a:spAutoFit/>
          </a:bodyPr>
          <a:lstStyle/>
          <a:p>
            <a:pPr algn="ctr" latinLnBrk="1"/>
            <a:r>
              <a:rPr lang="en-US" altLang="ko-KR" sz="1400">
                <a:solidFill>
                  <a:srgbClr val="FF0000"/>
                </a:solidFill>
                <a:latin typeface="Arial Narrow" pitchFamily="34" charset="0"/>
                <a:ea typeface="Gulim" pitchFamily="34" charset="-127"/>
              </a:rPr>
              <a:t>REFER-To: PoC Client B; method BYE</a:t>
            </a:r>
            <a:endParaRPr lang="ko-KR" altLang="en-US" sz="1400">
              <a:solidFill>
                <a:srgbClr val="FF0000"/>
              </a:solidFill>
              <a:latin typeface="Arial Narrow" pitchFamily="34" charset="0"/>
              <a:ea typeface="Gulim" pitchFamily="34" charset="-127"/>
            </a:endParaRPr>
          </a:p>
        </p:txBody>
      </p:sp>
      <p:cxnSp>
        <p:nvCxnSpPr>
          <p:cNvPr id="18" name="직선 화살표 연결선 17"/>
          <p:cNvCxnSpPr/>
          <p:nvPr/>
        </p:nvCxnSpPr>
        <p:spPr>
          <a:xfrm>
            <a:off x="3643313" y="4357688"/>
            <a:ext cx="250031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1800" y="3286125"/>
            <a:ext cx="1357313" cy="5905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sz="1200">
                <a:solidFill>
                  <a:srgbClr val="FF0000"/>
                </a:solidFill>
                <a:ea typeface="Gulim" pitchFamily="34" charset="-127"/>
                <a:cs typeface="Arial" charset="0"/>
              </a:rPr>
              <a:t>Checking REFER-To Header in REFER</a:t>
            </a:r>
            <a:endParaRPr lang="ko-KR" altLang="en-US" sz="1200">
              <a:solidFill>
                <a:srgbClr val="FF0000"/>
              </a:solidFill>
              <a:ea typeface="Gulim" pitchFamily="34" charset="-127"/>
              <a:cs typeface="Arial" charset="0"/>
            </a:endParaRPr>
          </a:p>
        </p:txBody>
      </p:sp>
      <p:sp>
        <p:nvSpPr>
          <p:cNvPr id="39949" name="TextBox 20"/>
          <p:cNvSpPr txBox="1">
            <a:spLocks noChangeArrowheads="1"/>
          </p:cNvSpPr>
          <p:nvPr/>
        </p:nvSpPr>
        <p:spPr bwMode="auto">
          <a:xfrm>
            <a:off x="4143375" y="3929063"/>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BYE</a:t>
            </a:r>
            <a:endParaRPr lang="ko-KR" altLang="en-US">
              <a:latin typeface="Arial Narrow" pitchFamily="34" charset="0"/>
              <a:ea typeface="Gulim" pitchFamily="34" charset="-127"/>
            </a:endParaRPr>
          </a:p>
        </p:txBody>
      </p:sp>
      <p:sp>
        <p:nvSpPr>
          <p:cNvPr id="25" name="직사각형 24"/>
          <p:cNvSpPr/>
          <p:nvPr/>
        </p:nvSpPr>
        <p:spPr>
          <a:xfrm>
            <a:off x="7358063" y="1857375"/>
            <a:ext cx="1285875"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C,D</a:t>
            </a:r>
            <a:endParaRPr lang="ko-KR" altLang="en-US">
              <a:solidFill>
                <a:schemeClr val="tx1"/>
              </a:solidFill>
              <a:ea typeface="Gulim" pitchFamily="34" charset="-127"/>
              <a:cs typeface="Arial" charset="0"/>
            </a:endParaRPr>
          </a:p>
        </p:txBody>
      </p:sp>
      <p:cxnSp>
        <p:nvCxnSpPr>
          <p:cNvPr id="26" name="직선 연결선 25"/>
          <p:cNvCxnSpPr/>
          <p:nvPr/>
        </p:nvCxnSpPr>
        <p:spPr>
          <a:xfrm rot="5400000">
            <a:off x="6537325" y="3821113"/>
            <a:ext cx="2928937"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75" y="4143375"/>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13" y="4784725"/>
            <a:ext cx="2500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954" name="TextBox 38"/>
          <p:cNvSpPr txBox="1">
            <a:spLocks noChangeArrowheads="1"/>
          </p:cNvSpPr>
          <p:nvPr/>
        </p:nvSpPr>
        <p:spPr bwMode="auto">
          <a:xfrm>
            <a:off x="4143375" y="442912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9955" name="TextBox 39"/>
          <p:cNvSpPr txBox="1">
            <a:spLocks noChangeArrowheads="1"/>
          </p:cNvSpPr>
          <p:nvPr/>
        </p:nvSpPr>
        <p:spPr bwMode="auto">
          <a:xfrm>
            <a:off x="1643063" y="3786188"/>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9956" name="TextBox 40"/>
          <p:cNvSpPr txBox="1">
            <a:spLocks noChangeArrowheads="1"/>
          </p:cNvSpPr>
          <p:nvPr/>
        </p:nvSpPr>
        <p:spPr bwMode="auto">
          <a:xfrm>
            <a:off x="571500" y="5929313"/>
            <a:ext cx="8001000" cy="369887"/>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NOTE: REFER &amp; BYE are PoC Commands, not XDMS.</a:t>
            </a:r>
            <a:endParaRPr lang="ko-KR" altLang="en-US">
              <a:latin typeface="Arial Narrow" pitchFamily="34" charset="0"/>
              <a:ea typeface="Gulim" pitchFamily="34" charset="-127"/>
            </a:endParaRPr>
          </a:p>
        </p:txBody>
      </p:sp>
      <p:sp>
        <p:nvSpPr>
          <p:cNvPr id="39957" name="TextBox 27"/>
          <p:cNvSpPr txBox="1">
            <a:spLocks noChangeArrowheads="1"/>
          </p:cNvSpPr>
          <p:nvPr/>
        </p:nvSpPr>
        <p:spPr bwMode="auto">
          <a:xfrm>
            <a:off x="357188" y="1143000"/>
            <a:ext cx="8358187" cy="369888"/>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  A,B,C,D are one group. A is authorized to remove members from the group.</a:t>
            </a:r>
            <a:endParaRPr lang="ko-KR" altLang="en-US">
              <a:latin typeface="Arial Narrow" pitchFamily="34" charset="0"/>
              <a:ea typeface="Gulim"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제목 1"/>
          <p:cNvSpPr>
            <a:spLocks noGrp="1"/>
          </p:cNvSpPr>
          <p:nvPr>
            <p:ph type="title"/>
          </p:nvPr>
        </p:nvSpPr>
        <p:spPr>
          <a:xfrm>
            <a:off x="457200" y="274638"/>
            <a:ext cx="8229600" cy="654050"/>
          </a:xfrm>
        </p:spPr>
        <p:txBody>
          <a:bodyPr/>
          <a:lstStyle/>
          <a:p>
            <a:pPr eaLnBrk="1" hangingPunct="1"/>
            <a:r>
              <a:rPr lang="en-US" altLang="ko-KR" sz="3200" smtClean="0">
                <a:ea typeface="Gulim" pitchFamily="34" charset="-127"/>
              </a:rPr>
              <a:t>CPNS Requirements on Service Group</a:t>
            </a:r>
            <a:endParaRPr lang="ko-KR" altLang="en-US" sz="3200" smtClean="0">
              <a:ea typeface="Gulim" pitchFamily="34" charset="-127"/>
            </a:endParaRPr>
          </a:p>
        </p:txBody>
      </p:sp>
      <p:sp>
        <p:nvSpPr>
          <p:cNvPr id="40962" name="내용 개체 틀 2"/>
          <p:cNvSpPr>
            <a:spLocks noGrp="1"/>
          </p:cNvSpPr>
          <p:nvPr>
            <p:ph idx="1"/>
          </p:nvPr>
        </p:nvSpPr>
        <p:spPr/>
        <p:txBody>
          <a:bodyPr/>
          <a:lstStyle/>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a:p>
            <a:pPr eaLnBrk="1" hangingPunct="1"/>
            <a:endParaRPr lang="ko-KR" altLang="en-US" smtClean="0">
              <a:ea typeface="Gulim" pitchFamily="34" charset="-127"/>
            </a:endParaRPr>
          </a:p>
        </p:txBody>
      </p:sp>
      <p:graphicFrame>
        <p:nvGraphicFramePr>
          <p:cNvPr id="5" name="표 4"/>
          <p:cNvGraphicFramePr>
            <a:graphicFrameLocks noGrp="1"/>
          </p:cNvGraphicFramePr>
          <p:nvPr/>
        </p:nvGraphicFramePr>
        <p:xfrm>
          <a:off x="642938" y="1571625"/>
          <a:ext cx="7929562" cy="4359275"/>
        </p:xfrm>
        <a:graphic>
          <a:graphicData uri="http://schemas.openxmlformats.org/drawingml/2006/table">
            <a:tbl>
              <a:tblPr/>
              <a:tblGrid>
                <a:gridCol w="2757487"/>
                <a:gridCol w="5172075"/>
              </a:tblGrid>
              <a:tr h="4206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 No</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altLang="ko-KR" sz="1800" b="1" i="0" u="none" strike="noStrike" cap="none" normalizeH="0" baseline="0" smtClean="0">
                          <a:ln>
                            <a:noFill/>
                          </a:ln>
                          <a:solidFill>
                            <a:srgbClr val="FFFFFF"/>
                          </a:solidFill>
                          <a:effectLst/>
                          <a:latin typeface="Arial Narrow" pitchFamily="34" charset="0"/>
                          <a:ea typeface="Gulim" pitchFamily="34" charset="-127"/>
                          <a:cs typeface="Arial" charset="0"/>
                        </a:rPr>
                        <a:t>Requirements</a:t>
                      </a:r>
                      <a:endParaRPr kumimoji="0" lang="ko-KR" altLang="en-US" sz="1800" b="1" i="0" u="none" strike="noStrike" cap="none" normalizeH="0" baseline="0" smtClean="0">
                        <a:ln>
                          <a:noFill/>
                        </a:ln>
                        <a:solidFill>
                          <a:srgbClr val="FFFFFF"/>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09D00"/>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create a Service Group for the PNE(s).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CPNS-HLF-012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invite the PNE(s) for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HLF-031</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PNE from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r h="72548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 HLF-032</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remove a Service Group.</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0E7"/>
                    </a:solidFill>
                  </a:tcPr>
                </a:tc>
              </a:tr>
              <a:tr h="1036638">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CPNS-HLF-036</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c>
                  <a:txBody>
                    <a:bodyPr/>
                    <a:lstStyle/>
                    <a:p>
                      <a:pPr marL="0" marR="0" lvl="0" indent="0" algn="l" defTabSz="914400" rtl="0" eaLnBrk="1" fontAlgn="base" latinLnBrk="1"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Narrow" pitchFamily="34" charset="0"/>
                          <a:cs typeface="Arial" charset="0"/>
                        </a:rPr>
                        <a:t>The CPNS Enabler SHALL be able to identify CPNS entities, PN(s) and Service Group(s).</a:t>
                      </a:r>
                      <a:endParaRPr kumimoji="0" lang="ko-KR" altLang="en-US" sz="1800" b="0" i="0" u="none" strike="noStrike" cap="none" normalizeH="0" baseline="0" smtClean="0">
                        <a:ln>
                          <a:noFill/>
                        </a:ln>
                        <a:solidFill>
                          <a:srgbClr val="000000"/>
                        </a:solidFill>
                        <a:effectLst/>
                        <a:latin typeface="Arial Narrow" pitchFamily="34" charset="0"/>
                        <a:ea typeface="Gulim" pitchFamily="34" charset="-127"/>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DFCB"/>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제목 1"/>
          <p:cNvSpPr>
            <a:spLocks noGrp="1"/>
          </p:cNvSpPr>
          <p:nvPr>
            <p:ph type="title"/>
          </p:nvPr>
        </p:nvSpPr>
        <p:spPr/>
        <p:txBody>
          <a:bodyPr/>
          <a:lstStyle/>
          <a:p>
            <a:pPr eaLnBrk="1" hangingPunct="1"/>
            <a:r>
              <a:rPr lang="en-US" altLang="ko-KR" smtClean="0">
                <a:ea typeface="Gulim" pitchFamily="34" charset="-127"/>
              </a:rPr>
              <a:t>Conclusion</a:t>
            </a:r>
            <a:endParaRPr lang="ko-KR" altLang="en-US" smtClean="0">
              <a:ea typeface="Gulim" pitchFamily="34" charset="-127"/>
            </a:endParaRPr>
          </a:p>
        </p:txBody>
      </p:sp>
      <p:sp>
        <p:nvSpPr>
          <p:cNvPr id="41986" name="내용 개체 틀 2"/>
          <p:cNvSpPr>
            <a:spLocks noGrp="1"/>
          </p:cNvSpPr>
          <p:nvPr>
            <p:ph idx="1"/>
          </p:nvPr>
        </p:nvSpPr>
        <p:spPr/>
        <p:txBody>
          <a:bodyPr/>
          <a:lstStyle/>
          <a:p>
            <a:pPr eaLnBrk="1" hangingPunct="1"/>
            <a:r>
              <a:rPr lang="en-US" altLang="ko-KR" smtClean="0">
                <a:ea typeface="Gulim" pitchFamily="34" charset="-127"/>
              </a:rPr>
              <a:t>Using the methods employed by PoC maps to the method described in CR 0070R02 (updated to CR 0070R03)</a:t>
            </a:r>
          </a:p>
          <a:p>
            <a:pPr eaLnBrk="1" hangingPunct="1"/>
            <a:r>
              <a:rPr lang="sv-SE" altLang="ko-KR" smtClean="0">
                <a:ea typeface="Gulim" pitchFamily="34" charset="-127"/>
              </a:rPr>
              <a:t>By re-using the PoC messages with policy- or list-based group management, CPNS gets a flexible and operator-manageable group management method, which allows for both ad-hoc and predefined groups, as well as interaction with XDMS when required. </a:t>
            </a:r>
            <a:endParaRPr lang="en-US" altLang="ko-KR" smtClean="0">
              <a:ea typeface="Gulim" pitchFamily="34"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p:txBody>
          <a:bodyPr/>
          <a:lstStyle/>
          <a:p>
            <a:r>
              <a:rPr lang="sv-SE" smtClean="0"/>
              <a:t>Components of CPNS Group Management</a:t>
            </a:r>
            <a:endParaRPr lang="en-US" smtClean="0"/>
          </a:p>
        </p:txBody>
      </p:sp>
      <p:grpSp>
        <p:nvGrpSpPr>
          <p:cNvPr id="28674" name="Group 8"/>
          <p:cNvGrpSpPr>
            <a:grpSpLocks/>
          </p:cNvGrpSpPr>
          <p:nvPr/>
        </p:nvGrpSpPr>
        <p:grpSpPr bwMode="auto">
          <a:xfrm>
            <a:off x="3892550" y="2530475"/>
            <a:ext cx="647700" cy="1287463"/>
            <a:chOff x="3342" y="1578"/>
            <a:chExt cx="408" cy="811"/>
          </a:xfrm>
        </p:grpSpPr>
        <p:sp>
          <p:nvSpPr>
            <p:cNvPr id="51205" name="AutoShape 5"/>
            <p:cNvSpPr>
              <a:spLocks noChangeArrowheads="1"/>
            </p:cNvSpPr>
            <p:nvPr/>
          </p:nvSpPr>
          <p:spPr bwMode="auto">
            <a:xfrm>
              <a:off x="3342" y="1754"/>
              <a:ext cx="408" cy="635"/>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lang="en-US"/>
            </a:p>
          </p:txBody>
        </p:sp>
        <p:sp>
          <p:nvSpPr>
            <p:cNvPr id="28705" name="AutoShape 6"/>
            <p:cNvSpPr>
              <a:spLocks noChangeArrowheads="1"/>
            </p:cNvSpPr>
            <p:nvPr/>
          </p:nvSpPr>
          <p:spPr bwMode="auto">
            <a:xfrm>
              <a:off x="3355" y="1797"/>
              <a:ext cx="365" cy="363"/>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lang="en-US"/>
            </a:p>
          </p:txBody>
        </p:sp>
        <p:sp>
          <p:nvSpPr>
            <p:cNvPr id="51207" name="AutoShape 7"/>
            <p:cNvSpPr>
              <a:spLocks noChangeArrowheads="1"/>
            </p:cNvSpPr>
            <p:nvPr/>
          </p:nvSpPr>
          <p:spPr bwMode="auto">
            <a:xfrm flipV="1">
              <a:off x="3559" y="1578"/>
              <a:ext cx="94" cy="15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lang="en-US"/>
            </a:p>
          </p:txBody>
        </p:sp>
      </p:grpSp>
      <p:grpSp>
        <p:nvGrpSpPr>
          <p:cNvPr id="28675" name="Group 13"/>
          <p:cNvGrpSpPr>
            <a:grpSpLocks/>
          </p:cNvGrpSpPr>
          <p:nvPr/>
        </p:nvGrpSpPr>
        <p:grpSpPr bwMode="auto">
          <a:xfrm>
            <a:off x="1862138" y="2914650"/>
            <a:ext cx="750887" cy="1027113"/>
            <a:chOff x="2407" y="1704"/>
            <a:chExt cx="473" cy="647"/>
          </a:xfrm>
        </p:grpSpPr>
        <p:sp>
          <p:nvSpPr>
            <p:cNvPr id="51209" name="AutoShape 9"/>
            <p:cNvSpPr>
              <a:spLocks noChangeArrowheads="1"/>
            </p:cNvSpPr>
            <p:nvPr/>
          </p:nvSpPr>
          <p:spPr bwMode="auto">
            <a:xfrm>
              <a:off x="2407" y="1704"/>
              <a:ext cx="473" cy="647"/>
            </a:xfrm>
            <a:prstGeom prst="roundRect">
              <a:avLst>
                <a:gd name="adj" fmla="val 16667"/>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lang="en-US"/>
            </a:p>
          </p:txBody>
        </p:sp>
        <p:sp>
          <p:nvSpPr>
            <p:cNvPr id="28701" name="AutoShape 10"/>
            <p:cNvSpPr>
              <a:spLocks noChangeArrowheads="1"/>
            </p:cNvSpPr>
            <p:nvPr/>
          </p:nvSpPr>
          <p:spPr bwMode="auto">
            <a:xfrm>
              <a:off x="2438" y="1728"/>
              <a:ext cx="410" cy="324"/>
            </a:xfrm>
            <a:prstGeom prst="roundRect">
              <a:avLst>
                <a:gd name="adj" fmla="val 16667"/>
              </a:avLst>
            </a:prstGeom>
            <a:solidFill>
              <a:srgbClr val="C0C0C0"/>
            </a:solidFill>
            <a:ln w="9525">
              <a:noFill/>
              <a:round/>
              <a:headEnd/>
              <a:tailEnd/>
            </a:ln>
            <a:effectLst>
              <a:prstShdw prst="shdw17" dist="17961" dir="13500000">
                <a:srgbClr val="737373"/>
              </a:prstShdw>
            </a:effectLst>
          </p:spPr>
          <p:txBody>
            <a:bodyPr wrap="none" anchor="ctr"/>
            <a:lstStyle/>
            <a:p>
              <a:endParaRPr lang="en-US"/>
            </a:p>
          </p:txBody>
        </p:sp>
        <p:sp>
          <p:nvSpPr>
            <p:cNvPr id="28702" name="Oval 11"/>
            <p:cNvSpPr>
              <a:spLocks noChangeArrowheads="1"/>
            </p:cNvSpPr>
            <p:nvPr/>
          </p:nvSpPr>
          <p:spPr bwMode="auto">
            <a:xfrm>
              <a:off x="2533" y="2112"/>
              <a:ext cx="228" cy="183"/>
            </a:xfrm>
            <a:prstGeom prst="ellipse">
              <a:avLst/>
            </a:prstGeom>
            <a:solidFill>
              <a:srgbClr val="C0C0C0"/>
            </a:solidFill>
            <a:ln w="9525">
              <a:noFill/>
              <a:round/>
              <a:headEnd/>
              <a:tailEnd/>
            </a:ln>
            <a:effectLst>
              <a:prstShdw prst="shdw17" dist="17961" dir="13500000">
                <a:srgbClr val="737373"/>
              </a:prstShdw>
            </a:effectLst>
          </p:spPr>
          <p:txBody>
            <a:bodyPr wrap="none" anchor="ctr"/>
            <a:lstStyle/>
            <a:p>
              <a:endParaRPr lang="en-US"/>
            </a:p>
          </p:txBody>
        </p:sp>
        <p:sp>
          <p:nvSpPr>
            <p:cNvPr id="51212" name="Oval 12"/>
            <p:cNvSpPr>
              <a:spLocks noChangeArrowheads="1"/>
            </p:cNvSpPr>
            <p:nvPr/>
          </p:nvSpPr>
          <p:spPr bwMode="auto">
            <a:xfrm>
              <a:off x="2583" y="2152"/>
              <a:ext cx="133" cy="104"/>
            </a:xfrm>
            <a:prstGeom prst="ellipse">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lang="en-US"/>
            </a:p>
          </p:txBody>
        </p:sp>
      </p:grpSp>
      <p:sp>
        <p:nvSpPr>
          <p:cNvPr id="51214" name="AutoShape 14"/>
          <p:cNvSpPr>
            <a:spLocks noChangeArrowheads="1"/>
          </p:cNvSpPr>
          <p:nvPr/>
        </p:nvSpPr>
        <p:spPr bwMode="auto">
          <a:xfrm>
            <a:off x="5932488" y="2946400"/>
            <a:ext cx="750887" cy="965200"/>
          </a:xfrm>
          <a:prstGeom prst="can">
            <a:avLst>
              <a:gd name="adj" fmla="val 32135"/>
            </a:avLst>
          </a:prstGeom>
          <a:solidFill>
            <a:schemeClr val="accent1"/>
          </a:solidFill>
          <a:ln w="9525">
            <a:noFill/>
            <a:round/>
            <a:headEnd/>
            <a:tailEnd/>
          </a:ln>
          <a:effectLst>
            <a:prstShdw prst="shdw18" dist="17961" dir="13500000">
              <a:schemeClr val="accent1">
                <a:gamma/>
                <a:shade val="60000"/>
                <a:invGamma/>
              </a:schemeClr>
            </a:prstShdw>
          </a:effectLst>
        </p:spPr>
        <p:txBody>
          <a:bodyPr wrap="none" anchor="ctr"/>
          <a:lstStyle/>
          <a:p>
            <a:pPr>
              <a:defRPr/>
            </a:pPr>
            <a:endParaRPr lang="en-US"/>
          </a:p>
        </p:txBody>
      </p:sp>
      <p:sp>
        <p:nvSpPr>
          <p:cNvPr id="28677" name="Line 15"/>
          <p:cNvSpPr>
            <a:spLocks noChangeShapeType="1"/>
          </p:cNvSpPr>
          <p:nvPr/>
        </p:nvSpPr>
        <p:spPr bwMode="auto">
          <a:xfrm>
            <a:off x="6721475" y="3162300"/>
            <a:ext cx="2066925" cy="0"/>
          </a:xfrm>
          <a:prstGeom prst="line">
            <a:avLst/>
          </a:prstGeom>
          <a:noFill/>
          <a:ln w="25400">
            <a:solidFill>
              <a:schemeClr val="tx1"/>
            </a:solidFill>
            <a:prstDash val="sysDot"/>
            <a:round/>
            <a:headEnd/>
            <a:tailEnd/>
          </a:ln>
        </p:spPr>
        <p:txBody>
          <a:bodyPr/>
          <a:lstStyle/>
          <a:p>
            <a:endParaRPr lang="en-US"/>
          </a:p>
        </p:txBody>
      </p:sp>
      <p:sp>
        <p:nvSpPr>
          <p:cNvPr id="51216" name="Line 16"/>
          <p:cNvSpPr>
            <a:spLocks noChangeShapeType="1"/>
          </p:cNvSpPr>
          <p:nvPr/>
        </p:nvSpPr>
        <p:spPr bwMode="auto">
          <a:xfrm>
            <a:off x="4554538" y="3641725"/>
            <a:ext cx="1377950"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en-US"/>
          </a:p>
        </p:txBody>
      </p:sp>
      <p:sp>
        <p:nvSpPr>
          <p:cNvPr id="51217" name="Line 17"/>
          <p:cNvSpPr>
            <a:spLocks noChangeShapeType="1"/>
          </p:cNvSpPr>
          <p:nvPr/>
        </p:nvSpPr>
        <p:spPr bwMode="auto">
          <a:xfrm flipH="1">
            <a:off x="2600325" y="3679825"/>
            <a:ext cx="1252538" cy="0"/>
          </a:xfrm>
          <a:prstGeom prst="line">
            <a:avLst/>
          </a:prstGeom>
          <a:noFill/>
          <a:ln w="9525">
            <a:solidFill>
              <a:schemeClr val="tx1"/>
            </a:solidFill>
            <a:round/>
            <a:headEnd/>
            <a:tailEnd/>
          </a:ln>
          <a:effectLst>
            <a:prstShdw prst="shdw18" dist="17961" dir="13500000">
              <a:schemeClr val="tx1">
                <a:gamma/>
                <a:shade val="60000"/>
                <a:invGamma/>
              </a:schemeClr>
            </a:prstShdw>
          </a:effectLst>
        </p:spPr>
        <p:txBody>
          <a:bodyPr/>
          <a:lstStyle/>
          <a:p>
            <a:pPr>
              <a:defRPr/>
            </a:pPr>
            <a:endParaRPr lang="en-US"/>
          </a:p>
        </p:txBody>
      </p:sp>
      <p:sp>
        <p:nvSpPr>
          <p:cNvPr id="51218" name="Text Box 18"/>
          <p:cNvSpPr txBox="1">
            <a:spLocks noChangeArrowheads="1"/>
          </p:cNvSpPr>
          <p:nvPr/>
        </p:nvSpPr>
        <p:spPr bwMode="auto">
          <a:xfrm>
            <a:off x="1882775" y="3952875"/>
            <a:ext cx="6540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PNE</a:t>
            </a:r>
            <a:endParaRPr lang="en-US"/>
          </a:p>
        </p:txBody>
      </p:sp>
      <p:sp>
        <p:nvSpPr>
          <p:cNvPr id="51219" name="Text Box 19"/>
          <p:cNvSpPr txBox="1">
            <a:spLocks noChangeArrowheads="1"/>
          </p:cNvSpPr>
          <p:nvPr/>
        </p:nvSpPr>
        <p:spPr bwMode="auto">
          <a:xfrm>
            <a:off x="3736975" y="3856038"/>
            <a:ext cx="9588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PN GW</a:t>
            </a:r>
            <a:endParaRPr lang="en-US"/>
          </a:p>
        </p:txBody>
      </p:sp>
      <p:sp>
        <p:nvSpPr>
          <p:cNvPr id="51220" name="Text Box 20"/>
          <p:cNvSpPr txBox="1">
            <a:spLocks noChangeArrowheads="1"/>
          </p:cNvSpPr>
          <p:nvPr/>
        </p:nvSpPr>
        <p:spPr bwMode="auto">
          <a:xfrm>
            <a:off x="5730875" y="3881438"/>
            <a:ext cx="15557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CPNS Server</a:t>
            </a:r>
            <a:endParaRPr lang="en-US"/>
          </a:p>
        </p:txBody>
      </p:sp>
      <p:grpSp>
        <p:nvGrpSpPr>
          <p:cNvPr id="28683" name="Group 27"/>
          <p:cNvGrpSpPr>
            <a:grpSpLocks/>
          </p:cNvGrpSpPr>
          <p:nvPr/>
        </p:nvGrpSpPr>
        <p:grpSpPr bwMode="auto">
          <a:xfrm>
            <a:off x="361950" y="2589213"/>
            <a:ext cx="576263" cy="1677987"/>
            <a:chOff x="442" y="2565"/>
            <a:chExt cx="363" cy="1057"/>
          </a:xfrm>
        </p:grpSpPr>
        <p:sp>
          <p:nvSpPr>
            <p:cNvPr id="28694"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28695"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28696"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28697"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28698"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28699"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1228" name="Text Box 28"/>
          <p:cNvSpPr txBox="1">
            <a:spLocks noChangeArrowheads="1"/>
          </p:cNvSpPr>
          <p:nvPr/>
        </p:nvSpPr>
        <p:spPr bwMode="auto">
          <a:xfrm>
            <a:off x="0" y="4329113"/>
            <a:ext cx="13652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CPNS User</a:t>
            </a:r>
            <a:endParaRPr lang="en-US"/>
          </a:p>
        </p:txBody>
      </p:sp>
      <p:sp>
        <p:nvSpPr>
          <p:cNvPr id="51229" name="Text Box 29"/>
          <p:cNvSpPr txBox="1">
            <a:spLocks noChangeArrowheads="1"/>
          </p:cNvSpPr>
          <p:nvPr/>
        </p:nvSpPr>
        <p:spPr bwMode="auto">
          <a:xfrm>
            <a:off x="95250" y="1898650"/>
            <a:ext cx="1898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i="1"/>
              <a:t>PN or SG Owner</a:t>
            </a:r>
            <a:endParaRPr lang="en-US" i="1"/>
          </a:p>
        </p:txBody>
      </p:sp>
      <p:sp>
        <p:nvSpPr>
          <p:cNvPr id="51230" name="Text Box 30"/>
          <p:cNvSpPr txBox="1">
            <a:spLocks noChangeArrowheads="1"/>
          </p:cNvSpPr>
          <p:nvPr/>
        </p:nvSpPr>
        <p:spPr bwMode="auto">
          <a:xfrm>
            <a:off x="3398838" y="1498600"/>
            <a:ext cx="1635125" cy="91598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i="1"/>
              <a:t>Policy Enforcement Point</a:t>
            </a:r>
            <a:endParaRPr lang="en-US" i="1"/>
          </a:p>
        </p:txBody>
      </p:sp>
      <p:sp>
        <p:nvSpPr>
          <p:cNvPr id="51231" name="Text Box 31"/>
          <p:cNvSpPr txBox="1">
            <a:spLocks noChangeArrowheads="1"/>
          </p:cNvSpPr>
          <p:nvPr/>
        </p:nvSpPr>
        <p:spPr bwMode="auto">
          <a:xfrm>
            <a:off x="5353050" y="1385888"/>
            <a:ext cx="1858963"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i="1"/>
              <a:t>PN and SG Manager, Policy Decision Point</a:t>
            </a:r>
            <a:endParaRPr lang="en-US" i="1"/>
          </a:p>
        </p:txBody>
      </p:sp>
      <p:sp>
        <p:nvSpPr>
          <p:cNvPr id="51232" name="Text Box 32"/>
          <p:cNvSpPr txBox="1">
            <a:spLocks noChangeArrowheads="1"/>
          </p:cNvSpPr>
          <p:nvPr/>
        </p:nvSpPr>
        <p:spPr bwMode="auto">
          <a:xfrm>
            <a:off x="6813550" y="2811463"/>
            <a:ext cx="2249488"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i="1"/>
              <a:t>Interface to XDMS (out of scope)</a:t>
            </a:r>
            <a:endParaRPr lang="en-US" i="1"/>
          </a:p>
        </p:txBody>
      </p:sp>
      <p:sp>
        <p:nvSpPr>
          <p:cNvPr id="28689" name="Line 33"/>
          <p:cNvSpPr>
            <a:spLocks noChangeShapeType="1"/>
          </p:cNvSpPr>
          <p:nvPr/>
        </p:nvSpPr>
        <p:spPr bwMode="auto">
          <a:xfrm flipH="1">
            <a:off x="4529138" y="3094038"/>
            <a:ext cx="1376362" cy="0"/>
          </a:xfrm>
          <a:prstGeom prst="line">
            <a:avLst/>
          </a:prstGeom>
          <a:noFill/>
          <a:ln w="38100">
            <a:solidFill>
              <a:schemeClr val="tx1"/>
            </a:solidFill>
            <a:round/>
            <a:headEnd/>
            <a:tailEnd/>
          </a:ln>
        </p:spPr>
        <p:txBody>
          <a:bodyPr/>
          <a:lstStyle/>
          <a:p>
            <a:endParaRPr lang="en-US"/>
          </a:p>
        </p:txBody>
      </p:sp>
      <p:sp>
        <p:nvSpPr>
          <p:cNvPr id="51234" name="AutoShape 34"/>
          <p:cNvSpPr>
            <a:spLocks noChangeArrowheads="1"/>
          </p:cNvSpPr>
          <p:nvPr/>
        </p:nvSpPr>
        <p:spPr bwMode="auto">
          <a:xfrm>
            <a:off x="4868863" y="2913063"/>
            <a:ext cx="487362" cy="515937"/>
          </a:xfrm>
          <a:prstGeom prst="flowChartDocument">
            <a:avLst/>
          </a:prstGeom>
          <a:solidFill>
            <a:schemeClr val="accent1"/>
          </a:solidFill>
          <a:ln w="9525">
            <a:noFill/>
            <a:miter lim="800000"/>
            <a:headEnd/>
            <a:tailEnd/>
          </a:ln>
          <a:effectLst>
            <a:prstShdw prst="shdw18" dist="17961" dir="13500000">
              <a:schemeClr val="accent1">
                <a:gamma/>
                <a:shade val="60000"/>
                <a:invGamma/>
              </a:schemeClr>
            </a:prstShdw>
          </a:effectLst>
        </p:spPr>
        <p:txBody>
          <a:bodyPr wrap="none" anchor="ctr"/>
          <a:lstStyle/>
          <a:p>
            <a:pPr>
              <a:defRPr/>
            </a:pPr>
            <a:endParaRPr lang="en-US"/>
          </a:p>
        </p:txBody>
      </p:sp>
      <p:sp>
        <p:nvSpPr>
          <p:cNvPr id="51235" name="Text Box 35"/>
          <p:cNvSpPr txBox="1">
            <a:spLocks noChangeArrowheads="1"/>
          </p:cNvSpPr>
          <p:nvPr/>
        </p:nvSpPr>
        <p:spPr bwMode="auto">
          <a:xfrm>
            <a:off x="4530725" y="2460625"/>
            <a:ext cx="24066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i="1"/>
              <a:t>Policy or Member List</a:t>
            </a:r>
            <a:endParaRPr lang="en-US" i="1"/>
          </a:p>
        </p:txBody>
      </p:sp>
      <p:sp>
        <p:nvSpPr>
          <p:cNvPr id="28692" name="Line 36"/>
          <p:cNvSpPr>
            <a:spLocks noChangeShapeType="1"/>
          </p:cNvSpPr>
          <p:nvPr/>
        </p:nvSpPr>
        <p:spPr bwMode="auto">
          <a:xfrm>
            <a:off x="6708775" y="3733800"/>
            <a:ext cx="2066925" cy="0"/>
          </a:xfrm>
          <a:prstGeom prst="line">
            <a:avLst/>
          </a:prstGeom>
          <a:noFill/>
          <a:ln w="25400">
            <a:solidFill>
              <a:schemeClr val="tx1"/>
            </a:solidFill>
            <a:prstDash val="sysDot"/>
            <a:round/>
            <a:headEnd/>
            <a:tailEnd/>
          </a:ln>
        </p:spPr>
        <p:txBody>
          <a:bodyPr/>
          <a:lstStyle/>
          <a:p>
            <a:endParaRPr lang="en-US"/>
          </a:p>
        </p:txBody>
      </p:sp>
      <p:sp>
        <p:nvSpPr>
          <p:cNvPr id="51237" name="Text Box 37"/>
          <p:cNvSpPr txBox="1">
            <a:spLocks noChangeArrowheads="1"/>
          </p:cNvSpPr>
          <p:nvPr/>
        </p:nvSpPr>
        <p:spPr bwMode="auto">
          <a:xfrm>
            <a:off x="6800850" y="3382963"/>
            <a:ext cx="2413000" cy="6413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i="1"/>
              <a:t>Provisioning Interface (out of scope)</a:t>
            </a:r>
            <a:endParaRPr lang="en-US" i="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4"/>
          <p:cNvSpPr>
            <a:spLocks noGrp="1" noChangeArrowheads="1"/>
          </p:cNvSpPr>
          <p:nvPr>
            <p:ph type="title"/>
          </p:nvPr>
        </p:nvSpPr>
        <p:spPr/>
        <p:txBody>
          <a:bodyPr/>
          <a:lstStyle/>
          <a:p>
            <a:r>
              <a:rPr lang="sv-SE" smtClean="0"/>
              <a:t>Create group</a:t>
            </a:r>
            <a:endParaRPr lang="en-US" smtClean="0"/>
          </a:p>
        </p:txBody>
      </p:sp>
      <p:grpSp>
        <p:nvGrpSpPr>
          <p:cNvPr id="29698" name="Group 7"/>
          <p:cNvGrpSpPr>
            <a:grpSpLocks/>
          </p:cNvGrpSpPr>
          <p:nvPr/>
        </p:nvGrpSpPr>
        <p:grpSpPr bwMode="auto">
          <a:xfrm>
            <a:off x="1620838" y="1233488"/>
            <a:ext cx="887412" cy="4806950"/>
            <a:chOff x="122" y="768"/>
            <a:chExt cx="559" cy="3028"/>
          </a:xfrm>
        </p:grpSpPr>
        <p:sp>
          <p:nvSpPr>
            <p:cNvPr id="29750" name="Rectangle 5"/>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29751" name="Line 6"/>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29699" name="Group 8"/>
          <p:cNvGrpSpPr>
            <a:grpSpLocks/>
          </p:cNvGrpSpPr>
          <p:nvPr/>
        </p:nvGrpSpPr>
        <p:grpSpPr bwMode="auto">
          <a:xfrm>
            <a:off x="3097213" y="1239838"/>
            <a:ext cx="887412" cy="4806950"/>
            <a:chOff x="122" y="768"/>
            <a:chExt cx="559" cy="3028"/>
          </a:xfrm>
        </p:grpSpPr>
        <p:sp>
          <p:nvSpPr>
            <p:cNvPr id="29748" name="Rectangle 9"/>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29749" name="Line 10"/>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29700" name="Group 11"/>
          <p:cNvGrpSpPr>
            <a:grpSpLocks/>
          </p:cNvGrpSpPr>
          <p:nvPr/>
        </p:nvGrpSpPr>
        <p:grpSpPr bwMode="auto">
          <a:xfrm>
            <a:off x="4656138" y="1233488"/>
            <a:ext cx="887412" cy="4806950"/>
            <a:chOff x="122" y="768"/>
            <a:chExt cx="559" cy="3028"/>
          </a:xfrm>
        </p:grpSpPr>
        <p:sp>
          <p:nvSpPr>
            <p:cNvPr id="29746" name="Rectangle 12"/>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29747" name="Line 13"/>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29701" name="Group 14"/>
          <p:cNvGrpSpPr>
            <a:grpSpLocks/>
          </p:cNvGrpSpPr>
          <p:nvPr/>
        </p:nvGrpSpPr>
        <p:grpSpPr bwMode="auto">
          <a:xfrm>
            <a:off x="6357938" y="1246188"/>
            <a:ext cx="887412" cy="4806950"/>
            <a:chOff x="122" y="768"/>
            <a:chExt cx="559" cy="3028"/>
          </a:xfrm>
        </p:grpSpPr>
        <p:sp>
          <p:nvSpPr>
            <p:cNvPr id="29744" name="Rectangle 15"/>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29745" name="Line 16"/>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29702" name="Group 17"/>
          <p:cNvGrpSpPr>
            <a:grpSpLocks/>
          </p:cNvGrpSpPr>
          <p:nvPr/>
        </p:nvGrpSpPr>
        <p:grpSpPr bwMode="auto">
          <a:xfrm>
            <a:off x="7910513" y="1246188"/>
            <a:ext cx="887412" cy="4806950"/>
            <a:chOff x="122" y="768"/>
            <a:chExt cx="559" cy="3028"/>
          </a:xfrm>
        </p:grpSpPr>
        <p:sp>
          <p:nvSpPr>
            <p:cNvPr id="29742" name="Rectangle 18"/>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29743" name="Line 19"/>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29703" name="Group 27"/>
          <p:cNvGrpSpPr>
            <a:grpSpLocks/>
          </p:cNvGrpSpPr>
          <p:nvPr/>
        </p:nvGrpSpPr>
        <p:grpSpPr bwMode="auto">
          <a:xfrm>
            <a:off x="252413" y="1355725"/>
            <a:ext cx="576262" cy="1677988"/>
            <a:chOff x="442" y="2565"/>
            <a:chExt cx="363" cy="1057"/>
          </a:xfrm>
        </p:grpSpPr>
        <p:sp>
          <p:nvSpPr>
            <p:cNvPr id="29736"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29737"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29738"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29739"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29740"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29741"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49179" name="Text Box 27"/>
          <p:cNvSpPr txBox="1">
            <a:spLocks noChangeArrowheads="1"/>
          </p:cNvSpPr>
          <p:nvPr/>
        </p:nvSpPr>
        <p:spPr bwMode="auto">
          <a:xfrm>
            <a:off x="198438" y="2984500"/>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49180" name="Text Box 28"/>
          <p:cNvSpPr txBox="1">
            <a:spLocks noChangeArrowheads="1"/>
          </p:cNvSpPr>
          <p:nvPr/>
        </p:nvSpPr>
        <p:spPr bwMode="auto">
          <a:xfrm>
            <a:off x="1662113"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49181" name="Text Box 29"/>
          <p:cNvSpPr txBox="1">
            <a:spLocks noChangeArrowheads="1"/>
          </p:cNvSpPr>
          <p:nvPr/>
        </p:nvSpPr>
        <p:spPr bwMode="auto">
          <a:xfrm>
            <a:off x="308927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49182" name="Text Box 30"/>
          <p:cNvSpPr txBox="1">
            <a:spLocks noChangeArrowheads="1"/>
          </p:cNvSpPr>
          <p:nvPr/>
        </p:nvSpPr>
        <p:spPr bwMode="auto">
          <a:xfrm>
            <a:off x="470852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49183" name="Text Box 31"/>
          <p:cNvSpPr txBox="1">
            <a:spLocks noChangeArrowheads="1"/>
          </p:cNvSpPr>
          <p:nvPr/>
        </p:nvSpPr>
        <p:spPr bwMode="auto">
          <a:xfrm>
            <a:off x="6427788" y="1181100"/>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
        <p:nvSpPr>
          <p:cNvPr id="49184" name="Text Box 32"/>
          <p:cNvSpPr txBox="1">
            <a:spLocks noChangeArrowheads="1"/>
          </p:cNvSpPr>
          <p:nvPr/>
        </p:nvSpPr>
        <p:spPr bwMode="auto">
          <a:xfrm>
            <a:off x="7966075"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29710" name="Line 33"/>
          <p:cNvSpPr>
            <a:spLocks noChangeShapeType="1"/>
          </p:cNvSpPr>
          <p:nvPr/>
        </p:nvSpPr>
        <p:spPr bwMode="auto">
          <a:xfrm flipV="1">
            <a:off x="650875" y="2071688"/>
            <a:ext cx="1457325" cy="6350"/>
          </a:xfrm>
          <a:prstGeom prst="line">
            <a:avLst/>
          </a:prstGeom>
          <a:noFill/>
          <a:ln w="9525">
            <a:solidFill>
              <a:schemeClr val="tx1"/>
            </a:solidFill>
            <a:prstDash val="sysDot"/>
            <a:round/>
            <a:headEnd/>
            <a:tailEnd type="triangle" w="med" len="med"/>
          </a:ln>
        </p:spPr>
        <p:txBody>
          <a:bodyPr/>
          <a:lstStyle/>
          <a:p>
            <a:endParaRPr lang="en-US"/>
          </a:p>
        </p:txBody>
      </p:sp>
      <p:sp>
        <p:nvSpPr>
          <p:cNvPr id="29711" name="Line 34"/>
          <p:cNvSpPr>
            <a:spLocks noChangeShapeType="1"/>
          </p:cNvSpPr>
          <p:nvPr/>
        </p:nvSpPr>
        <p:spPr bwMode="auto">
          <a:xfrm>
            <a:off x="2063750" y="2300288"/>
            <a:ext cx="1482725" cy="0"/>
          </a:xfrm>
          <a:prstGeom prst="line">
            <a:avLst/>
          </a:prstGeom>
          <a:noFill/>
          <a:ln w="9525">
            <a:solidFill>
              <a:schemeClr val="tx1"/>
            </a:solidFill>
            <a:round/>
            <a:headEnd/>
            <a:tailEnd type="triangle" w="med" len="med"/>
          </a:ln>
        </p:spPr>
        <p:txBody>
          <a:bodyPr/>
          <a:lstStyle/>
          <a:p>
            <a:endParaRPr lang="en-US"/>
          </a:p>
        </p:txBody>
      </p:sp>
      <p:sp>
        <p:nvSpPr>
          <p:cNvPr id="29712" name="Line 35"/>
          <p:cNvSpPr>
            <a:spLocks noChangeShapeType="1"/>
          </p:cNvSpPr>
          <p:nvPr/>
        </p:nvSpPr>
        <p:spPr bwMode="auto">
          <a:xfrm>
            <a:off x="3554413" y="2773363"/>
            <a:ext cx="1524000" cy="0"/>
          </a:xfrm>
          <a:prstGeom prst="line">
            <a:avLst/>
          </a:prstGeom>
          <a:noFill/>
          <a:ln w="9525">
            <a:solidFill>
              <a:schemeClr val="tx1"/>
            </a:solidFill>
            <a:round/>
            <a:headEnd/>
            <a:tailEnd type="triangle" w="med" len="med"/>
          </a:ln>
        </p:spPr>
        <p:txBody>
          <a:bodyPr/>
          <a:lstStyle/>
          <a:p>
            <a:endParaRPr lang="en-US"/>
          </a:p>
        </p:txBody>
      </p:sp>
      <p:sp>
        <p:nvSpPr>
          <p:cNvPr id="29713" name="Freeform 36"/>
          <p:cNvSpPr>
            <a:spLocks/>
          </p:cNvSpPr>
          <p:nvPr/>
        </p:nvSpPr>
        <p:spPr bwMode="auto">
          <a:xfrm>
            <a:off x="3560763" y="219868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29714" name="Freeform 37"/>
          <p:cNvSpPr>
            <a:spLocks/>
          </p:cNvSpPr>
          <p:nvPr/>
        </p:nvSpPr>
        <p:spPr bwMode="auto">
          <a:xfrm>
            <a:off x="5121275" y="2663825"/>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29715" name="Line 38"/>
          <p:cNvSpPr>
            <a:spLocks noChangeShapeType="1"/>
          </p:cNvSpPr>
          <p:nvPr/>
        </p:nvSpPr>
        <p:spPr bwMode="auto">
          <a:xfrm>
            <a:off x="5113338" y="3568700"/>
            <a:ext cx="1662112" cy="0"/>
          </a:xfrm>
          <a:prstGeom prst="line">
            <a:avLst/>
          </a:prstGeom>
          <a:noFill/>
          <a:ln w="9525">
            <a:solidFill>
              <a:schemeClr val="tx1"/>
            </a:solidFill>
            <a:round/>
            <a:headEnd/>
            <a:tailEnd type="triangle" w="med" len="med"/>
          </a:ln>
        </p:spPr>
        <p:txBody>
          <a:bodyPr/>
          <a:lstStyle/>
          <a:p>
            <a:endParaRPr lang="en-US"/>
          </a:p>
        </p:txBody>
      </p:sp>
      <p:sp>
        <p:nvSpPr>
          <p:cNvPr id="29716" name="Line 40"/>
          <p:cNvSpPr>
            <a:spLocks noChangeShapeType="1"/>
          </p:cNvSpPr>
          <p:nvPr/>
        </p:nvSpPr>
        <p:spPr bwMode="auto">
          <a:xfrm>
            <a:off x="6818313" y="4238625"/>
            <a:ext cx="1524000" cy="0"/>
          </a:xfrm>
          <a:prstGeom prst="line">
            <a:avLst/>
          </a:prstGeom>
          <a:noFill/>
          <a:ln w="9525">
            <a:solidFill>
              <a:schemeClr val="tx1"/>
            </a:solidFill>
            <a:round/>
            <a:headEnd/>
            <a:tailEnd type="triangle" w="med" len="med"/>
          </a:ln>
        </p:spPr>
        <p:txBody>
          <a:bodyPr/>
          <a:lstStyle/>
          <a:p>
            <a:endParaRPr lang="en-US"/>
          </a:p>
        </p:txBody>
      </p:sp>
      <p:sp>
        <p:nvSpPr>
          <p:cNvPr id="29717" name="Line 41"/>
          <p:cNvSpPr>
            <a:spLocks noChangeShapeType="1"/>
          </p:cNvSpPr>
          <p:nvPr/>
        </p:nvSpPr>
        <p:spPr bwMode="auto">
          <a:xfrm>
            <a:off x="6818313" y="4475163"/>
            <a:ext cx="1524000" cy="0"/>
          </a:xfrm>
          <a:prstGeom prst="line">
            <a:avLst/>
          </a:prstGeom>
          <a:noFill/>
          <a:ln w="9525">
            <a:solidFill>
              <a:schemeClr val="tx1"/>
            </a:solidFill>
            <a:round/>
            <a:headEnd type="triangle" w="med" len="med"/>
            <a:tailEnd/>
          </a:ln>
        </p:spPr>
        <p:txBody>
          <a:bodyPr/>
          <a:lstStyle/>
          <a:p>
            <a:endParaRPr lang="en-US"/>
          </a:p>
        </p:txBody>
      </p:sp>
      <p:sp>
        <p:nvSpPr>
          <p:cNvPr id="29718" name="Line 42"/>
          <p:cNvSpPr>
            <a:spLocks noChangeShapeType="1"/>
          </p:cNvSpPr>
          <p:nvPr/>
        </p:nvSpPr>
        <p:spPr bwMode="auto">
          <a:xfrm>
            <a:off x="5127625" y="4710113"/>
            <a:ext cx="1647825" cy="0"/>
          </a:xfrm>
          <a:prstGeom prst="line">
            <a:avLst/>
          </a:prstGeom>
          <a:noFill/>
          <a:ln w="9525">
            <a:solidFill>
              <a:schemeClr val="tx1"/>
            </a:solidFill>
            <a:round/>
            <a:headEnd type="triangle" w="med" len="med"/>
            <a:tailEnd/>
          </a:ln>
        </p:spPr>
        <p:txBody>
          <a:bodyPr/>
          <a:lstStyle/>
          <a:p>
            <a:endParaRPr lang="en-US"/>
          </a:p>
        </p:txBody>
      </p:sp>
      <p:sp>
        <p:nvSpPr>
          <p:cNvPr id="29719" name="Line 44"/>
          <p:cNvSpPr>
            <a:spLocks noChangeShapeType="1"/>
          </p:cNvSpPr>
          <p:nvPr/>
        </p:nvSpPr>
        <p:spPr bwMode="auto">
          <a:xfrm>
            <a:off x="3541713" y="5151438"/>
            <a:ext cx="1522412" cy="0"/>
          </a:xfrm>
          <a:prstGeom prst="line">
            <a:avLst/>
          </a:prstGeom>
          <a:noFill/>
          <a:ln w="9525">
            <a:solidFill>
              <a:schemeClr val="tx1"/>
            </a:solidFill>
            <a:round/>
            <a:headEnd type="triangle" w="med" len="med"/>
            <a:tailEnd/>
          </a:ln>
        </p:spPr>
        <p:txBody>
          <a:bodyPr/>
          <a:lstStyle/>
          <a:p>
            <a:endParaRPr lang="en-US"/>
          </a:p>
        </p:txBody>
      </p:sp>
      <p:sp>
        <p:nvSpPr>
          <p:cNvPr id="29720" name="Line 45"/>
          <p:cNvSpPr>
            <a:spLocks noChangeShapeType="1"/>
          </p:cNvSpPr>
          <p:nvPr/>
        </p:nvSpPr>
        <p:spPr bwMode="auto">
          <a:xfrm>
            <a:off x="2074863" y="5513388"/>
            <a:ext cx="1495425" cy="0"/>
          </a:xfrm>
          <a:prstGeom prst="line">
            <a:avLst/>
          </a:prstGeom>
          <a:noFill/>
          <a:ln w="9525">
            <a:solidFill>
              <a:schemeClr val="tx1"/>
            </a:solidFill>
            <a:round/>
            <a:headEnd type="triangle" w="med" len="med"/>
            <a:tailEnd/>
          </a:ln>
        </p:spPr>
        <p:txBody>
          <a:bodyPr/>
          <a:lstStyle/>
          <a:p>
            <a:endParaRPr lang="en-US"/>
          </a:p>
        </p:txBody>
      </p:sp>
      <p:sp>
        <p:nvSpPr>
          <p:cNvPr id="49198" name="Text Box 46"/>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49199" name="Text Box 47"/>
          <p:cNvSpPr txBox="1">
            <a:spLocks noChangeArrowheads="1"/>
          </p:cNvSpPr>
          <p:nvPr/>
        </p:nvSpPr>
        <p:spPr bwMode="auto">
          <a:xfrm>
            <a:off x="766763" y="2159000"/>
            <a:ext cx="115728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 2 into group”</a:t>
            </a:r>
            <a:endParaRPr lang="en-US" sz="1200" i="1"/>
          </a:p>
        </p:txBody>
      </p:sp>
      <p:sp>
        <p:nvSpPr>
          <p:cNvPr id="49200" name="Text Box 48"/>
          <p:cNvSpPr txBox="1">
            <a:spLocks noChangeArrowheads="1"/>
          </p:cNvSpPr>
          <p:nvPr/>
        </p:nvSpPr>
        <p:spPr bwMode="auto">
          <a:xfrm>
            <a:off x="2063750" y="2292350"/>
            <a:ext cx="1157288"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URI=empty)</a:t>
            </a:r>
            <a:endParaRPr lang="en-US" sz="1200" i="1"/>
          </a:p>
        </p:txBody>
      </p:sp>
      <p:sp>
        <p:nvSpPr>
          <p:cNvPr id="49201" name="Text Box 49"/>
          <p:cNvSpPr txBox="1">
            <a:spLocks noChangeArrowheads="1"/>
          </p:cNvSpPr>
          <p:nvPr/>
        </p:nvSpPr>
        <p:spPr bwMode="auto">
          <a:xfrm>
            <a:off x="3905250" y="1958975"/>
            <a:ext cx="1905000"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(URI=empty) URI exists, otherwise forward</a:t>
            </a:r>
            <a:endParaRPr lang="en-US" sz="1200" i="1"/>
          </a:p>
        </p:txBody>
      </p:sp>
      <p:sp>
        <p:nvSpPr>
          <p:cNvPr id="49202" name="Text Box 50"/>
          <p:cNvSpPr txBox="1">
            <a:spLocks noChangeArrowheads="1"/>
          </p:cNvSpPr>
          <p:nvPr/>
        </p:nvSpPr>
        <p:spPr bwMode="auto">
          <a:xfrm>
            <a:off x="3559175" y="2760663"/>
            <a:ext cx="1157288" cy="639762"/>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URI=empty)</a:t>
            </a:r>
            <a:endParaRPr lang="en-US" sz="1200" i="1"/>
          </a:p>
        </p:txBody>
      </p:sp>
      <p:sp>
        <p:nvSpPr>
          <p:cNvPr id="49203" name="Text Box 51"/>
          <p:cNvSpPr txBox="1">
            <a:spLocks noChangeArrowheads="1"/>
          </p:cNvSpPr>
          <p:nvPr/>
        </p:nvSpPr>
        <p:spPr bwMode="auto">
          <a:xfrm>
            <a:off x="5480050" y="2508250"/>
            <a:ext cx="32908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(URI=empty) URI exists, otherwise create group, assign URI and default policy</a:t>
            </a:r>
            <a:endParaRPr lang="en-US" sz="1200" i="1"/>
          </a:p>
        </p:txBody>
      </p:sp>
      <p:sp>
        <p:nvSpPr>
          <p:cNvPr id="49204" name="Text Box 52"/>
          <p:cNvSpPr txBox="1">
            <a:spLocks noChangeArrowheads="1"/>
          </p:cNvSpPr>
          <p:nvPr/>
        </p:nvSpPr>
        <p:spPr bwMode="auto">
          <a:xfrm>
            <a:off x="5118100" y="32702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 policy)</a:t>
            </a:r>
            <a:endParaRPr lang="en-US" sz="1200" i="1"/>
          </a:p>
        </p:txBody>
      </p:sp>
      <p:sp>
        <p:nvSpPr>
          <p:cNvPr id="29728" name="Freeform 53"/>
          <p:cNvSpPr>
            <a:spLocks/>
          </p:cNvSpPr>
          <p:nvPr/>
        </p:nvSpPr>
        <p:spPr bwMode="auto">
          <a:xfrm>
            <a:off x="6791325" y="35433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49206" name="Text Box 54"/>
          <p:cNvSpPr txBox="1">
            <a:spLocks noChangeArrowheads="1"/>
          </p:cNvSpPr>
          <p:nvPr/>
        </p:nvSpPr>
        <p:spPr bwMode="auto">
          <a:xfrm>
            <a:off x="7162800" y="3435350"/>
            <a:ext cx="1239838"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a:t>
            </a:r>
            <a:endParaRPr lang="en-US" sz="1200" i="1"/>
          </a:p>
        </p:txBody>
      </p:sp>
      <p:sp>
        <p:nvSpPr>
          <p:cNvPr id="49212" name="Text Box 60"/>
          <p:cNvSpPr txBox="1">
            <a:spLocks noChangeArrowheads="1"/>
          </p:cNvSpPr>
          <p:nvPr/>
        </p:nvSpPr>
        <p:spPr bwMode="auto">
          <a:xfrm>
            <a:off x="6781800" y="39433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49213" name="Text Box 61"/>
          <p:cNvSpPr txBox="1">
            <a:spLocks noChangeArrowheads="1"/>
          </p:cNvSpPr>
          <p:nvPr/>
        </p:nvSpPr>
        <p:spPr bwMode="auto">
          <a:xfrm>
            <a:off x="6913563" y="4192588"/>
            <a:ext cx="2195512"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49214" name="Text Box 62"/>
          <p:cNvSpPr txBox="1">
            <a:spLocks noChangeArrowheads="1"/>
          </p:cNvSpPr>
          <p:nvPr/>
        </p:nvSpPr>
        <p:spPr bwMode="auto">
          <a:xfrm>
            <a:off x="5175250" y="4437063"/>
            <a:ext cx="2195513"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49215" name="Text Box 63"/>
          <p:cNvSpPr txBox="1">
            <a:spLocks noChangeArrowheads="1"/>
          </p:cNvSpPr>
          <p:nvPr/>
        </p:nvSpPr>
        <p:spPr bwMode="auto">
          <a:xfrm>
            <a:off x="3597275" y="4878388"/>
            <a:ext cx="2195513"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49216" name="Text Box 64"/>
          <p:cNvSpPr txBox="1">
            <a:spLocks noChangeArrowheads="1"/>
          </p:cNvSpPr>
          <p:nvPr/>
        </p:nvSpPr>
        <p:spPr bwMode="auto">
          <a:xfrm>
            <a:off x="2114550" y="5184775"/>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29735" name="Text Box 42"/>
          <p:cNvSpPr txBox="1">
            <a:spLocks noChangeArrowheads="1"/>
          </p:cNvSpPr>
          <p:nvPr/>
        </p:nvSpPr>
        <p:spPr bwMode="auto">
          <a:xfrm>
            <a:off x="222250" y="3806825"/>
            <a:ext cx="3433763" cy="517525"/>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1400" i="1"/>
              <a:t>Comment: Invitation to an empty group implies the group has to be created. </a:t>
            </a:r>
            <a:endParaRPr lang="en-US" sz="1400" i="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r>
              <a:rPr lang="sv-SE" smtClean="0"/>
              <a:t>Invite PNE to existing group</a:t>
            </a:r>
            <a:endParaRPr lang="en-US" smtClean="0"/>
          </a:p>
        </p:txBody>
      </p:sp>
      <p:grpSp>
        <p:nvGrpSpPr>
          <p:cNvPr id="30722" name="Group 3"/>
          <p:cNvGrpSpPr>
            <a:grpSpLocks/>
          </p:cNvGrpSpPr>
          <p:nvPr/>
        </p:nvGrpSpPr>
        <p:grpSpPr bwMode="auto">
          <a:xfrm>
            <a:off x="1620838" y="1233488"/>
            <a:ext cx="887412" cy="4806950"/>
            <a:chOff x="122" y="768"/>
            <a:chExt cx="559" cy="3028"/>
          </a:xfrm>
        </p:grpSpPr>
        <p:sp>
          <p:nvSpPr>
            <p:cNvPr id="30773" name="Rectangle 4"/>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0774" name="Line 5"/>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0723" name="Group 6"/>
          <p:cNvGrpSpPr>
            <a:grpSpLocks/>
          </p:cNvGrpSpPr>
          <p:nvPr/>
        </p:nvGrpSpPr>
        <p:grpSpPr bwMode="auto">
          <a:xfrm>
            <a:off x="3097213" y="1239838"/>
            <a:ext cx="887412" cy="4806950"/>
            <a:chOff x="122" y="768"/>
            <a:chExt cx="559" cy="3028"/>
          </a:xfrm>
        </p:grpSpPr>
        <p:sp>
          <p:nvSpPr>
            <p:cNvPr id="30771" name="Rectangle 7"/>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0772" name="Line 8"/>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0724" name="Group 9"/>
          <p:cNvGrpSpPr>
            <a:grpSpLocks/>
          </p:cNvGrpSpPr>
          <p:nvPr/>
        </p:nvGrpSpPr>
        <p:grpSpPr bwMode="auto">
          <a:xfrm>
            <a:off x="4656138" y="1233488"/>
            <a:ext cx="887412" cy="4806950"/>
            <a:chOff x="122" y="768"/>
            <a:chExt cx="559" cy="3028"/>
          </a:xfrm>
        </p:grpSpPr>
        <p:sp>
          <p:nvSpPr>
            <p:cNvPr id="30769" name="Rectangle 10"/>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0770" name="Line 11"/>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0725" name="Group 12"/>
          <p:cNvGrpSpPr>
            <a:grpSpLocks/>
          </p:cNvGrpSpPr>
          <p:nvPr/>
        </p:nvGrpSpPr>
        <p:grpSpPr bwMode="auto">
          <a:xfrm>
            <a:off x="6357938" y="1246188"/>
            <a:ext cx="887412" cy="4806950"/>
            <a:chOff x="122" y="768"/>
            <a:chExt cx="559" cy="3028"/>
          </a:xfrm>
        </p:grpSpPr>
        <p:sp>
          <p:nvSpPr>
            <p:cNvPr id="30767" name="Rectangle 13"/>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0768" name="Line 14"/>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0726" name="Group 15"/>
          <p:cNvGrpSpPr>
            <a:grpSpLocks/>
          </p:cNvGrpSpPr>
          <p:nvPr/>
        </p:nvGrpSpPr>
        <p:grpSpPr bwMode="auto">
          <a:xfrm>
            <a:off x="7910513" y="1246188"/>
            <a:ext cx="887412" cy="4806950"/>
            <a:chOff x="122" y="768"/>
            <a:chExt cx="559" cy="3028"/>
          </a:xfrm>
        </p:grpSpPr>
        <p:sp>
          <p:nvSpPr>
            <p:cNvPr id="30765" name="Rectangle 16"/>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0766" name="Line 17"/>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0727" name="Group 27"/>
          <p:cNvGrpSpPr>
            <a:grpSpLocks/>
          </p:cNvGrpSpPr>
          <p:nvPr/>
        </p:nvGrpSpPr>
        <p:grpSpPr bwMode="auto">
          <a:xfrm>
            <a:off x="252413" y="1355725"/>
            <a:ext cx="576262" cy="1677988"/>
            <a:chOff x="442" y="2565"/>
            <a:chExt cx="363" cy="1057"/>
          </a:xfrm>
        </p:grpSpPr>
        <p:sp>
          <p:nvSpPr>
            <p:cNvPr id="30759"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0760"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0761"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0762"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0763"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0764"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1225" name="Text Box 25"/>
          <p:cNvSpPr txBox="1">
            <a:spLocks noChangeArrowheads="1"/>
          </p:cNvSpPr>
          <p:nvPr/>
        </p:nvSpPr>
        <p:spPr bwMode="auto">
          <a:xfrm>
            <a:off x="198438" y="2984500"/>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51226" name="Text Box 26"/>
          <p:cNvSpPr txBox="1">
            <a:spLocks noChangeArrowheads="1"/>
          </p:cNvSpPr>
          <p:nvPr/>
        </p:nvSpPr>
        <p:spPr bwMode="auto">
          <a:xfrm>
            <a:off x="1662113"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51227" name="Text Box 27"/>
          <p:cNvSpPr txBox="1">
            <a:spLocks noChangeArrowheads="1"/>
          </p:cNvSpPr>
          <p:nvPr/>
        </p:nvSpPr>
        <p:spPr bwMode="auto">
          <a:xfrm>
            <a:off x="308927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51228" name="Text Box 28"/>
          <p:cNvSpPr txBox="1">
            <a:spLocks noChangeArrowheads="1"/>
          </p:cNvSpPr>
          <p:nvPr/>
        </p:nvSpPr>
        <p:spPr bwMode="auto">
          <a:xfrm>
            <a:off x="470852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51230" name="Text Box 30"/>
          <p:cNvSpPr txBox="1">
            <a:spLocks noChangeArrowheads="1"/>
          </p:cNvSpPr>
          <p:nvPr/>
        </p:nvSpPr>
        <p:spPr bwMode="auto">
          <a:xfrm>
            <a:off x="7966075"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30733" name="Line 31"/>
          <p:cNvSpPr>
            <a:spLocks noChangeShapeType="1"/>
          </p:cNvSpPr>
          <p:nvPr/>
        </p:nvSpPr>
        <p:spPr bwMode="auto">
          <a:xfrm flipV="1">
            <a:off x="650875" y="2071688"/>
            <a:ext cx="1457325" cy="6350"/>
          </a:xfrm>
          <a:prstGeom prst="line">
            <a:avLst/>
          </a:prstGeom>
          <a:noFill/>
          <a:ln w="9525">
            <a:solidFill>
              <a:schemeClr val="tx1"/>
            </a:solidFill>
            <a:prstDash val="sysDot"/>
            <a:round/>
            <a:headEnd/>
            <a:tailEnd type="triangle" w="med" len="med"/>
          </a:ln>
        </p:spPr>
        <p:txBody>
          <a:bodyPr/>
          <a:lstStyle/>
          <a:p>
            <a:endParaRPr lang="en-US"/>
          </a:p>
        </p:txBody>
      </p:sp>
      <p:sp>
        <p:nvSpPr>
          <p:cNvPr id="30734" name="Line 32"/>
          <p:cNvSpPr>
            <a:spLocks noChangeShapeType="1"/>
          </p:cNvSpPr>
          <p:nvPr/>
        </p:nvSpPr>
        <p:spPr bwMode="auto">
          <a:xfrm>
            <a:off x="2063750" y="2300288"/>
            <a:ext cx="1482725" cy="0"/>
          </a:xfrm>
          <a:prstGeom prst="line">
            <a:avLst/>
          </a:prstGeom>
          <a:noFill/>
          <a:ln w="9525">
            <a:solidFill>
              <a:schemeClr val="tx1"/>
            </a:solidFill>
            <a:round/>
            <a:headEnd/>
            <a:tailEnd type="triangle" w="med" len="med"/>
          </a:ln>
        </p:spPr>
        <p:txBody>
          <a:bodyPr/>
          <a:lstStyle/>
          <a:p>
            <a:endParaRPr lang="en-US"/>
          </a:p>
        </p:txBody>
      </p:sp>
      <p:sp>
        <p:nvSpPr>
          <p:cNvPr id="30735" name="Line 33"/>
          <p:cNvSpPr>
            <a:spLocks noChangeShapeType="1"/>
          </p:cNvSpPr>
          <p:nvPr/>
        </p:nvSpPr>
        <p:spPr bwMode="auto">
          <a:xfrm>
            <a:off x="3554413" y="2773363"/>
            <a:ext cx="1524000" cy="0"/>
          </a:xfrm>
          <a:prstGeom prst="line">
            <a:avLst/>
          </a:prstGeom>
          <a:noFill/>
          <a:ln w="9525">
            <a:solidFill>
              <a:schemeClr val="tx1"/>
            </a:solidFill>
            <a:round/>
            <a:headEnd/>
            <a:tailEnd type="triangle" w="med" len="med"/>
          </a:ln>
        </p:spPr>
        <p:txBody>
          <a:bodyPr/>
          <a:lstStyle/>
          <a:p>
            <a:endParaRPr lang="en-US"/>
          </a:p>
        </p:txBody>
      </p:sp>
      <p:sp>
        <p:nvSpPr>
          <p:cNvPr id="30736" name="Freeform 34"/>
          <p:cNvSpPr>
            <a:spLocks/>
          </p:cNvSpPr>
          <p:nvPr/>
        </p:nvSpPr>
        <p:spPr bwMode="auto">
          <a:xfrm>
            <a:off x="3560763" y="219868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0737" name="Freeform 35"/>
          <p:cNvSpPr>
            <a:spLocks/>
          </p:cNvSpPr>
          <p:nvPr/>
        </p:nvSpPr>
        <p:spPr bwMode="auto">
          <a:xfrm>
            <a:off x="5121275" y="2663825"/>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0738" name="Line 36"/>
          <p:cNvSpPr>
            <a:spLocks noChangeShapeType="1"/>
          </p:cNvSpPr>
          <p:nvPr/>
        </p:nvSpPr>
        <p:spPr bwMode="auto">
          <a:xfrm>
            <a:off x="5113338" y="3568700"/>
            <a:ext cx="1662112" cy="0"/>
          </a:xfrm>
          <a:prstGeom prst="line">
            <a:avLst/>
          </a:prstGeom>
          <a:noFill/>
          <a:ln w="9525">
            <a:solidFill>
              <a:schemeClr val="tx1"/>
            </a:solidFill>
            <a:round/>
            <a:headEnd/>
            <a:tailEnd type="triangle" w="med" len="med"/>
          </a:ln>
        </p:spPr>
        <p:txBody>
          <a:bodyPr/>
          <a:lstStyle/>
          <a:p>
            <a:endParaRPr lang="en-US"/>
          </a:p>
        </p:txBody>
      </p:sp>
      <p:sp>
        <p:nvSpPr>
          <p:cNvPr id="30739" name="Line 37"/>
          <p:cNvSpPr>
            <a:spLocks noChangeShapeType="1"/>
          </p:cNvSpPr>
          <p:nvPr/>
        </p:nvSpPr>
        <p:spPr bwMode="auto">
          <a:xfrm>
            <a:off x="6818313" y="4238625"/>
            <a:ext cx="1524000" cy="0"/>
          </a:xfrm>
          <a:prstGeom prst="line">
            <a:avLst/>
          </a:prstGeom>
          <a:noFill/>
          <a:ln w="9525">
            <a:solidFill>
              <a:schemeClr val="tx1"/>
            </a:solidFill>
            <a:round/>
            <a:headEnd/>
            <a:tailEnd type="triangle" w="med" len="med"/>
          </a:ln>
        </p:spPr>
        <p:txBody>
          <a:bodyPr/>
          <a:lstStyle/>
          <a:p>
            <a:endParaRPr lang="en-US"/>
          </a:p>
        </p:txBody>
      </p:sp>
      <p:sp>
        <p:nvSpPr>
          <p:cNvPr id="30740" name="Line 38"/>
          <p:cNvSpPr>
            <a:spLocks noChangeShapeType="1"/>
          </p:cNvSpPr>
          <p:nvPr/>
        </p:nvSpPr>
        <p:spPr bwMode="auto">
          <a:xfrm>
            <a:off x="6818313" y="4475163"/>
            <a:ext cx="1524000" cy="0"/>
          </a:xfrm>
          <a:prstGeom prst="line">
            <a:avLst/>
          </a:prstGeom>
          <a:noFill/>
          <a:ln w="9525">
            <a:solidFill>
              <a:schemeClr val="tx1"/>
            </a:solidFill>
            <a:round/>
            <a:headEnd type="triangle" w="med" len="med"/>
            <a:tailEnd/>
          </a:ln>
        </p:spPr>
        <p:txBody>
          <a:bodyPr/>
          <a:lstStyle/>
          <a:p>
            <a:endParaRPr lang="en-US"/>
          </a:p>
        </p:txBody>
      </p:sp>
      <p:sp>
        <p:nvSpPr>
          <p:cNvPr id="30741" name="Line 39"/>
          <p:cNvSpPr>
            <a:spLocks noChangeShapeType="1"/>
          </p:cNvSpPr>
          <p:nvPr/>
        </p:nvSpPr>
        <p:spPr bwMode="auto">
          <a:xfrm>
            <a:off x="5127625" y="4710113"/>
            <a:ext cx="1647825" cy="0"/>
          </a:xfrm>
          <a:prstGeom prst="line">
            <a:avLst/>
          </a:prstGeom>
          <a:noFill/>
          <a:ln w="9525">
            <a:solidFill>
              <a:schemeClr val="tx1"/>
            </a:solidFill>
            <a:round/>
            <a:headEnd type="triangle" w="med" len="med"/>
            <a:tailEnd/>
          </a:ln>
        </p:spPr>
        <p:txBody>
          <a:bodyPr/>
          <a:lstStyle/>
          <a:p>
            <a:endParaRPr lang="en-US"/>
          </a:p>
        </p:txBody>
      </p:sp>
      <p:sp>
        <p:nvSpPr>
          <p:cNvPr id="30742" name="Line 40"/>
          <p:cNvSpPr>
            <a:spLocks noChangeShapeType="1"/>
          </p:cNvSpPr>
          <p:nvPr/>
        </p:nvSpPr>
        <p:spPr bwMode="auto">
          <a:xfrm>
            <a:off x="3541713" y="5151438"/>
            <a:ext cx="1522412" cy="0"/>
          </a:xfrm>
          <a:prstGeom prst="line">
            <a:avLst/>
          </a:prstGeom>
          <a:noFill/>
          <a:ln w="9525">
            <a:solidFill>
              <a:schemeClr val="tx1"/>
            </a:solidFill>
            <a:round/>
            <a:headEnd type="triangle" w="med" len="med"/>
            <a:tailEnd/>
          </a:ln>
        </p:spPr>
        <p:txBody>
          <a:bodyPr/>
          <a:lstStyle/>
          <a:p>
            <a:endParaRPr lang="en-US"/>
          </a:p>
        </p:txBody>
      </p:sp>
      <p:sp>
        <p:nvSpPr>
          <p:cNvPr id="30743" name="Line 41"/>
          <p:cNvSpPr>
            <a:spLocks noChangeShapeType="1"/>
          </p:cNvSpPr>
          <p:nvPr/>
        </p:nvSpPr>
        <p:spPr bwMode="auto">
          <a:xfrm>
            <a:off x="2074863" y="5513388"/>
            <a:ext cx="1495425" cy="0"/>
          </a:xfrm>
          <a:prstGeom prst="line">
            <a:avLst/>
          </a:prstGeom>
          <a:noFill/>
          <a:ln w="9525">
            <a:solidFill>
              <a:schemeClr val="tx1"/>
            </a:solidFill>
            <a:round/>
            <a:headEnd type="triangle" w="med" len="med"/>
            <a:tailEnd/>
          </a:ln>
        </p:spPr>
        <p:txBody>
          <a:bodyPr/>
          <a:lstStyle/>
          <a:p>
            <a:endParaRPr lang="en-US"/>
          </a:p>
        </p:txBody>
      </p:sp>
      <p:sp>
        <p:nvSpPr>
          <p:cNvPr id="51242" name="Text Box 42"/>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51243" name="Text Box 43"/>
          <p:cNvSpPr txBox="1">
            <a:spLocks noChangeArrowheads="1"/>
          </p:cNvSpPr>
          <p:nvPr/>
        </p:nvSpPr>
        <p:spPr bwMode="auto">
          <a:xfrm>
            <a:off x="766763" y="2159000"/>
            <a:ext cx="115728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 2 into group”</a:t>
            </a:r>
            <a:endParaRPr lang="en-US" sz="1200" i="1"/>
          </a:p>
        </p:txBody>
      </p:sp>
      <p:sp>
        <p:nvSpPr>
          <p:cNvPr id="51244" name="Text Box 44"/>
          <p:cNvSpPr txBox="1">
            <a:spLocks noChangeArrowheads="1"/>
          </p:cNvSpPr>
          <p:nvPr/>
        </p:nvSpPr>
        <p:spPr bwMode="auto">
          <a:xfrm>
            <a:off x="2063750" y="2292350"/>
            <a:ext cx="1157288"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URI=URI)</a:t>
            </a:r>
            <a:endParaRPr lang="en-US" sz="1200" i="1"/>
          </a:p>
        </p:txBody>
      </p:sp>
      <p:sp>
        <p:nvSpPr>
          <p:cNvPr id="51245" name="Text Box 45"/>
          <p:cNvSpPr txBox="1">
            <a:spLocks noChangeArrowheads="1"/>
          </p:cNvSpPr>
          <p:nvPr/>
        </p:nvSpPr>
        <p:spPr bwMode="auto">
          <a:xfrm>
            <a:off x="3905250" y="1958975"/>
            <a:ext cx="1905000"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URI=URI exists, and if responsible for policy enforcement, otherwise forward</a:t>
            </a:r>
            <a:endParaRPr lang="en-US" sz="1200" i="1"/>
          </a:p>
        </p:txBody>
      </p:sp>
      <p:sp>
        <p:nvSpPr>
          <p:cNvPr id="51246" name="Text Box 46"/>
          <p:cNvSpPr txBox="1">
            <a:spLocks noChangeArrowheads="1"/>
          </p:cNvSpPr>
          <p:nvPr/>
        </p:nvSpPr>
        <p:spPr bwMode="auto">
          <a:xfrm>
            <a:off x="3559175" y="2760663"/>
            <a:ext cx="1157288" cy="639762"/>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URI=URI)</a:t>
            </a:r>
            <a:endParaRPr lang="en-US" sz="1200" i="1"/>
          </a:p>
        </p:txBody>
      </p:sp>
      <p:sp>
        <p:nvSpPr>
          <p:cNvPr id="51247" name="Text Box 47"/>
          <p:cNvSpPr txBox="1">
            <a:spLocks noChangeArrowheads="1"/>
          </p:cNvSpPr>
          <p:nvPr/>
        </p:nvSpPr>
        <p:spPr bwMode="auto">
          <a:xfrm>
            <a:off x="5480050" y="2508250"/>
            <a:ext cx="32908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forward to responsible PEP</a:t>
            </a:r>
            <a:endParaRPr lang="en-US" sz="1200" i="1"/>
          </a:p>
        </p:txBody>
      </p:sp>
      <p:sp>
        <p:nvSpPr>
          <p:cNvPr id="51248" name="Text Box 48"/>
          <p:cNvSpPr txBox="1">
            <a:spLocks noChangeArrowheads="1"/>
          </p:cNvSpPr>
          <p:nvPr/>
        </p:nvSpPr>
        <p:spPr bwMode="auto">
          <a:xfrm>
            <a:off x="5118100" y="32702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30751" name="Freeform 49"/>
          <p:cNvSpPr>
            <a:spLocks/>
          </p:cNvSpPr>
          <p:nvPr/>
        </p:nvSpPr>
        <p:spPr bwMode="auto">
          <a:xfrm>
            <a:off x="6791325" y="35433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1250" name="Text Box 50"/>
          <p:cNvSpPr txBox="1">
            <a:spLocks noChangeArrowheads="1"/>
          </p:cNvSpPr>
          <p:nvPr/>
        </p:nvSpPr>
        <p:spPr bwMode="auto">
          <a:xfrm>
            <a:off x="7162800" y="3435350"/>
            <a:ext cx="123983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 = INVITE OK</a:t>
            </a:r>
            <a:endParaRPr lang="en-US" sz="1200" i="1"/>
          </a:p>
        </p:txBody>
      </p:sp>
      <p:sp>
        <p:nvSpPr>
          <p:cNvPr id="51251" name="Text Box 51"/>
          <p:cNvSpPr txBox="1">
            <a:spLocks noChangeArrowheads="1"/>
          </p:cNvSpPr>
          <p:nvPr/>
        </p:nvSpPr>
        <p:spPr bwMode="auto">
          <a:xfrm>
            <a:off x="6781800" y="39433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51252" name="Text Box 52"/>
          <p:cNvSpPr txBox="1">
            <a:spLocks noChangeArrowheads="1"/>
          </p:cNvSpPr>
          <p:nvPr/>
        </p:nvSpPr>
        <p:spPr bwMode="auto">
          <a:xfrm>
            <a:off x="6913563" y="4192588"/>
            <a:ext cx="2195512"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1253" name="Text Box 53"/>
          <p:cNvSpPr txBox="1">
            <a:spLocks noChangeArrowheads="1"/>
          </p:cNvSpPr>
          <p:nvPr/>
        </p:nvSpPr>
        <p:spPr bwMode="auto">
          <a:xfrm>
            <a:off x="5175250" y="4437063"/>
            <a:ext cx="2195513"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1254" name="Text Box 54"/>
          <p:cNvSpPr txBox="1">
            <a:spLocks noChangeArrowheads="1"/>
          </p:cNvSpPr>
          <p:nvPr/>
        </p:nvSpPr>
        <p:spPr bwMode="auto">
          <a:xfrm>
            <a:off x="3597275" y="4878388"/>
            <a:ext cx="2195513"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1255" name="Text Box 55"/>
          <p:cNvSpPr txBox="1">
            <a:spLocks noChangeArrowheads="1"/>
          </p:cNvSpPr>
          <p:nvPr/>
        </p:nvSpPr>
        <p:spPr bwMode="auto">
          <a:xfrm>
            <a:off x="2114550" y="5184775"/>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1256" name="Text Box 56"/>
          <p:cNvSpPr txBox="1">
            <a:spLocks noChangeArrowheads="1"/>
          </p:cNvSpPr>
          <p:nvPr/>
        </p:nvSpPr>
        <p:spPr bwMode="auto">
          <a:xfrm>
            <a:off x="6427788" y="1181100"/>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sv-SE" sz="2700" smtClean="0"/>
              <a:t>Invite PNE to existing group, but INVITE can not be accepted according to policy</a:t>
            </a:r>
            <a:endParaRPr lang="en-US" sz="2700" smtClean="0"/>
          </a:p>
        </p:txBody>
      </p:sp>
      <p:grpSp>
        <p:nvGrpSpPr>
          <p:cNvPr id="31746" name="Group 3"/>
          <p:cNvGrpSpPr>
            <a:grpSpLocks/>
          </p:cNvGrpSpPr>
          <p:nvPr/>
        </p:nvGrpSpPr>
        <p:grpSpPr bwMode="auto">
          <a:xfrm>
            <a:off x="1620838" y="1233488"/>
            <a:ext cx="887412" cy="4806950"/>
            <a:chOff x="122" y="768"/>
            <a:chExt cx="559" cy="3028"/>
          </a:xfrm>
        </p:grpSpPr>
        <p:sp>
          <p:nvSpPr>
            <p:cNvPr id="31794" name="Rectangle 4"/>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1795" name="Line 5"/>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1747" name="Group 6"/>
          <p:cNvGrpSpPr>
            <a:grpSpLocks/>
          </p:cNvGrpSpPr>
          <p:nvPr/>
        </p:nvGrpSpPr>
        <p:grpSpPr bwMode="auto">
          <a:xfrm>
            <a:off x="3097213" y="1239838"/>
            <a:ext cx="887412" cy="4806950"/>
            <a:chOff x="122" y="768"/>
            <a:chExt cx="559" cy="3028"/>
          </a:xfrm>
        </p:grpSpPr>
        <p:sp>
          <p:nvSpPr>
            <p:cNvPr id="31792" name="Rectangle 7"/>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1793" name="Line 8"/>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1748" name="Group 9"/>
          <p:cNvGrpSpPr>
            <a:grpSpLocks/>
          </p:cNvGrpSpPr>
          <p:nvPr/>
        </p:nvGrpSpPr>
        <p:grpSpPr bwMode="auto">
          <a:xfrm>
            <a:off x="4656138" y="1233488"/>
            <a:ext cx="887412" cy="4806950"/>
            <a:chOff x="122" y="768"/>
            <a:chExt cx="559" cy="3028"/>
          </a:xfrm>
        </p:grpSpPr>
        <p:sp>
          <p:nvSpPr>
            <p:cNvPr id="31790" name="Rectangle 10"/>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1791" name="Line 11"/>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1749" name="Group 12"/>
          <p:cNvGrpSpPr>
            <a:grpSpLocks/>
          </p:cNvGrpSpPr>
          <p:nvPr/>
        </p:nvGrpSpPr>
        <p:grpSpPr bwMode="auto">
          <a:xfrm>
            <a:off x="6357938" y="1246188"/>
            <a:ext cx="887412" cy="4806950"/>
            <a:chOff x="122" y="768"/>
            <a:chExt cx="559" cy="3028"/>
          </a:xfrm>
        </p:grpSpPr>
        <p:sp>
          <p:nvSpPr>
            <p:cNvPr id="31788" name="Rectangle 13"/>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1789" name="Line 14"/>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1750" name="Group 15"/>
          <p:cNvGrpSpPr>
            <a:grpSpLocks/>
          </p:cNvGrpSpPr>
          <p:nvPr/>
        </p:nvGrpSpPr>
        <p:grpSpPr bwMode="auto">
          <a:xfrm>
            <a:off x="7910513" y="1246188"/>
            <a:ext cx="887412" cy="4806950"/>
            <a:chOff x="122" y="768"/>
            <a:chExt cx="559" cy="3028"/>
          </a:xfrm>
        </p:grpSpPr>
        <p:sp>
          <p:nvSpPr>
            <p:cNvPr id="31786" name="Rectangle 16"/>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1787" name="Line 17"/>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1751" name="Group 27"/>
          <p:cNvGrpSpPr>
            <a:grpSpLocks/>
          </p:cNvGrpSpPr>
          <p:nvPr/>
        </p:nvGrpSpPr>
        <p:grpSpPr bwMode="auto">
          <a:xfrm>
            <a:off x="252413" y="1355725"/>
            <a:ext cx="576262" cy="1677988"/>
            <a:chOff x="442" y="2565"/>
            <a:chExt cx="363" cy="1057"/>
          </a:xfrm>
        </p:grpSpPr>
        <p:sp>
          <p:nvSpPr>
            <p:cNvPr id="31780"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1781"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1782"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1783"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1784"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1785"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3273" name="Text Box 25"/>
          <p:cNvSpPr txBox="1">
            <a:spLocks noChangeArrowheads="1"/>
          </p:cNvSpPr>
          <p:nvPr/>
        </p:nvSpPr>
        <p:spPr bwMode="auto">
          <a:xfrm>
            <a:off x="198438" y="2984500"/>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53274" name="Text Box 26"/>
          <p:cNvSpPr txBox="1">
            <a:spLocks noChangeArrowheads="1"/>
          </p:cNvSpPr>
          <p:nvPr/>
        </p:nvSpPr>
        <p:spPr bwMode="auto">
          <a:xfrm>
            <a:off x="1662113"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53275" name="Text Box 27"/>
          <p:cNvSpPr txBox="1">
            <a:spLocks noChangeArrowheads="1"/>
          </p:cNvSpPr>
          <p:nvPr/>
        </p:nvSpPr>
        <p:spPr bwMode="auto">
          <a:xfrm>
            <a:off x="308927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53276" name="Text Box 28"/>
          <p:cNvSpPr txBox="1">
            <a:spLocks noChangeArrowheads="1"/>
          </p:cNvSpPr>
          <p:nvPr/>
        </p:nvSpPr>
        <p:spPr bwMode="auto">
          <a:xfrm>
            <a:off x="470852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53278" name="Text Box 30"/>
          <p:cNvSpPr txBox="1">
            <a:spLocks noChangeArrowheads="1"/>
          </p:cNvSpPr>
          <p:nvPr/>
        </p:nvSpPr>
        <p:spPr bwMode="auto">
          <a:xfrm>
            <a:off x="7966075"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31757" name="Line 31"/>
          <p:cNvSpPr>
            <a:spLocks noChangeShapeType="1"/>
          </p:cNvSpPr>
          <p:nvPr/>
        </p:nvSpPr>
        <p:spPr bwMode="auto">
          <a:xfrm flipV="1">
            <a:off x="650875" y="2071688"/>
            <a:ext cx="1457325" cy="6350"/>
          </a:xfrm>
          <a:prstGeom prst="line">
            <a:avLst/>
          </a:prstGeom>
          <a:noFill/>
          <a:ln w="9525">
            <a:solidFill>
              <a:schemeClr val="tx1"/>
            </a:solidFill>
            <a:prstDash val="sysDot"/>
            <a:round/>
            <a:headEnd/>
            <a:tailEnd type="triangle" w="med" len="med"/>
          </a:ln>
        </p:spPr>
        <p:txBody>
          <a:bodyPr/>
          <a:lstStyle/>
          <a:p>
            <a:endParaRPr lang="en-US"/>
          </a:p>
        </p:txBody>
      </p:sp>
      <p:sp>
        <p:nvSpPr>
          <p:cNvPr id="31758" name="Line 32"/>
          <p:cNvSpPr>
            <a:spLocks noChangeShapeType="1"/>
          </p:cNvSpPr>
          <p:nvPr/>
        </p:nvSpPr>
        <p:spPr bwMode="auto">
          <a:xfrm>
            <a:off x="2063750" y="2300288"/>
            <a:ext cx="1482725" cy="0"/>
          </a:xfrm>
          <a:prstGeom prst="line">
            <a:avLst/>
          </a:prstGeom>
          <a:noFill/>
          <a:ln w="9525">
            <a:solidFill>
              <a:schemeClr val="tx1"/>
            </a:solidFill>
            <a:round/>
            <a:headEnd/>
            <a:tailEnd type="triangle" w="med" len="med"/>
          </a:ln>
        </p:spPr>
        <p:txBody>
          <a:bodyPr/>
          <a:lstStyle/>
          <a:p>
            <a:endParaRPr lang="en-US"/>
          </a:p>
        </p:txBody>
      </p:sp>
      <p:sp>
        <p:nvSpPr>
          <p:cNvPr id="31759" name="Line 33"/>
          <p:cNvSpPr>
            <a:spLocks noChangeShapeType="1"/>
          </p:cNvSpPr>
          <p:nvPr/>
        </p:nvSpPr>
        <p:spPr bwMode="auto">
          <a:xfrm>
            <a:off x="3554413" y="2773363"/>
            <a:ext cx="1524000" cy="0"/>
          </a:xfrm>
          <a:prstGeom prst="line">
            <a:avLst/>
          </a:prstGeom>
          <a:noFill/>
          <a:ln w="9525">
            <a:solidFill>
              <a:schemeClr val="tx1"/>
            </a:solidFill>
            <a:round/>
            <a:headEnd/>
            <a:tailEnd type="triangle" w="med" len="med"/>
          </a:ln>
        </p:spPr>
        <p:txBody>
          <a:bodyPr/>
          <a:lstStyle/>
          <a:p>
            <a:endParaRPr lang="en-US"/>
          </a:p>
        </p:txBody>
      </p:sp>
      <p:sp>
        <p:nvSpPr>
          <p:cNvPr id="31760" name="Freeform 34"/>
          <p:cNvSpPr>
            <a:spLocks/>
          </p:cNvSpPr>
          <p:nvPr/>
        </p:nvSpPr>
        <p:spPr bwMode="auto">
          <a:xfrm>
            <a:off x="3560763" y="219868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1761" name="Freeform 35"/>
          <p:cNvSpPr>
            <a:spLocks/>
          </p:cNvSpPr>
          <p:nvPr/>
        </p:nvSpPr>
        <p:spPr bwMode="auto">
          <a:xfrm>
            <a:off x="5121275" y="2663825"/>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1762" name="Line 36"/>
          <p:cNvSpPr>
            <a:spLocks noChangeShapeType="1"/>
          </p:cNvSpPr>
          <p:nvPr/>
        </p:nvSpPr>
        <p:spPr bwMode="auto">
          <a:xfrm>
            <a:off x="5113338" y="3568700"/>
            <a:ext cx="1662112" cy="0"/>
          </a:xfrm>
          <a:prstGeom prst="line">
            <a:avLst/>
          </a:prstGeom>
          <a:noFill/>
          <a:ln w="9525">
            <a:solidFill>
              <a:schemeClr val="tx1"/>
            </a:solidFill>
            <a:round/>
            <a:headEnd/>
            <a:tailEnd type="triangle" w="med" len="med"/>
          </a:ln>
        </p:spPr>
        <p:txBody>
          <a:bodyPr/>
          <a:lstStyle/>
          <a:p>
            <a:endParaRPr lang="en-US"/>
          </a:p>
        </p:txBody>
      </p:sp>
      <p:sp>
        <p:nvSpPr>
          <p:cNvPr id="31763" name="Line 39"/>
          <p:cNvSpPr>
            <a:spLocks noChangeShapeType="1"/>
          </p:cNvSpPr>
          <p:nvPr/>
        </p:nvSpPr>
        <p:spPr bwMode="auto">
          <a:xfrm>
            <a:off x="5127625" y="4324350"/>
            <a:ext cx="1647825" cy="0"/>
          </a:xfrm>
          <a:prstGeom prst="line">
            <a:avLst/>
          </a:prstGeom>
          <a:noFill/>
          <a:ln w="9525">
            <a:solidFill>
              <a:schemeClr val="tx1"/>
            </a:solidFill>
            <a:round/>
            <a:headEnd type="triangle" w="med" len="med"/>
            <a:tailEnd/>
          </a:ln>
        </p:spPr>
        <p:txBody>
          <a:bodyPr/>
          <a:lstStyle/>
          <a:p>
            <a:endParaRPr lang="en-US"/>
          </a:p>
        </p:txBody>
      </p:sp>
      <p:sp>
        <p:nvSpPr>
          <p:cNvPr id="31764" name="Line 40"/>
          <p:cNvSpPr>
            <a:spLocks noChangeShapeType="1"/>
          </p:cNvSpPr>
          <p:nvPr/>
        </p:nvSpPr>
        <p:spPr bwMode="auto">
          <a:xfrm>
            <a:off x="3541713" y="4765675"/>
            <a:ext cx="1522412" cy="0"/>
          </a:xfrm>
          <a:prstGeom prst="line">
            <a:avLst/>
          </a:prstGeom>
          <a:noFill/>
          <a:ln w="9525">
            <a:solidFill>
              <a:schemeClr val="tx1"/>
            </a:solidFill>
            <a:round/>
            <a:headEnd type="triangle" w="med" len="med"/>
            <a:tailEnd/>
          </a:ln>
        </p:spPr>
        <p:txBody>
          <a:bodyPr/>
          <a:lstStyle/>
          <a:p>
            <a:endParaRPr lang="en-US"/>
          </a:p>
        </p:txBody>
      </p:sp>
      <p:sp>
        <p:nvSpPr>
          <p:cNvPr id="31765" name="Line 41"/>
          <p:cNvSpPr>
            <a:spLocks noChangeShapeType="1"/>
          </p:cNvSpPr>
          <p:nvPr/>
        </p:nvSpPr>
        <p:spPr bwMode="auto">
          <a:xfrm>
            <a:off x="2074863" y="5127625"/>
            <a:ext cx="1495425" cy="0"/>
          </a:xfrm>
          <a:prstGeom prst="line">
            <a:avLst/>
          </a:prstGeom>
          <a:noFill/>
          <a:ln w="9525">
            <a:solidFill>
              <a:schemeClr val="tx1"/>
            </a:solidFill>
            <a:round/>
            <a:headEnd type="triangle" w="med" len="med"/>
            <a:tailEnd/>
          </a:ln>
        </p:spPr>
        <p:txBody>
          <a:bodyPr/>
          <a:lstStyle/>
          <a:p>
            <a:endParaRPr lang="en-US"/>
          </a:p>
        </p:txBody>
      </p:sp>
      <p:sp>
        <p:nvSpPr>
          <p:cNvPr id="53290" name="Text Box 42"/>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53291" name="Text Box 43"/>
          <p:cNvSpPr txBox="1">
            <a:spLocks noChangeArrowheads="1"/>
          </p:cNvSpPr>
          <p:nvPr/>
        </p:nvSpPr>
        <p:spPr bwMode="auto">
          <a:xfrm>
            <a:off x="766763" y="2159000"/>
            <a:ext cx="115728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 2 into group”</a:t>
            </a:r>
            <a:endParaRPr lang="en-US" sz="1200" i="1"/>
          </a:p>
        </p:txBody>
      </p:sp>
      <p:sp>
        <p:nvSpPr>
          <p:cNvPr id="53292" name="Text Box 44"/>
          <p:cNvSpPr txBox="1">
            <a:spLocks noChangeArrowheads="1"/>
          </p:cNvSpPr>
          <p:nvPr/>
        </p:nvSpPr>
        <p:spPr bwMode="auto">
          <a:xfrm>
            <a:off x="2063750" y="2292350"/>
            <a:ext cx="11572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53293" name="Text Box 45"/>
          <p:cNvSpPr txBox="1">
            <a:spLocks noChangeArrowheads="1"/>
          </p:cNvSpPr>
          <p:nvPr/>
        </p:nvSpPr>
        <p:spPr bwMode="auto">
          <a:xfrm>
            <a:off x="3905250" y="1958975"/>
            <a:ext cx="1905000"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and if responsible for policy enforcement, otherwise forward</a:t>
            </a:r>
            <a:endParaRPr lang="en-US" sz="1200" i="1"/>
          </a:p>
        </p:txBody>
      </p:sp>
      <p:sp>
        <p:nvSpPr>
          <p:cNvPr id="53294" name="Text Box 46"/>
          <p:cNvSpPr txBox="1">
            <a:spLocks noChangeArrowheads="1"/>
          </p:cNvSpPr>
          <p:nvPr/>
        </p:nvSpPr>
        <p:spPr bwMode="auto">
          <a:xfrm>
            <a:off x="3559175" y="2760663"/>
            <a:ext cx="11572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53295" name="Text Box 47"/>
          <p:cNvSpPr txBox="1">
            <a:spLocks noChangeArrowheads="1"/>
          </p:cNvSpPr>
          <p:nvPr/>
        </p:nvSpPr>
        <p:spPr bwMode="auto">
          <a:xfrm>
            <a:off x="5480050" y="2508250"/>
            <a:ext cx="32908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forward to responsible PEP</a:t>
            </a:r>
            <a:endParaRPr lang="en-US" sz="1200" i="1"/>
          </a:p>
        </p:txBody>
      </p:sp>
      <p:sp>
        <p:nvSpPr>
          <p:cNvPr id="53296" name="Text Box 48"/>
          <p:cNvSpPr txBox="1">
            <a:spLocks noChangeArrowheads="1"/>
          </p:cNvSpPr>
          <p:nvPr/>
        </p:nvSpPr>
        <p:spPr bwMode="auto">
          <a:xfrm>
            <a:off x="5118100" y="32702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(PNE2, URI)</a:t>
            </a:r>
            <a:endParaRPr lang="en-US" sz="1200" i="1"/>
          </a:p>
        </p:txBody>
      </p:sp>
      <p:sp>
        <p:nvSpPr>
          <p:cNvPr id="31773" name="Freeform 49"/>
          <p:cNvSpPr>
            <a:spLocks/>
          </p:cNvSpPr>
          <p:nvPr/>
        </p:nvSpPr>
        <p:spPr bwMode="auto">
          <a:xfrm>
            <a:off x="6791325" y="35433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3298" name="Text Box 50"/>
          <p:cNvSpPr txBox="1">
            <a:spLocks noChangeArrowheads="1"/>
          </p:cNvSpPr>
          <p:nvPr/>
        </p:nvSpPr>
        <p:spPr bwMode="auto">
          <a:xfrm>
            <a:off x="7162800" y="3435350"/>
            <a:ext cx="1239838"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 = INVITE NOT OK</a:t>
            </a:r>
            <a:endParaRPr lang="en-US" sz="1200" i="1"/>
          </a:p>
        </p:txBody>
      </p:sp>
      <p:sp>
        <p:nvSpPr>
          <p:cNvPr id="53301" name="Text Box 53"/>
          <p:cNvSpPr txBox="1">
            <a:spLocks noChangeArrowheads="1"/>
          </p:cNvSpPr>
          <p:nvPr/>
        </p:nvSpPr>
        <p:spPr bwMode="auto">
          <a:xfrm>
            <a:off x="5175250" y="4006850"/>
            <a:ext cx="1462088"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401 Unauthorized</a:t>
            </a:r>
            <a:endParaRPr lang="en-US" sz="1200" i="1"/>
          </a:p>
        </p:txBody>
      </p:sp>
      <p:sp>
        <p:nvSpPr>
          <p:cNvPr id="53304" name="Text Box 56"/>
          <p:cNvSpPr txBox="1">
            <a:spLocks noChangeArrowheads="1"/>
          </p:cNvSpPr>
          <p:nvPr/>
        </p:nvSpPr>
        <p:spPr bwMode="auto">
          <a:xfrm>
            <a:off x="3576638" y="4471988"/>
            <a:ext cx="14620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401 Unauthorized</a:t>
            </a:r>
            <a:endParaRPr lang="en-US" sz="1200" i="1"/>
          </a:p>
        </p:txBody>
      </p:sp>
      <p:sp>
        <p:nvSpPr>
          <p:cNvPr id="53305" name="Text Box 57"/>
          <p:cNvSpPr txBox="1">
            <a:spLocks noChangeArrowheads="1"/>
          </p:cNvSpPr>
          <p:nvPr/>
        </p:nvSpPr>
        <p:spPr bwMode="auto">
          <a:xfrm>
            <a:off x="2065338" y="4819650"/>
            <a:ext cx="1462087"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401 Unauthorized</a:t>
            </a:r>
            <a:endParaRPr lang="en-US" sz="1200" i="1"/>
          </a:p>
        </p:txBody>
      </p:sp>
      <p:sp>
        <p:nvSpPr>
          <p:cNvPr id="53306" name="Text Box 58"/>
          <p:cNvSpPr txBox="1">
            <a:spLocks noChangeArrowheads="1"/>
          </p:cNvSpPr>
          <p:nvPr/>
        </p:nvSpPr>
        <p:spPr bwMode="auto">
          <a:xfrm>
            <a:off x="6427788" y="1181100"/>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
        <p:nvSpPr>
          <p:cNvPr id="2" name="Text Box 42"/>
          <p:cNvSpPr txBox="1">
            <a:spLocks noChangeArrowheads="1"/>
          </p:cNvSpPr>
          <p:nvPr/>
        </p:nvSpPr>
        <p:spPr bwMode="auto">
          <a:xfrm>
            <a:off x="157163" y="5295900"/>
            <a:ext cx="569595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400" i="1"/>
              <a:t>Comment: Message goes back to PNE1 since it sent the initial INVITE</a:t>
            </a:r>
            <a:endParaRPr lang="en-US" sz="1400" i="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sv-SE" smtClean="0"/>
              <a:t>Member leaves group</a:t>
            </a:r>
            <a:endParaRPr lang="en-US" smtClean="0"/>
          </a:p>
        </p:txBody>
      </p:sp>
      <p:grpSp>
        <p:nvGrpSpPr>
          <p:cNvPr id="32770" name="Group 3"/>
          <p:cNvGrpSpPr>
            <a:grpSpLocks/>
          </p:cNvGrpSpPr>
          <p:nvPr/>
        </p:nvGrpSpPr>
        <p:grpSpPr bwMode="auto">
          <a:xfrm>
            <a:off x="663575" y="1233488"/>
            <a:ext cx="887413" cy="4806950"/>
            <a:chOff x="122" y="768"/>
            <a:chExt cx="559" cy="3028"/>
          </a:xfrm>
        </p:grpSpPr>
        <p:sp>
          <p:nvSpPr>
            <p:cNvPr id="32818" name="Rectangle 4"/>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2819" name="Line 5"/>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2771" name="Group 6"/>
          <p:cNvGrpSpPr>
            <a:grpSpLocks/>
          </p:cNvGrpSpPr>
          <p:nvPr/>
        </p:nvGrpSpPr>
        <p:grpSpPr bwMode="auto">
          <a:xfrm>
            <a:off x="2139950" y="1239838"/>
            <a:ext cx="887413" cy="4806950"/>
            <a:chOff x="122" y="768"/>
            <a:chExt cx="559" cy="3028"/>
          </a:xfrm>
        </p:grpSpPr>
        <p:sp>
          <p:nvSpPr>
            <p:cNvPr id="32816" name="Rectangle 7"/>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2817" name="Line 8"/>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2772" name="Group 9"/>
          <p:cNvGrpSpPr>
            <a:grpSpLocks/>
          </p:cNvGrpSpPr>
          <p:nvPr/>
        </p:nvGrpSpPr>
        <p:grpSpPr bwMode="auto">
          <a:xfrm>
            <a:off x="3698875" y="1233488"/>
            <a:ext cx="887413" cy="4806950"/>
            <a:chOff x="122" y="768"/>
            <a:chExt cx="559" cy="3028"/>
          </a:xfrm>
        </p:grpSpPr>
        <p:sp>
          <p:nvSpPr>
            <p:cNvPr id="32814" name="Rectangle 10"/>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2815" name="Line 11"/>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2773" name="Group 12"/>
          <p:cNvGrpSpPr>
            <a:grpSpLocks/>
          </p:cNvGrpSpPr>
          <p:nvPr/>
        </p:nvGrpSpPr>
        <p:grpSpPr bwMode="auto">
          <a:xfrm>
            <a:off x="5400675" y="1246188"/>
            <a:ext cx="887413" cy="4806950"/>
            <a:chOff x="122" y="768"/>
            <a:chExt cx="559" cy="3028"/>
          </a:xfrm>
        </p:grpSpPr>
        <p:sp>
          <p:nvSpPr>
            <p:cNvPr id="32812" name="Rectangle 13"/>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2813" name="Line 14"/>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2774" name="Group 15"/>
          <p:cNvGrpSpPr>
            <a:grpSpLocks/>
          </p:cNvGrpSpPr>
          <p:nvPr/>
        </p:nvGrpSpPr>
        <p:grpSpPr bwMode="auto">
          <a:xfrm>
            <a:off x="6953250" y="1246188"/>
            <a:ext cx="887413" cy="4806950"/>
            <a:chOff x="122" y="768"/>
            <a:chExt cx="559" cy="3028"/>
          </a:xfrm>
        </p:grpSpPr>
        <p:sp>
          <p:nvSpPr>
            <p:cNvPr id="32810" name="Rectangle 16"/>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2811" name="Line 17"/>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2775" name="Group 27"/>
          <p:cNvGrpSpPr>
            <a:grpSpLocks/>
          </p:cNvGrpSpPr>
          <p:nvPr/>
        </p:nvGrpSpPr>
        <p:grpSpPr bwMode="auto">
          <a:xfrm>
            <a:off x="8482013" y="954088"/>
            <a:ext cx="576262" cy="1677987"/>
            <a:chOff x="442" y="2565"/>
            <a:chExt cx="363" cy="1057"/>
          </a:xfrm>
        </p:grpSpPr>
        <p:sp>
          <p:nvSpPr>
            <p:cNvPr id="32804"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2805"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2806"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2807"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2808"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2809"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2249" name="Text Box 25"/>
          <p:cNvSpPr txBox="1">
            <a:spLocks noChangeArrowheads="1"/>
          </p:cNvSpPr>
          <p:nvPr/>
        </p:nvSpPr>
        <p:spPr bwMode="auto">
          <a:xfrm>
            <a:off x="8428038" y="25828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52250" name="Text Box 26"/>
          <p:cNvSpPr txBox="1">
            <a:spLocks noChangeArrowheads="1"/>
          </p:cNvSpPr>
          <p:nvPr/>
        </p:nvSpPr>
        <p:spPr bwMode="auto">
          <a:xfrm>
            <a:off x="704850"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52251" name="Text Box 27"/>
          <p:cNvSpPr txBox="1">
            <a:spLocks noChangeArrowheads="1"/>
          </p:cNvSpPr>
          <p:nvPr/>
        </p:nvSpPr>
        <p:spPr bwMode="auto">
          <a:xfrm>
            <a:off x="2132013"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52252" name="Text Box 28"/>
          <p:cNvSpPr txBox="1">
            <a:spLocks noChangeArrowheads="1"/>
          </p:cNvSpPr>
          <p:nvPr/>
        </p:nvSpPr>
        <p:spPr bwMode="auto">
          <a:xfrm>
            <a:off x="3751263"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52254" name="Text Box 30"/>
          <p:cNvSpPr txBox="1">
            <a:spLocks noChangeArrowheads="1"/>
          </p:cNvSpPr>
          <p:nvPr/>
        </p:nvSpPr>
        <p:spPr bwMode="auto">
          <a:xfrm>
            <a:off x="7008813"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32781" name="Line 31"/>
          <p:cNvSpPr>
            <a:spLocks noChangeShapeType="1"/>
          </p:cNvSpPr>
          <p:nvPr/>
        </p:nvSpPr>
        <p:spPr bwMode="auto">
          <a:xfrm flipV="1">
            <a:off x="7383463" y="2057400"/>
            <a:ext cx="1401762" cy="6350"/>
          </a:xfrm>
          <a:prstGeom prst="line">
            <a:avLst/>
          </a:prstGeom>
          <a:noFill/>
          <a:ln w="9525">
            <a:solidFill>
              <a:schemeClr val="tx1"/>
            </a:solidFill>
            <a:prstDash val="sysDot"/>
            <a:round/>
            <a:headEnd type="triangle" w="med" len="med"/>
            <a:tailEnd/>
          </a:ln>
        </p:spPr>
        <p:txBody>
          <a:bodyPr/>
          <a:lstStyle/>
          <a:p>
            <a:endParaRPr lang="en-US"/>
          </a:p>
        </p:txBody>
      </p:sp>
      <p:sp>
        <p:nvSpPr>
          <p:cNvPr id="32782" name="Line 32"/>
          <p:cNvSpPr>
            <a:spLocks noChangeShapeType="1"/>
          </p:cNvSpPr>
          <p:nvPr/>
        </p:nvSpPr>
        <p:spPr bwMode="auto">
          <a:xfrm>
            <a:off x="1120775" y="4572000"/>
            <a:ext cx="1482725" cy="0"/>
          </a:xfrm>
          <a:prstGeom prst="line">
            <a:avLst/>
          </a:prstGeom>
          <a:noFill/>
          <a:ln w="9525">
            <a:solidFill>
              <a:schemeClr val="tx1"/>
            </a:solidFill>
            <a:round/>
            <a:headEnd type="triangle" w="med" len="med"/>
            <a:tailEnd/>
          </a:ln>
        </p:spPr>
        <p:txBody>
          <a:bodyPr/>
          <a:lstStyle/>
          <a:p>
            <a:endParaRPr lang="en-US"/>
          </a:p>
        </p:txBody>
      </p:sp>
      <p:sp>
        <p:nvSpPr>
          <p:cNvPr id="32783" name="Line 33"/>
          <p:cNvSpPr>
            <a:spLocks noChangeShapeType="1"/>
          </p:cNvSpPr>
          <p:nvPr/>
        </p:nvSpPr>
        <p:spPr bwMode="auto">
          <a:xfrm>
            <a:off x="4176713" y="3881438"/>
            <a:ext cx="1690687" cy="0"/>
          </a:xfrm>
          <a:prstGeom prst="line">
            <a:avLst/>
          </a:prstGeom>
          <a:noFill/>
          <a:ln w="9525">
            <a:solidFill>
              <a:schemeClr val="tx1"/>
            </a:solidFill>
            <a:round/>
            <a:headEnd/>
            <a:tailEnd type="triangle" w="med" len="med"/>
          </a:ln>
        </p:spPr>
        <p:txBody>
          <a:bodyPr/>
          <a:lstStyle/>
          <a:p>
            <a:endParaRPr lang="en-US"/>
          </a:p>
        </p:txBody>
      </p:sp>
      <p:sp>
        <p:nvSpPr>
          <p:cNvPr id="32784" name="Freeform 34"/>
          <p:cNvSpPr>
            <a:spLocks/>
          </p:cNvSpPr>
          <p:nvPr/>
        </p:nvSpPr>
        <p:spPr bwMode="auto">
          <a:xfrm>
            <a:off x="2589213" y="40005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2785" name="Freeform 35"/>
          <p:cNvSpPr>
            <a:spLocks/>
          </p:cNvSpPr>
          <p:nvPr/>
        </p:nvSpPr>
        <p:spPr bwMode="auto">
          <a:xfrm>
            <a:off x="5840413" y="2525713"/>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2786" name="Line 40"/>
          <p:cNvSpPr>
            <a:spLocks noChangeShapeType="1"/>
          </p:cNvSpPr>
          <p:nvPr/>
        </p:nvSpPr>
        <p:spPr bwMode="auto">
          <a:xfrm>
            <a:off x="5840413" y="2365375"/>
            <a:ext cx="1563687" cy="0"/>
          </a:xfrm>
          <a:prstGeom prst="line">
            <a:avLst/>
          </a:prstGeom>
          <a:noFill/>
          <a:ln w="9525">
            <a:solidFill>
              <a:schemeClr val="tx1"/>
            </a:solidFill>
            <a:round/>
            <a:headEnd type="triangle" w="med" len="med"/>
            <a:tailEnd/>
          </a:ln>
        </p:spPr>
        <p:txBody>
          <a:bodyPr/>
          <a:lstStyle/>
          <a:p>
            <a:endParaRPr lang="en-US"/>
          </a:p>
        </p:txBody>
      </p:sp>
      <p:sp>
        <p:nvSpPr>
          <p:cNvPr id="32787" name="Line 41"/>
          <p:cNvSpPr>
            <a:spLocks noChangeShapeType="1"/>
          </p:cNvSpPr>
          <p:nvPr/>
        </p:nvSpPr>
        <p:spPr bwMode="auto">
          <a:xfrm>
            <a:off x="4165600" y="3032125"/>
            <a:ext cx="1676400" cy="0"/>
          </a:xfrm>
          <a:prstGeom prst="line">
            <a:avLst/>
          </a:prstGeom>
          <a:noFill/>
          <a:ln w="9525">
            <a:solidFill>
              <a:schemeClr val="tx1"/>
            </a:solidFill>
            <a:round/>
            <a:headEnd type="triangle" w="med" len="med"/>
            <a:tailEnd/>
          </a:ln>
        </p:spPr>
        <p:txBody>
          <a:bodyPr/>
          <a:lstStyle/>
          <a:p>
            <a:endParaRPr lang="en-US"/>
          </a:p>
        </p:txBody>
      </p:sp>
      <p:sp>
        <p:nvSpPr>
          <p:cNvPr id="52266" name="Text Box 42"/>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52267" name="Text Box 43"/>
          <p:cNvSpPr txBox="1">
            <a:spLocks noChangeArrowheads="1"/>
          </p:cNvSpPr>
          <p:nvPr/>
        </p:nvSpPr>
        <p:spPr bwMode="auto">
          <a:xfrm>
            <a:off x="7664450" y="2074863"/>
            <a:ext cx="11572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”Leave Group (URI)”</a:t>
            </a:r>
            <a:endParaRPr lang="en-US" sz="1200" i="1"/>
          </a:p>
        </p:txBody>
      </p:sp>
      <p:sp>
        <p:nvSpPr>
          <p:cNvPr id="52268" name="Text Box 44"/>
          <p:cNvSpPr txBox="1">
            <a:spLocks noChangeArrowheads="1"/>
          </p:cNvSpPr>
          <p:nvPr/>
        </p:nvSpPr>
        <p:spPr bwMode="auto">
          <a:xfrm>
            <a:off x="5400675" y="3636963"/>
            <a:ext cx="506413"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2269" name="Text Box 45"/>
          <p:cNvSpPr txBox="1">
            <a:spLocks noChangeArrowheads="1"/>
          </p:cNvSpPr>
          <p:nvPr/>
        </p:nvSpPr>
        <p:spPr bwMode="auto">
          <a:xfrm>
            <a:off x="4583113" y="3205163"/>
            <a:ext cx="1905000"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Update member database</a:t>
            </a:r>
            <a:endParaRPr lang="en-US" sz="1200" i="1"/>
          </a:p>
        </p:txBody>
      </p:sp>
      <p:sp>
        <p:nvSpPr>
          <p:cNvPr id="52270" name="Text Box 46"/>
          <p:cNvSpPr txBox="1">
            <a:spLocks noChangeArrowheads="1"/>
          </p:cNvSpPr>
          <p:nvPr/>
        </p:nvSpPr>
        <p:spPr bwMode="auto">
          <a:xfrm>
            <a:off x="6024563" y="2095500"/>
            <a:ext cx="1157287"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52280" name="Text Box 56"/>
          <p:cNvSpPr txBox="1">
            <a:spLocks noChangeArrowheads="1"/>
          </p:cNvSpPr>
          <p:nvPr/>
        </p:nvSpPr>
        <p:spPr bwMode="auto">
          <a:xfrm>
            <a:off x="6276975" y="2479675"/>
            <a:ext cx="123983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 = BYE OK</a:t>
            </a:r>
            <a:endParaRPr lang="en-US" sz="1200" i="1"/>
          </a:p>
        </p:txBody>
      </p:sp>
      <p:sp>
        <p:nvSpPr>
          <p:cNvPr id="52281" name="Text Box 57"/>
          <p:cNvSpPr txBox="1">
            <a:spLocks noChangeArrowheads="1"/>
          </p:cNvSpPr>
          <p:nvPr/>
        </p:nvSpPr>
        <p:spPr bwMode="auto">
          <a:xfrm>
            <a:off x="4176713" y="2740025"/>
            <a:ext cx="150495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(PNE2, URI)</a:t>
            </a:r>
            <a:endParaRPr lang="en-US" sz="1200" i="1"/>
          </a:p>
        </p:txBody>
      </p:sp>
      <p:sp>
        <p:nvSpPr>
          <p:cNvPr id="32795" name="Freeform 58"/>
          <p:cNvSpPr>
            <a:spLocks/>
          </p:cNvSpPr>
          <p:nvPr/>
        </p:nvSpPr>
        <p:spPr bwMode="auto">
          <a:xfrm>
            <a:off x="4117975" y="3281363"/>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2796" name="Line 59"/>
          <p:cNvSpPr>
            <a:spLocks noChangeShapeType="1"/>
          </p:cNvSpPr>
          <p:nvPr/>
        </p:nvSpPr>
        <p:spPr bwMode="auto">
          <a:xfrm>
            <a:off x="2622550" y="3898900"/>
            <a:ext cx="1524000" cy="0"/>
          </a:xfrm>
          <a:prstGeom prst="line">
            <a:avLst/>
          </a:prstGeom>
          <a:noFill/>
          <a:ln w="9525">
            <a:solidFill>
              <a:schemeClr val="tx1"/>
            </a:solidFill>
            <a:round/>
            <a:headEnd type="triangle" w="med" len="med"/>
            <a:tailEnd/>
          </a:ln>
        </p:spPr>
        <p:txBody>
          <a:bodyPr/>
          <a:lstStyle/>
          <a:p>
            <a:endParaRPr lang="en-US"/>
          </a:p>
        </p:txBody>
      </p:sp>
      <p:sp>
        <p:nvSpPr>
          <p:cNvPr id="32797" name="Line 60"/>
          <p:cNvSpPr>
            <a:spLocks noChangeShapeType="1"/>
          </p:cNvSpPr>
          <p:nvPr/>
        </p:nvSpPr>
        <p:spPr bwMode="auto">
          <a:xfrm>
            <a:off x="5834063" y="4070350"/>
            <a:ext cx="1565275" cy="0"/>
          </a:xfrm>
          <a:prstGeom prst="line">
            <a:avLst/>
          </a:prstGeom>
          <a:noFill/>
          <a:ln w="9525">
            <a:solidFill>
              <a:schemeClr val="tx1"/>
            </a:solidFill>
            <a:round/>
            <a:headEnd/>
            <a:tailEnd type="triangle" w="med" len="med"/>
          </a:ln>
        </p:spPr>
        <p:txBody>
          <a:bodyPr/>
          <a:lstStyle/>
          <a:p>
            <a:endParaRPr lang="en-US"/>
          </a:p>
        </p:txBody>
      </p:sp>
      <p:sp>
        <p:nvSpPr>
          <p:cNvPr id="52285" name="Text Box 61"/>
          <p:cNvSpPr txBox="1">
            <a:spLocks noChangeArrowheads="1"/>
          </p:cNvSpPr>
          <p:nvPr/>
        </p:nvSpPr>
        <p:spPr bwMode="auto">
          <a:xfrm>
            <a:off x="6877050" y="3768725"/>
            <a:ext cx="5064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2286" name="Text Box 62"/>
          <p:cNvSpPr txBox="1">
            <a:spLocks noChangeArrowheads="1"/>
          </p:cNvSpPr>
          <p:nvPr/>
        </p:nvSpPr>
        <p:spPr bwMode="auto">
          <a:xfrm>
            <a:off x="2619375" y="3633788"/>
            <a:ext cx="1504950"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(PNE2, URI)</a:t>
            </a:r>
            <a:endParaRPr lang="en-US" sz="1200" i="1"/>
          </a:p>
        </p:txBody>
      </p:sp>
      <p:sp>
        <p:nvSpPr>
          <p:cNvPr id="52287" name="Text Box 63"/>
          <p:cNvSpPr txBox="1">
            <a:spLocks noChangeArrowheads="1"/>
          </p:cNvSpPr>
          <p:nvPr/>
        </p:nvSpPr>
        <p:spPr bwMode="auto">
          <a:xfrm>
            <a:off x="2990850" y="4022725"/>
            <a:ext cx="1905000"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and if responsible for policy enforcement, otherwise forward</a:t>
            </a:r>
            <a:endParaRPr lang="en-US" sz="1200" i="1"/>
          </a:p>
        </p:txBody>
      </p:sp>
      <p:sp>
        <p:nvSpPr>
          <p:cNvPr id="52288" name="Text Box 64"/>
          <p:cNvSpPr txBox="1">
            <a:spLocks noChangeArrowheads="1"/>
          </p:cNvSpPr>
          <p:nvPr/>
        </p:nvSpPr>
        <p:spPr bwMode="auto">
          <a:xfrm>
            <a:off x="1103313" y="4279900"/>
            <a:ext cx="150495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(PNE2, URI)</a:t>
            </a:r>
            <a:endParaRPr lang="en-US" sz="1200" i="1"/>
          </a:p>
        </p:txBody>
      </p:sp>
      <p:sp>
        <p:nvSpPr>
          <p:cNvPr id="52289" name="Text Box 65"/>
          <p:cNvSpPr txBox="1">
            <a:spLocks noChangeArrowheads="1"/>
          </p:cNvSpPr>
          <p:nvPr/>
        </p:nvSpPr>
        <p:spPr bwMode="auto">
          <a:xfrm>
            <a:off x="5430838" y="1209675"/>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
        <p:nvSpPr>
          <p:cNvPr id="53290" name="Text Box 42"/>
          <p:cNvSpPr txBox="1">
            <a:spLocks noChangeArrowheads="1"/>
          </p:cNvSpPr>
          <p:nvPr/>
        </p:nvSpPr>
        <p:spPr bwMode="auto">
          <a:xfrm>
            <a:off x="157163" y="5295900"/>
            <a:ext cx="569595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400" i="1"/>
              <a:t>Comment: Message goes back to PNE1 since it sent the initial INVITE</a:t>
            </a:r>
            <a:endParaRPr lang="en-US" sz="1400" i="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r>
              <a:rPr lang="sv-SE" smtClean="0"/>
              <a:t>Remove group</a:t>
            </a:r>
            <a:endParaRPr lang="en-US" smtClean="0"/>
          </a:p>
        </p:txBody>
      </p:sp>
      <p:grpSp>
        <p:nvGrpSpPr>
          <p:cNvPr id="33794" name="Group 3"/>
          <p:cNvGrpSpPr>
            <a:grpSpLocks/>
          </p:cNvGrpSpPr>
          <p:nvPr/>
        </p:nvGrpSpPr>
        <p:grpSpPr bwMode="auto">
          <a:xfrm>
            <a:off x="1620838" y="1233488"/>
            <a:ext cx="887412" cy="4806950"/>
            <a:chOff x="122" y="768"/>
            <a:chExt cx="559" cy="3028"/>
          </a:xfrm>
        </p:grpSpPr>
        <p:sp>
          <p:nvSpPr>
            <p:cNvPr id="33860" name="Rectangle 4"/>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3861" name="Line 5"/>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3795" name="Group 6"/>
          <p:cNvGrpSpPr>
            <a:grpSpLocks/>
          </p:cNvGrpSpPr>
          <p:nvPr/>
        </p:nvGrpSpPr>
        <p:grpSpPr bwMode="auto">
          <a:xfrm>
            <a:off x="3097213" y="1239838"/>
            <a:ext cx="887412" cy="4806950"/>
            <a:chOff x="122" y="768"/>
            <a:chExt cx="559" cy="3028"/>
          </a:xfrm>
        </p:grpSpPr>
        <p:sp>
          <p:nvSpPr>
            <p:cNvPr id="33858" name="Rectangle 7"/>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3859" name="Line 8"/>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3796" name="Group 9"/>
          <p:cNvGrpSpPr>
            <a:grpSpLocks/>
          </p:cNvGrpSpPr>
          <p:nvPr/>
        </p:nvGrpSpPr>
        <p:grpSpPr bwMode="auto">
          <a:xfrm>
            <a:off x="4656138" y="1233488"/>
            <a:ext cx="887412" cy="4806950"/>
            <a:chOff x="122" y="768"/>
            <a:chExt cx="559" cy="3028"/>
          </a:xfrm>
        </p:grpSpPr>
        <p:sp>
          <p:nvSpPr>
            <p:cNvPr id="33856" name="Rectangle 10"/>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3857" name="Line 11"/>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3797" name="Group 12"/>
          <p:cNvGrpSpPr>
            <a:grpSpLocks/>
          </p:cNvGrpSpPr>
          <p:nvPr/>
        </p:nvGrpSpPr>
        <p:grpSpPr bwMode="auto">
          <a:xfrm>
            <a:off x="6357938" y="1246188"/>
            <a:ext cx="887412" cy="4806950"/>
            <a:chOff x="122" y="768"/>
            <a:chExt cx="559" cy="3028"/>
          </a:xfrm>
        </p:grpSpPr>
        <p:sp>
          <p:nvSpPr>
            <p:cNvPr id="33854" name="Rectangle 13"/>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3855" name="Line 14"/>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3798" name="Group 15"/>
          <p:cNvGrpSpPr>
            <a:grpSpLocks/>
          </p:cNvGrpSpPr>
          <p:nvPr/>
        </p:nvGrpSpPr>
        <p:grpSpPr bwMode="auto">
          <a:xfrm>
            <a:off x="7910513" y="1246188"/>
            <a:ext cx="887412" cy="4806950"/>
            <a:chOff x="122" y="768"/>
            <a:chExt cx="559" cy="3028"/>
          </a:xfrm>
        </p:grpSpPr>
        <p:sp>
          <p:nvSpPr>
            <p:cNvPr id="33852" name="Rectangle 16"/>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3853" name="Line 17"/>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3799" name="Group 27"/>
          <p:cNvGrpSpPr>
            <a:grpSpLocks/>
          </p:cNvGrpSpPr>
          <p:nvPr/>
        </p:nvGrpSpPr>
        <p:grpSpPr bwMode="auto">
          <a:xfrm>
            <a:off x="252413" y="1355725"/>
            <a:ext cx="576262" cy="1677988"/>
            <a:chOff x="442" y="2565"/>
            <a:chExt cx="363" cy="1057"/>
          </a:xfrm>
        </p:grpSpPr>
        <p:sp>
          <p:nvSpPr>
            <p:cNvPr id="33846"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3847"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3848"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3849"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3850"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3851"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4297" name="Text Box 25"/>
          <p:cNvSpPr txBox="1">
            <a:spLocks noChangeArrowheads="1"/>
          </p:cNvSpPr>
          <p:nvPr/>
        </p:nvSpPr>
        <p:spPr bwMode="auto">
          <a:xfrm>
            <a:off x="198438" y="2984500"/>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54298" name="Text Box 26"/>
          <p:cNvSpPr txBox="1">
            <a:spLocks noChangeArrowheads="1"/>
          </p:cNvSpPr>
          <p:nvPr/>
        </p:nvSpPr>
        <p:spPr bwMode="auto">
          <a:xfrm>
            <a:off x="1662113"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54299" name="Text Box 27"/>
          <p:cNvSpPr txBox="1">
            <a:spLocks noChangeArrowheads="1"/>
          </p:cNvSpPr>
          <p:nvPr/>
        </p:nvSpPr>
        <p:spPr bwMode="auto">
          <a:xfrm>
            <a:off x="308927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54300" name="Text Box 28"/>
          <p:cNvSpPr txBox="1">
            <a:spLocks noChangeArrowheads="1"/>
          </p:cNvSpPr>
          <p:nvPr/>
        </p:nvSpPr>
        <p:spPr bwMode="auto">
          <a:xfrm>
            <a:off x="4708525" y="14017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54302" name="Text Box 30"/>
          <p:cNvSpPr txBox="1">
            <a:spLocks noChangeArrowheads="1"/>
          </p:cNvSpPr>
          <p:nvPr/>
        </p:nvSpPr>
        <p:spPr bwMode="auto">
          <a:xfrm>
            <a:off x="7966075" y="14017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33805" name="Line 31"/>
          <p:cNvSpPr>
            <a:spLocks noChangeShapeType="1"/>
          </p:cNvSpPr>
          <p:nvPr/>
        </p:nvSpPr>
        <p:spPr bwMode="auto">
          <a:xfrm flipV="1">
            <a:off x="650875" y="2071688"/>
            <a:ext cx="1457325" cy="6350"/>
          </a:xfrm>
          <a:prstGeom prst="line">
            <a:avLst/>
          </a:prstGeom>
          <a:noFill/>
          <a:ln w="9525">
            <a:solidFill>
              <a:schemeClr val="tx1"/>
            </a:solidFill>
            <a:prstDash val="sysDot"/>
            <a:round/>
            <a:headEnd/>
            <a:tailEnd type="triangle" w="med" len="med"/>
          </a:ln>
        </p:spPr>
        <p:txBody>
          <a:bodyPr/>
          <a:lstStyle/>
          <a:p>
            <a:endParaRPr lang="en-US"/>
          </a:p>
        </p:txBody>
      </p:sp>
      <p:sp>
        <p:nvSpPr>
          <p:cNvPr id="33806" name="Line 32"/>
          <p:cNvSpPr>
            <a:spLocks noChangeShapeType="1"/>
          </p:cNvSpPr>
          <p:nvPr/>
        </p:nvSpPr>
        <p:spPr bwMode="auto">
          <a:xfrm>
            <a:off x="2063750" y="2300288"/>
            <a:ext cx="1482725" cy="0"/>
          </a:xfrm>
          <a:prstGeom prst="line">
            <a:avLst/>
          </a:prstGeom>
          <a:noFill/>
          <a:ln w="9525">
            <a:solidFill>
              <a:schemeClr val="tx1"/>
            </a:solidFill>
            <a:round/>
            <a:headEnd/>
            <a:tailEnd type="triangle" w="med" len="med"/>
          </a:ln>
        </p:spPr>
        <p:txBody>
          <a:bodyPr/>
          <a:lstStyle/>
          <a:p>
            <a:endParaRPr lang="en-US"/>
          </a:p>
        </p:txBody>
      </p:sp>
      <p:sp>
        <p:nvSpPr>
          <p:cNvPr id="33807" name="Line 33"/>
          <p:cNvSpPr>
            <a:spLocks noChangeShapeType="1"/>
          </p:cNvSpPr>
          <p:nvPr/>
        </p:nvSpPr>
        <p:spPr bwMode="auto">
          <a:xfrm>
            <a:off x="3554413" y="2773363"/>
            <a:ext cx="1524000" cy="0"/>
          </a:xfrm>
          <a:prstGeom prst="line">
            <a:avLst/>
          </a:prstGeom>
          <a:noFill/>
          <a:ln w="9525">
            <a:solidFill>
              <a:schemeClr val="tx1"/>
            </a:solidFill>
            <a:round/>
            <a:headEnd/>
            <a:tailEnd type="triangle" w="med" len="med"/>
          </a:ln>
        </p:spPr>
        <p:txBody>
          <a:bodyPr/>
          <a:lstStyle/>
          <a:p>
            <a:endParaRPr lang="en-US"/>
          </a:p>
        </p:txBody>
      </p:sp>
      <p:sp>
        <p:nvSpPr>
          <p:cNvPr id="33808" name="Freeform 34"/>
          <p:cNvSpPr>
            <a:spLocks/>
          </p:cNvSpPr>
          <p:nvPr/>
        </p:nvSpPr>
        <p:spPr bwMode="auto">
          <a:xfrm>
            <a:off x="3560763" y="219868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3809" name="Freeform 35"/>
          <p:cNvSpPr>
            <a:spLocks/>
          </p:cNvSpPr>
          <p:nvPr/>
        </p:nvSpPr>
        <p:spPr bwMode="auto">
          <a:xfrm>
            <a:off x="5121275" y="2663825"/>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3810" name="Line 36"/>
          <p:cNvSpPr>
            <a:spLocks noChangeShapeType="1"/>
          </p:cNvSpPr>
          <p:nvPr/>
        </p:nvSpPr>
        <p:spPr bwMode="auto">
          <a:xfrm>
            <a:off x="5113338" y="3568700"/>
            <a:ext cx="1662112" cy="0"/>
          </a:xfrm>
          <a:prstGeom prst="line">
            <a:avLst/>
          </a:prstGeom>
          <a:noFill/>
          <a:ln w="9525">
            <a:solidFill>
              <a:schemeClr val="tx1"/>
            </a:solidFill>
            <a:round/>
            <a:headEnd/>
            <a:tailEnd type="triangle" w="med" len="med"/>
          </a:ln>
        </p:spPr>
        <p:txBody>
          <a:bodyPr/>
          <a:lstStyle/>
          <a:p>
            <a:endParaRPr lang="en-US"/>
          </a:p>
        </p:txBody>
      </p:sp>
      <p:sp>
        <p:nvSpPr>
          <p:cNvPr id="33811" name="Line 37"/>
          <p:cNvSpPr>
            <a:spLocks noChangeShapeType="1"/>
          </p:cNvSpPr>
          <p:nvPr/>
        </p:nvSpPr>
        <p:spPr bwMode="auto">
          <a:xfrm>
            <a:off x="6794500" y="4319588"/>
            <a:ext cx="1550988" cy="0"/>
          </a:xfrm>
          <a:prstGeom prst="line">
            <a:avLst/>
          </a:prstGeom>
          <a:noFill/>
          <a:ln w="9525">
            <a:solidFill>
              <a:schemeClr val="tx1"/>
            </a:solidFill>
            <a:round/>
            <a:headEnd type="triangle" w="med" len="med"/>
            <a:tailEnd/>
          </a:ln>
        </p:spPr>
        <p:txBody>
          <a:bodyPr/>
          <a:lstStyle/>
          <a:p>
            <a:endParaRPr lang="en-US"/>
          </a:p>
        </p:txBody>
      </p:sp>
      <p:sp>
        <p:nvSpPr>
          <p:cNvPr id="33812" name="Line 38"/>
          <p:cNvSpPr>
            <a:spLocks noChangeShapeType="1"/>
          </p:cNvSpPr>
          <p:nvPr/>
        </p:nvSpPr>
        <p:spPr bwMode="auto">
          <a:xfrm>
            <a:off x="5124450" y="4802188"/>
            <a:ext cx="1646238" cy="0"/>
          </a:xfrm>
          <a:prstGeom prst="line">
            <a:avLst/>
          </a:prstGeom>
          <a:noFill/>
          <a:ln w="9525">
            <a:solidFill>
              <a:schemeClr val="tx1"/>
            </a:solidFill>
            <a:round/>
            <a:headEnd/>
            <a:tailEnd type="triangle" w="med" len="med"/>
          </a:ln>
        </p:spPr>
        <p:txBody>
          <a:bodyPr/>
          <a:lstStyle/>
          <a:p>
            <a:endParaRPr lang="en-US"/>
          </a:p>
        </p:txBody>
      </p:sp>
      <p:sp>
        <p:nvSpPr>
          <p:cNvPr id="33813" name="Line 39"/>
          <p:cNvSpPr>
            <a:spLocks noChangeShapeType="1"/>
          </p:cNvSpPr>
          <p:nvPr/>
        </p:nvSpPr>
        <p:spPr bwMode="auto">
          <a:xfrm>
            <a:off x="3562350" y="5643563"/>
            <a:ext cx="1495425" cy="0"/>
          </a:xfrm>
          <a:prstGeom prst="line">
            <a:avLst/>
          </a:prstGeom>
          <a:noFill/>
          <a:ln w="9525">
            <a:solidFill>
              <a:schemeClr val="tx1"/>
            </a:solidFill>
            <a:round/>
            <a:headEnd type="triangle" w="med" len="med"/>
            <a:tailEnd/>
          </a:ln>
        </p:spPr>
        <p:txBody>
          <a:bodyPr/>
          <a:lstStyle/>
          <a:p>
            <a:endParaRPr lang="en-US"/>
          </a:p>
        </p:txBody>
      </p:sp>
      <p:sp>
        <p:nvSpPr>
          <p:cNvPr id="54312" name="Text Box 40"/>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54313" name="Text Box 41"/>
          <p:cNvSpPr txBox="1">
            <a:spLocks noChangeArrowheads="1"/>
          </p:cNvSpPr>
          <p:nvPr/>
        </p:nvSpPr>
        <p:spPr bwMode="auto">
          <a:xfrm>
            <a:off x="766763" y="2159000"/>
            <a:ext cx="115728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”Remove group (URI)”</a:t>
            </a:r>
            <a:endParaRPr lang="en-US" sz="1200" i="1"/>
          </a:p>
        </p:txBody>
      </p:sp>
      <p:sp>
        <p:nvSpPr>
          <p:cNvPr id="54314" name="Text Box 42"/>
          <p:cNvSpPr txBox="1">
            <a:spLocks noChangeArrowheads="1"/>
          </p:cNvSpPr>
          <p:nvPr/>
        </p:nvSpPr>
        <p:spPr bwMode="auto">
          <a:xfrm>
            <a:off x="2063750" y="2292350"/>
            <a:ext cx="1157288"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54315" name="Text Box 43"/>
          <p:cNvSpPr txBox="1">
            <a:spLocks noChangeArrowheads="1"/>
          </p:cNvSpPr>
          <p:nvPr/>
        </p:nvSpPr>
        <p:spPr bwMode="auto">
          <a:xfrm>
            <a:off x="3905250" y="2071688"/>
            <a:ext cx="1905000"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and if responsible for policy enforcement, otherwise forward</a:t>
            </a:r>
            <a:endParaRPr lang="en-US" sz="1200" i="1"/>
          </a:p>
        </p:txBody>
      </p:sp>
      <p:sp>
        <p:nvSpPr>
          <p:cNvPr id="54316" name="Text Box 44"/>
          <p:cNvSpPr txBox="1">
            <a:spLocks noChangeArrowheads="1"/>
          </p:cNvSpPr>
          <p:nvPr/>
        </p:nvSpPr>
        <p:spPr bwMode="auto">
          <a:xfrm>
            <a:off x="3559175" y="2760663"/>
            <a:ext cx="1157288"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54317" name="Text Box 45"/>
          <p:cNvSpPr txBox="1">
            <a:spLocks noChangeArrowheads="1"/>
          </p:cNvSpPr>
          <p:nvPr/>
        </p:nvSpPr>
        <p:spPr bwMode="auto">
          <a:xfrm>
            <a:off x="5480050" y="2508250"/>
            <a:ext cx="32908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forward to responsible PEP</a:t>
            </a:r>
            <a:endParaRPr lang="en-US" sz="1200" i="1"/>
          </a:p>
        </p:txBody>
      </p:sp>
      <p:sp>
        <p:nvSpPr>
          <p:cNvPr id="54318" name="Text Box 46"/>
          <p:cNvSpPr txBox="1">
            <a:spLocks noChangeArrowheads="1"/>
          </p:cNvSpPr>
          <p:nvPr/>
        </p:nvSpPr>
        <p:spPr bwMode="auto">
          <a:xfrm>
            <a:off x="5118100" y="3270250"/>
            <a:ext cx="2195513"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33821" name="Freeform 47"/>
          <p:cNvSpPr>
            <a:spLocks/>
          </p:cNvSpPr>
          <p:nvPr/>
        </p:nvSpPr>
        <p:spPr bwMode="auto">
          <a:xfrm>
            <a:off x="6791325" y="35433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4320" name="Text Box 48"/>
          <p:cNvSpPr txBox="1">
            <a:spLocks noChangeArrowheads="1"/>
          </p:cNvSpPr>
          <p:nvPr/>
        </p:nvSpPr>
        <p:spPr bwMode="auto">
          <a:xfrm>
            <a:off x="7162800" y="3435350"/>
            <a:ext cx="123983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 = BYE OK</a:t>
            </a:r>
            <a:endParaRPr lang="en-US" sz="1200" i="1"/>
          </a:p>
        </p:txBody>
      </p:sp>
      <p:sp>
        <p:nvSpPr>
          <p:cNvPr id="54322" name="Text Box 50"/>
          <p:cNvSpPr txBox="1">
            <a:spLocks noChangeArrowheads="1"/>
          </p:cNvSpPr>
          <p:nvPr/>
        </p:nvSpPr>
        <p:spPr bwMode="auto">
          <a:xfrm>
            <a:off x="5884863" y="5224463"/>
            <a:ext cx="574675"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4324" name="Text Box 52"/>
          <p:cNvSpPr txBox="1">
            <a:spLocks noChangeArrowheads="1"/>
          </p:cNvSpPr>
          <p:nvPr/>
        </p:nvSpPr>
        <p:spPr bwMode="auto">
          <a:xfrm>
            <a:off x="6427788" y="1181100"/>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
        <p:nvSpPr>
          <p:cNvPr id="33825" name="Line 53"/>
          <p:cNvSpPr>
            <a:spLocks noChangeShapeType="1"/>
          </p:cNvSpPr>
          <p:nvPr/>
        </p:nvSpPr>
        <p:spPr bwMode="auto">
          <a:xfrm>
            <a:off x="6810375" y="4149725"/>
            <a:ext cx="1482725" cy="0"/>
          </a:xfrm>
          <a:prstGeom prst="line">
            <a:avLst/>
          </a:prstGeom>
          <a:noFill/>
          <a:ln w="9525">
            <a:solidFill>
              <a:schemeClr val="tx1"/>
            </a:solidFill>
            <a:round/>
            <a:headEnd/>
            <a:tailEnd type="triangle" w="med" len="med"/>
          </a:ln>
        </p:spPr>
        <p:txBody>
          <a:bodyPr/>
          <a:lstStyle/>
          <a:p>
            <a:endParaRPr lang="en-US"/>
          </a:p>
        </p:txBody>
      </p:sp>
      <p:sp>
        <p:nvSpPr>
          <p:cNvPr id="54326" name="Text Box 54"/>
          <p:cNvSpPr txBox="1">
            <a:spLocks noChangeArrowheads="1"/>
          </p:cNvSpPr>
          <p:nvPr/>
        </p:nvSpPr>
        <p:spPr bwMode="auto">
          <a:xfrm>
            <a:off x="6948488" y="3902075"/>
            <a:ext cx="9652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54327" name="Text Box 55"/>
          <p:cNvSpPr txBox="1">
            <a:spLocks noChangeArrowheads="1"/>
          </p:cNvSpPr>
          <p:nvPr/>
        </p:nvSpPr>
        <p:spPr bwMode="auto">
          <a:xfrm>
            <a:off x="6948488" y="4097338"/>
            <a:ext cx="2195512"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33828" name="Freeform 56"/>
          <p:cNvSpPr>
            <a:spLocks/>
          </p:cNvSpPr>
          <p:nvPr/>
        </p:nvSpPr>
        <p:spPr bwMode="auto">
          <a:xfrm>
            <a:off x="6792913" y="506253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4329" name="Text Box 57"/>
          <p:cNvSpPr txBox="1">
            <a:spLocks noChangeArrowheads="1"/>
          </p:cNvSpPr>
          <p:nvPr/>
        </p:nvSpPr>
        <p:spPr bwMode="auto">
          <a:xfrm>
            <a:off x="7212013" y="5030788"/>
            <a:ext cx="2224087" cy="639762"/>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When all members confirmed, remove group, send update to CPNS Server</a:t>
            </a:r>
            <a:endParaRPr lang="en-US" sz="1200" i="1"/>
          </a:p>
        </p:txBody>
      </p:sp>
      <p:sp>
        <p:nvSpPr>
          <p:cNvPr id="33830" name="Line 58"/>
          <p:cNvSpPr>
            <a:spLocks noChangeShapeType="1"/>
          </p:cNvSpPr>
          <p:nvPr/>
        </p:nvSpPr>
        <p:spPr bwMode="auto">
          <a:xfrm>
            <a:off x="2068513" y="5716588"/>
            <a:ext cx="1495425" cy="0"/>
          </a:xfrm>
          <a:prstGeom prst="line">
            <a:avLst/>
          </a:prstGeom>
          <a:noFill/>
          <a:ln w="9525">
            <a:solidFill>
              <a:schemeClr val="tx1"/>
            </a:solidFill>
            <a:round/>
            <a:headEnd type="triangle" w="med" len="med"/>
            <a:tailEnd/>
          </a:ln>
        </p:spPr>
        <p:txBody>
          <a:bodyPr/>
          <a:lstStyle/>
          <a:p>
            <a:endParaRPr lang="en-US"/>
          </a:p>
        </p:txBody>
      </p:sp>
      <p:sp>
        <p:nvSpPr>
          <p:cNvPr id="54331" name="Text Box 59"/>
          <p:cNvSpPr txBox="1">
            <a:spLocks noChangeArrowheads="1"/>
          </p:cNvSpPr>
          <p:nvPr/>
        </p:nvSpPr>
        <p:spPr bwMode="auto">
          <a:xfrm>
            <a:off x="4014788" y="5394325"/>
            <a:ext cx="574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4332" name="Text Box 60"/>
          <p:cNvSpPr txBox="1">
            <a:spLocks noChangeArrowheads="1"/>
          </p:cNvSpPr>
          <p:nvPr/>
        </p:nvSpPr>
        <p:spPr bwMode="auto">
          <a:xfrm>
            <a:off x="2406650" y="5435600"/>
            <a:ext cx="574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3290" name="Text Box 42"/>
          <p:cNvSpPr txBox="1">
            <a:spLocks noChangeArrowheads="1"/>
          </p:cNvSpPr>
          <p:nvPr/>
        </p:nvSpPr>
        <p:spPr bwMode="auto">
          <a:xfrm>
            <a:off x="0" y="5822950"/>
            <a:ext cx="569595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400" i="1"/>
              <a:t>Comment: Message goes back to PNE1 since it sent the initial INVITE</a:t>
            </a:r>
            <a:endParaRPr lang="en-US" sz="1400" i="1"/>
          </a:p>
        </p:txBody>
      </p:sp>
      <p:sp>
        <p:nvSpPr>
          <p:cNvPr id="33834" name="Line 38"/>
          <p:cNvSpPr>
            <a:spLocks noChangeShapeType="1"/>
          </p:cNvSpPr>
          <p:nvPr/>
        </p:nvSpPr>
        <p:spPr bwMode="auto">
          <a:xfrm>
            <a:off x="5129213" y="4268788"/>
            <a:ext cx="1646237" cy="0"/>
          </a:xfrm>
          <a:prstGeom prst="line">
            <a:avLst/>
          </a:prstGeom>
          <a:noFill/>
          <a:ln w="9525">
            <a:solidFill>
              <a:schemeClr val="tx1"/>
            </a:solidFill>
            <a:round/>
            <a:headEnd type="triangle" w="med" len="med"/>
            <a:tailEnd/>
          </a:ln>
        </p:spPr>
        <p:txBody>
          <a:bodyPr/>
          <a:lstStyle/>
          <a:p>
            <a:endParaRPr lang="en-US"/>
          </a:p>
        </p:txBody>
      </p:sp>
      <p:sp>
        <p:nvSpPr>
          <p:cNvPr id="33835" name="Line 39"/>
          <p:cNvSpPr>
            <a:spLocks noChangeShapeType="1"/>
          </p:cNvSpPr>
          <p:nvPr/>
        </p:nvSpPr>
        <p:spPr bwMode="auto">
          <a:xfrm>
            <a:off x="3613150" y="4346575"/>
            <a:ext cx="1495425" cy="0"/>
          </a:xfrm>
          <a:prstGeom prst="line">
            <a:avLst/>
          </a:prstGeom>
          <a:noFill/>
          <a:ln w="9525">
            <a:solidFill>
              <a:schemeClr val="tx1"/>
            </a:solidFill>
            <a:round/>
            <a:headEnd type="triangle" w="med" len="med"/>
            <a:tailEnd/>
          </a:ln>
        </p:spPr>
        <p:txBody>
          <a:bodyPr/>
          <a:lstStyle/>
          <a:p>
            <a:endParaRPr lang="en-US"/>
          </a:p>
        </p:txBody>
      </p:sp>
      <p:sp>
        <p:nvSpPr>
          <p:cNvPr id="33836" name="Line 58"/>
          <p:cNvSpPr>
            <a:spLocks noChangeShapeType="1"/>
          </p:cNvSpPr>
          <p:nvPr/>
        </p:nvSpPr>
        <p:spPr bwMode="auto">
          <a:xfrm>
            <a:off x="2085975" y="4421188"/>
            <a:ext cx="1495425" cy="0"/>
          </a:xfrm>
          <a:prstGeom prst="line">
            <a:avLst/>
          </a:prstGeom>
          <a:noFill/>
          <a:ln w="9525">
            <a:solidFill>
              <a:schemeClr val="tx1"/>
            </a:solidFill>
            <a:round/>
            <a:headEnd type="triangle" w="med" len="med"/>
            <a:tailEnd/>
          </a:ln>
        </p:spPr>
        <p:txBody>
          <a:bodyPr/>
          <a:lstStyle/>
          <a:p>
            <a:endParaRPr lang="en-US"/>
          </a:p>
        </p:txBody>
      </p:sp>
      <p:sp>
        <p:nvSpPr>
          <p:cNvPr id="33837" name="Line 38"/>
          <p:cNvSpPr>
            <a:spLocks noChangeShapeType="1"/>
          </p:cNvSpPr>
          <p:nvPr/>
        </p:nvSpPr>
        <p:spPr bwMode="auto">
          <a:xfrm>
            <a:off x="5108575" y="5543550"/>
            <a:ext cx="1646238" cy="0"/>
          </a:xfrm>
          <a:prstGeom prst="line">
            <a:avLst/>
          </a:prstGeom>
          <a:noFill/>
          <a:ln w="9525">
            <a:solidFill>
              <a:schemeClr val="tx1"/>
            </a:solidFill>
            <a:round/>
            <a:headEnd type="triangle" w="med" len="med"/>
            <a:tailEnd/>
          </a:ln>
        </p:spPr>
        <p:txBody>
          <a:bodyPr/>
          <a:lstStyle/>
          <a:p>
            <a:endParaRPr lang="en-US"/>
          </a:p>
        </p:txBody>
      </p:sp>
      <p:sp>
        <p:nvSpPr>
          <p:cNvPr id="33838" name="Line 58"/>
          <p:cNvSpPr>
            <a:spLocks noChangeShapeType="1"/>
          </p:cNvSpPr>
          <p:nvPr/>
        </p:nvSpPr>
        <p:spPr bwMode="auto">
          <a:xfrm>
            <a:off x="2078038" y="4532313"/>
            <a:ext cx="1495425" cy="0"/>
          </a:xfrm>
          <a:prstGeom prst="line">
            <a:avLst/>
          </a:prstGeom>
          <a:noFill/>
          <a:ln w="9525">
            <a:solidFill>
              <a:schemeClr val="tx1"/>
            </a:solidFill>
            <a:round/>
            <a:headEnd/>
            <a:tailEnd type="triangle" w="med" len="med"/>
          </a:ln>
        </p:spPr>
        <p:txBody>
          <a:bodyPr/>
          <a:lstStyle/>
          <a:p>
            <a:endParaRPr lang="en-US"/>
          </a:p>
        </p:txBody>
      </p:sp>
      <p:sp>
        <p:nvSpPr>
          <p:cNvPr id="33839" name="Line 39"/>
          <p:cNvSpPr>
            <a:spLocks noChangeShapeType="1"/>
          </p:cNvSpPr>
          <p:nvPr/>
        </p:nvSpPr>
        <p:spPr bwMode="auto">
          <a:xfrm>
            <a:off x="3582988" y="4668838"/>
            <a:ext cx="1495425" cy="0"/>
          </a:xfrm>
          <a:prstGeom prst="line">
            <a:avLst/>
          </a:prstGeom>
          <a:noFill/>
          <a:ln w="9525">
            <a:solidFill>
              <a:schemeClr val="tx1"/>
            </a:solidFill>
            <a:round/>
            <a:headEnd/>
            <a:tailEnd type="triangle" w="med" len="med"/>
          </a:ln>
        </p:spPr>
        <p:txBody>
          <a:bodyPr/>
          <a:lstStyle/>
          <a:p>
            <a:endParaRPr lang="en-US"/>
          </a:p>
        </p:txBody>
      </p:sp>
      <p:sp>
        <p:nvSpPr>
          <p:cNvPr id="2" name="Text Box 55"/>
          <p:cNvSpPr txBox="1">
            <a:spLocks noChangeArrowheads="1"/>
          </p:cNvSpPr>
          <p:nvPr/>
        </p:nvSpPr>
        <p:spPr bwMode="auto">
          <a:xfrm>
            <a:off x="5616575" y="4500563"/>
            <a:ext cx="495300"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3" name="Text Box 55"/>
          <p:cNvSpPr txBox="1">
            <a:spLocks noChangeArrowheads="1"/>
          </p:cNvSpPr>
          <p:nvPr/>
        </p:nvSpPr>
        <p:spPr bwMode="auto">
          <a:xfrm>
            <a:off x="4260850" y="4470400"/>
            <a:ext cx="4953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4" name="Text Box 55"/>
          <p:cNvSpPr txBox="1">
            <a:spLocks noChangeArrowheads="1"/>
          </p:cNvSpPr>
          <p:nvPr/>
        </p:nvSpPr>
        <p:spPr bwMode="auto">
          <a:xfrm>
            <a:off x="2479675" y="4435475"/>
            <a:ext cx="4953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 name="Text Box 54"/>
          <p:cNvSpPr txBox="1">
            <a:spLocks noChangeArrowheads="1"/>
          </p:cNvSpPr>
          <p:nvPr/>
        </p:nvSpPr>
        <p:spPr bwMode="auto">
          <a:xfrm>
            <a:off x="5418138" y="4035425"/>
            <a:ext cx="9652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6" name="Text Box 54"/>
          <p:cNvSpPr txBox="1">
            <a:spLocks noChangeArrowheads="1"/>
          </p:cNvSpPr>
          <p:nvPr/>
        </p:nvSpPr>
        <p:spPr bwMode="auto">
          <a:xfrm>
            <a:off x="3835400" y="4070350"/>
            <a:ext cx="965200"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7" name="Text Box 54"/>
          <p:cNvSpPr txBox="1">
            <a:spLocks noChangeArrowheads="1"/>
          </p:cNvSpPr>
          <p:nvPr/>
        </p:nvSpPr>
        <p:spPr bwMode="auto">
          <a:xfrm>
            <a:off x="2170113" y="4141788"/>
            <a:ext cx="965200"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r>
              <a:rPr lang="sv-SE" smtClean="0"/>
              <a:t>Remove group member</a:t>
            </a:r>
            <a:endParaRPr lang="en-US" smtClean="0"/>
          </a:p>
        </p:txBody>
      </p:sp>
      <p:grpSp>
        <p:nvGrpSpPr>
          <p:cNvPr id="34818" name="Group 3"/>
          <p:cNvGrpSpPr>
            <a:grpSpLocks/>
          </p:cNvGrpSpPr>
          <p:nvPr/>
        </p:nvGrpSpPr>
        <p:grpSpPr bwMode="auto">
          <a:xfrm>
            <a:off x="1620838" y="890588"/>
            <a:ext cx="887412" cy="4806950"/>
            <a:chOff x="122" y="768"/>
            <a:chExt cx="559" cy="3028"/>
          </a:xfrm>
        </p:grpSpPr>
        <p:sp>
          <p:nvSpPr>
            <p:cNvPr id="34876" name="Rectangle 4"/>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4877" name="Line 5"/>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4819" name="Group 6"/>
          <p:cNvGrpSpPr>
            <a:grpSpLocks/>
          </p:cNvGrpSpPr>
          <p:nvPr/>
        </p:nvGrpSpPr>
        <p:grpSpPr bwMode="auto">
          <a:xfrm>
            <a:off x="3097213" y="896938"/>
            <a:ext cx="887412" cy="4806950"/>
            <a:chOff x="122" y="768"/>
            <a:chExt cx="559" cy="3028"/>
          </a:xfrm>
        </p:grpSpPr>
        <p:sp>
          <p:nvSpPr>
            <p:cNvPr id="34874" name="Rectangle 7"/>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4875" name="Line 8"/>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4820" name="Group 9"/>
          <p:cNvGrpSpPr>
            <a:grpSpLocks/>
          </p:cNvGrpSpPr>
          <p:nvPr/>
        </p:nvGrpSpPr>
        <p:grpSpPr bwMode="auto">
          <a:xfrm>
            <a:off x="4656138" y="890588"/>
            <a:ext cx="887412" cy="4806950"/>
            <a:chOff x="122" y="768"/>
            <a:chExt cx="559" cy="3028"/>
          </a:xfrm>
        </p:grpSpPr>
        <p:sp>
          <p:nvSpPr>
            <p:cNvPr id="34872" name="Rectangle 10"/>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4873" name="Line 11"/>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4821" name="Group 12"/>
          <p:cNvGrpSpPr>
            <a:grpSpLocks/>
          </p:cNvGrpSpPr>
          <p:nvPr/>
        </p:nvGrpSpPr>
        <p:grpSpPr bwMode="auto">
          <a:xfrm>
            <a:off x="6357938" y="903288"/>
            <a:ext cx="887412" cy="4806950"/>
            <a:chOff x="122" y="768"/>
            <a:chExt cx="559" cy="3028"/>
          </a:xfrm>
        </p:grpSpPr>
        <p:sp>
          <p:nvSpPr>
            <p:cNvPr id="34870" name="Rectangle 13"/>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4871" name="Line 14"/>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4822" name="Group 15"/>
          <p:cNvGrpSpPr>
            <a:grpSpLocks/>
          </p:cNvGrpSpPr>
          <p:nvPr/>
        </p:nvGrpSpPr>
        <p:grpSpPr bwMode="auto">
          <a:xfrm>
            <a:off x="7910513" y="903288"/>
            <a:ext cx="887412" cy="4806950"/>
            <a:chOff x="122" y="768"/>
            <a:chExt cx="559" cy="3028"/>
          </a:xfrm>
        </p:grpSpPr>
        <p:sp>
          <p:nvSpPr>
            <p:cNvPr id="34868" name="Rectangle 16"/>
            <p:cNvSpPr>
              <a:spLocks noChangeArrowheads="1"/>
            </p:cNvSpPr>
            <p:nvPr/>
          </p:nvSpPr>
          <p:spPr bwMode="auto">
            <a:xfrm>
              <a:off x="122" y="768"/>
              <a:ext cx="559" cy="428"/>
            </a:xfrm>
            <a:prstGeom prst="rect">
              <a:avLst/>
            </a:prstGeom>
            <a:noFill/>
            <a:ln w="9525">
              <a:solidFill>
                <a:schemeClr val="tx1"/>
              </a:solidFill>
              <a:miter lim="800000"/>
              <a:headEnd/>
              <a:tailEnd/>
            </a:ln>
          </p:spPr>
          <p:txBody>
            <a:bodyPr wrap="none" anchor="ctr"/>
            <a:lstStyle/>
            <a:p>
              <a:endParaRPr lang="en-US"/>
            </a:p>
          </p:txBody>
        </p:sp>
        <p:sp>
          <p:nvSpPr>
            <p:cNvPr id="34869" name="Line 17"/>
            <p:cNvSpPr>
              <a:spLocks noChangeShapeType="1"/>
            </p:cNvSpPr>
            <p:nvPr/>
          </p:nvSpPr>
          <p:spPr bwMode="auto">
            <a:xfrm>
              <a:off x="410" y="1179"/>
              <a:ext cx="0" cy="2617"/>
            </a:xfrm>
            <a:prstGeom prst="line">
              <a:avLst/>
            </a:prstGeom>
            <a:noFill/>
            <a:ln w="9525">
              <a:solidFill>
                <a:schemeClr val="tx1"/>
              </a:solidFill>
              <a:round/>
              <a:headEnd/>
              <a:tailEnd/>
            </a:ln>
          </p:spPr>
          <p:txBody>
            <a:bodyPr/>
            <a:lstStyle/>
            <a:p>
              <a:endParaRPr lang="en-US"/>
            </a:p>
          </p:txBody>
        </p:sp>
      </p:grpSp>
      <p:grpSp>
        <p:nvGrpSpPr>
          <p:cNvPr id="34823" name="Group 27"/>
          <p:cNvGrpSpPr>
            <a:grpSpLocks/>
          </p:cNvGrpSpPr>
          <p:nvPr/>
        </p:nvGrpSpPr>
        <p:grpSpPr bwMode="auto">
          <a:xfrm>
            <a:off x="252413" y="1012825"/>
            <a:ext cx="576262" cy="1677988"/>
            <a:chOff x="442" y="2565"/>
            <a:chExt cx="363" cy="1057"/>
          </a:xfrm>
        </p:grpSpPr>
        <p:sp>
          <p:nvSpPr>
            <p:cNvPr id="34862" name="Line 21"/>
            <p:cNvSpPr>
              <a:spLocks noChangeShapeType="1"/>
            </p:cNvSpPr>
            <p:nvPr/>
          </p:nvSpPr>
          <p:spPr bwMode="auto">
            <a:xfrm>
              <a:off x="631" y="2825"/>
              <a:ext cx="0" cy="544"/>
            </a:xfrm>
            <a:prstGeom prst="line">
              <a:avLst/>
            </a:prstGeom>
            <a:noFill/>
            <a:ln w="9525">
              <a:solidFill>
                <a:schemeClr val="tx1"/>
              </a:solidFill>
              <a:round/>
              <a:headEnd/>
              <a:tailEnd/>
            </a:ln>
          </p:spPr>
          <p:txBody>
            <a:bodyPr/>
            <a:lstStyle/>
            <a:p>
              <a:endParaRPr lang="en-US"/>
            </a:p>
          </p:txBody>
        </p:sp>
        <p:sp>
          <p:nvSpPr>
            <p:cNvPr id="34863" name="Line 22"/>
            <p:cNvSpPr>
              <a:spLocks noChangeShapeType="1"/>
            </p:cNvSpPr>
            <p:nvPr/>
          </p:nvSpPr>
          <p:spPr bwMode="auto">
            <a:xfrm flipH="1">
              <a:off x="450" y="3369"/>
              <a:ext cx="173" cy="245"/>
            </a:xfrm>
            <a:prstGeom prst="line">
              <a:avLst/>
            </a:prstGeom>
            <a:noFill/>
            <a:ln w="9525">
              <a:solidFill>
                <a:schemeClr val="tx1"/>
              </a:solidFill>
              <a:round/>
              <a:headEnd/>
              <a:tailEnd/>
            </a:ln>
          </p:spPr>
          <p:txBody>
            <a:bodyPr/>
            <a:lstStyle/>
            <a:p>
              <a:endParaRPr lang="en-US"/>
            </a:p>
          </p:txBody>
        </p:sp>
        <p:sp>
          <p:nvSpPr>
            <p:cNvPr id="34864" name="Line 23"/>
            <p:cNvSpPr>
              <a:spLocks noChangeShapeType="1"/>
            </p:cNvSpPr>
            <p:nvPr/>
          </p:nvSpPr>
          <p:spPr bwMode="auto">
            <a:xfrm>
              <a:off x="639" y="3377"/>
              <a:ext cx="166" cy="245"/>
            </a:xfrm>
            <a:prstGeom prst="line">
              <a:avLst/>
            </a:prstGeom>
            <a:noFill/>
            <a:ln w="9525">
              <a:solidFill>
                <a:schemeClr val="tx1"/>
              </a:solidFill>
              <a:round/>
              <a:headEnd/>
              <a:tailEnd/>
            </a:ln>
          </p:spPr>
          <p:txBody>
            <a:bodyPr/>
            <a:lstStyle/>
            <a:p>
              <a:endParaRPr lang="en-US"/>
            </a:p>
          </p:txBody>
        </p:sp>
        <p:sp>
          <p:nvSpPr>
            <p:cNvPr id="34865" name="Line 24"/>
            <p:cNvSpPr>
              <a:spLocks noChangeShapeType="1"/>
            </p:cNvSpPr>
            <p:nvPr/>
          </p:nvSpPr>
          <p:spPr bwMode="auto">
            <a:xfrm flipH="1">
              <a:off x="442" y="2945"/>
              <a:ext cx="173" cy="245"/>
            </a:xfrm>
            <a:prstGeom prst="line">
              <a:avLst/>
            </a:prstGeom>
            <a:noFill/>
            <a:ln w="9525">
              <a:solidFill>
                <a:schemeClr val="tx1"/>
              </a:solidFill>
              <a:round/>
              <a:headEnd/>
              <a:tailEnd/>
            </a:ln>
          </p:spPr>
          <p:txBody>
            <a:bodyPr/>
            <a:lstStyle/>
            <a:p>
              <a:endParaRPr lang="en-US"/>
            </a:p>
          </p:txBody>
        </p:sp>
        <p:sp>
          <p:nvSpPr>
            <p:cNvPr id="34866" name="Line 25"/>
            <p:cNvSpPr>
              <a:spLocks noChangeShapeType="1"/>
            </p:cNvSpPr>
            <p:nvPr/>
          </p:nvSpPr>
          <p:spPr bwMode="auto">
            <a:xfrm>
              <a:off x="631" y="2953"/>
              <a:ext cx="166" cy="245"/>
            </a:xfrm>
            <a:prstGeom prst="line">
              <a:avLst/>
            </a:prstGeom>
            <a:noFill/>
            <a:ln w="9525">
              <a:solidFill>
                <a:schemeClr val="tx1"/>
              </a:solidFill>
              <a:round/>
              <a:headEnd/>
              <a:tailEnd/>
            </a:ln>
          </p:spPr>
          <p:txBody>
            <a:bodyPr/>
            <a:lstStyle/>
            <a:p>
              <a:endParaRPr lang="en-US"/>
            </a:p>
          </p:txBody>
        </p:sp>
        <p:sp>
          <p:nvSpPr>
            <p:cNvPr id="34867" name="Oval 26"/>
            <p:cNvSpPr>
              <a:spLocks noChangeArrowheads="1"/>
            </p:cNvSpPr>
            <p:nvPr/>
          </p:nvSpPr>
          <p:spPr bwMode="auto">
            <a:xfrm>
              <a:off x="474" y="2565"/>
              <a:ext cx="300" cy="260"/>
            </a:xfrm>
            <a:prstGeom prst="ellipse">
              <a:avLst/>
            </a:prstGeom>
            <a:noFill/>
            <a:ln w="9525">
              <a:solidFill>
                <a:schemeClr val="tx1"/>
              </a:solidFill>
              <a:round/>
              <a:headEnd/>
              <a:tailEnd/>
            </a:ln>
          </p:spPr>
          <p:txBody>
            <a:bodyPr wrap="none" anchor="ctr"/>
            <a:lstStyle/>
            <a:p>
              <a:endParaRPr lang="en-US"/>
            </a:p>
          </p:txBody>
        </p:sp>
      </p:grpSp>
      <p:sp>
        <p:nvSpPr>
          <p:cNvPr id="55321" name="Text Box 25"/>
          <p:cNvSpPr txBox="1">
            <a:spLocks noChangeArrowheads="1"/>
          </p:cNvSpPr>
          <p:nvPr/>
        </p:nvSpPr>
        <p:spPr bwMode="auto">
          <a:xfrm>
            <a:off x="198438" y="2641600"/>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User</a:t>
            </a:r>
            <a:endParaRPr lang="en-US" sz="1400"/>
          </a:p>
        </p:txBody>
      </p:sp>
      <p:sp>
        <p:nvSpPr>
          <p:cNvPr id="55322" name="Text Box 26"/>
          <p:cNvSpPr txBox="1">
            <a:spLocks noChangeArrowheads="1"/>
          </p:cNvSpPr>
          <p:nvPr/>
        </p:nvSpPr>
        <p:spPr bwMode="auto">
          <a:xfrm>
            <a:off x="1662113" y="10588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1</a:t>
            </a:r>
            <a:endParaRPr lang="en-US" sz="1400"/>
          </a:p>
        </p:txBody>
      </p:sp>
      <p:sp>
        <p:nvSpPr>
          <p:cNvPr id="55323" name="Text Box 27"/>
          <p:cNvSpPr txBox="1">
            <a:spLocks noChangeArrowheads="1"/>
          </p:cNvSpPr>
          <p:nvPr/>
        </p:nvSpPr>
        <p:spPr bwMode="auto">
          <a:xfrm>
            <a:off x="3089275" y="10588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1</a:t>
            </a:r>
            <a:endParaRPr lang="en-US" sz="1400"/>
          </a:p>
        </p:txBody>
      </p:sp>
      <p:sp>
        <p:nvSpPr>
          <p:cNvPr id="55324" name="Text Box 28"/>
          <p:cNvSpPr txBox="1">
            <a:spLocks noChangeArrowheads="1"/>
          </p:cNvSpPr>
          <p:nvPr/>
        </p:nvSpPr>
        <p:spPr bwMode="auto">
          <a:xfrm>
            <a:off x="4708525" y="1058863"/>
            <a:ext cx="784225" cy="5175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CPNS Server</a:t>
            </a:r>
            <a:endParaRPr lang="en-US" sz="1400"/>
          </a:p>
        </p:txBody>
      </p:sp>
      <p:sp>
        <p:nvSpPr>
          <p:cNvPr id="55325" name="Text Box 29"/>
          <p:cNvSpPr txBox="1">
            <a:spLocks noChangeArrowheads="1"/>
          </p:cNvSpPr>
          <p:nvPr/>
        </p:nvSpPr>
        <p:spPr bwMode="auto">
          <a:xfrm>
            <a:off x="7966075" y="1058863"/>
            <a:ext cx="784225"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PNE 2</a:t>
            </a:r>
            <a:endParaRPr lang="en-US" sz="1400"/>
          </a:p>
        </p:txBody>
      </p:sp>
      <p:sp>
        <p:nvSpPr>
          <p:cNvPr id="34829" name="Line 30"/>
          <p:cNvSpPr>
            <a:spLocks noChangeShapeType="1"/>
          </p:cNvSpPr>
          <p:nvPr/>
        </p:nvSpPr>
        <p:spPr bwMode="auto">
          <a:xfrm flipV="1">
            <a:off x="650875" y="1728788"/>
            <a:ext cx="1457325" cy="6350"/>
          </a:xfrm>
          <a:prstGeom prst="line">
            <a:avLst/>
          </a:prstGeom>
          <a:noFill/>
          <a:ln w="9525">
            <a:solidFill>
              <a:schemeClr val="tx1"/>
            </a:solidFill>
            <a:prstDash val="sysDot"/>
            <a:round/>
            <a:headEnd/>
            <a:tailEnd type="triangle" w="med" len="med"/>
          </a:ln>
        </p:spPr>
        <p:txBody>
          <a:bodyPr/>
          <a:lstStyle/>
          <a:p>
            <a:endParaRPr lang="en-US"/>
          </a:p>
        </p:txBody>
      </p:sp>
      <p:sp>
        <p:nvSpPr>
          <p:cNvPr id="34830" name="Line 31"/>
          <p:cNvSpPr>
            <a:spLocks noChangeShapeType="1"/>
          </p:cNvSpPr>
          <p:nvPr/>
        </p:nvSpPr>
        <p:spPr bwMode="auto">
          <a:xfrm>
            <a:off x="2063750" y="1957388"/>
            <a:ext cx="1482725" cy="0"/>
          </a:xfrm>
          <a:prstGeom prst="line">
            <a:avLst/>
          </a:prstGeom>
          <a:noFill/>
          <a:ln w="9525">
            <a:solidFill>
              <a:schemeClr val="tx1"/>
            </a:solidFill>
            <a:round/>
            <a:headEnd/>
            <a:tailEnd type="triangle" w="med" len="med"/>
          </a:ln>
        </p:spPr>
        <p:txBody>
          <a:bodyPr/>
          <a:lstStyle/>
          <a:p>
            <a:endParaRPr lang="en-US"/>
          </a:p>
        </p:txBody>
      </p:sp>
      <p:sp>
        <p:nvSpPr>
          <p:cNvPr id="34831" name="Line 32"/>
          <p:cNvSpPr>
            <a:spLocks noChangeShapeType="1"/>
          </p:cNvSpPr>
          <p:nvPr/>
        </p:nvSpPr>
        <p:spPr bwMode="auto">
          <a:xfrm>
            <a:off x="3554413" y="2430463"/>
            <a:ext cx="1524000" cy="0"/>
          </a:xfrm>
          <a:prstGeom prst="line">
            <a:avLst/>
          </a:prstGeom>
          <a:noFill/>
          <a:ln w="9525">
            <a:solidFill>
              <a:schemeClr val="tx1"/>
            </a:solidFill>
            <a:round/>
            <a:headEnd/>
            <a:tailEnd type="triangle" w="med" len="med"/>
          </a:ln>
        </p:spPr>
        <p:txBody>
          <a:bodyPr/>
          <a:lstStyle/>
          <a:p>
            <a:endParaRPr lang="en-US"/>
          </a:p>
        </p:txBody>
      </p:sp>
      <p:sp>
        <p:nvSpPr>
          <p:cNvPr id="34832" name="Freeform 33"/>
          <p:cNvSpPr>
            <a:spLocks/>
          </p:cNvSpPr>
          <p:nvPr/>
        </p:nvSpPr>
        <p:spPr bwMode="auto">
          <a:xfrm>
            <a:off x="3560763" y="1855788"/>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4833" name="Freeform 34"/>
          <p:cNvSpPr>
            <a:spLocks/>
          </p:cNvSpPr>
          <p:nvPr/>
        </p:nvSpPr>
        <p:spPr bwMode="auto">
          <a:xfrm>
            <a:off x="5121275" y="2320925"/>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34834" name="Line 35"/>
          <p:cNvSpPr>
            <a:spLocks noChangeShapeType="1"/>
          </p:cNvSpPr>
          <p:nvPr/>
        </p:nvSpPr>
        <p:spPr bwMode="auto">
          <a:xfrm>
            <a:off x="5113338" y="3225800"/>
            <a:ext cx="1662112" cy="0"/>
          </a:xfrm>
          <a:prstGeom prst="line">
            <a:avLst/>
          </a:prstGeom>
          <a:noFill/>
          <a:ln w="9525">
            <a:solidFill>
              <a:schemeClr val="tx1"/>
            </a:solidFill>
            <a:round/>
            <a:headEnd/>
            <a:tailEnd type="triangle" w="med" len="med"/>
          </a:ln>
        </p:spPr>
        <p:txBody>
          <a:bodyPr/>
          <a:lstStyle/>
          <a:p>
            <a:endParaRPr lang="en-US"/>
          </a:p>
        </p:txBody>
      </p:sp>
      <p:sp>
        <p:nvSpPr>
          <p:cNvPr id="34835" name="Line 36"/>
          <p:cNvSpPr>
            <a:spLocks noChangeShapeType="1"/>
          </p:cNvSpPr>
          <p:nvPr/>
        </p:nvSpPr>
        <p:spPr bwMode="auto">
          <a:xfrm>
            <a:off x="6816725" y="4175125"/>
            <a:ext cx="1550988" cy="0"/>
          </a:xfrm>
          <a:prstGeom prst="line">
            <a:avLst/>
          </a:prstGeom>
          <a:noFill/>
          <a:ln w="9525">
            <a:solidFill>
              <a:schemeClr val="tx1"/>
            </a:solidFill>
            <a:round/>
            <a:headEnd type="triangle" w="med" len="med"/>
            <a:tailEnd/>
          </a:ln>
        </p:spPr>
        <p:txBody>
          <a:bodyPr/>
          <a:lstStyle/>
          <a:p>
            <a:endParaRPr lang="en-US"/>
          </a:p>
        </p:txBody>
      </p:sp>
      <p:sp>
        <p:nvSpPr>
          <p:cNvPr id="34836" name="Line 37"/>
          <p:cNvSpPr>
            <a:spLocks noChangeShapeType="1"/>
          </p:cNvSpPr>
          <p:nvPr/>
        </p:nvSpPr>
        <p:spPr bwMode="auto">
          <a:xfrm>
            <a:off x="5148263" y="4367213"/>
            <a:ext cx="1646237" cy="0"/>
          </a:xfrm>
          <a:prstGeom prst="line">
            <a:avLst/>
          </a:prstGeom>
          <a:noFill/>
          <a:ln w="9525">
            <a:solidFill>
              <a:schemeClr val="tx1"/>
            </a:solidFill>
            <a:round/>
            <a:headEnd type="triangle" w="med" len="med"/>
            <a:tailEnd/>
          </a:ln>
        </p:spPr>
        <p:txBody>
          <a:bodyPr/>
          <a:lstStyle/>
          <a:p>
            <a:endParaRPr lang="en-US"/>
          </a:p>
        </p:txBody>
      </p:sp>
      <p:sp>
        <p:nvSpPr>
          <p:cNvPr id="34837" name="Line 38"/>
          <p:cNvSpPr>
            <a:spLocks noChangeShapeType="1"/>
          </p:cNvSpPr>
          <p:nvPr/>
        </p:nvSpPr>
        <p:spPr bwMode="auto">
          <a:xfrm>
            <a:off x="3597275" y="5772150"/>
            <a:ext cx="1495425" cy="0"/>
          </a:xfrm>
          <a:prstGeom prst="line">
            <a:avLst/>
          </a:prstGeom>
          <a:noFill/>
          <a:ln w="9525">
            <a:solidFill>
              <a:schemeClr val="tx1"/>
            </a:solidFill>
            <a:round/>
            <a:headEnd type="triangle" w="med" len="med"/>
            <a:tailEnd/>
          </a:ln>
        </p:spPr>
        <p:txBody>
          <a:bodyPr/>
          <a:lstStyle/>
          <a:p>
            <a:endParaRPr lang="en-US"/>
          </a:p>
        </p:txBody>
      </p:sp>
      <p:sp>
        <p:nvSpPr>
          <p:cNvPr id="55335" name="Text Box 39"/>
          <p:cNvSpPr txBox="1">
            <a:spLocks noChangeArrowheads="1"/>
          </p:cNvSpPr>
          <p:nvPr/>
        </p:nvSpPr>
        <p:spPr bwMode="auto">
          <a:xfrm>
            <a:off x="315913" y="6064250"/>
            <a:ext cx="86169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Flow is somewhat simplified, showing only major transactions and not all messages</a:t>
            </a:r>
            <a:endParaRPr lang="en-US"/>
          </a:p>
        </p:txBody>
      </p:sp>
      <p:sp>
        <p:nvSpPr>
          <p:cNvPr id="55336" name="Text Box 40"/>
          <p:cNvSpPr txBox="1">
            <a:spLocks noChangeArrowheads="1"/>
          </p:cNvSpPr>
          <p:nvPr/>
        </p:nvSpPr>
        <p:spPr bwMode="auto">
          <a:xfrm>
            <a:off x="766763" y="1816100"/>
            <a:ext cx="1157287"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”Remove PNE2 from group (URI)”</a:t>
            </a:r>
            <a:endParaRPr lang="en-US" sz="1200" i="1"/>
          </a:p>
        </p:txBody>
      </p:sp>
      <p:sp>
        <p:nvSpPr>
          <p:cNvPr id="55337" name="Text Box 41"/>
          <p:cNvSpPr txBox="1">
            <a:spLocks noChangeArrowheads="1"/>
          </p:cNvSpPr>
          <p:nvPr/>
        </p:nvSpPr>
        <p:spPr bwMode="auto">
          <a:xfrm>
            <a:off x="2063750" y="1949450"/>
            <a:ext cx="1157288"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REFER (PNE2, URI, method=BYE)</a:t>
            </a:r>
            <a:endParaRPr lang="en-US" sz="1200" i="1"/>
          </a:p>
        </p:txBody>
      </p:sp>
      <p:sp>
        <p:nvSpPr>
          <p:cNvPr id="55338" name="Text Box 42"/>
          <p:cNvSpPr txBox="1">
            <a:spLocks noChangeArrowheads="1"/>
          </p:cNvSpPr>
          <p:nvPr/>
        </p:nvSpPr>
        <p:spPr bwMode="auto">
          <a:xfrm>
            <a:off x="3905250" y="1728788"/>
            <a:ext cx="1905000"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and if responsible for policy enforcement, otherwise forward</a:t>
            </a:r>
            <a:endParaRPr lang="en-US" sz="1200" i="1"/>
          </a:p>
        </p:txBody>
      </p:sp>
      <p:sp>
        <p:nvSpPr>
          <p:cNvPr id="55340" name="Text Box 44"/>
          <p:cNvSpPr txBox="1">
            <a:spLocks noChangeArrowheads="1"/>
          </p:cNvSpPr>
          <p:nvPr/>
        </p:nvSpPr>
        <p:spPr bwMode="auto">
          <a:xfrm>
            <a:off x="5480050" y="2165350"/>
            <a:ext cx="329088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Check if URI exists, forward to responsible PEP</a:t>
            </a:r>
            <a:endParaRPr lang="en-US" sz="1200" i="1"/>
          </a:p>
        </p:txBody>
      </p:sp>
      <p:sp>
        <p:nvSpPr>
          <p:cNvPr id="34843" name="Freeform 46"/>
          <p:cNvSpPr>
            <a:spLocks/>
          </p:cNvSpPr>
          <p:nvPr/>
        </p:nvSpPr>
        <p:spPr bwMode="auto">
          <a:xfrm>
            <a:off x="6791325" y="3200400"/>
            <a:ext cx="444500" cy="433388"/>
          </a:xfrm>
          <a:custGeom>
            <a:avLst/>
            <a:gdLst>
              <a:gd name="T0" fmla="*/ 0 w 280"/>
              <a:gd name="T1" fmla="*/ 161290164 h 273"/>
              <a:gd name="T2" fmla="*/ 438507195 w 280"/>
              <a:gd name="T3" fmla="*/ 7561271 h 273"/>
              <a:gd name="T4" fmla="*/ 660280848 w 280"/>
              <a:gd name="T5" fmla="*/ 115927319 h 273"/>
              <a:gd name="T6" fmla="*/ 680442089 w 280"/>
              <a:gd name="T7" fmla="*/ 403225384 h 273"/>
              <a:gd name="T8" fmla="*/ 506550590 w 280"/>
              <a:gd name="T9" fmla="*/ 599797810 h 273"/>
              <a:gd name="T10" fmla="*/ 22680609 w 280"/>
              <a:gd name="T11" fmla="*/ 688004135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5343" name="Text Box 47"/>
          <p:cNvSpPr txBox="1">
            <a:spLocks noChangeArrowheads="1"/>
          </p:cNvSpPr>
          <p:nvPr/>
        </p:nvSpPr>
        <p:spPr bwMode="auto">
          <a:xfrm>
            <a:off x="7162800" y="3092450"/>
            <a:ext cx="1239838"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Enforce policy = BYE OK</a:t>
            </a:r>
            <a:endParaRPr lang="en-US" sz="1200" i="1"/>
          </a:p>
        </p:txBody>
      </p:sp>
      <p:sp>
        <p:nvSpPr>
          <p:cNvPr id="55344" name="Text Box 48"/>
          <p:cNvSpPr txBox="1">
            <a:spLocks noChangeArrowheads="1"/>
          </p:cNvSpPr>
          <p:nvPr/>
        </p:nvSpPr>
        <p:spPr bwMode="auto">
          <a:xfrm>
            <a:off x="5710238" y="4059238"/>
            <a:ext cx="574675"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55345" name="Text Box 49"/>
          <p:cNvSpPr txBox="1">
            <a:spLocks noChangeArrowheads="1"/>
          </p:cNvSpPr>
          <p:nvPr/>
        </p:nvSpPr>
        <p:spPr bwMode="auto">
          <a:xfrm>
            <a:off x="6427788" y="838200"/>
            <a:ext cx="784225" cy="73025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400"/>
              <a:t>PN GW 2 (PEP)</a:t>
            </a:r>
            <a:endParaRPr lang="en-US" sz="1400"/>
          </a:p>
        </p:txBody>
      </p:sp>
      <p:sp>
        <p:nvSpPr>
          <p:cNvPr id="34847" name="Line 50"/>
          <p:cNvSpPr>
            <a:spLocks noChangeShapeType="1"/>
          </p:cNvSpPr>
          <p:nvPr/>
        </p:nvSpPr>
        <p:spPr bwMode="auto">
          <a:xfrm>
            <a:off x="6810375" y="3806825"/>
            <a:ext cx="1482725" cy="0"/>
          </a:xfrm>
          <a:prstGeom prst="line">
            <a:avLst/>
          </a:prstGeom>
          <a:noFill/>
          <a:ln w="9525">
            <a:solidFill>
              <a:schemeClr val="tx1"/>
            </a:solidFill>
            <a:round/>
            <a:headEnd/>
            <a:tailEnd type="triangle" w="med" len="med"/>
          </a:ln>
        </p:spPr>
        <p:txBody>
          <a:bodyPr/>
          <a:lstStyle/>
          <a:p>
            <a:endParaRPr lang="en-US"/>
          </a:p>
        </p:txBody>
      </p:sp>
      <p:sp>
        <p:nvSpPr>
          <p:cNvPr id="55348" name="Text Box 52"/>
          <p:cNvSpPr txBox="1">
            <a:spLocks noChangeArrowheads="1"/>
          </p:cNvSpPr>
          <p:nvPr/>
        </p:nvSpPr>
        <p:spPr bwMode="auto">
          <a:xfrm>
            <a:off x="6948488" y="3917950"/>
            <a:ext cx="2195512"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34849" name="Freeform 53"/>
          <p:cNvSpPr>
            <a:spLocks/>
          </p:cNvSpPr>
          <p:nvPr/>
        </p:nvSpPr>
        <p:spPr bwMode="auto">
          <a:xfrm>
            <a:off x="5129213" y="4532313"/>
            <a:ext cx="444500" cy="433387"/>
          </a:xfrm>
          <a:custGeom>
            <a:avLst/>
            <a:gdLst>
              <a:gd name="T0" fmla="*/ 0 w 280"/>
              <a:gd name="T1" fmla="*/ 161289791 h 273"/>
              <a:gd name="T2" fmla="*/ 438507195 w 280"/>
              <a:gd name="T3" fmla="*/ 7559666 h 273"/>
              <a:gd name="T4" fmla="*/ 660280848 w 280"/>
              <a:gd name="T5" fmla="*/ 115927052 h 273"/>
              <a:gd name="T6" fmla="*/ 680442089 w 280"/>
              <a:gd name="T7" fmla="*/ 403224454 h 273"/>
              <a:gd name="T8" fmla="*/ 506550590 w 280"/>
              <a:gd name="T9" fmla="*/ 599794838 h 273"/>
              <a:gd name="T10" fmla="*/ 22680609 w 280"/>
              <a:gd name="T11" fmla="*/ 688000960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55350" name="Text Box 54"/>
          <p:cNvSpPr txBox="1">
            <a:spLocks noChangeArrowheads="1"/>
          </p:cNvSpPr>
          <p:nvPr/>
        </p:nvSpPr>
        <p:spPr bwMode="auto">
          <a:xfrm>
            <a:off x="5570538" y="4500563"/>
            <a:ext cx="3290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Remove from member list</a:t>
            </a:r>
            <a:endParaRPr lang="en-US" sz="1200" i="1"/>
          </a:p>
        </p:txBody>
      </p:sp>
      <p:sp>
        <p:nvSpPr>
          <p:cNvPr id="34851" name="Line 55"/>
          <p:cNvSpPr>
            <a:spLocks noChangeShapeType="1"/>
          </p:cNvSpPr>
          <p:nvPr/>
        </p:nvSpPr>
        <p:spPr bwMode="auto">
          <a:xfrm>
            <a:off x="2081213" y="5973763"/>
            <a:ext cx="1495425" cy="0"/>
          </a:xfrm>
          <a:prstGeom prst="line">
            <a:avLst/>
          </a:prstGeom>
          <a:noFill/>
          <a:ln w="9525">
            <a:solidFill>
              <a:schemeClr val="tx1"/>
            </a:solidFill>
            <a:round/>
            <a:headEnd type="triangle" w="med" len="med"/>
            <a:tailEnd/>
          </a:ln>
        </p:spPr>
        <p:txBody>
          <a:bodyPr/>
          <a:lstStyle/>
          <a:p>
            <a:endParaRPr lang="en-US"/>
          </a:p>
        </p:txBody>
      </p:sp>
      <p:sp>
        <p:nvSpPr>
          <p:cNvPr id="55352" name="Text Box 56"/>
          <p:cNvSpPr txBox="1">
            <a:spLocks noChangeArrowheads="1"/>
          </p:cNvSpPr>
          <p:nvPr/>
        </p:nvSpPr>
        <p:spPr bwMode="auto">
          <a:xfrm>
            <a:off x="3640138" y="4875213"/>
            <a:ext cx="1281112"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 (with new member list if list method is used)</a:t>
            </a:r>
            <a:endParaRPr lang="en-US" sz="1200" i="1"/>
          </a:p>
        </p:txBody>
      </p:sp>
      <p:sp>
        <p:nvSpPr>
          <p:cNvPr id="55354" name="Text Box 58"/>
          <p:cNvSpPr txBox="1">
            <a:spLocks noChangeArrowheads="1"/>
          </p:cNvSpPr>
          <p:nvPr/>
        </p:nvSpPr>
        <p:spPr bwMode="auto">
          <a:xfrm>
            <a:off x="3581400" y="2484438"/>
            <a:ext cx="1157288" cy="639762"/>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REFER (PNE2, URI, method=BYE)</a:t>
            </a:r>
            <a:endParaRPr lang="en-US" sz="1200" i="1"/>
          </a:p>
        </p:txBody>
      </p:sp>
      <p:sp>
        <p:nvSpPr>
          <p:cNvPr id="55355" name="Text Box 59"/>
          <p:cNvSpPr txBox="1">
            <a:spLocks noChangeArrowheads="1"/>
          </p:cNvSpPr>
          <p:nvPr/>
        </p:nvSpPr>
        <p:spPr bwMode="auto">
          <a:xfrm>
            <a:off x="5133975" y="3190875"/>
            <a:ext cx="1157288" cy="639763"/>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REFER (PNE2, URI, method=BYE)</a:t>
            </a:r>
            <a:endParaRPr lang="en-US" sz="1200" i="1"/>
          </a:p>
        </p:txBody>
      </p:sp>
      <p:sp>
        <p:nvSpPr>
          <p:cNvPr id="55356" name="Text Box 60"/>
          <p:cNvSpPr txBox="1">
            <a:spLocks noChangeArrowheads="1"/>
          </p:cNvSpPr>
          <p:nvPr/>
        </p:nvSpPr>
        <p:spPr bwMode="auto">
          <a:xfrm>
            <a:off x="7986713" y="3425825"/>
            <a:ext cx="1157287"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BYE (URI)</a:t>
            </a:r>
            <a:endParaRPr lang="en-US" sz="1200" i="1"/>
          </a:p>
        </p:txBody>
      </p:sp>
      <p:sp>
        <p:nvSpPr>
          <p:cNvPr id="34856" name="Line 61"/>
          <p:cNvSpPr>
            <a:spLocks noChangeShapeType="1"/>
          </p:cNvSpPr>
          <p:nvPr/>
        </p:nvSpPr>
        <p:spPr bwMode="auto">
          <a:xfrm>
            <a:off x="5156200" y="5157788"/>
            <a:ext cx="1649413" cy="0"/>
          </a:xfrm>
          <a:prstGeom prst="line">
            <a:avLst/>
          </a:prstGeom>
          <a:noFill/>
          <a:ln w="9525">
            <a:solidFill>
              <a:schemeClr val="tx1"/>
            </a:solidFill>
            <a:round/>
            <a:headEnd/>
            <a:tailEnd type="triangle" w="med" len="med"/>
          </a:ln>
        </p:spPr>
        <p:txBody>
          <a:bodyPr/>
          <a:lstStyle/>
          <a:p>
            <a:endParaRPr lang="en-US"/>
          </a:p>
        </p:txBody>
      </p:sp>
      <p:sp>
        <p:nvSpPr>
          <p:cNvPr id="55358" name="Text Box 62"/>
          <p:cNvSpPr txBox="1">
            <a:spLocks noChangeArrowheads="1"/>
          </p:cNvSpPr>
          <p:nvPr/>
        </p:nvSpPr>
        <p:spPr bwMode="auto">
          <a:xfrm>
            <a:off x="5226050" y="5102225"/>
            <a:ext cx="2181225"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INVITE (with new member list if list method is used)</a:t>
            </a:r>
            <a:endParaRPr lang="en-US" sz="1200" i="1"/>
          </a:p>
        </p:txBody>
      </p:sp>
      <p:sp>
        <p:nvSpPr>
          <p:cNvPr id="55359" name="Text Box 63"/>
          <p:cNvSpPr txBox="1">
            <a:spLocks noChangeArrowheads="1"/>
          </p:cNvSpPr>
          <p:nvPr/>
        </p:nvSpPr>
        <p:spPr bwMode="auto">
          <a:xfrm>
            <a:off x="2136775" y="5133975"/>
            <a:ext cx="1281113" cy="822325"/>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 (with new member list if list method is used)</a:t>
            </a:r>
            <a:endParaRPr lang="en-US" sz="1200" i="1"/>
          </a:p>
        </p:txBody>
      </p:sp>
      <p:sp>
        <p:nvSpPr>
          <p:cNvPr id="34859" name="Line 64"/>
          <p:cNvSpPr>
            <a:spLocks noChangeShapeType="1"/>
          </p:cNvSpPr>
          <p:nvPr/>
        </p:nvSpPr>
        <p:spPr bwMode="auto">
          <a:xfrm>
            <a:off x="5170488" y="5691188"/>
            <a:ext cx="1646237" cy="0"/>
          </a:xfrm>
          <a:prstGeom prst="line">
            <a:avLst/>
          </a:prstGeom>
          <a:noFill/>
          <a:ln w="9525">
            <a:solidFill>
              <a:schemeClr val="tx1"/>
            </a:solidFill>
            <a:round/>
            <a:headEnd type="triangle" w="med" len="med"/>
            <a:tailEnd/>
          </a:ln>
        </p:spPr>
        <p:txBody>
          <a:bodyPr/>
          <a:lstStyle/>
          <a:p>
            <a:endParaRPr lang="en-US"/>
          </a:p>
        </p:txBody>
      </p:sp>
      <p:sp>
        <p:nvSpPr>
          <p:cNvPr id="55361" name="Text Box 65"/>
          <p:cNvSpPr txBox="1">
            <a:spLocks noChangeArrowheads="1"/>
          </p:cNvSpPr>
          <p:nvPr/>
        </p:nvSpPr>
        <p:spPr bwMode="auto">
          <a:xfrm>
            <a:off x="5705475" y="5673725"/>
            <a:ext cx="574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i="1"/>
              <a:t>OK</a:t>
            </a:r>
            <a:endParaRPr lang="en-US" sz="1200" i="1"/>
          </a:p>
        </p:txBody>
      </p:sp>
      <p:sp>
        <p:nvSpPr>
          <p:cNvPr id="34861" name="Text Box 42"/>
          <p:cNvSpPr txBox="1">
            <a:spLocks noChangeArrowheads="1"/>
          </p:cNvSpPr>
          <p:nvPr/>
        </p:nvSpPr>
        <p:spPr bwMode="auto">
          <a:xfrm>
            <a:off x="0" y="3841750"/>
            <a:ext cx="3082925" cy="517525"/>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1400" i="1"/>
              <a:t>Comment: re-INVITE is used to update a list-based membership list.</a:t>
            </a:r>
            <a:endParaRPr lang="en-US" sz="1400" i="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제목 1"/>
          <p:cNvSpPr>
            <a:spLocks noGrp="1"/>
          </p:cNvSpPr>
          <p:nvPr>
            <p:ph type="title"/>
          </p:nvPr>
        </p:nvSpPr>
        <p:spPr/>
        <p:txBody>
          <a:bodyPr/>
          <a:lstStyle/>
          <a:p>
            <a:pPr eaLnBrk="1" hangingPunct="1"/>
            <a:r>
              <a:rPr lang="en-US" altLang="ko-KR" sz="2700" smtClean="0">
                <a:ea typeface="Gulim" pitchFamily="34" charset="-127"/>
              </a:rPr>
              <a:t>Group establishment in PoC (for comparison)</a:t>
            </a:r>
            <a:endParaRPr lang="ko-KR" altLang="en-US" sz="2700" smtClean="0">
              <a:ea typeface="Gulim" pitchFamily="34" charset="-127"/>
            </a:endParaRPr>
          </a:p>
        </p:txBody>
      </p:sp>
      <p:sp>
        <p:nvSpPr>
          <p:cNvPr id="35842" name="내용 개체 틀 2"/>
          <p:cNvSpPr>
            <a:spLocks noGrp="1"/>
          </p:cNvSpPr>
          <p:nvPr>
            <p:ph idx="1"/>
          </p:nvPr>
        </p:nvSpPr>
        <p:spPr>
          <a:xfrm>
            <a:off x="457200" y="985838"/>
            <a:ext cx="8229600" cy="5429250"/>
          </a:xfrm>
        </p:spPr>
        <p:txBody>
          <a:bodyPr/>
          <a:lstStyle/>
          <a:p>
            <a:pPr eaLnBrk="1" hangingPunct="1"/>
            <a:r>
              <a:rPr lang="en-US" altLang="ko-KR" smtClean="0">
                <a:ea typeface="Gulim" pitchFamily="34" charset="-127"/>
              </a:rPr>
              <a:t>Ad-hoc Group (Arbitrary)</a:t>
            </a:r>
            <a:endParaRPr lang="ko-KR" altLang="en-US" smtClean="0">
              <a:ea typeface="Gulim" pitchFamily="34" charset="-127"/>
            </a:endParaRPr>
          </a:p>
        </p:txBody>
      </p:sp>
      <p:sp>
        <p:nvSpPr>
          <p:cNvPr id="4" name="직사각형 3"/>
          <p:cNvSpPr/>
          <p:nvPr/>
        </p:nvSpPr>
        <p:spPr>
          <a:xfrm>
            <a:off x="714375" y="2000250"/>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A</a:t>
            </a:r>
            <a:endParaRPr lang="ko-KR" altLang="en-US">
              <a:solidFill>
                <a:schemeClr val="tx1"/>
              </a:solidFill>
              <a:ea typeface="Gulim" pitchFamily="34" charset="-127"/>
              <a:cs typeface="Arial" charset="0"/>
            </a:endParaRPr>
          </a:p>
        </p:txBody>
      </p:sp>
      <p:cxnSp>
        <p:nvCxnSpPr>
          <p:cNvPr id="8" name="직선 연결선 7"/>
          <p:cNvCxnSpPr>
            <a:stCxn id="4" idx="2"/>
          </p:cNvCxnSpPr>
          <p:nvPr/>
        </p:nvCxnSpPr>
        <p:spPr>
          <a:xfrm rot="5400000">
            <a:off x="-465931" y="4250532"/>
            <a:ext cx="350202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직선 연결선 9"/>
          <p:cNvCxnSpPr/>
          <p:nvPr/>
        </p:nvCxnSpPr>
        <p:spPr>
          <a:xfrm rot="5400000">
            <a:off x="1893094" y="4250532"/>
            <a:ext cx="3500437"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직사각형 10"/>
          <p:cNvSpPr/>
          <p:nvPr/>
        </p:nvSpPr>
        <p:spPr>
          <a:xfrm>
            <a:off x="3071813" y="2000250"/>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Server</a:t>
            </a:r>
            <a:endParaRPr lang="ko-KR" altLang="en-US">
              <a:solidFill>
                <a:schemeClr val="tx1"/>
              </a:solidFill>
              <a:ea typeface="Gulim" pitchFamily="34" charset="-127"/>
              <a:cs typeface="Arial" charset="0"/>
            </a:endParaRPr>
          </a:p>
        </p:txBody>
      </p:sp>
      <p:sp>
        <p:nvSpPr>
          <p:cNvPr id="12" name="직사각형 11"/>
          <p:cNvSpPr/>
          <p:nvPr/>
        </p:nvSpPr>
        <p:spPr>
          <a:xfrm>
            <a:off x="5572125" y="2000250"/>
            <a:ext cx="1143000"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B</a:t>
            </a:r>
            <a:endParaRPr lang="ko-KR" altLang="en-US">
              <a:solidFill>
                <a:schemeClr val="tx1"/>
              </a:solidFill>
              <a:ea typeface="Gulim" pitchFamily="34" charset="-127"/>
              <a:cs typeface="Arial" charset="0"/>
            </a:endParaRPr>
          </a:p>
        </p:txBody>
      </p:sp>
      <p:cxnSp>
        <p:nvCxnSpPr>
          <p:cNvPr id="13" name="직선 연결선 12"/>
          <p:cNvCxnSpPr/>
          <p:nvPr/>
        </p:nvCxnSpPr>
        <p:spPr>
          <a:xfrm rot="5400000">
            <a:off x="4429919" y="4214019"/>
            <a:ext cx="3429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p:nvPr/>
        </p:nvCxnSpPr>
        <p:spPr>
          <a:xfrm>
            <a:off x="1285875" y="2928938"/>
            <a:ext cx="2357438"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50" name="TextBox 15"/>
          <p:cNvSpPr txBox="1">
            <a:spLocks noChangeArrowheads="1"/>
          </p:cNvSpPr>
          <p:nvPr/>
        </p:nvSpPr>
        <p:spPr bwMode="auto">
          <a:xfrm>
            <a:off x="1679575" y="2571750"/>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a:t>
            </a:r>
            <a:endParaRPr lang="ko-KR" altLang="en-US">
              <a:latin typeface="Arial Narrow" pitchFamily="34" charset="0"/>
              <a:ea typeface="Gulim" pitchFamily="34" charset="-127"/>
            </a:endParaRPr>
          </a:p>
        </p:txBody>
      </p:sp>
      <p:sp>
        <p:nvSpPr>
          <p:cNvPr id="35851" name="TextBox 16"/>
          <p:cNvSpPr txBox="1">
            <a:spLocks noChangeArrowheads="1"/>
          </p:cNvSpPr>
          <p:nvPr/>
        </p:nvSpPr>
        <p:spPr bwMode="auto">
          <a:xfrm>
            <a:off x="1285875" y="2928938"/>
            <a:ext cx="2357438" cy="523875"/>
          </a:xfrm>
          <a:prstGeom prst="rect">
            <a:avLst/>
          </a:prstGeom>
          <a:noFill/>
          <a:ln w="9525">
            <a:noFill/>
            <a:miter lim="800000"/>
            <a:headEnd/>
            <a:tailEnd/>
          </a:ln>
        </p:spPr>
        <p:txBody>
          <a:bodyPr lIns="91417" tIns="45708" rIns="91417" bIns="45708">
            <a:spAutoFit/>
          </a:bodyPr>
          <a:lstStyle/>
          <a:p>
            <a:pPr algn="ctr" latinLnBrk="1"/>
            <a:r>
              <a:rPr lang="en-US" altLang="ko-KR" sz="1400">
                <a:solidFill>
                  <a:srgbClr val="FF0000"/>
                </a:solidFill>
                <a:latin typeface="Arial Narrow" pitchFamily="34" charset="0"/>
                <a:ea typeface="Gulim" pitchFamily="34" charset="-127"/>
              </a:rPr>
              <a:t>Conf-factory-URI,</a:t>
            </a:r>
          </a:p>
          <a:p>
            <a:pPr algn="ctr" latinLnBrk="1"/>
            <a:r>
              <a:rPr lang="en-US" altLang="ko-KR" sz="1400">
                <a:solidFill>
                  <a:srgbClr val="FF0000"/>
                </a:solidFill>
                <a:latin typeface="Arial Narrow" pitchFamily="34" charset="0"/>
                <a:ea typeface="Gulim" pitchFamily="34" charset="-127"/>
              </a:rPr>
              <a:t>Invited members: B, C, D  </a:t>
            </a:r>
            <a:endParaRPr lang="ko-KR" altLang="en-US" sz="1400">
              <a:solidFill>
                <a:srgbClr val="FF0000"/>
              </a:solidFill>
              <a:latin typeface="Arial Narrow" pitchFamily="34" charset="0"/>
              <a:ea typeface="Gulim" pitchFamily="34" charset="-127"/>
            </a:endParaRPr>
          </a:p>
        </p:txBody>
      </p:sp>
      <p:cxnSp>
        <p:nvCxnSpPr>
          <p:cNvPr id="18" name="직선 화살표 연결선 17"/>
          <p:cNvCxnSpPr/>
          <p:nvPr/>
        </p:nvCxnSpPr>
        <p:spPr>
          <a:xfrm>
            <a:off x="3643313" y="4416425"/>
            <a:ext cx="2500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2971800" y="3409950"/>
            <a:ext cx="1357313" cy="5905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sz="1200">
                <a:solidFill>
                  <a:srgbClr val="FF0000"/>
                </a:solidFill>
                <a:ea typeface="Gulim" pitchFamily="34" charset="-127"/>
                <a:cs typeface="Arial" charset="0"/>
              </a:rPr>
              <a:t>Checking Invited members in INVITE</a:t>
            </a:r>
            <a:endParaRPr lang="ko-KR" altLang="en-US" sz="1200">
              <a:solidFill>
                <a:srgbClr val="FF0000"/>
              </a:solidFill>
              <a:ea typeface="Gulim" pitchFamily="34" charset="-127"/>
              <a:cs typeface="Arial" charset="0"/>
            </a:endParaRPr>
          </a:p>
        </p:txBody>
      </p:sp>
      <p:sp>
        <p:nvSpPr>
          <p:cNvPr id="35854" name="TextBox 20"/>
          <p:cNvSpPr txBox="1">
            <a:spLocks noChangeArrowheads="1"/>
          </p:cNvSpPr>
          <p:nvPr/>
        </p:nvSpPr>
        <p:spPr bwMode="auto">
          <a:xfrm>
            <a:off x="3643313" y="4059238"/>
            <a:ext cx="2643187"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a:t>
            </a:r>
            <a:r>
              <a:rPr lang="en-US" altLang="ko-KR" sz="1600">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cxnSp>
        <p:nvCxnSpPr>
          <p:cNvPr id="22" name="직선 화살표 연결선 21"/>
          <p:cNvCxnSpPr/>
          <p:nvPr/>
        </p:nvCxnSpPr>
        <p:spPr>
          <a:xfrm>
            <a:off x="3643313" y="4987925"/>
            <a:ext cx="435768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56" name="TextBox 22"/>
          <p:cNvSpPr txBox="1">
            <a:spLocks noChangeArrowheads="1"/>
          </p:cNvSpPr>
          <p:nvPr/>
        </p:nvSpPr>
        <p:spPr bwMode="auto">
          <a:xfrm>
            <a:off x="4400550" y="4630738"/>
            <a:ext cx="2743200"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INVITE (</a:t>
            </a:r>
            <a:r>
              <a:rPr lang="en-US" altLang="ko-KR">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sp>
        <p:nvSpPr>
          <p:cNvPr id="25" name="직사각형 24"/>
          <p:cNvSpPr/>
          <p:nvPr/>
        </p:nvSpPr>
        <p:spPr>
          <a:xfrm>
            <a:off x="7358063" y="2000250"/>
            <a:ext cx="1285875"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latinLnBrk="1">
              <a:defRPr/>
            </a:pPr>
            <a:r>
              <a:rPr lang="en-US" altLang="ko-KR">
                <a:solidFill>
                  <a:schemeClr val="tx1"/>
                </a:solidFill>
                <a:ea typeface="Gulim" pitchFamily="34" charset="-127"/>
                <a:cs typeface="Arial" charset="0"/>
              </a:rPr>
              <a:t>PoC Client C,D</a:t>
            </a:r>
            <a:endParaRPr lang="ko-KR" altLang="en-US">
              <a:solidFill>
                <a:schemeClr val="tx1"/>
              </a:solidFill>
              <a:ea typeface="Gulim" pitchFamily="34" charset="-127"/>
              <a:cs typeface="Arial" charset="0"/>
            </a:endParaRPr>
          </a:p>
        </p:txBody>
      </p:sp>
      <p:cxnSp>
        <p:nvCxnSpPr>
          <p:cNvPr id="26" name="직선 연결선 25"/>
          <p:cNvCxnSpPr/>
          <p:nvPr/>
        </p:nvCxnSpPr>
        <p:spPr>
          <a:xfrm rot="5400000">
            <a:off x="6287294" y="4214019"/>
            <a:ext cx="3429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직선 화살표 연결선 32"/>
          <p:cNvCxnSpPr/>
          <p:nvPr/>
        </p:nvCxnSpPr>
        <p:spPr>
          <a:xfrm rot="10800000">
            <a:off x="3643313" y="5416550"/>
            <a:ext cx="250031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직선 화살표 연결선 34"/>
          <p:cNvCxnSpPr/>
          <p:nvPr/>
        </p:nvCxnSpPr>
        <p:spPr>
          <a:xfrm rot="10800000">
            <a:off x="1285875" y="5702300"/>
            <a:ext cx="235743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직선 화살표 연결선 36"/>
          <p:cNvCxnSpPr/>
          <p:nvPr/>
        </p:nvCxnSpPr>
        <p:spPr>
          <a:xfrm rot="10800000">
            <a:off x="3643313" y="5857875"/>
            <a:ext cx="435768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862" name="TextBox 37"/>
          <p:cNvSpPr txBox="1">
            <a:spLocks noChangeArrowheads="1"/>
          </p:cNvSpPr>
          <p:nvPr/>
        </p:nvSpPr>
        <p:spPr bwMode="auto">
          <a:xfrm>
            <a:off x="4143375" y="5059363"/>
            <a:ext cx="1571625"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5863" name="TextBox 38"/>
          <p:cNvSpPr txBox="1">
            <a:spLocks noChangeArrowheads="1"/>
          </p:cNvSpPr>
          <p:nvPr/>
        </p:nvSpPr>
        <p:spPr bwMode="auto">
          <a:xfrm>
            <a:off x="6286500" y="5559425"/>
            <a:ext cx="1571625" cy="369888"/>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a:t>
            </a:r>
            <a:endParaRPr lang="ko-KR" altLang="en-US">
              <a:latin typeface="Arial Narrow" pitchFamily="34" charset="0"/>
              <a:ea typeface="Gulim" pitchFamily="34" charset="-127"/>
            </a:endParaRPr>
          </a:p>
        </p:txBody>
      </p:sp>
      <p:sp>
        <p:nvSpPr>
          <p:cNvPr id="35864" name="TextBox 39"/>
          <p:cNvSpPr txBox="1">
            <a:spLocks noChangeArrowheads="1"/>
          </p:cNvSpPr>
          <p:nvPr/>
        </p:nvSpPr>
        <p:spPr bwMode="auto">
          <a:xfrm>
            <a:off x="1285875" y="5345113"/>
            <a:ext cx="2357438" cy="369887"/>
          </a:xfrm>
          <a:prstGeom prst="rect">
            <a:avLst/>
          </a:prstGeom>
          <a:noFill/>
          <a:ln w="9525">
            <a:noFill/>
            <a:miter lim="800000"/>
            <a:headEnd/>
            <a:tailEnd/>
          </a:ln>
        </p:spPr>
        <p:txBody>
          <a:bodyPr lIns="91417" tIns="45708" rIns="91417" bIns="45708">
            <a:spAutoFit/>
          </a:bodyPr>
          <a:lstStyle/>
          <a:p>
            <a:pPr algn="ctr" latinLnBrk="1"/>
            <a:r>
              <a:rPr lang="en-US" altLang="ko-KR">
                <a:latin typeface="Arial Narrow" pitchFamily="34" charset="0"/>
                <a:ea typeface="Gulim" pitchFamily="34" charset="-127"/>
              </a:rPr>
              <a:t>OK (</a:t>
            </a:r>
            <a:r>
              <a:rPr lang="en-US" altLang="ko-KR">
                <a:solidFill>
                  <a:srgbClr val="FF0000"/>
                </a:solidFill>
                <a:latin typeface="Arial Narrow" pitchFamily="34" charset="0"/>
                <a:ea typeface="Gulim" pitchFamily="34" charset="-127"/>
              </a:rPr>
              <a:t>conference URI</a:t>
            </a:r>
            <a:r>
              <a:rPr lang="en-US" altLang="ko-KR">
                <a:latin typeface="Arial Narrow" pitchFamily="34" charset="0"/>
                <a:ea typeface="Gulim" pitchFamily="34" charset="-127"/>
              </a:rPr>
              <a:t>)</a:t>
            </a:r>
            <a:endParaRPr lang="ko-KR" altLang="en-US">
              <a:latin typeface="Arial Narrow" pitchFamily="34" charset="0"/>
              <a:ea typeface="Gulim" pitchFamily="34" charset="-127"/>
            </a:endParaRPr>
          </a:p>
        </p:txBody>
      </p:sp>
      <p:sp>
        <p:nvSpPr>
          <p:cNvPr id="35865" name="TextBox 40"/>
          <p:cNvSpPr txBox="1">
            <a:spLocks noChangeArrowheads="1"/>
          </p:cNvSpPr>
          <p:nvPr/>
        </p:nvSpPr>
        <p:spPr bwMode="auto">
          <a:xfrm>
            <a:off x="571500" y="6000750"/>
            <a:ext cx="8001000" cy="369888"/>
          </a:xfrm>
          <a:prstGeom prst="rect">
            <a:avLst/>
          </a:prstGeom>
          <a:noFill/>
          <a:ln w="9525">
            <a:noFill/>
            <a:miter lim="800000"/>
            <a:headEnd/>
            <a:tailEnd/>
          </a:ln>
        </p:spPr>
        <p:txBody>
          <a:bodyPr lIns="91417" tIns="45708" rIns="91417" bIns="45708">
            <a:spAutoFit/>
          </a:bodyPr>
          <a:lstStyle/>
          <a:p>
            <a:pPr latinLnBrk="1"/>
            <a:r>
              <a:rPr lang="en-US" altLang="ko-KR">
                <a:latin typeface="Arial Narrow" pitchFamily="34" charset="0"/>
                <a:ea typeface="Gulim" pitchFamily="34" charset="-127"/>
              </a:rPr>
              <a:t>NOTE: INVITE is PoC Command, not XDMS.</a:t>
            </a:r>
            <a:endParaRPr lang="ko-KR" altLang="en-US">
              <a:latin typeface="Arial Narrow" pitchFamily="34" charset="0"/>
              <a:ea typeface="Gulim" pitchFamily="34" charset="-127"/>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996</TotalTime>
  <Words>1218</Words>
  <Application>Microsoft Office PowerPoint</Application>
  <PresentationFormat>On-screen Show (4:3)</PresentationFormat>
  <Paragraphs>256</Paragraphs>
  <Slides>15</Slides>
  <Notes>0</Notes>
  <HiddenSlides>0</HiddenSlides>
  <MMClips>0</MMClips>
  <ScaleCrop>false</ScaleCrop>
  <HeadingPairs>
    <vt:vector size="6" baseType="variant">
      <vt:variant>
        <vt:lpstr>Fonts Used</vt:lpstr>
      </vt:variant>
      <vt:variant>
        <vt:i4>7</vt:i4>
      </vt:variant>
      <vt:variant>
        <vt:lpstr>Design Template</vt:lpstr>
      </vt:variant>
      <vt:variant>
        <vt:i4>2</vt:i4>
      </vt:variant>
      <vt:variant>
        <vt:lpstr>Slide Titles</vt:lpstr>
      </vt:variant>
      <vt:variant>
        <vt:i4>15</vt:i4>
      </vt:variant>
    </vt:vector>
  </HeadingPairs>
  <TitlesOfParts>
    <vt:vector size="24" baseType="lpstr">
      <vt:lpstr>Arial</vt:lpstr>
      <vt:lpstr>Tahoma</vt:lpstr>
      <vt:lpstr>Arial Narrow</vt:lpstr>
      <vt:lpstr>맑은 고딕</vt:lpstr>
      <vt:lpstr>Gulim</vt:lpstr>
      <vt:lpstr>Times New Roman</vt:lpstr>
      <vt:lpstr>SimSun</vt:lpstr>
      <vt:lpstr>OMA Template</vt:lpstr>
      <vt:lpstr>1_OMA Template</vt:lpstr>
      <vt:lpstr>OMA-CD-CPNS-2010-0020-INP_Group_Management_Flows  CPNS Service Group and Personal Network Management Flows</vt:lpstr>
      <vt:lpstr>Components of CPNS Group Management</vt:lpstr>
      <vt:lpstr>Create group</vt:lpstr>
      <vt:lpstr>Invite PNE to existing group</vt:lpstr>
      <vt:lpstr>Invite PNE to existing group, but INVITE can not be accepted according to policy</vt:lpstr>
      <vt:lpstr>Member leaves group</vt:lpstr>
      <vt:lpstr>Remove group</vt:lpstr>
      <vt:lpstr>Remove group member</vt:lpstr>
      <vt:lpstr>Group establishment in PoC (for comparison)</vt:lpstr>
      <vt:lpstr>Group establishment in PoC (for comparison)</vt:lpstr>
      <vt:lpstr>Group establishment in PoC (for comparison)</vt:lpstr>
      <vt:lpstr>Remove PoC Group (for comparison)</vt:lpstr>
      <vt:lpstr>Remove member in PoC Group (for comparison)</vt:lpstr>
      <vt:lpstr>CPNS Requirements on Service Group</vt:lpstr>
      <vt:lpstr>Conclusion</vt:lpstr>
    </vt:vector>
  </TitlesOfParts>
  <Company>Ericsson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Management Flows</dc:title>
  <dc:creator>Johan Hjelm, Ericsson</dc:creator>
  <cp:lastModifiedBy>erahjem</cp:lastModifiedBy>
  <cp:revision>46</cp:revision>
  <dcterms:created xsi:type="dcterms:W3CDTF">2009-11-16T09:08:49Z</dcterms:created>
  <dcterms:modified xsi:type="dcterms:W3CDTF">2010-01-20T02:30:12Z</dcterms:modified>
</cp:coreProperties>
</file>