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6"/>
  </p:notesMasterIdLst>
  <p:handoutMasterIdLst>
    <p:handoutMasterId r:id="rId7"/>
  </p:handoutMasterIdLst>
  <p:sldIdLst>
    <p:sldId id="271" r:id="rId2"/>
    <p:sldId id="274" r:id="rId3"/>
    <p:sldId id="278" r:id="rId4"/>
    <p:sldId id="275" r:id="rId5"/>
  </p:sldIdLst>
  <p:sldSz cx="9144000" cy="6858000" type="screen4x3"/>
  <p:notesSz cx="6858000" cy="9144000"/>
  <p:defaultTextStyle>
    <a:defPPr>
      <a:defRPr lang="ko-KR"/>
    </a:defPPr>
    <a:lvl1pPr algn="l" defTabSz="912813" rtl="0" fontAlgn="base">
      <a:spcBef>
        <a:spcPct val="0"/>
      </a:spcBef>
      <a:spcAft>
        <a:spcPct val="0"/>
      </a:spcAft>
      <a:defRPr kern="1200">
        <a:solidFill>
          <a:schemeClr val="tx1"/>
        </a:solidFill>
        <a:latin typeface="Arial" charset="0"/>
        <a:ea typeface="+mn-ea"/>
        <a:cs typeface="Arial" charset="0"/>
      </a:defRPr>
    </a:lvl1pPr>
    <a:lvl2pPr marL="455613" indent="1588" algn="l" defTabSz="912813" rtl="0" fontAlgn="base">
      <a:spcBef>
        <a:spcPct val="0"/>
      </a:spcBef>
      <a:spcAft>
        <a:spcPct val="0"/>
      </a:spcAft>
      <a:defRPr kern="1200">
        <a:solidFill>
          <a:schemeClr val="tx1"/>
        </a:solidFill>
        <a:latin typeface="Arial" charset="0"/>
        <a:ea typeface="+mn-ea"/>
        <a:cs typeface="Arial" charset="0"/>
      </a:defRPr>
    </a:lvl2pPr>
    <a:lvl3pPr marL="912813" indent="1588" algn="l" defTabSz="912813" rtl="0" fontAlgn="base">
      <a:spcBef>
        <a:spcPct val="0"/>
      </a:spcBef>
      <a:spcAft>
        <a:spcPct val="0"/>
      </a:spcAft>
      <a:defRPr kern="1200">
        <a:solidFill>
          <a:schemeClr val="tx1"/>
        </a:solidFill>
        <a:latin typeface="Arial" charset="0"/>
        <a:ea typeface="+mn-ea"/>
        <a:cs typeface="Arial" charset="0"/>
      </a:defRPr>
    </a:lvl3pPr>
    <a:lvl4pPr marL="1370013" indent="1588" algn="l" defTabSz="912813" rtl="0" fontAlgn="base">
      <a:spcBef>
        <a:spcPct val="0"/>
      </a:spcBef>
      <a:spcAft>
        <a:spcPct val="0"/>
      </a:spcAft>
      <a:defRPr kern="1200">
        <a:solidFill>
          <a:schemeClr val="tx1"/>
        </a:solidFill>
        <a:latin typeface="Arial" charset="0"/>
        <a:ea typeface="+mn-ea"/>
        <a:cs typeface="Arial" charset="0"/>
      </a:defRPr>
    </a:lvl4pPr>
    <a:lvl5pPr marL="1827213" indent="1588" algn="l" defTabSz="912813"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936" autoAdjust="0"/>
    <p:restoredTop sz="94660" autoAdjust="0"/>
  </p:normalViewPr>
  <p:slideViewPr>
    <p:cSldViewPr snapToGrid="0">
      <p:cViewPr varScale="1">
        <p:scale>
          <a:sx n="81" d="100"/>
          <a:sy n="81" d="100"/>
        </p:scale>
        <p:origin x="-966" y="-84"/>
      </p:cViewPr>
      <p:guideLst>
        <p:guide orient="horz" pos="1148"/>
        <p:guide pos="2444"/>
      </p:guideLst>
    </p:cSldViewPr>
  </p:slideViewPr>
  <p:outlineViewPr>
    <p:cViewPr>
      <p:scale>
        <a:sx n="33" d="100"/>
        <a:sy n="33" d="100"/>
      </p:scale>
      <p:origin x="0" y="2448"/>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8" d="100"/>
          <a:sy n="88" d="100"/>
        </p:scale>
        <p:origin x="-2310"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166" fontAlgn="auto" latinLnBrk="1">
              <a:spcBef>
                <a:spcPts val="0"/>
              </a:spcBef>
              <a:spcAft>
                <a:spcPts val="0"/>
              </a:spcAft>
              <a:defRPr sz="1200">
                <a:latin typeface="+mn-lt"/>
                <a:cs typeface="+mn-cs"/>
              </a:defRPr>
            </a:lvl1pPr>
          </a:lstStyle>
          <a:p>
            <a:pPr>
              <a:defRPr/>
            </a:pPr>
            <a:endParaRPr lang="ko-KR" altLang="en-US"/>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166" fontAlgn="auto" latinLnBrk="1">
              <a:spcBef>
                <a:spcPts val="0"/>
              </a:spcBef>
              <a:spcAft>
                <a:spcPts val="0"/>
              </a:spcAft>
              <a:defRPr sz="1200">
                <a:latin typeface="+mn-lt"/>
                <a:cs typeface="+mn-cs"/>
              </a:defRPr>
            </a:lvl1pPr>
          </a:lstStyle>
          <a:p>
            <a:pPr>
              <a:defRPr/>
            </a:pPr>
            <a:fld id="{0E689DFA-A785-41EE-82B6-36B483DC977F}" type="datetimeFigureOut">
              <a:rPr lang="ko-KR" altLang="en-US"/>
              <a:pPr>
                <a:defRPr/>
              </a:pPr>
              <a:t>2010-01-25</a:t>
            </a:fld>
            <a:endParaRPr lang="ko-KR" altLang="en-US"/>
          </a:p>
        </p:txBody>
      </p:sp>
      <p:sp>
        <p:nvSpPr>
          <p:cNvPr id="4" name="바닥글 개체 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14166" fontAlgn="auto" latinLnBrk="1">
              <a:spcBef>
                <a:spcPts val="0"/>
              </a:spcBef>
              <a:spcAft>
                <a:spcPts val="0"/>
              </a:spcAft>
              <a:defRPr sz="1200">
                <a:latin typeface="+mn-lt"/>
                <a:cs typeface="+mn-cs"/>
              </a:defRPr>
            </a:lvl1pPr>
          </a:lstStyle>
          <a:p>
            <a:pPr>
              <a:defRPr/>
            </a:pPr>
            <a:endParaRPr lang="ko-KR" altLang="en-US"/>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14166" fontAlgn="auto" latinLnBrk="1">
              <a:spcBef>
                <a:spcPts val="0"/>
              </a:spcBef>
              <a:spcAft>
                <a:spcPts val="0"/>
              </a:spcAft>
              <a:defRPr sz="1200">
                <a:latin typeface="+mn-lt"/>
                <a:cs typeface="+mn-cs"/>
              </a:defRPr>
            </a:lvl1pPr>
          </a:lstStyle>
          <a:p>
            <a:pPr>
              <a:defRPr/>
            </a:pPr>
            <a:fld id="{5087BEFC-7365-4119-A65F-8A0720AA442C}" type="slidenum">
              <a:rPr lang="ko-KR" altLang="en-US"/>
              <a:pPr>
                <a:defRPr/>
              </a:pPr>
              <a:t>‹#›</a:t>
            </a:fld>
            <a:endParaRPr lang="ko-KR"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166" fontAlgn="auto" latinLnBrk="1">
              <a:spcBef>
                <a:spcPts val="0"/>
              </a:spcBef>
              <a:spcAft>
                <a:spcPts val="0"/>
              </a:spcAft>
              <a:defRPr sz="1200">
                <a:latin typeface="+mn-lt"/>
                <a:cs typeface="+mn-cs"/>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166" fontAlgn="auto" latinLnBrk="1">
              <a:spcBef>
                <a:spcPts val="0"/>
              </a:spcBef>
              <a:spcAft>
                <a:spcPts val="0"/>
              </a:spcAft>
              <a:defRPr sz="1200">
                <a:latin typeface="+mn-lt"/>
                <a:cs typeface="+mn-cs"/>
              </a:defRPr>
            </a:lvl1pPr>
          </a:lstStyle>
          <a:p>
            <a:pPr>
              <a:defRPr/>
            </a:pPr>
            <a:fld id="{C65E220D-E753-415A-A639-9261AA81121A}" type="datetimeFigureOut">
              <a:rPr lang="ko-KR" altLang="en-US"/>
              <a:pPr>
                <a:defRPr/>
              </a:pPr>
              <a:t>2010-01-25</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endParaRPr lang="ko-KR" altLang="en-US" noProof="0"/>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14166" fontAlgn="auto" latinLnBrk="1">
              <a:spcBef>
                <a:spcPts val="0"/>
              </a:spcBef>
              <a:spcAft>
                <a:spcPts val="0"/>
              </a:spcAft>
              <a:defRPr sz="1200">
                <a:latin typeface="+mn-lt"/>
                <a:cs typeface="+mn-cs"/>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14166" fontAlgn="auto" latinLnBrk="1">
              <a:spcBef>
                <a:spcPts val="0"/>
              </a:spcBef>
              <a:spcAft>
                <a:spcPts val="0"/>
              </a:spcAft>
              <a:defRPr sz="1200">
                <a:latin typeface="+mn-lt"/>
                <a:cs typeface="+mn-cs"/>
              </a:defRPr>
            </a:lvl1pPr>
          </a:lstStyle>
          <a:p>
            <a:pPr>
              <a:defRPr/>
            </a:pPr>
            <a:fld id="{0FAE0150-93A3-4836-A179-E9F9A9751110}" type="slidenum">
              <a:rPr lang="ko-KR" altLang="en-US"/>
              <a:pPr>
                <a:defRPr/>
              </a:pPr>
              <a:t>‹#›</a:t>
            </a:fld>
            <a:endParaRPr lang="ko-KR" altLang="en-US"/>
          </a:p>
        </p:txBody>
      </p:sp>
    </p:spTree>
  </p:cSld>
  <p:clrMap bg1="lt1" tx1="dk1" bg2="lt2" tx2="dk2" accent1="accent1" accent2="accent2" accent3="accent3" accent4="accent4" accent5="accent5" accent6="accent6" hlink="hlink" folHlink="folHlink"/>
  <p:notesStyle>
    <a:lvl1pPr algn="l" defTabSz="912813" rtl="0" eaLnBrk="0" fontAlgn="base" latinLnBrk="1" hangingPunct="0">
      <a:spcBef>
        <a:spcPct val="30000"/>
      </a:spcBef>
      <a:spcAft>
        <a:spcPct val="0"/>
      </a:spcAft>
      <a:defRPr sz="1200" kern="1200">
        <a:solidFill>
          <a:schemeClr val="tx1"/>
        </a:solidFill>
        <a:latin typeface="+mn-lt"/>
        <a:ea typeface="+mn-ea"/>
        <a:cs typeface="+mn-cs"/>
      </a:defRPr>
    </a:lvl1pPr>
    <a:lvl2pPr marL="455613" algn="l" defTabSz="912813" rtl="0" eaLnBrk="0" fontAlgn="base" latinLnBrk="1" hangingPunct="0">
      <a:spcBef>
        <a:spcPct val="30000"/>
      </a:spcBef>
      <a:spcAft>
        <a:spcPct val="0"/>
      </a:spcAft>
      <a:defRPr sz="1200" kern="1200">
        <a:solidFill>
          <a:schemeClr val="tx1"/>
        </a:solidFill>
        <a:latin typeface="+mn-lt"/>
        <a:ea typeface="+mn-ea"/>
        <a:cs typeface="+mn-cs"/>
      </a:defRPr>
    </a:lvl2pPr>
    <a:lvl3pPr marL="912813" algn="l" defTabSz="912813" rtl="0" eaLnBrk="0" fontAlgn="base" latinLnBrk="1" hangingPunct="0">
      <a:spcBef>
        <a:spcPct val="30000"/>
      </a:spcBef>
      <a:spcAft>
        <a:spcPct val="0"/>
      </a:spcAft>
      <a:defRPr sz="1200" kern="1200">
        <a:solidFill>
          <a:schemeClr val="tx1"/>
        </a:solidFill>
        <a:latin typeface="+mn-lt"/>
        <a:ea typeface="+mn-ea"/>
        <a:cs typeface="+mn-cs"/>
      </a:defRPr>
    </a:lvl3pPr>
    <a:lvl4pPr marL="1370013" algn="l" defTabSz="912813" rtl="0" eaLnBrk="0" fontAlgn="base" latinLnBrk="1" hangingPunct="0">
      <a:spcBef>
        <a:spcPct val="30000"/>
      </a:spcBef>
      <a:spcAft>
        <a:spcPct val="0"/>
      </a:spcAft>
      <a:defRPr sz="1200" kern="1200">
        <a:solidFill>
          <a:schemeClr val="tx1"/>
        </a:solidFill>
        <a:latin typeface="+mn-lt"/>
        <a:ea typeface="+mn-ea"/>
        <a:cs typeface="+mn-cs"/>
      </a:defRPr>
    </a:lvl4pPr>
    <a:lvl5pPr marL="1827213" algn="l" defTabSz="912813" rtl="0" eaLnBrk="0" fontAlgn="base" latinLnBrk="1" hangingPunct="0">
      <a:spcBef>
        <a:spcPct val="30000"/>
      </a:spcBef>
      <a:spcAft>
        <a:spcPct val="0"/>
      </a:spcAft>
      <a:defRPr sz="1200" kern="1200">
        <a:solidFill>
          <a:schemeClr val="tx1"/>
        </a:solidFill>
        <a:latin typeface="+mn-lt"/>
        <a:ea typeface="+mn-ea"/>
        <a:cs typeface="+mn-cs"/>
      </a:defRPr>
    </a:lvl5pPr>
    <a:lvl6pPr marL="2285414" algn="l" defTabSz="914166" rtl="0" eaLnBrk="1" latinLnBrk="1" hangingPunct="1">
      <a:defRPr sz="1200" kern="1200">
        <a:solidFill>
          <a:schemeClr val="tx1"/>
        </a:solidFill>
        <a:latin typeface="+mn-lt"/>
        <a:ea typeface="+mn-ea"/>
        <a:cs typeface="+mn-cs"/>
      </a:defRPr>
    </a:lvl6pPr>
    <a:lvl7pPr marL="2742498" algn="l" defTabSz="914166" rtl="0" eaLnBrk="1" latinLnBrk="1" hangingPunct="1">
      <a:defRPr sz="1200" kern="1200">
        <a:solidFill>
          <a:schemeClr val="tx1"/>
        </a:solidFill>
        <a:latin typeface="+mn-lt"/>
        <a:ea typeface="+mn-ea"/>
        <a:cs typeface="+mn-cs"/>
      </a:defRPr>
    </a:lvl7pPr>
    <a:lvl8pPr marL="3199581" algn="l" defTabSz="914166" rtl="0" eaLnBrk="1" latinLnBrk="1" hangingPunct="1">
      <a:defRPr sz="1200" kern="1200">
        <a:solidFill>
          <a:schemeClr val="tx1"/>
        </a:solidFill>
        <a:latin typeface="+mn-lt"/>
        <a:ea typeface="+mn-ea"/>
        <a:cs typeface="+mn-cs"/>
      </a:defRPr>
    </a:lvl8pPr>
    <a:lvl9pPr marL="3656664" algn="l" defTabSz="914166"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258" y="2129949"/>
            <a:ext cx="7773485" cy="1471122"/>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456" indent="0" algn="ctr">
              <a:buNone/>
              <a:defRPr/>
            </a:lvl2pPr>
            <a:lvl3pPr marL="892912" indent="0" algn="ctr">
              <a:buNone/>
              <a:defRPr/>
            </a:lvl3pPr>
            <a:lvl4pPr marL="1339367" indent="0" algn="ctr">
              <a:buNone/>
              <a:defRPr/>
            </a:lvl4pPr>
            <a:lvl5pPr marL="1785823" indent="0" algn="ctr">
              <a:buNone/>
              <a:defRPr/>
            </a:lvl5pPr>
            <a:lvl6pPr marL="2232279" indent="0" algn="ctr">
              <a:buNone/>
              <a:defRPr/>
            </a:lvl6pPr>
            <a:lvl7pPr marL="2678735" indent="0" algn="ctr">
              <a:buNone/>
              <a:defRPr/>
            </a:lvl7pPr>
            <a:lvl8pPr marL="3125191" indent="0" algn="ctr">
              <a:buNone/>
              <a:defRPr/>
            </a:lvl8pPr>
            <a:lvl9pPr marL="3571646"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3" y="227878"/>
            <a:ext cx="2142592" cy="6171269"/>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85265" y="227878"/>
            <a:ext cx="6282043" cy="617126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5"/>
            <a:ext cx="7771935" cy="1361059"/>
          </a:xfrm>
        </p:spPr>
        <p:txBody>
          <a:bodyPr anchor="t"/>
          <a:lstStyle>
            <a:lvl1pPr algn="l">
              <a:defRPr sz="3900" b="1" cap="all"/>
            </a:lvl1pPr>
          </a:lstStyle>
          <a:p>
            <a:r>
              <a:rPr lang="en-US" smtClean="0"/>
              <a:t>Click to edit Master title style</a:t>
            </a:r>
            <a:endParaRPr lang="en-GB"/>
          </a:p>
        </p:txBody>
      </p:sp>
      <p:sp>
        <p:nvSpPr>
          <p:cNvPr id="3" name="Text Placeholder 2"/>
          <p:cNvSpPr>
            <a:spLocks noGrp="1"/>
          </p:cNvSpPr>
          <p:nvPr>
            <p:ph type="body" idx="1"/>
          </p:nvPr>
        </p:nvSpPr>
        <p:spPr>
          <a:xfrm>
            <a:off x="722466" y="2906590"/>
            <a:ext cx="7771935" cy="1500575"/>
          </a:xfrm>
        </p:spPr>
        <p:txBody>
          <a:bodyPr anchor="b"/>
          <a:lstStyle>
            <a:lvl1pPr marL="0" indent="0">
              <a:buNone/>
              <a:defRPr sz="2000"/>
            </a:lvl1pPr>
            <a:lvl2pPr marL="446456" indent="0">
              <a:buNone/>
              <a:defRPr sz="1800"/>
            </a:lvl2pPr>
            <a:lvl3pPr marL="892912" indent="0">
              <a:buNone/>
              <a:defRPr sz="1600"/>
            </a:lvl3pPr>
            <a:lvl4pPr marL="1339367" indent="0">
              <a:buNone/>
              <a:defRPr sz="1400"/>
            </a:lvl4pPr>
            <a:lvl5pPr marL="1785823" indent="0">
              <a:buNone/>
              <a:defRPr sz="1400"/>
            </a:lvl5pPr>
            <a:lvl6pPr marL="2232279" indent="0">
              <a:buNone/>
              <a:defRPr sz="1400"/>
            </a:lvl6pPr>
            <a:lvl7pPr marL="2678735" indent="0">
              <a:buNone/>
              <a:defRPr sz="1400"/>
            </a:lvl7pPr>
            <a:lvl8pPr marL="3125191" indent="0">
              <a:buNone/>
              <a:defRPr sz="1400"/>
            </a:lvl8pPr>
            <a:lvl9pPr marL="3571646"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85265" y="1142484"/>
            <a:ext cx="4212318"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418" y="1142484"/>
            <a:ext cx="4212317"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3"/>
            <a:ext cx="8229290" cy="1142483"/>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356" y="1534679"/>
            <a:ext cx="4040228"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356" y="2174905"/>
            <a:ext cx="4040228"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4867" y="1534679"/>
            <a:ext cx="4041779"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4867" y="2174905"/>
            <a:ext cx="4041779"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121" y="272832"/>
            <a:ext cx="5111524" cy="5853483"/>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355" y="1435468"/>
            <a:ext cx="3007691" cy="4690847"/>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12" y="4800911"/>
            <a:ext cx="5486711" cy="565816"/>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12" y="612322"/>
            <a:ext cx="5486711" cy="4115730"/>
          </a:xfrm>
        </p:spPr>
        <p:txBody>
          <a:bodyPr/>
          <a:lstStyle>
            <a:lvl1pPr marL="0" indent="0">
              <a:buNone/>
              <a:defRPr sz="3100"/>
            </a:lvl1pPr>
            <a:lvl2pPr marL="446456" indent="0">
              <a:buNone/>
              <a:defRPr sz="2700"/>
            </a:lvl2pPr>
            <a:lvl3pPr marL="892912" indent="0">
              <a:buNone/>
              <a:defRPr sz="2300"/>
            </a:lvl3pPr>
            <a:lvl4pPr marL="1339367" indent="0">
              <a:buNone/>
              <a:defRPr sz="2000"/>
            </a:lvl4pPr>
            <a:lvl5pPr marL="1785823" indent="0">
              <a:buNone/>
              <a:defRPr sz="2000"/>
            </a:lvl5pPr>
            <a:lvl6pPr marL="2232279" indent="0">
              <a:buNone/>
              <a:defRPr sz="2000"/>
            </a:lvl6pPr>
            <a:lvl7pPr marL="2678735" indent="0">
              <a:buNone/>
              <a:defRPr sz="2000"/>
            </a:lvl7pPr>
            <a:lvl8pPr marL="3125191" indent="0">
              <a:buNone/>
              <a:defRPr sz="2000"/>
            </a:lvl8pPr>
            <a:lvl9pPr marL="3571646" indent="0">
              <a:buNone/>
              <a:defRPr sz="2000"/>
            </a:lvl9pPr>
          </a:lstStyle>
          <a:p>
            <a:pPr lvl="0"/>
            <a:endParaRPr lang="en-GB" noProof="0" smtClean="0"/>
          </a:p>
        </p:txBody>
      </p:sp>
      <p:sp>
        <p:nvSpPr>
          <p:cNvPr id="4" name="Text Placeholder 3"/>
          <p:cNvSpPr>
            <a:spLocks noGrp="1"/>
          </p:cNvSpPr>
          <p:nvPr>
            <p:ph type="body" sz="half" idx="2"/>
          </p:nvPr>
        </p:nvSpPr>
        <p:spPr>
          <a:xfrm>
            <a:off x="1792212" y="5366726"/>
            <a:ext cx="5486711" cy="806094"/>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srcRect/>
          <a:stretch>
            <a:fillRect/>
          </a:stretch>
        </p:blipFill>
        <p:spPr bwMode="auto">
          <a:xfrm>
            <a:off x="0" y="0"/>
            <a:ext cx="9144000" cy="6851650"/>
          </a:xfrm>
          <a:prstGeom prst="rect">
            <a:avLst/>
          </a:prstGeom>
          <a:noFill/>
          <a:ln w="9525">
            <a:noFill/>
            <a:miter lim="800000"/>
            <a:headEnd/>
            <a:tailEnd/>
          </a:ln>
        </p:spPr>
      </p:pic>
      <p:sp>
        <p:nvSpPr>
          <p:cNvPr id="186371" name="Rectangle 3"/>
          <p:cNvSpPr>
            <a:spLocks noChangeArrowheads="1"/>
          </p:cNvSpPr>
          <p:nvPr/>
        </p:nvSpPr>
        <p:spPr bwMode="auto">
          <a:xfrm>
            <a:off x="7175500" y="6124575"/>
            <a:ext cx="1590675" cy="477838"/>
          </a:xfrm>
          <a:prstGeom prst="rect">
            <a:avLst/>
          </a:prstGeom>
          <a:noFill/>
          <a:ln w="9525">
            <a:noFill/>
            <a:miter lim="800000"/>
            <a:headEnd/>
            <a:tailEnd/>
          </a:ln>
        </p:spPr>
        <p:txBody>
          <a:bodyPr lIns="89291" tIns="44646" rIns="89291" bIns="44646"/>
          <a:lstStyle/>
          <a:p>
            <a:pPr eaLnBrk="0" latinLnBrk="1" hangingPunct="0">
              <a:lnSpc>
                <a:spcPct val="90000"/>
              </a:lnSpc>
              <a:defRPr/>
            </a:pPr>
            <a:endParaRPr lang="en-GB" altLang="ko-KR" sz="2000">
              <a:ea typeface="Gulim" pitchFamily="34" charset="-127"/>
            </a:endParaRPr>
          </a:p>
        </p:txBody>
      </p:sp>
      <p:sp>
        <p:nvSpPr>
          <p:cNvPr id="186377" name="Line 9"/>
          <p:cNvSpPr>
            <a:spLocks noChangeShapeType="1"/>
          </p:cNvSpPr>
          <p:nvPr userDrawn="1"/>
        </p:nvSpPr>
        <p:spPr bwMode="auto">
          <a:xfrm>
            <a:off x="293688" y="966788"/>
            <a:ext cx="8556625"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lIns="89291" tIns="44646" rIns="89291" bIns="44646"/>
          <a:lstStyle/>
          <a:p>
            <a:pPr defTabSz="914166" eaLnBrk="0" fontAlgn="auto" latinLnBrk="1" hangingPunct="0">
              <a:lnSpc>
                <a:spcPct val="90000"/>
              </a:lnSpc>
              <a:spcAft>
                <a:spcPts val="0"/>
              </a:spcAft>
              <a:defRPr/>
            </a:pPr>
            <a:endParaRPr lang="en-GB" sz="2000">
              <a:cs typeface="+mn-cs"/>
            </a:endParaRPr>
          </a:p>
        </p:txBody>
      </p:sp>
      <p:sp>
        <p:nvSpPr>
          <p:cNvPr id="186382" name="Rectangle 14"/>
          <p:cNvSpPr>
            <a:spLocks noChangeArrowheads="1"/>
          </p:cNvSpPr>
          <p:nvPr userDrawn="1"/>
        </p:nvSpPr>
        <p:spPr bwMode="auto">
          <a:xfrm>
            <a:off x="0" y="6399213"/>
            <a:ext cx="9144000" cy="74612"/>
          </a:xfrm>
          <a:prstGeom prst="rect">
            <a:avLst/>
          </a:prstGeom>
          <a:solidFill>
            <a:srgbClr val="333399"/>
          </a:solidFill>
          <a:ln w="12700">
            <a:noFill/>
            <a:miter lim="800000"/>
            <a:headEnd/>
            <a:tailEnd/>
          </a:ln>
          <a:effectLst/>
        </p:spPr>
        <p:txBody>
          <a:bodyPr wrap="none" lIns="89291" tIns="44646" rIns="89291" bIns="44646" anchor="ctr"/>
          <a:lstStyle/>
          <a:p>
            <a:pPr eaLnBrk="0" latinLnBrk="1" hangingPunct="0">
              <a:lnSpc>
                <a:spcPct val="90000"/>
              </a:lnSpc>
              <a:defRPr/>
            </a:pPr>
            <a:endParaRPr lang="en-GB" altLang="ko-KR" sz="2000">
              <a:ea typeface="Gulim" pitchFamily="34" charset="-127"/>
            </a:endParaRPr>
          </a:p>
        </p:txBody>
      </p:sp>
      <p:sp>
        <p:nvSpPr>
          <p:cNvPr id="186385" name="Rectangle 17"/>
          <p:cNvSpPr>
            <a:spLocks noChangeArrowheads="1"/>
          </p:cNvSpPr>
          <p:nvPr userDrawn="1"/>
        </p:nvSpPr>
        <p:spPr bwMode="auto">
          <a:xfrm>
            <a:off x="0" y="6473825"/>
            <a:ext cx="4786313" cy="350838"/>
          </a:xfrm>
          <a:prstGeom prst="rect">
            <a:avLst/>
          </a:prstGeom>
          <a:noFill/>
          <a:ln w="12700">
            <a:noFill/>
            <a:miter lim="800000"/>
            <a:headEnd/>
            <a:tailEnd/>
          </a:ln>
          <a:effectLst/>
        </p:spPr>
        <p:txBody>
          <a:bodyPr lIns="88362" tIns="43405" rIns="88362" bIns="43405">
            <a:spAutoFit/>
          </a:bodyPr>
          <a:lstStyle/>
          <a:p>
            <a:pPr defTabSz="393700" eaLnBrk="0" latinLnBrk="1" hangingPunct="0">
              <a:lnSpc>
                <a:spcPct val="90000"/>
              </a:lnSpc>
              <a:tabLst>
                <a:tab pos="5245100" algn="ctr"/>
                <a:tab pos="8966200" algn="r"/>
              </a:tabLst>
              <a:defRPr/>
            </a:pPr>
            <a:r>
              <a:rPr lang="en-GB" sz="1000" b="1">
                <a:cs typeface="Times New Roman" pitchFamily="18" charset="0"/>
              </a:rPr>
              <a:t>© 2009 Open Mobile Alliance Ltd.  All Rights Reserved.</a:t>
            </a:r>
            <a:endParaRPr lang="en-US" altLang="ko-KR" sz="1000" b="1">
              <a:ea typeface="Gulim" pitchFamily="34" charset="-127"/>
            </a:endParaRPr>
          </a:p>
          <a:p>
            <a:pPr defTabSz="393700" eaLnBrk="0" latinLnBrk="1" hangingPunct="0">
              <a:lnSpc>
                <a:spcPct val="90000"/>
              </a:lnSpc>
              <a:tabLst>
                <a:tab pos="5245100" algn="ctr"/>
                <a:tab pos="8966200" algn="r"/>
              </a:tabLst>
              <a:defRPr/>
            </a:pPr>
            <a:r>
              <a:rPr lang="en-US" altLang="ko-KR" sz="900" b="1">
                <a:latin typeface="Arial Narrow" pitchFamily="34" charset="0"/>
                <a:ea typeface="Gulim" pitchFamily="34"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Gulim" pitchFamily="34" charset="-127"/>
            </a:endParaRPr>
          </a:p>
        </p:txBody>
      </p:sp>
      <p:sp>
        <p:nvSpPr>
          <p:cNvPr id="186386" name="Rectangle 18"/>
          <p:cNvSpPr>
            <a:spLocks noChangeArrowheads="1"/>
          </p:cNvSpPr>
          <p:nvPr userDrawn="1"/>
        </p:nvSpPr>
        <p:spPr bwMode="auto">
          <a:xfrm>
            <a:off x="4613275" y="6473825"/>
            <a:ext cx="3275013" cy="333375"/>
          </a:xfrm>
          <a:prstGeom prst="rect">
            <a:avLst/>
          </a:prstGeom>
          <a:noFill/>
          <a:ln w="12700">
            <a:noFill/>
            <a:miter lim="800000"/>
            <a:headEnd/>
            <a:tailEnd/>
          </a:ln>
          <a:effectLst/>
        </p:spPr>
        <p:txBody>
          <a:bodyPr lIns="88362" tIns="43405" rIns="88362" bIns="43405">
            <a:spAutoFit/>
          </a:bodyPr>
          <a:lstStyle/>
          <a:p>
            <a:pPr algn="ctr" defTabSz="393700" eaLnBrk="0" latinLnBrk="1" hangingPunct="0">
              <a:lnSpc>
                <a:spcPct val="90000"/>
              </a:lnSpc>
              <a:tabLst>
                <a:tab pos="5245100" algn="ctr"/>
                <a:tab pos="8966200" algn="r"/>
              </a:tabLst>
              <a:defRPr/>
            </a:pPr>
            <a:r>
              <a:rPr lang="en-US" altLang="zh-CN" b="1">
                <a:latin typeface="Arial Narrow" pitchFamily="34" charset="0"/>
                <a:ea typeface="SimSun" pitchFamily="2" charset="-122"/>
              </a:rPr>
              <a:t>OMA-</a:t>
            </a:r>
            <a:r>
              <a:rPr lang="en-US" altLang="ko-KR" b="1">
                <a:latin typeface="Arial Narrow" pitchFamily="34" charset="0"/>
                <a:ea typeface="SimSun" pitchFamily="2" charset="-122"/>
              </a:rPr>
              <a:t>CD</a:t>
            </a:r>
            <a:r>
              <a:rPr lang="en-US" altLang="zh-CN" b="1">
                <a:latin typeface="Arial Narrow" pitchFamily="34" charset="0"/>
                <a:ea typeface="SimSun" pitchFamily="2" charset="-122"/>
              </a:rPr>
              <a:t>-CPNS-2010-0027</a:t>
            </a:r>
          </a:p>
        </p:txBody>
      </p:sp>
      <p:sp>
        <p:nvSpPr>
          <p:cNvPr id="186387" name="Rectangle 19"/>
          <p:cNvSpPr>
            <a:spLocks noChangeArrowheads="1"/>
          </p:cNvSpPr>
          <p:nvPr userDrawn="1"/>
        </p:nvSpPr>
        <p:spPr bwMode="auto">
          <a:xfrm>
            <a:off x="7813675" y="6473825"/>
            <a:ext cx="1330325" cy="401638"/>
          </a:xfrm>
          <a:prstGeom prst="rect">
            <a:avLst/>
          </a:prstGeom>
          <a:noFill/>
          <a:ln w="12700">
            <a:noFill/>
            <a:miter lim="800000"/>
            <a:headEnd/>
            <a:tailEnd/>
          </a:ln>
          <a:effectLst/>
        </p:spPr>
        <p:txBody>
          <a:bodyPr lIns="88362" tIns="43405" rIns="88362" bIns="43405">
            <a:spAutoFit/>
          </a:bodyPr>
          <a:lstStyle/>
          <a:p>
            <a:pPr algn="r" defTabSz="393700" eaLnBrk="0" latinLnBrk="1" hangingPunct="0">
              <a:lnSpc>
                <a:spcPct val="90000"/>
              </a:lnSpc>
              <a:tabLst>
                <a:tab pos="5245100" algn="ctr"/>
                <a:tab pos="8966200" algn="r"/>
              </a:tabLst>
              <a:defRPr/>
            </a:pPr>
            <a:r>
              <a:rPr lang="en-US" altLang="ko-KR" b="1">
                <a:latin typeface="Arial Narrow" pitchFamily="34" charset="0"/>
                <a:ea typeface="Gulim" pitchFamily="34" charset="-127"/>
              </a:rPr>
              <a:t>Slide </a:t>
            </a:r>
            <a:fld id="{FC6A0736-AC7A-4216-AAE7-A72FA0463705}" type="slidenum">
              <a:rPr lang="en-US" altLang="ko-KR" b="1">
                <a:latin typeface="Arial Narrow" pitchFamily="34" charset="0"/>
                <a:ea typeface="Gulim" pitchFamily="34" charset="-127"/>
              </a:rPr>
              <a:pPr algn="r" defTabSz="393700" eaLnBrk="0" latinLnBrk="1" hangingPunct="0">
                <a:lnSpc>
                  <a:spcPct val="90000"/>
                </a:lnSpc>
                <a:tabLst>
                  <a:tab pos="5245100" algn="ctr"/>
                  <a:tab pos="8966200" algn="r"/>
                </a:tabLst>
                <a:defRPr/>
              </a:pPr>
              <a:t>‹#›</a:t>
            </a:fld>
            <a:r>
              <a:rPr lang="en-US" altLang="ko-KR" b="1">
                <a:latin typeface="Arial Narrow" pitchFamily="34" charset="0"/>
                <a:ea typeface="Gulim" pitchFamily="34" charset="-127"/>
              </a:rPr>
              <a:t/>
            </a:r>
            <a:br>
              <a:rPr lang="en-US" altLang="ko-KR" b="1">
                <a:latin typeface="Arial Narrow" pitchFamily="34" charset="0"/>
                <a:ea typeface="Gulim" pitchFamily="34" charset="-127"/>
              </a:rPr>
            </a:br>
            <a:r>
              <a:rPr lang="en-US" altLang="ko-KR" sz="500">
                <a:solidFill>
                  <a:srgbClr val="999999"/>
                </a:solidFill>
                <a:ea typeface="Gulim" pitchFamily="34" charset="-127"/>
              </a:rPr>
              <a:t>[OMA-Template-SlideDeck-20090101-I]</a:t>
            </a:r>
            <a:endParaRPr lang="en-US" altLang="ko-KR" b="1">
              <a:latin typeface="Arial Narrow" pitchFamily="34" charset="0"/>
              <a:ea typeface="Gulim" pitchFamily="34" charset="-127"/>
            </a:endParaRPr>
          </a:p>
        </p:txBody>
      </p:sp>
      <p:sp>
        <p:nvSpPr>
          <p:cNvPr id="1033" name="Rectangle 2"/>
          <p:cNvSpPr>
            <a:spLocks noGrp="1" noChangeArrowheads="1"/>
          </p:cNvSpPr>
          <p:nvPr>
            <p:ph type="title"/>
          </p:nvPr>
        </p:nvSpPr>
        <p:spPr bwMode="auto">
          <a:xfrm>
            <a:off x="298450" y="228600"/>
            <a:ext cx="8545513" cy="685800"/>
          </a:xfrm>
          <a:prstGeom prst="rect">
            <a:avLst/>
          </a:prstGeom>
          <a:noFill/>
          <a:ln w="12700">
            <a:noFill/>
            <a:miter lim="800000"/>
            <a:headEnd/>
            <a:tailEnd/>
          </a:ln>
        </p:spPr>
        <p:txBody>
          <a:bodyPr vert="horz" wrap="square" lIns="88362" tIns="43405" rIns="88362" bIns="43405"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85750" y="1143000"/>
            <a:ext cx="8572500" cy="5256213"/>
          </a:xfrm>
          <a:prstGeom prst="rect">
            <a:avLst/>
          </a:prstGeom>
          <a:noFill/>
          <a:ln w="12700">
            <a:noFill/>
            <a:miter lim="800000"/>
            <a:headEnd/>
            <a:tailEnd/>
          </a:ln>
        </p:spPr>
        <p:txBody>
          <a:bodyPr vert="horz" wrap="square" lIns="88362" tIns="43405" rIns="88362" bIns="43405"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95" r:id="rId1"/>
    <p:sldLayoutId id="2147483694" r:id="rId2"/>
    <p:sldLayoutId id="2147483693" r:id="rId3"/>
    <p:sldLayoutId id="2147483692" r:id="rId4"/>
    <p:sldLayoutId id="2147483691" r:id="rId5"/>
    <p:sldLayoutId id="2147483690" r:id="rId6"/>
    <p:sldLayoutId id="2147483689" r:id="rId7"/>
    <p:sldLayoutId id="2147483688" r:id="rId8"/>
    <p:sldLayoutId id="2147483687" r:id="rId9"/>
    <p:sldLayoutId id="2147483686" r:id="rId10"/>
    <p:sldLayoutId id="2147483685" r:id="rId11"/>
  </p:sldLayoutIdLst>
  <p:txStyles>
    <p:titleStyle>
      <a:lvl1pPr algn="ctr" defTabSz="742950" rtl="0" eaLnBrk="0" fontAlgn="base" hangingPunct="0">
        <a:lnSpc>
          <a:spcPct val="90000"/>
        </a:lnSpc>
        <a:spcBef>
          <a:spcPct val="0"/>
        </a:spcBef>
        <a:spcAft>
          <a:spcPct val="0"/>
        </a:spcAft>
        <a:defRPr sz="3100" b="1">
          <a:solidFill>
            <a:schemeClr val="tx1"/>
          </a:solidFill>
          <a:latin typeface="+mj-lt"/>
          <a:ea typeface="+mj-ea"/>
          <a:cs typeface="+mj-cs"/>
        </a:defRPr>
      </a:lvl1pPr>
      <a:lvl2pPr algn="ctr" defTabSz="742950" rtl="0" eaLnBrk="0" fontAlgn="base" hangingPunct="0">
        <a:lnSpc>
          <a:spcPct val="90000"/>
        </a:lnSpc>
        <a:spcBef>
          <a:spcPct val="0"/>
        </a:spcBef>
        <a:spcAft>
          <a:spcPct val="0"/>
        </a:spcAft>
        <a:defRPr sz="3100" b="1">
          <a:solidFill>
            <a:schemeClr val="tx1"/>
          </a:solidFill>
          <a:latin typeface="Tahoma" pitchFamily="34" charset="0"/>
        </a:defRPr>
      </a:lvl2pPr>
      <a:lvl3pPr algn="ctr" defTabSz="742950" rtl="0" eaLnBrk="0" fontAlgn="base" hangingPunct="0">
        <a:lnSpc>
          <a:spcPct val="90000"/>
        </a:lnSpc>
        <a:spcBef>
          <a:spcPct val="0"/>
        </a:spcBef>
        <a:spcAft>
          <a:spcPct val="0"/>
        </a:spcAft>
        <a:defRPr sz="3100" b="1">
          <a:solidFill>
            <a:schemeClr val="tx1"/>
          </a:solidFill>
          <a:latin typeface="Tahoma" pitchFamily="34" charset="0"/>
        </a:defRPr>
      </a:lvl3pPr>
      <a:lvl4pPr algn="ctr" defTabSz="742950" rtl="0" eaLnBrk="0" fontAlgn="base" hangingPunct="0">
        <a:lnSpc>
          <a:spcPct val="90000"/>
        </a:lnSpc>
        <a:spcBef>
          <a:spcPct val="0"/>
        </a:spcBef>
        <a:spcAft>
          <a:spcPct val="0"/>
        </a:spcAft>
        <a:defRPr sz="3100" b="1">
          <a:solidFill>
            <a:schemeClr val="tx1"/>
          </a:solidFill>
          <a:latin typeface="Tahoma" pitchFamily="34" charset="0"/>
        </a:defRPr>
      </a:lvl4pPr>
      <a:lvl5pPr algn="ctr" defTabSz="742950" rtl="0" eaLnBrk="0" fontAlgn="base" hangingPunct="0">
        <a:lnSpc>
          <a:spcPct val="90000"/>
        </a:lnSpc>
        <a:spcBef>
          <a:spcPct val="0"/>
        </a:spcBef>
        <a:spcAft>
          <a:spcPct val="0"/>
        </a:spcAft>
        <a:defRPr sz="3100" b="1">
          <a:solidFill>
            <a:schemeClr val="tx1"/>
          </a:solidFill>
          <a:latin typeface="Tahoma" pitchFamily="34" charset="0"/>
        </a:defRPr>
      </a:lvl5pPr>
      <a:lvl6pPr marL="446456" algn="ctr" defTabSz="744093" rtl="0" eaLnBrk="0" fontAlgn="base" hangingPunct="0">
        <a:lnSpc>
          <a:spcPct val="90000"/>
        </a:lnSpc>
        <a:spcBef>
          <a:spcPct val="0"/>
        </a:spcBef>
        <a:spcAft>
          <a:spcPct val="0"/>
        </a:spcAft>
        <a:defRPr sz="3100" b="1">
          <a:solidFill>
            <a:schemeClr val="tx1"/>
          </a:solidFill>
          <a:latin typeface="Tahoma" pitchFamily="34" charset="0"/>
        </a:defRPr>
      </a:lvl6pPr>
      <a:lvl7pPr marL="892912" algn="ctr" defTabSz="744093" rtl="0" eaLnBrk="0" fontAlgn="base" hangingPunct="0">
        <a:lnSpc>
          <a:spcPct val="90000"/>
        </a:lnSpc>
        <a:spcBef>
          <a:spcPct val="0"/>
        </a:spcBef>
        <a:spcAft>
          <a:spcPct val="0"/>
        </a:spcAft>
        <a:defRPr sz="3100" b="1">
          <a:solidFill>
            <a:schemeClr val="tx1"/>
          </a:solidFill>
          <a:latin typeface="Tahoma" pitchFamily="34" charset="0"/>
        </a:defRPr>
      </a:lvl7pPr>
      <a:lvl8pPr marL="1339367" algn="ctr" defTabSz="744093" rtl="0" eaLnBrk="0" fontAlgn="base" hangingPunct="0">
        <a:lnSpc>
          <a:spcPct val="90000"/>
        </a:lnSpc>
        <a:spcBef>
          <a:spcPct val="0"/>
        </a:spcBef>
        <a:spcAft>
          <a:spcPct val="0"/>
        </a:spcAft>
        <a:defRPr sz="3100" b="1">
          <a:solidFill>
            <a:schemeClr val="tx1"/>
          </a:solidFill>
          <a:latin typeface="Tahoma" pitchFamily="34" charset="0"/>
        </a:defRPr>
      </a:lvl8pPr>
      <a:lvl9pPr marL="1785823" algn="ctr" defTabSz="744093" rtl="0" eaLnBrk="0" fontAlgn="base" hangingPunct="0">
        <a:lnSpc>
          <a:spcPct val="90000"/>
        </a:lnSpc>
        <a:spcBef>
          <a:spcPct val="0"/>
        </a:spcBef>
        <a:spcAft>
          <a:spcPct val="0"/>
        </a:spcAft>
        <a:defRPr sz="3100" b="1">
          <a:solidFill>
            <a:schemeClr val="tx1"/>
          </a:solidFill>
          <a:latin typeface="Tahoma" pitchFamily="34" charset="0"/>
        </a:defRPr>
      </a:lvl9pPr>
    </p:titleStyle>
    <p:bodyStyle>
      <a:lvl1pPr marL="107950" indent="-107950" algn="l" defTabSz="1546225" rtl="0" eaLnBrk="0" fontAlgn="base" hangingPunct="0">
        <a:spcBef>
          <a:spcPct val="25000"/>
        </a:spcBef>
        <a:spcAft>
          <a:spcPct val="0"/>
        </a:spcAft>
        <a:buClr>
          <a:schemeClr val="tx1"/>
        </a:buClr>
        <a:buSzPct val="80000"/>
        <a:buChar char="•"/>
        <a:defRPr sz="2500">
          <a:solidFill>
            <a:srgbClr val="000066"/>
          </a:solidFill>
          <a:latin typeface="+mn-lt"/>
          <a:ea typeface="+mn-ea"/>
          <a:cs typeface="+mn-cs"/>
        </a:defRPr>
      </a:lvl1pPr>
      <a:lvl2pPr marL="331788" indent="-112713" algn="l" defTabSz="1546225" rtl="0" eaLnBrk="0" fontAlgn="base" hangingPunct="0">
        <a:spcBef>
          <a:spcPct val="25000"/>
        </a:spcBef>
        <a:spcAft>
          <a:spcPct val="0"/>
        </a:spcAft>
        <a:buClr>
          <a:schemeClr val="tx1"/>
        </a:buClr>
        <a:buSzPct val="80000"/>
        <a:buChar char="•"/>
        <a:defRPr sz="2100">
          <a:solidFill>
            <a:srgbClr val="480024"/>
          </a:solidFill>
          <a:latin typeface="+mn-lt"/>
        </a:defRPr>
      </a:lvl2pPr>
      <a:lvl3pPr marL="555625" indent="-111125" algn="l" defTabSz="1546225" rtl="0" eaLnBrk="0" fontAlgn="base" hangingPunct="0">
        <a:spcBef>
          <a:spcPct val="25000"/>
        </a:spcBef>
        <a:spcAft>
          <a:spcPct val="0"/>
        </a:spcAft>
        <a:buClr>
          <a:schemeClr val="tx1"/>
        </a:buClr>
        <a:buSzPct val="80000"/>
        <a:buChar char="•"/>
        <a:defRPr sz="2000">
          <a:solidFill>
            <a:srgbClr val="0B2200"/>
          </a:solidFill>
          <a:latin typeface="+mn-lt"/>
        </a:defRPr>
      </a:lvl3pPr>
      <a:lvl4pPr marL="776288" indent="-107950" algn="l" defTabSz="1546225" rtl="0" eaLnBrk="0" fontAlgn="base" hangingPunct="0">
        <a:spcBef>
          <a:spcPct val="20000"/>
        </a:spcBef>
        <a:spcAft>
          <a:spcPct val="0"/>
        </a:spcAft>
        <a:buClr>
          <a:schemeClr val="tx1"/>
        </a:buClr>
        <a:buSzPct val="80000"/>
        <a:buChar char="•"/>
        <a:defRPr sz="2000">
          <a:solidFill>
            <a:srgbClr val="543800"/>
          </a:solidFill>
          <a:latin typeface="+mn-lt"/>
        </a:defRPr>
      </a:lvl4pPr>
      <a:lvl5pPr marL="1003300" indent="-115888" algn="l" defTabSz="1546225" rtl="0" eaLnBrk="0" fontAlgn="base" hangingPunct="0">
        <a:spcBef>
          <a:spcPct val="20000"/>
        </a:spcBef>
        <a:spcAft>
          <a:spcPct val="0"/>
        </a:spcAft>
        <a:buClr>
          <a:schemeClr val="tx1"/>
        </a:buClr>
        <a:buSzPct val="80000"/>
        <a:buChar char="•"/>
        <a:defRPr sz="1600">
          <a:solidFill>
            <a:srgbClr val="330066"/>
          </a:solidFill>
          <a:latin typeface="+mn-lt"/>
        </a:defRPr>
      </a:lvl5pPr>
      <a:lvl6pPr marL="1450981"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6pPr>
      <a:lvl7pPr marL="1897437"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7pPr>
      <a:lvl8pPr marL="2343893"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8pPr>
      <a:lvl9pPr marL="2790349"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892912" rtl="0" eaLnBrk="1" latinLnBrk="0" hangingPunct="1">
        <a:defRPr sz="1800" kern="1200">
          <a:solidFill>
            <a:schemeClr val="tx1"/>
          </a:solidFill>
          <a:latin typeface="+mn-lt"/>
          <a:ea typeface="+mn-ea"/>
          <a:cs typeface="+mn-cs"/>
        </a:defRPr>
      </a:lvl1pPr>
      <a:lvl2pPr marL="446456" algn="l" defTabSz="892912" rtl="0" eaLnBrk="1" latinLnBrk="0" hangingPunct="1">
        <a:defRPr sz="1800" kern="1200">
          <a:solidFill>
            <a:schemeClr val="tx1"/>
          </a:solidFill>
          <a:latin typeface="+mn-lt"/>
          <a:ea typeface="+mn-ea"/>
          <a:cs typeface="+mn-cs"/>
        </a:defRPr>
      </a:lvl2pPr>
      <a:lvl3pPr marL="892912" algn="l" defTabSz="892912" rtl="0" eaLnBrk="1" latinLnBrk="0" hangingPunct="1">
        <a:defRPr sz="1800" kern="1200">
          <a:solidFill>
            <a:schemeClr val="tx1"/>
          </a:solidFill>
          <a:latin typeface="+mn-lt"/>
          <a:ea typeface="+mn-ea"/>
          <a:cs typeface="+mn-cs"/>
        </a:defRPr>
      </a:lvl3pPr>
      <a:lvl4pPr marL="1339367" algn="l" defTabSz="892912" rtl="0" eaLnBrk="1" latinLnBrk="0" hangingPunct="1">
        <a:defRPr sz="1800" kern="1200">
          <a:solidFill>
            <a:schemeClr val="tx1"/>
          </a:solidFill>
          <a:latin typeface="+mn-lt"/>
          <a:ea typeface="+mn-ea"/>
          <a:cs typeface="+mn-cs"/>
        </a:defRPr>
      </a:lvl4pPr>
      <a:lvl5pPr marL="1785823" algn="l" defTabSz="892912" rtl="0" eaLnBrk="1" latinLnBrk="0" hangingPunct="1">
        <a:defRPr sz="1800" kern="1200">
          <a:solidFill>
            <a:schemeClr val="tx1"/>
          </a:solidFill>
          <a:latin typeface="+mn-lt"/>
          <a:ea typeface="+mn-ea"/>
          <a:cs typeface="+mn-cs"/>
        </a:defRPr>
      </a:lvl5pPr>
      <a:lvl6pPr marL="2232279" algn="l" defTabSz="892912" rtl="0" eaLnBrk="1" latinLnBrk="0" hangingPunct="1">
        <a:defRPr sz="1800" kern="1200">
          <a:solidFill>
            <a:schemeClr val="tx1"/>
          </a:solidFill>
          <a:latin typeface="+mn-lt"/>
          <a:ea typeface="+mn-ea"/>
          <a:cs typeface="+mn-cs"/>
        </a:defRPr>
      </a:lvl6pPr>
      <a:lvl7pPr marL="2678735" algn="l" defTabSz="892912" rtl="0" eaLnBrk="1" latinLnBrk="0" hangingPunct="1">
        <a:defRPr sz="1800" kern="1200">
          <a:solidFill>
            <a:schemeClr val="tx1"/>
          </a:solidFill>
          <a:latin typeface="+mn-lt"/>
          <a:ea typeface="+mn-ea"/>
          <a:cs typeface="+mn-cs"/>
        </a:defRPr>
      </a:lvl7pPr>
      <a:lvl8pPr marL="3125191" algn="l" defTabSz="892912" rtl="0" eaLnBrk="1" latinLnBrk="0" hangingPunct="1">
        <a:defRPr sz="1800" kern="1200">
          <a:solidFill>
            <a:schemeClr val="tx1"/>
          </a:solidFill>
          <a:latin typeface="+mn-lt"/>
          <a:ea typeface="+mn-ea"/>
          <a:cs typeface="+mn-cs"/>
        </a:defRPr>
      </a:lvl8pPr>
      <a:lvl9pPr marL="3571646" algn="l" defTabSz="89291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2"/>
          <a:srcRect b="6691"/>
          <a:stretch>
            <a:fillRect/>
          </a:stretch>
        </p:blipFill>
        <p:spPr bwMode="auto">
          <a:xfrm>
            <a:off x="0" y="0"/>
            <a:ext cx="9144000" cy="6399213"/>
          </a:xfrm>
          <a:prstGeom prst="rect">
            <a:avLst/>
          </a:prstGeom>
          <a:noFill/>
          <a:ln w="9525">
            <a:noFill/>
            <a:miter lim="800000"/>
            <a:headEnd/>
            <a:tailEnd/>
          </a:ln>
        </p:spPr>
      </p:pic>
      <p:sp>
        <p:nvSpPr>
          <p:cNvPr id="15362" name="Rectangle 27"/>
          <p:cNvSpPr>
            <a:spLocks noChangeArrowheads="1"/>
          </p:cNvSpPr>
          <p:nvPr/>
        </p:nvSpPr>
        <p:spPr bwMode="auto">
          <a:xfrm>
            <a:off x="628650" y="1935163"/>
            <a:ext cx="7886700" cy="2752725"/>
          </a:xfrm>
          <a:prstGeom prst="rect">
            <a:avLst/>
          </a:prstGeom>
          <a:noFill/>
          <a:ln w="12700">
            <a:noFill/>
            <a:miter lim="800000"/>
            <a:headEnd/>
            <a:tailEnd/>
          </a:ln>
        </p:spPr>
        <p:txBody>
          <a:bodyPr lIns="88357" tIns="43402" rIns="88357" bIns="43402"/>
          <a:lstStyle/>
          <a:p>
            <a:pPr defTabSz="742950" eaLnBrk="0" latinLnBrk="1" hangingPunct="0">
              <a:lnSpc>
                <a:spcPct val="95000"/>
              </a:lnSpc>
              <a:spcAft>
                <a:spcPct val="35000"/>
              </a:spcAft>
              <a:tabLst>
                <a:tab pos="1782763" algn="r"/>
                <a:tab pos="1893888" algn="l"/>
              </a:tabLst>
            </a:pPr>
            <a:r>
              <a:rPr lang="zh-CN" altLang="en-US" sz="2000" b="1">
                <a:latin typeface="Tahoma" pitchFamily="34" charset="0"/>
                <a:ea typeface="SimSun" pitchFamily="2" charset="-122"/>
              </a:rPr>
              <a:t>	</a:t>
            </a:r>
            <a:r>
              <a:rPr lang="en-US" altLang="zh-CN" sz="2000" b="1">
                <a:latin typeface="Tahoma" pitchFamily="34" charset="0"/>
                <a:ea typeface="SimSun" pitchFamily="2" charset="-122"/>
              </a:rPr>
              <a:t>Submitted To:	</a:t>
            </a:r>
            <a:r>
              <a:rPr lang="en-US" altLang="ko-KR" sz="2000" b="1">
                <a:latin typeface="Tahoma" pitchFamily="34" charset="0"/>
                <a:ea typeface="SimSun" pitchFamily="2" charset="-122"/>
              </a:rPr>
              <a:t>CD</a:t>
            </a:r>
            <a:r>
              <a:rPr lang="en-US" altLang="zh-CN" sz="2000" b="1">
                <a:latin typeface="Tahoma" pitchFamily="34" charset="0"/>
                <a:ea typeface="SimSun" pitchFamily="2" charset="-122"/>
              </a:rPr>
              <a:t>-CPNS</a:t>
            </a:r>
          </a:p>
          <a:p>
            <a:pPr defTabSz="742950" eaLnBrk="0" latinLnBrk="1" hangingPunct="0">
              <a:lnSpc>
                <a:spcPct val="95000"/>
              </a:lnSpc>
              <a:spcAft>
                <a:spcPct val="35000"/>
              </a:spcAft>
              <a:tabLst>
                <a:tab pos="1782763" algn="r"/>
                <a:tab pos="1893888" algn="l"/>
              </a:tabLst>
            </a:pPr>
            <a:r>
              <a:rPr lang="en-US" altLang="zh-CN" sz="2000" b="1">
                <a:latin typeface="Tahoma" pitchFamily="34" charset="0"/>
                <a:ea typeface="SimSun" pitchFamily="2" charset="-122"/>
              </a:rPr>
              <a:t>	Date:	</a:t>
            </a:r>
            <a:r>
              <a:rPr lang="en-US" altLang="ko-KR" sz="2000" b="1">
                <a:latin typeface="Tahoma" pitchFamily="34" charset="0"/>
                <a:ea typeface="SimSun" pitchFamily="2" charset="-122"/>
              </a:rPr>
              <a:t>25</a:t>
            </a:r>
            <a:r>
              <a:rPr lang="en-US" altLang="ko-KR" sz="2000" b="1" baseline="30000">
                <a:latin typeface="Tahoma" pitchFamily="34" charset="0"/>
                <a:ea typeface="SimSun" pitchFamily="2" charset="-122"/>
              </a:rPr>
              <a:t>th</a:t>
            </a:r>
            <a:r>
              <a:rPr lang="en-US" altLang="ko-KR" sz="2000" b="1">
                <a:latin typeface="Tahoma" pitchFamily="34" charset="0"/>
                <a:ea typeface="SimSun" pitchFamily="2" charset="-122"/>
              </a:rPr>
              <a:t> Jan. 2010</a:t>
            </a:r>
            <a:r>
              <a:rPr lang="en-US" altLang="zh-CN" sz="2000" b="1">
                <a:latin typeface="Tahoma" pitchFamily="34" charset="0"/>
                <a:ea typeface="SimSun" pitchFamily="2" charset="-122"/>
              </a:rPr>
              <a:t>	</a:t>
            </a:r>
          </a:p>
          <a:p>
            <a:pPr defTabSz="742950" eaLnBrk="0" latinLnBrk="1" hangingPunct="0">
              <a:lnSpc>
                <a:spcPct val="95000"/>
              </a:lnSpc>
              <a:spcAft>
                <a:spcPct val="35000"/>
              </a:spcAft>
              <a:tabLst>
                <a:tab pos="1782763" algn="r"/>
                <a:tab pos="1893888" algn="l"/>
              </a:tabLst>
            </a:pPr>
            <a:r>
              <a:rPr lang="en-US" altLang="zh-CN" sz="2000" b="1">
                <a:latin typeface="Tahoma" pitchFamily="34" charset="0"/>
                <a:ea typeface="SimSun" pitchFamily="2" charset="-122"/>
              </a:rPr>
              <a:t>	Availability:	      Public            OMA Confidential</a:t>
            </a:r>
          </a:p>
          <a:p>
            <a:pPr defTabSz="742950" eaLnBrk="0" latinLnBrk="1" hangingPunct="0">
              <a:lnSpc>
                <a:spcPct val="95000"/>
              </a:lnSpc>
              <a:spcAft>
                <a:spcPct val="35000"/>
              </a:spcAft>
              <a:tabLst>
                <a:tab pos="1782763" algn="r"/>
                <a:tab pos="1893888" algn="l"/>
              </a:tabLst>
            </a:pPr>
            <a:r>
              <a:rPr lang="en-US" altLang="zh-CN" b="1">
                <a:latin typeface="Tahoma" pitchFamily="34" charset="0"/>
                <a:ea typeface="SimSun" pitchFamily="2" charset="-122"/>
              </a:rPr>
              <a:t>	Contact:	Johan Hjelm, johan.hjelm@ericsson.com </a:t>
            </a:r>
            <a:r>
              <a:rPr lang="zh-CN" altLang="en-US" b="1">
                <a:latin typeface="Tahoma" pitchFamily="34" charset="0"/>
                <a:ea typeface="SimSun" pitchFamily="2" charset="-122"/>
              </a:rPr>
              <a:t>	                          </a:t>
            </a:r>
          </a:p>
          <a:p>
            <a:pPr defTabSz="742950" eaLnBrk="0" latinLnBrk="1" hangingPunct="0">
              <a:lnSpc>
                <a:spcPct val="95000"/>
              </a:lnSpc>
              <a:spcAft>
                <a:spcPct val="35000"/>
              </a:spcAft>
              <a:tabLst>
                <a:tab pos="1782763" algn="r"/>
                <a:tab pos="1893888" algn="l"/>
              </a:tabLst>
            </a:pPr>
            <a:r>
              <a:rPr lang="en-US" altLang="ko-KR" b="1">
                <a:latin typeface="Tahoma" pitchFamily="34" charset="0"/>
                <a:ea typeface="SimSun" pitchFamily="2" charset="-122"/>
              </a:rPr>
              <a:t>	</a:t>
            </a:r>
            <a:r>
              <a:rPr lang="en-US" altLang="zh-CN" b="1">
                <a:latin typeface="Tahoma" pitchFamily="34" charset="0"/>
                <a:ea typeface="SimSun" pitchFamily="2" charset="-122"/>
              </a:rPr>
              <a:t>Source:	</a:t>
            </a:r>
            <a:r>
              <a:rPr lang="en-US" altLang="ko-KR" b="1">
                <a:latin typeface="Tahoma" pitchFamily="34" charset="0"/>
                <a:ea typeface="Gulim" pitchFamily="34" charset="-127"/>
              </a:rPr>
              <a:t>Ericsson</a:t>
            </a:r>
            <a:endParaRPr lang="ko-KR" altLang="en-US" b="1">
              <a:latin typeface="Tahoma" pitchFamily="34" charset="0"/>
              <a:ea typeface="Gulim" pitchFamily="34" charset="-127"/>
            </a:endParaRPr>
          </a:p>
        </p:txBody>
      </p:sp>
      <p:sp>
        <p:nvSpPr>
          <p:cNvPr id="15363" name="Rectangle 26"/>
          <p:cNvSpPr>
            <a:spLocks noGrp="1" noChangeArrowheads="1"/>
          </p:cNvSpPr>
          <p:nvPr>
            <p:ph type="ctrTitle"/>
          </p:nvPr>
        </p:nvSpPr>
        <p:spPr>
          <a:xfrm>
            <a:off x="668338" y="223838"/>
            <a:ext cx="7808912" cy="1612900"/>
          </a:xfrm>
        </p:spPr>
        <p:txBody>
          <a:bodyPr anchor="t"/>
          <a:lstStyle/>
          <a:p>
            <a:r>
              <a:rPr lang="en-US" altLang="zh-CN" sz="2300" smtClean="0">
                <a:ea typeface="SimSun" pitchFamily="2" charset="-122"/>
              </a:rPr>
              <a:t>OMA-CD-CPNS-2010-0027-INP_PN_Establishment_Flows </a:t>
            </a:r>
            <a:br>
              <a:rPr lang="en-US" altLang="zh-CN" sz="2300" smtClean="0">
                <a:ea typeface="SimSun" pitchFamily="2" charset="-122"/>
              </a:rPr>
            </a:br>
            <a:r>
              <a:rPr lang="en-US" altLang="ko-KR" sz="2400" smtClean="0">
                <a:ea typeface="SimSun" pitchFamily="2" charset="-122"/>
              </a:rPr>
              <a:t/>
            </a:r>
            <a:br>
              <a:rPr lang="en-US" altLang="ko-KR" sz="2400" smtClean="0">
                <a:ea typeface="SimSun" pitchFamily="2" charset="-122"/>
              </a:rPr>
            </a:br>
            <a:r>
              <a:rPr lang="en-US" altLang="ko-KR" sz="2800" smtClean="0">
                <a:ea typeface="SimSun" pitchFamily="2" charset="-122"/>
              </a:rPr>
              <a:t>CPNS PN Establishment Flows</a:t>
            </a:r>
            <a:endParaRPr lang="en-US" altLang="zh-CN" sz="2800" smtClean="0">
              <a:ea typeface="SimSun" pitchFamily="2" charset="-122"/>
            </a:endParaRPr>
          </a:p>
        </p:txBody>
      </p:sp>
      <p:sp>
        <p:nvSpPr>
          <p:cNvPr id="15364" name="Text Box 29"/>
          <p:cNvSpPr txBox="1">
            <a:spLocks noChangeArrowheads="1"/>
          </p:cNvSpPr>
          <p:nvPr/>
        </p:nvSpPr>
        <p:spPr bwMode="auto">
          <a:xfrm>
            <a:off x="2679700" y="2709863"/>
            <a:ext cx="279400" cy="341312"/>
          </a:xfrm>
          <a:prstGeom prst="rect">
            <a:avLst/>
          </a:prstGeom>
          <a:noFill/>
          <a:ln w="12700">
            <a:solidFill>
              <a:schemeClr val="tx2"/>
            </a:solidFill>
            <a:miter lim="800000"/>
            <a:headEnd/>
            <a:tailEnd/>
          </a:ln>
        </p:spPr>
        <p:txBody>
          <a:bodyPr lIns="0" tIns="43402" rIns="0" bIns="43402" anchor="ctr"/>
          <a:lstStyle/>
          <a:p>
            <a:pPr algn="ctr" defTabSz="742950" eaLnBrk="0" latinLnBrk="1" hangingPunct="0">
              <a:lnSpc>
                <a:spcPct val="90000"/>
              </a:lnSpc>
              <a:spcBef>
                <a:spcPct val="50000"/>
              </a:spcBef>
            </a:pPr>
            <a:r>
              <a:rPr lang="en-US" altLang="zh-CN" b="1">
                <a:solidFill>
                  <a:srgbClr val="800000"/>
                </a:solidFill>
                <a:latin typeface="Tahoma" pitchFamily="34" charset="0"/>
                <a:ea typeface="SimSun" pitchFamily="2" charset="-122"/>
              </a:rPr>
              <a:t>X</a:t>
            </a:r>
          </a:p>
        </p:txBody>
      </p:sp>
      <p:sp>
        <p:nvSpPr>
          <p:cNvPr id="15365" name="Text Box 30"/>
          <p:cNvSpPr txBox="1">
            <a:spLocks noChangeArrowheads="1"/>
          </p:cNvSpPr>
          <p:nvPr/>
        </p:nvSpPr>
        <p:spPr bwMode="auto">
          <a:xfrm>
            <a:off x="4295775" y="2709863"/>
            <a:ext cx="282575" cy="341312"/>
          </a:xfrm>
          <a:prstGeom prst="rect">
            <a:avLst/>
          </a:prstGeom>
          <a:noFill/>
          <a:ln w="12700">
            <a:solidFill>
              <a:schemeClr val="tx2"/>
            </a:solidFill>
            <a:miter lim="800000"/>
            <a:headEnd/>
            <a:tailEnd/>
          </a:ln>
        </p:spPr>
        <p:txBody>
          <a:bodyPr lIns="0" tIns="43402" rIns="0" bIns="43402" anchor="ctr"/>
          <a:lstStyle/>
          <a:p>
            <a:pPr algn="ctr" defTabSz="742950" eaLnBrk="0" latinLnBrk="1" hangingPunct="0">
              <a:lnSpc>
                <a:spcPct val="90000"/>
              </a:lnSpc>
              <a:spcBef>
                <a:spcPct val="50000"/>
              </a:spcBef>
            </a:pPr>
            <a:endParaRPr lang="en-GB" altLang="ko-KR" b="1">
              <a:solidFill>
                <a:srgbClr val="800000"/>
              </a:solidFill>
              <a:latin typeface="Tahoma" pitchFamily="34" charset="0"/>
              <a:ea typeface="Gulim" pitchFamily="34" charset="-127"/>
            </a:endParaRPr>
          </a:p>
        </p:txBody>
      </p:sp>
      <p:sp>
        <p:nvSpPr>
          <p:cNvPr id="15366" name="Text Box 57"/>
          <p:cNvSpPr txBox="1">
            <a:spLocks noChangeArrowheads="1"/>
          </p:cNvSpPr>
          <p:nvPr/>
        </p:nvSpPr>
        <p:spPr bwMode="auto">
          <a:xfrm>
            <a:off x="1265238" y="4886325"/>
            <a:ext cx="6623050" cy="762000"/>
          </a:xfrm>
          <a:prstGeom prst="rect">
            <a:avLst/>
          </a:prstGeom>
          <a:solidFill>
            <a:srgbClr val="EAEAEA"/>
          </a:solidFill>
          <a:ln w="6350">
            <a:solidFill>
              <a:schemeClr val="tx1"/>
            </a:solidFill>
            <a:miter lim="800000"/>
            <a:headEnd/>
            <a:tailEnd/>
          </a:ln>
        </p:spPr>
        <p:txBody>
          <a:bodyPr lIns="89285" tIns="44644" rIns="89285" bIns="44644">
            <a:spAutoFit/>
          </a:bodyPr>
          <a:lstStyle/>
          <a:p>
            <a:pPr defTabSz="742950" eaLnBrk="0" latinLnBrk="1" hangingPunct="0">
              <a:lnSpc>
                <a:spcPct val="90000"/>
              </a:lnSpc>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3"/>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defTabSz="742950" eaLnBrk="0" latinLnBrk="1" hangingPunct="0">
              <a:lnSpc>
                <a:spcPct val="90000"/>
              </a:lnSpc>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15367" name="Text Box 59"/>
          <p:cNvSpPr txBox="1">
            <a:spLocks noChangeArrowheads="1"/>
          </p:cNvSpPr>
          <p:nvPr/>
        </p:nvSpPr>
        <p:spPr bwMode="auto">
          <a:xfrm>
            <a:off x="223838" y="5580063"/>
            <a:ext cx="8705850" cy="762000"/>
          </a:xfrm>
          <a:prstGeom prst="rect">
            <a:avLst/>
          </a:prstGeom>
          <a:solidFill>
            <a:srgbClr val="FFFF99"/>
          </a:solidFill>
          <a:ln w="6350">
            <a:solidFill>
              <a:schemeClr val="tx1"/>
            </a:solidFill>
            <a:miter lim="800000"/>
            <a:headEnd/>
            <a:tailEnd/>
          </a:ln>
        </p:spPr>
        <p:txBody>
          <a:bodyPr lIns="89285" tIns="44644" rIns="89285" bIns="44644">
            <a:spAutoFit/>
          </a:bodyPr>
          <a:lstStyle/>
          <a:p>
            <a:pPr algn="ctr" defTabSz="742950" eaLnBrk="0" latinLnBrk="1" hangingPunct="0">
              <a:lnSpc>
                <a:spcPct val="90000"/>
              </a:lnSpc>
              <a:spcBef>
                <a:spcPct val="35000"/>
              </a:spcBef>
            </a:pPr>
            <a:r>
              <a:rPr lang="en-US" altLang="zh-CN" sz="900" b="1">
                <a:ea typeface="SimSun" pitchFamily="2" charset="-122"/>
                <a:cs typeface="Times New Roman" pitchFamily="18" charset="0"/>
              </a:rPr>
              <a:t>Intellectual Property Rights</a:t>
            </a:r>
          </a:p>
          <a:p>
            <a:pPr defTabSz="742950" eaLnBrk="0" latinLnBrk="1" hangingPunct="0">
              <a:lnSpc>
                <a:spcPct val="90000"/>
              </a:lnSpc>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60" name="DtsShapeName" descr="14242@B3294359@BCBG79EDD69C783D9080E&lt;U80FAEE46420W!!!!!BIHO@]E46420!!!!@@5E9@41107DB846@061107DB846@06!!!!!!!!!!!!!!!!!!!!!!!!!!!!!!!!!!!!!!!!!!!!!!!!!!!!80IAQ80IASV56111!!!!!!BIHO@]v56111!!!!@@5E9641100182EEGB3NL@,SDP,BQOR,3118,1105,HOQ^Rvhubihof/qqu!!!!!!!!!!!!!!!!!!!!!!!!!!!!!!!!!!!!!!!!!!!!!!!!!!!!!!!!!!!!!!!!!!!!!!!!!!!!!!!!!!!!!!!!!!!!!!!!!!!!!!!!!!!!!!!!!!!!!!!!!!!!!!!!!!!!!!!!!!!!!!!!!!!!!!!!!!!!!!!!!!!!!!!!!!!!!!!!!!!!!!!!!!!!!!!!!!!!!!!!!!!!!!!!!!!!!!!!!!!!!!!!!!!!!!!!!!!!!!!!!!!!!!!!!!!!!!!!!!!!!!!!!!!!!!!!!!!!!!!!!!!!!!!!!!!!!!!!!!!!!!!!!!!!!!!!!!!!!!!!!!!!!!!!!!!!!!!!!!!!!!!!!!!!!!!!!!!!!!!!!!!!!!!!!!!!!!!!!!!!!!!!!!!!!!!!!!!!!!!!!!!!!!!!!!!!!!!!!!!!!!!!!!!!!!!!!!!!!!!!!!!!!!!!!!!!!!!!!!!!!!!!!!!!!!!!!!!!!!!!!!!!!!!!!!!!!!!!!!!!!!!!!!!!!!!!!!!!!!!!!!!!!!!!!!!!!!!!!!!!!!!!!!!!!!!!!!!!!!!!!!!!!!!!!!!!!!!!!!!!!!!!!!!!!!!!!!!!!!!!!!!!!!!!!!!!!!!!!!!!!!!!!!!!!!!!!!!!!!!!!!!!!!!!!!!!!!!!!!!!!!!!!!!!!!!!!!!!!!!!!!!!!!!!!!!!!!!!!!!!!!!!!!!!!!!!!!!!!!!!!!!!!!!!!!!!!!!!!!!!!!!!!!!!!!!!!!!!!!!!!!!!!!!!!!!!!!!!!!!!!!!!!!!!!!!!!!!!!!!!!!!!!!!!!!!!!!!!!!!!!!!!!!!!!!!!!!!!!!!!!!!!!!!!!!!!!!!!!!!!!!!!!!!!!!!!!!!!!!!!!!!!!!!!!!!!!!!!!!!!!!!!!!!!!!!!!!!!!!!!!!!!!!!!!!!!!!!!!!!!!!!!!!!!!!!!!!!!!!!!!!!!!!!!!!!!!!!!!!!!!!!!!!!!!!!!!!!!!!!!!!!!!!!!!!!!!!!!!!!!!!!!!!!!!!!!!!!!!!!!!!!!!!!!!!!!!!!!!!!!!!!!!!!!!!!!!!!!!!!!!!!!!!!!!!!!!!!!!!!!!!!!!!!!!!!!!!!!!!!!!!!!!!!!!!!!!!!!!!!!!!!!!!!!!!!!!!!!!!!!!!!!!!!!!!!!!!!!!!!!!!!!!!!!!!!!!!!!!!!!!!!!!!!!!!!!!!!!!!!!!!!!!!!!!!!!!!!!!!!!!!!!!!!!!!!!!!!!!!!!!!!!!!!!!!!!!!!!!!!!!!!!!!!!!!!!!!!!!!!!!!!!!!!!!!!!!!!!!!!!!!!!!!!!!!!!!!!!!!!!!!!!!!!!!!!!!!!!!!!!!!!!!!!!!!!!!!!!!!!!!!!!!!!!!!!!!!!!!!!!!!!!!!!!!!!!!!!!!!!!!!!!!!!!!!!!!!!!!!!!!!!!!!!!!!!!!!!!!!!!!!!!!!!!!!!!!!!!!!!!!!!!!!!!!!!!!!!!!!!!!!!!!!!!!!!!!!!!!!!!!!!!!!!!!!!!!!!!!!!!!!!!!!!!!!!!!!!!!!!!!!!!!!!!!!!!!!!!!!!!!!!!!!!!!!!!!!!!!!!!!!!!!!!!!!!!!!!!!!!!!!!!!!!!!!!!!!!!!!!!!!!!!!!!!!!!!!!!!!!!!!!!!!!!!!!!!!!!!!!!!!!!!!!!!!!!!!!!!!!!!!!!!!!!!!!!!!!!!!!!!!!!!!!!!!!!!!!!!!!!!!!!!!!!!!!!!!!!!!!!!!!!!!!!!!!!!!!!!!!!!!!!!!!!!!!!!!!!!!!!!!!!!!!!!!!!!!!!!!!!!!!!!!!!!!!!!!!!!!!!!!!!!!!!!!!!!!!!!!!!!!!!!!!!!!!!!!!!!!!!!!!!!!!!!!!!!!!!!!!!!!!!!!!!!!!!!!!!!!!!!!!!!!!!!!!!!!!!!!!!!!!!!!!!!!!!!!!!!!!!!!!!!!!!!!!!!!!!!!!!!!!!!!!!!!!!!!!!!!!!!!!!!!!!!!!!!!!!!!!!!!!!!!!!!!!!!!!!!!!!!!!!!!!!!!!!!!!!!!!!!!!!!!!!!!!!!!!!!!!!!!!!!!!!!!!!!!!!!!!!!!!!!!!!!!!!!!!!!!!!!!!!!!!!!!!!!!!!!!!!!!!!!!!!!!!!!!!!!!!!!!!!!!!!!!!!!!!!!!!!!!!!!!!!!!!!!!!!!!!!!!1!1" hidden="1"/>
          <p:cNvSpPr>
            <a:spLocks noChangeArrowheads="1"/>
          </p:cNvSpPr>
          <p:nvPr/>
        </p:nvSpPr>
        <p:spPr bwMode="auto">
          <a:xfrm>
            <a:off x="0" y="0"/>
            <a:ext cx="1588" cy="1588"/>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12700">
            <a:noFill/>
            <a:miter lim="800000"/>
            <a:headEnd/>
            <a:tailEnd/>
          </a:ln>
          <a:effectLst>
            <a:prstShdw prst="shdw18" dist="17961" dir="13500000">
              <a:schemeClr val="accent1">
                <a:gamma/>
                <a:shade val="60000"/>
                <a:invGamma/>
              </a:schemeClr>
            </a:prstShdw>
          </a:effectLst>
        </p:spPr>
        <p:txBody>
          <a:bodyPr wrap="none" lIns="89285" tIns="44644" rIns="89285" bIns="44644" anchor="ctr"/>
          <a:lstStyle/>
          <a:p>
            <a:pPr eaLnBrk="0" latinLnBrk="1" hangingPunct="0">
              <a:lnSpc>
                <a:spcPct val="90000"/>
              </a:lnSpc>
              <a:defRPr/>
            </a:pPr>
            <a:endParaRPr lang="ko-KR" altLang="en-US" sz="2000">
              <a:ea typeface="Gulim" pitchFamily="34"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4"/>
          <p:cNvSpPr>
            <a:spLocks noGrp="1" noChangeArrowheads="1"/>
          </p:cNvSpPr>
          <p:nvPr>
            <p:ph type="title"/>
          </p:nvPr>
        </p:nvSpPr>
        <p:spPr/>
        <p:txBody>
          <a:bodyPr/>
          <a:lstStyle/>
          <a:p>
            <a:r>
              <a:rPr lang="sv-SE" smtClean="0"/>
              <a:t>PN Establishment 1: Discovery</a:t>
            </a:r>
            <a:endParaRPr lang="en-US" smtClean="0"/>
          </a:p>
        </p:txBody>
      </p:sp>
      <p:sp>
        <p:nvSpPr>
          <p:cNvPr id="16386" name="Rectangle 67"/>
          <p:cNvSpPr>
            <a:spLocks noGrp="1" noChangeArrowheads="1"/>
          </p:cNvSpPr>
          <p:nvPr>
            <p:ph type="body" idx="1"/>
          </p:nvPr>
        </p:nvSpPr>
        <p:spPr>
          <a:xfrm>
            <a:off x="4505325" y="1143000"/>
            <a:ext cx="4352925" cy="5256213"/>
          </a:xfrm>
        </p:spPr>
        <p:txBody>
          <a:bodyPr/>
          <a:lstStyle/>
          <a:p>
            <a:pPr>
              <a:lnSpc>
                <a:spcPct val="90000"/>
              </a:lnSpc>
            </a:pPr>
            <a:r>
              <a:rPr lang="sv-SE" smtClean="0"/>
              <a:t>Initial situation: No PN GW assigned</a:t>
            </a:r>
          </a:p>
          <a:p>
            <a:pPr>
              <a:lnSpc>
                <a:spcPct val="90000"/>
              </a:lnSpc>
            </a:pPr>
            <a:r>
              <a:rPr lang="sv-SE" smtClean="0"/>
              <a:t> Devices assign PN GW based on the device capabilities</a:t>
            </a:r>
          </a:p>
          <a:p>
            <a:pPr>
              <a:lnSpc>
                <a:spcPct val="90000"/>
              </a:lnSpc>
            </a:pPr>
            <a:r>
              <a:rPr lang="sv-SE" smtClean="0"/>
              <a:t>Device capabilities include mode information</a:t>
            </a:r>
          </a:p>
          <a:p>
            <a:pPr>
              <a:lnSpc>
                <a:spcPct val="90000"/>
              </a:lnSpc>
            </a:pPr>
            <a:r>
              <a:rPr lang="sv-SE" smtClean="0"/>
              <a:t>In step 5, the devices discover that PNE2 has the capability to act as a gateway, and PNE2 takes that role</a:t>
            </a:r>
          </a:p>
          <a:p>
            <a:pPr>
              <a:lnSpc>
                <a:spcPct val="90000"/>
              </a:lnSpc>
            </a:pPr>
            <a:r>
              <a:rPr lang="sv-SE" smtClean="0"/>
              <a:t>If a PN GW is already assigned, steps 5-7 does not take place, since the capabilities of the PN GW includes its mode. </a:t>
            </a:r>
            <a:endParaRPr lang="en-US" smtClean="0"/>
          </a:p>
        </p:txBody>
      </p:sp>
      <p:grpSp>
        <p:nvGrpSpPr>
          <p:cNvPr id="16387" name="Group 7"/>
          <p:cNvGrpSpPr>
            <a:grpSpLocks/>
          </p:cNvGrpSpPr>
          <p:nvPr/>
        </p:nvGrpSpPr>
        <p:grpSpPr bwMode="auto">
          <a:xfrm>
            <a:off x="0" y="1122363"/>
            <a:ext cx="1025525" cy="5222875"/>
            <a:chOff x="0" y="707"/>
            <a:chExt cx="646" cy="3290"/>
          </a:xfrm>
        </p:grpSpPr>
        <p:sp>
          <p:nvSpPr>
            <p:cNvPr id="16412" name="Rectangle 5"/>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6413" name="Line 6"/>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grpSp>
        <p:nvGrpSpPr>
          <p:cNvPr id="16388" name="Group 8"/>
          <p:cNvGrpSpPr>
            <a:grpSpLocks/>
          </p:cNvGrpSpPr>
          <p:nvPr/>
        </p:nvGrpSpPr>
        <p:grpSpPr bwMode="auto">
          <a:xfrm>
            <a:off x="1323975" y="1130300"/>
            <a:ext cx="1025525" cy="5222875"/>
            <a:chOff x="0" y="707"/>
            <a:chExt cx="646" cy="3290"/>
          </a:xfrm>
        </p:grpSpPr>
        <p:sp>
          <p:nvSpPr>
            <p:cNvPr id="16410" name="Rectangle 9"/>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6411" name="Line 10"/>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sp>
        <p:nvSpPr>
          <p:cNvPr id="16389" name="Rectangle 20"/>
          <p:cNvSpPr>
            <a:spLocks noChangeArrowheads="1"/>
          </p:cNvSpPr>
          <p:nvPr/>
        </p:nvSpPr>
        <p:spPr bwMode="auto">
          <a:xfrm>
            <a:off x="0" y="2025650"/>
            <a:ext cx="2319338" cy="282575"/>
          </a:xfrm>
          <a:prstGeom prst="rect">
            <a:avLst/>
          </a:prstGeom>
          <a:noFill/>
          <a:ln w="9525">
            <a:solidFill>
              <a:schemeClr val="tx1"/>
            </a:solidFill>
            <a:prstDash val="sysDot"/>
            <a:miter lim="800000"/>
            <a:headEnd/>
            <a:tailEnd/>
          </a:ln>
        </p:spPr>
        <p:txBody>
          <a:bodyPr wrap="none" anchor="ctr"/>
          <a:lstStyle/>
          <a:p>
            <a:endParaRPr lang="en-US"/>
          </a:p>
        </p:txBody>
      </p:sp>
      <p:sp>
        <p:nvSpPr>
          <p:cNvPr id="53269" name="Text Box 21"/>
          <p:cNvSpPr txBox="1">
            <a:spLocks noChangeArrowheads="1"/>
          </p:cNvSpPr>
          <p:nvPr/>
        </p:nvSpPr>
        <p:spPr bwMode="auto">
          <a:xfrm>
            <a:off x="0" y="2025650"/>
            <a:ext cx="2219325"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Physical pairing (out of scope)</a:t>
            </a:r>
            <a:endParaRPr lang="en-US" sz="1200"/>
          </a:p>
        </p:txBody>
      </p:sp>
      <p:sp>
        <p:nvSpPr>
          <p:cNvPr id="53270" name="Text Box 22"/>
          <p:cNvSpPr txBox="1">
            <a:spLocks noChangeArrowheads="1"/>
          </p:cNvSpPr>
          <p:nvPr/>
        </p:nvSpPr>
        <p:spPr bwMode="auto">
          <a:xfrm>
            <a:off x="1412875" y="1244600"/>
            <a:ext cx="623888"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PNE 2</a:t>
            </a:r>
            <a:endParaRPr lang="en-US" sz="1200"/>
          </a:p>
        </p:txBody>
      </p:sp>
      <p:sp>
        <p:nvSpPr>
          <p:cNvPr id="53271" name="Text Box 23"/>
          <p:cNvSpPr txBox="1">
            <a:spLocks noChangeArrowheads="1"/>
          </p:cNvSpPr>
          <p:nvPr/>
        </p:nvSpPr>
        <p:spPr bwMode="auto">
          <a:xfrm>
            <a:off x="163513" y="1274763"/>
            <a:ext cx="623887"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PNE 1</a:t>
            </a:r>
            <a:endParaRPr lang="en-US" sz="1200"/>
          </a:p>
        </p:txBody>
      </p:sp>
      <p:sp>
        <p:nvSpPr>
          <p:cNvPr id="16393" name="Line 27"/>
          <p:cNvSpPr>
            <a:spLocks noChangeShapeType="1"/>
          </p:cNvSpPr>
          <p:nvPr/>
        </p:nvSpPr>
        <p:spPr bwMode="auto">
          <a:xfrm>
            <a:off x="490538" y="2647950"/>
            <a:ext cx="1339850" cy="0"/>
          </a:xfrm>
          <a:prstGeom prst="line">
            <a:avLst/>
          </a:prstGeom>
          <a:noFill/>
          <a:ln w="9525">
            <a:solidFill>
              <a:schemeClr val="tx1"/>
            </a:solidFill>
            <a:round/>
            <a:headEnd/>
            <a:tailEnd type="triangle" w="med" len="med"/>
          </a:ln>
        </p:spPr>
        <p:txBody>
          <a:bodyPr/>
          <a:lstStyle/>
          <a:p>
            <a:endParaRPr lang="en-US"/>
          </a:p>
        </p:txBody>
      </p:sp>
      <p:sp>
        <p:nvSpPr>
          <p:cNvPr id="53299" name="Text Box 51"/>
          <p:cNvSpPr txBox="1">
            <a:spLocks noChangeArrowheads="1"/>
          </p:cNvSpPr>
          <p:nvPr/>
        </p:nvSpPr>
        <p:spPr bwMode="auto">
          <a:xfrm>
            <a:off x="171450" y="2416175"/>
            <a:ext cx="1611313"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1. Entity Registration and Discoivery</a:t>
            </a:r>
            <a:endParaRPr lang="en-US" sz="700"/>
          </a:p>
        </p:txBody>
      </p:sp>
      <p:sp>
        <p:nvSpPr>
          <p:cNvPr id="53301" name="Text Box 53"/>
          <p:cNvSpPr txBox="1">
            <a:spLocks noChangeArrowheads="1"/>
          </p:cNvSpPr>
          <p:nvPr/>
        </p:nvSpPr>
        <p:spPr bwMode="auto">
          <a:xfrm>
            <a:off x="163513" y="2616200"/>
            <a:ext cx="1566862"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2.Enitty Registration and Discovery</a:t>
            </a:r>
            <a:endParaRPr lang="en-US" sz="700"/>
          </a:p>
        </p:txBody>
      </p:sp>
      <p:sp>
        <p:nvSpPr>
          <p:cNvPr id="16396" name="Line 68"/>
          <p:cNvSpPr>
            <a:spLocks noChangeShapeType="1"/>
          </p:cNvSpPr>
          <p:nvPr/>
        </p:nvSpPr>
        <p:spPr bwMode="auto">
          <a:xfrm flipH="1">
            <a:off x="527050" y="2849563"/>
            <a:ext cx="1300163" cy="0"/>
          </a:xfrm>
          <a:prstGeom prst="line">
            <a:avLst/>
          </a:prstGeom>
          <a:noFill/>
          <a:ln w="9525">
            <a:solidFill>
              <a:schemeClr val="tx1"/>
            </a:solidFill>
            <a:round/>
            <a:headEnd/>
            <a:tailEnd type="triangle" w="med" len="med"/>
          </a:ln>
        </p:spPr>
        <p:txBody>
          <a:bodyPr/>
          <a:lstStyle/>
          <a:p>
            <a:endParaRPr lang="en-US"/>
          </a:p>
        </p:txBody>
      </p:sp>
      <p:sp>
        <p:nvSpPr>
          <p:cNvPr id="16397" name="Line 27"/>
          <p:cNvSpPr>
            <a:spLocks noChangeShapeType="1"/>
          </p:cNvSpPr>
          <p:nvPr/>
        </p:nvSpPr>
        <p:spPr bwMode="auto">
          <a:xfrm>
            <a:off x="517525" y="3019425"/>
            <a:ext cx="1339850" cy="0"/>
          </a:xfrm>
          <a:prstGeom prst="line">
            <a:avLst/>
          </a:prstGeom>
          <a:noFill/>
          <a:ln w="9525">
            <a:solidFill>
              <a:schemeClr val="tx1"/>
            </a:solidFill>
            <a:round/>
            <a:headEnd/>
            <a:tailEnd type="triangle" w="med" len="med"/>
          </a:ln>
        </p:spPr>
        <p:txBody>
          <a:bodyPr/>
          <a:lstStyle/>
          <a:p>
            <a:endParaRPr lang="en-US"/>
          </a:p>
        </p:txBody>
      </p:sp>
      <p:sp>
        <p:nvSpPr>
          <p:cNvPr id="2" name="Text Box 53"/>
          <p:cNvSpPr txBox="1">
            <a:spLocks noChangeArrowheads="1"/>
          </p:cNvSpPr>
          <p:nvPr/>
        </p:nvSpPr>
        <p:spPr bwMode="auto">
          <a:xfrm>
            <a:off x="160338" y="2840038"/>
            <a:ext cx="1498600"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3. Device Capabilities Escchange</a:t>
            </a:r>
            <a:endParaRPr lang="en-US" sz="700"/>
          </a:p>
        </p:txBody>
      </p:sp>
      <p:sp>
        <p:nvSpPr>
          <p:cNvPr id="3" name="Text Box 53"/>
          <p:cNvSpPr txBox="1">
            <a:spLocks noChangeArrowheads="1"/>
          </p:cNvSpPr>
          <p:nvPr/>
        </p:nvSpPr>
        <p:spPr bwMode="auto">
          <a:xfrm>
            <a:off x="166688" y="3032125"/>
            <a:ext cx="1498600"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4. Device Capabilities Escchange</a:t>
            </a:r>
            <a:endParaRPr lang="en-US" sz="700"/>
          </a:p>
        </p:txBody>
      </p:sp>
      <p:sp>
        <p:nvSpPr>
          <p:cNvPr id="16400" name="Line 72"/>
          <p:cNvSpPr>
            <a:spLocks noChangeShapeType="1"/>
          </p:cNvSpPr>
          <p:nvPr/>
        </p:nvSpPr>
        <p:spPr bwMode="auto">
          <a:xfrm flipH="1">
            <a:off x="498475" y="3243263"/>
            <a:ext cx="1300163" cy="0"/>
          </a:xfrm>
          <a:prstGeom prst="line">
            <a:avLst/>
          </a:prstGeom>
          <a:noFill/>
          <a:ln w="9525">
            <a:solidFill>
              <a:schemeClr val="tx1"/>
            </a:solidFill>
            <a:round/>
            <a:headEnd/>
            <a:tailEnd type="triangle" w="med" len="med"/>
          </a:ln>
        </p:spPr>
        <p:txBody>
          <a:bodyPr/>
          <a:lstStyle/>
          <a:p>
            <a:endParaRPr lang="en-US"/>
          </a:p>
        </p:txBody>
      </p:sp>
      <p:sp>
        <p:nvSpPr>
          <p:cNvPr id="16401" name="Freeform 73"/>
          <p:cNvSpPr>
            <a:spLocks/>
          </p:cNvSpPr>
          <p:nvPr/>
        </p:nvSpPr>
        <p:spPr bwMode="auto">
          <a:xfrm>
            <a:off x="1806575" y="3286125"/>
            <a:ext cx="479425" cy="407988"/>
          </a:xfrm>
          <a:custGeom>
            <a:avLst/>
            <a:gdLst>
              <a:gd name="T0" fmla="*/ 37801547 w 302"/>
              <a:gd name="T1" fmla="*/ 178932071 h 257"/>
              <a:gd name="T2" fmla="*/ 650200248 w 302"/>
              <a:gd name="T3" fmla="*/ 30241910 h 257"/>
              <a:gd name="T4" fmla="*/ 708164612 w 302"/>
              <a:gd name="T5" fmla="*/ 365423823 h 257"/>
              <a:gd name="T6" fmla="*/ 521671538 w 302"/>
              <a:gd name="T7" fmla="*/ 607359104 h 257"/>
              <a:gd name="T8" fmla="*/ 0 w 302"/>
              <a:gd name="T9" fmla="*/ 607359104 h 257"/>
              <a:gd name="T10" fmla="*/ 0 60000 65536"/>
              <a:gd name="T11" fmla="*/ 0 60000 65536"/>
              <a:gd name="T12" fmla="*/ 0 60000 65536"/>
              <a:gd name="T13" fmla="*/ 0 60000 65536"/>
              <a:gd name="T14" fmla="*/ 0 60000 65536"/>
              <a:gd name="T15" fmla="*/ 0 w 302"/>
              <a:gd name="T16" fmla="*/ 0 h 257"/>
              <a:gd name="T17" fmla="*/ 302 w 302"/>
              <a:gd name="T18" fmla="*/ 257 h 257"/>
            </a:gdLst>
            <a:ahLst/>
            <a:cxnLst>
              <a:cxn ang="T10">
                <a:pos x="T0" y="T1"/>
              </a:cxn>
              <a:cxn ang="T11">
                <a:pos x="T2" y="T3"/>
              </a:cxn>
              <a:cxn ang="T12">
                <a:pos x="T4" y="T5"/>
              </a:cxn>
              <a:cxn ang="T13">
                <a:pos x="T6" y="T7"/>
              </a:cxn>
              <a:cxn ang="T14">
                <a:pos x="T8" y="T9"/>
              </a:cxn>
            </a:cxnLst>
            <a:rect l="T15" t="T16" r="T17" b="T18"/>
            <a:pathLst>
              <a:path w="302" h="257">
                <a:moveTo>
                  <a:pt x="15" y="71"/>
                </a:moveTo>
                <a:cubicBezTo>
                  <a:pt x="114" y="35"/>
                  <a:pt x="214" y="0"/>
                  <a:pt x="258" y="12"/>
                </a:cubicBezTo>
                <a:cubicBezTo>
                  <a:pt x="302" y="24"/>
                  <a:pt x="289" y="107"/>
                  <a:pt x="281" y="145"/>
                </a:cubicBezTo>
                <a:cubicBezTo>
                  <a:pt x="273" y="183"/>
                  <a:pt x="254" y="225"/>
                  <a:pt x="207" y="241"/>
                </a:cubicBezTo>
                <a:cubicBezTo>
                  <a:pt x="160" y="257"/>
                  <a:pt x="36" y="241"/>
                  <a:pt x="0" y="241"/>
                </a:cubicBezTo>
              </a:path>
            </a:pathLst>
          </a:custGeom>
          <a:noFill/>
          <a:ln w="9525">
            <a:solidFill>
              <a:schemeClr val="tx1"/>
            </a:solidFill>
            <a:round/>
            <a:headEnd/>
            <a:tailEnd type="triangle" w="med" len="med"/>
          </a:ln>
        </p:spPr>
        <p:txBody>
          <a:bodyPr/>
          <a:lstStyle/>
          <a:p>
            <a:endParaRPr lang="en-US"/>
          </a:p>
        </p:txBody>
      </p:sp>
      <p:sp>
        <p:nvSpPr>
          <p:cNvPr id="16402" name="Freeform 74"/>
          <p:cNvSpPr>
            <a:spLocks/>
          </p:cNvSpPr>
          <p:nvPr/>
        </p:nvSpPr>
        <p:spPr bwMode="auto">
          <a:xfrm>
            <a:off x="508000" y="3290888"/>
            <a:ext cx="479425" cy="407987"/>
          </a:xfrm>
          <a:custGeom>
            <a:avLst/>
            <a:gdLst>
              <a:gd name="T0" fmla="*/ 37801547 w 302"/>
              <a:gd name="T1" fmla="*/ 178930045 h 257"/>
              <a:gd name="T2" fmla="*/ 650200248 w 302"/>
              <a:gd name="T3" fmla="*/ 30241836 h 257"/>
              <a:gd name="T4" fmla="*/ 708164612 w 302"/>
              <a:gd name="T5" fmla="*/ 365421340 h 257"/>
              <a:gd name="T6" fmla="*/ 521671538 w 302"/>
              <a:gd name="T7" fmla="*/ 607356028 h 257"/>
              <a:gd name="T8" fmla="*/ 0 w 302"/>
              <a:gd name="T9" fmla="*/ 607356028 h 257"/>
              <a:gd name="T10" fmla="*/ 0 60000 65536"/>
              <a:gd name="T11" fmla="*/ 0 60000 65536"/>
              <a:gd name="T12" fmla="*/ 0 60000 65536"/>
              <a:gd name="T13" fmla="*/ 0 60000 65536"/>
              <a:gd name="T14" fmla="*/ 0 60000 65536"/>
              <a:gd name="T15" fmla="*/ 0 w 302"/>
              <a:gd name="T16" fmla="*/ 0 h 257"/>
              <a:gd name="T17" fmla="*/ 302 w 302"/>
              <a:gd name="T18" fmla="*/ 257 h 257"/>
            </a:gdLst>
            <a:ahLst/>
            <a:cxnLst>
              <a:cxn ang="T10">
                <a:pos x="T0" y="T1"/>
              </a:cxn>
              <a:cxn ang="T11">
                <a:pos x="T2" y="T3"/>
              </a:cxn>
              <a:cxn ang="T12">
                <a:pos x="T4" y="T5"/>
              </a:cxn>
              <a:cxn ang="T13">
                <a:pos x="T6" y="T7"/>
              </a:cxn>
              <a:cxn ang="T14">
                <a:pos x="T8" y="T9"/>
              </a:cxn>
            </a:cxnLst>
            <a:rect l="T15" t="T16" r="T17" b="T18"/>
            <a:pathLst>
              <a:path w="302" h="257">
                <a:moveTo>
                  <a:pt x="15" y="71"/>
                </a:moveTo>
                <a:cubicBezTo>
                  <a:pt x="114" y="35"/>
                  <a:pt x="214" y="0"/>
                  <a:pt x="258" y="12"/>
                </a:cubicBezTo>
                <a:cubicBezTo>
                  <a:pt x="302" y="24"/>
                  <a:pt x="289" y="107"/>
                  <a:pt x="281" y="145"/>
                </a:cubicBezTo>
                <a:cubicBezTo>
                  <a:pt x="273" y="183"/>
                  <a:pt x="254" y="225"/>
                  <a:pt x="207" y="241"/>
                </a:cubicBezTo>
                <a:cubicBezTo>
                  <a:pt x="160" y="257"/>
                  <a:pt x="36" y="241"/>
                  <a:pt x="0" y="241"/>
                </a:cubicBezTo>
              </a:path>
            </a:pathLst>
          </a:custGeom>
          <a:noFill/>
          <a:ln w="9525">
            <a:solidFill>
              <a:schemeClr val="tx1"/>
            </a:solidFill>
            <a:round/>
            <a:headEnd/>
            <a:tailEnd type="triangle" w="med" len="med"/>
          </a:ln>
        </p:spPr>
        <p:txBody>
          <a:bodyPr/>
          <a:lstStyle/>
          <a:p>
            <a:endParaRPr lang="en-US"/>
          </a:p>
        </p:txBody>
      </p:sp>
      <p:sp>
        <p:nvSpPr>
          <p:cNvPr id="16403" name="Text Box 53"/>
          <p:cNvSpPr txBox="1">
            <a:spLocks noChangeArrowheads="1"/>
          </p:cNvSpPr>
          <p:nvPr/>
        </p:nvSpPr>
        <p:spPr bwMode="auto">
          <a:xfrm>
            <a:off x="2352675" y="3411538"/>
            <a:ext cx="1490663" cy="411162"/>
          </a:xfrm>
          <a:prstGeom prst="rect">
            <a:avLst/>
          </a:prstGeom>
          <a:noFill/>
          <a:ln w="9525">
            <a:noFill/>
            <a:miter lim="800000"/>
            <a:headEnd/>
            <a:tailEnd/>
          </a:ln>
          <a:effectLst>
            <a:prstShdw prst="shdw17" dist="17961" dir="13500000">
              <a:srgbClr val="3A5698"/>
            </a:prstShdw>
          </a:effectLst>
        </p:spPr>
        <p:txBody>
          <a:bodyPr>
            <a:spAutoFit/>
          </a:bodyPr>
          <a:lstStyle/>
          <a:p>
            <a:pPr defTabSz="914400"/>
            <a:r>
              <a:rPr lang="sv-SE" sz="700"/>
              <a:t>5, Check received and own capabilities for gateway suitability.</a:t>
            </a:r>
            <a:endParaRPr lang="en-US" sz="700"/>
          </a:p>
        </p:txBody>
      </p:sp>
      <p:sp>
        <p:nvSpPr>
          <p:cNvPr id="16404" name="Freeform 76"/>
          <p:cNvSpPr>
            <a:spLocks/>
          </p:cNvSpPr>
          <p:nvPr/>
        </p:nvSpPr>
        <p:spPr bwMode="auto">
          <a:xfrm>
            <a:off x="1846263" y="3876675"/>
            <a:ext cx="479425" cy="407988"/>
          </a:xfrm>
          <a:custGeom>
            <a:avLst/>
            <a:gdLst>
              <a:gd name="T0" fmla="*/ 37801547 w 302"/>
              <a:gd name="T1" fmla="*/ 178932071 h 257"/>
              <a:gd name="T2" fmla="*/ 650200248 w 302"/>
              <a:gd name="T3" fmla="*/ 30241910 h 257"/>
              <a:gd name="T4" fmla="*/ 708164612 w 302"/>
              <a:gd name="T5" fmla="*/ 365423823 h 257"/>
              <a:gd name="T6" fmla="*/ 521671538 w 302"/>
              <a:gd name="T7" fmla="*/ 607359104 h 257"/>
              <a:gd name="T8" fmla="*/ 0 w 302"/>
              <a:gd name="T9" fmla="*/ 607359104 h 257"/>
              <a:gd name="T10" fmla="*/ 0 60000 65536"/>
              <a:gd name="T11" fmla="*/ 0 60000 65536"/>
              <a:gd name="T12" fmla="*/ 0 60000 65536"/>
              <a:gd name="T13" fmla="*/ 0 60000 65536"/>
              <a:gd name="T14" fmla="*/ 0 60000 65536"/>
              <a:gd name="T15" fmla="*/ 0 w 302"/>
              <a:gd name="T16" fmla="*/ 0 h 257"/>
              <a:gd name="T17" fmla="*/ 302 w 302"/>
              <a:gd name="T18" fmla="*/ 257 h 257"/>
            </a:gdLst>
            <a:ahLst/>
            <a:cxnLst>
              <a:cxn ang="T10">
                <a:pos x="T0" y="T1"/>
              </a:cxn>
              <a:cxn ang="T11">
                <a:pos x="T2" y="T3"/>
              </a:cxn>
              <a:cxn ang="T12">
                <a:pos x="T4" y="T5"/>
              </a:cxn>
              <a:cxn ang="T13">
                <a:pos x="T6" y="T7"/>
              </a:cxn>
              <a:cxn ang="T14">
                <a:pos x="T8" y="T9"/>
              </a:cxn>
            </a:cxnLst>
            <a:rect l="T15" t="T16" r="T17" b="T18"/>
            <a:pathLst>
              <a:path w="302" h="257">
                <a:moveTo>
                  <a:pt x="15" y="71"/>
                </a:moveTo>
                <a:cubicBezTo>
                  <a:pt x="114" y="35"/>
                  <a:pt x="214" y="0"/>
                  <a:pt x="258" y="12"/>
                </a:cubicBezTo>
                <a:cubicBezTo>
                  <a:pt x="302" y="24"/>
                  <a:pt x="289" y="107"/>
                  <a:pt x="281" y="145"/>
                </a:cubicBezTo>
                <a:cubicBezTo>
                  <a:pt x="273" y="183"/>
                  <a:pt x="254" y="225"/>
                  <a:pt x="207" y="241"/>
                </a:cubicBezTo>
                <a:cubicBezTo>
                  <a:pt x="160" y="257"/>
                  <a:pt x="36" y="241"/>
                  <a:pt x="0" y="241"/>
                </a:cubicBezTo>
              </a:path>
            </a:pathLst>
          </a:custGeom>
          <a:noFill/>
          <a:ln w="9525">
            <a:solidFill>
              <a:schemeClr val="tx1"/>
            </a:solidFill>
            <a:round/>
            <a:headEnd/>
            <a:tailEnd type="triangle" w="med" len="med"/>
          </a:ln>
        </p:spPr>
        <p:txBody>
          <a:bodyPr/>
          <a:lstStyle/>
          <a:p>
            <a:endParaRPr lang="en-US"/>
          </a:p>
        </p:txBody>
      </p:sp>
      <p:sp>
        <p:nvSpPr>
          <p:cNvPr id="16405" name="Text Box 53"/>
          <p:cNvSpPr txBox="1">
            <a:spLocks noChangeArrowheads="1"/>
          </p:cNvSpPr>
          <p:nvPr/>
        </p:nvSpPr>
        <p:spPr bwMode="auto">
          <a:xfrm>
            <a:off x="2427288" y="3932238"/>
            <a:ext cx="1490662" cy="304800"/>
          </a:xfrm>
          <a:prstGeom prst="rect">
            <a:avLst/>
          </a:prstGeom>
          <a:noFill/>
          <a:ln w="9525">
            <a:noFill/>
            <a:miter lim="800000"/>
            <a:headEnd/>
            <a:tailEnd/>
          </a:ln>
          <a:effectLst>
            <a:prstShdw prst="shdw17" dist="17961" dir="13500000">
              <a:srgbClr val="3A5698"/>
            </a:prstShdw>
          </a:effectLst>
        </p:spPr>
        <p:txBody>
          <a:bodyPr>
            <a:spAutoFit/>
          </a:bodyPr>
          <a:lstStyle/>
          <a:p>
            <a:pPr defTabSz="914400"/>
            <a:r>
              <a:rPr lang="sv-SE" sz="700"/>
              <a:t>6. PNE 2 takes the role as PN GW</a:t>
            </a:r>
            <a:endParaRPr lang="en-US" sz="700"/>
          </a:p>
        </p:txBody>
      </p:sp>
      <p:sp>
        <p:nvSpPr>
          <p:cNvPr id="16406" name="Line 78"/>
          <p:cNvSpPr>
            <a:spLocks noChangeShapeType="1"/>
          </p:cNvSpPr>
          <p:nvPr/>
        </p:nvSpPr>
        <p:spPr bwMode="auto">
          <a:xfrm flipH="1">
            <a:off x="527050" y="4537075"/>
            <a:ext cx="1300163" cy="0"/>
          </a:xfrm>
          <a:prstGeom prst="line">
            <a:avLst/>
          </a:prstGeom>
          <a:noFill/>
          <a:ln w="9525">
            <a:solidFill>
              <a:schemeClr val="tx1"/>
            </a:solidFill>
            <a:round/>
            <a:headEnd/>
            <a:tailEnd type="triangle" w="med" len="med"/>
          </a:ln>
        </p:spPr>
        <p:txBody>
          <a:bodyPr/>
          <a:lstStyle/>
          <a:p>
            <a:endParaRPr lang="en-US"/>
          </a:p>
        </p:txBody>
      </p:sp>
      <p:sp>
        <p:nvSpPr>
          <p:cNvPr id="16407" name="Text Box 53"/>
          <p:cNvSpPr txBox="1">
            <a:spLocks noChangeArrowheads="1"/>
          </p:cNvSpPr>
          <p:nvPr/>
        </p:nvSpPr>
        <p:spPr bwMode="auto">
          <a:xfrm>
            <a:off x="298450" y="4102100"/>
            <a:ext cx="1490663" cy="411163"/>
          </a:xfrm>
          <a:prstGeom prst="rect">
            <a:avLst/>
          </a:prstGeom>
          <a:noFill/>
          <a:ln w="9525">
            <a:noFill/>
            <a:miter lim="800000"/>
            <a:headEnd/>
            <a:tailEnd/>
          </a:ln>
          <a:effectLst>
            <a:prstShdw prst="shdw17" dist="17961" dir="13500000">
              <a:srgbClr val="3A5698"/>
            </a:prstShdw>
          </a:effectLst>
        </p:spPr>
        <p:txBody>
          <a:bodyPr>
            <a:spAutoFit/>
          </a:bodyPr>
          <a:lstStyle/>
          <a:p>
            <a:pPr defTabSz="914400"/>
            <a:r>
              <a:rPr lang="sv-SE" sz="700"/>
              <a:t>7. PNE 2 updates PNE 1 with its new capabilities, includin g new mode. </a:t>
            </a:r>
            <a:endParaRPr lang="en-US" sz="700"/>
          </a:p>
        </p:txBody>
      </p:sp>
      <p:sp>
        <p:nvSpPr>
          <p:cNvPr id="16408" name="Rectangle 20"/>
          <p:cNvSpPr>
            <a:spLocks noChangeArrowheads="1"/>
          </p:cNvSpPr>
          <p:nvPr/>
        </p:nvSpPr>
        <p:spPr bwMode="auto">
          <a:xfrm>
            <a:off x="144463" y="5441950"/>
            <a:ext cx="2319337" cy="282575"/>
          </a:xfrm>
          <a:prstGeom prst="rect">
            <a:avLst/>
          </a:prstGeom>
          <a:noFill/>
          <a:ln w="9525">
            <a:solidFill>
              <a:schemeClr val="tx1"/>
            </a:solidFill>
            <a:prstDash val="sysDot"/>
            <a:miter lim="800000"/>
            <a:headEnd/>
            <a:tailEnd/>
          </a:ln>
        </p:spPr>
        <p:txBody>
          <a:bodyPr wrap="none" anchor="ctr"/>
          <a:lstStyle/>
          <a:p>
            <a:endParaRPr lang="en-US"/>
          </a:p>
        </p:txBody>
      </p:sp>
      <p:sp>
        <p:nvSpPr>
          <p:cNvPr id="4" name="Text Box 21"/>
          <p:cNvSpPr txBox="1">
            <a:spLocks noChangeArrowheads="1"/>
          </p:cNvSpPr>
          <p:nvPr/>
        </p:nvSpPr>
        <p:spPr bwMode="auto">
          <a:xfrm>
            <a:off x="169863" y="5429250"/>
            <a:ext cx="2349500"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Gateway contacts CPNS Server</a:t>
            </a:r>
            <a:endParaRPr lang="en-US" sz="12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4"/>
          <p:cNvSpPr>
            <a:spLocks noGrp="1" noChangeArrowheads="1"/>
          </p:cNvSpPr>
          <p:nvPr>
            <p:ph type="title" idx="4294967295"/>
          </p:nvPr>
        </p:nvSpPr>
        <p:spPr/>
        <p:txBody>
          <a:bodyPr/>
          <a:lstStyle/>
          <a:p>
            <a:r>
              <a:rPr lang="sv-SE" sz="2700" smtClean="0"/>
              <a:t>PN Establishment 2: Gateway contacts CPNS Server</a:t>
            </a:r>
            <a:endParaRPr lang="en-US" sz="2700" smtClean="0"/>
          </a:p>
        </p:txBody>
      </p:sp>
      <p:grpSp>
        <p:nvGrpSpPr>
          <p:cNvPr id="17410" name="Group 7"/>
          <p:cNvGrpSpPr>
            <a:grpSpLocks/>
          </p:cNvGrpSpPr>
          <p:nvPr/>
        </p:nvGrpSpPr>
        <p:grpSpPr bwMode="auto">
          <a:xfrm>
            <a:off x="0" y="1122363"/>
            <a:ext cx="1025525" cy="5222875"/>
            <a:chOff x="0" y="707"/>
            <a:chExt cx="646" cy="3290"/>
          </a:xfrm>
        </p:grpSpPr>
        <p:sp>
          <p:nvSpPr>
            <p:cNvPr id="17444" name="Rectangle 5"/>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7445" name="Line 6"/>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grpSp>
        <p:nvGrpSpPr>
          <p:cNvPr id="17411" name="Group 8"/>
          <p:cNvGrpSpPr>
            <a:grpSpLocks/>
          </p:cNvGrpSpPr>
          <p:nvPr/>
        </p:nvGrpSpPr>
        <p:grpSpPr bwMode="auto">
          <a:xfrm>
            <a:off x="1323975" y="1130300"/>
            <a:ext cx="1025525" cy="5222875"/>
            <a:chOff x="0" y="707"/>
            <a:chExt cx="646" cy="3290"/>
          </a:xfrm>
        </p:grpSpPr>
        <p:sp>
          <p:nvSpPr>
            <p:cNvPr id="17442" name="Rectangle 9"/>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7443" name="Line 10"/>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grpSp>
        <p:nvGrpSpPr>
          <p:cNvPr id="17412" name="Group 11"/>
          <p:cNvGrpSpPr>
            <a:grpSpLocks/>
          </p:cNvGrpSpPr>
          <p:nvPr/>
        </p:nvGrpSpPr>
        <p:grpSpPr bwMode="auto">
          <a:xfrm>
            <a:off x="2598738" y="1131888"/>
            <a:ext cx="1025525" cy="5222875"/>
            <a:chOff x="0" y="707"/>
            <a:chExt cx="646" cy="3290"/>
          </a:xfrm>
        </p:grpSpPr>
        <p:sp>
          <p:nvSpPr>
            <p:cNvPr id="17440" name="Rectangle 12"/>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7441" name="Line 13"/>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sp>
        <p:nvSpPr>
          <p:cNvPr id="53270" name="Text Box 22"/>
          <p:cNvSpPr txBox="1">
            <a:spLocks noChangeArrowheads="1"/>
          </p:cNvSpPr>
          <p:nvPr/>
        </p:nvSpPr>
        <p:spPr bwMode="auto">
          <a:xfrm>
            <a:off x="1412875" y="1244600"/>
            <a:ext cx="828675"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PN GW 1</a:t>
            </a:r>
            <a:endParaRPr lang="en-US" sz="1200"/>
          </a:p>
        </p:txBody>
      </p:sp>
      <p:sp>
        <p:nvSpPr>
          <p:cNvPr id="53271" name="Text Box 23"/>
          <p:cNvSpPr txBox="1">
            <a:spLocks noChangeArrowheads="1"/>
          </p:cNvSpPr>
          <p:nvPr/>
        </p:nvSpPr>
        <p:spPr bwMode="auto">
          <a:xfrm>
            <a:off x="163513" y="1274763"/>
            <a:ext cx="623887"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PNE 1</a:t>
            </a:r>
            <a:endParaRPr lang="en-US" sz="1200"/>
          </a:p>
        </p:txBody>
      </p:sp>
      <p:sp>
        <p:nvSpPr>
          <p:cNvPr id="53272" name="Text Box 24"/>
          <p:cNvSpPr txBox="1">
            <a:spLocks noChangeArrowheads="1"/>
          </p:cNvSpPr>
          <p:nvPr/>
        </p:nvSpPr>
        <p:spPr bwMode="auto">
          <a:xfrm>
            <a:off x="2652713" y="1195388"/>
            <a:ext cx="884237"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a:t>CPNS Server</a:t>
            </a:r>
            <a:endParaRPr lang="en-US" sz="1200"/>
          </a:p>
        </p:txBody>
      </p:sp>
      <p:sp>
        <p:nvSpPr>
          <p:cNvPr id="17416" name="Line 27"/>
          <p:cNvSpPr>
            <a:spLocks noChangeShapeType="1"/>
          </p:cNvSpPr>
          <p:nvPr/>
        </p:nvSpPr>
        <p:spPr bwMode="auto">
          <a:xfrm>
            <a:off x="1871663" y="3000375"/>
            <a:ext cx="1195387" cy="0"/>
          </a:xfrm>
          <a:prstGeom prst="line">
            <a:avLst/>
          </a:prstGeom>
          <a:noFill/>
          <a:ln w="9525">
            <a:solidFill>
              <a:schemeClr val="tx1"/>
            </a:solidFill>
            <a:round/>
            <a:headEnd/>
            <a:tailEnd type="triangle" w="med" len="med"/>
          </a:ln>
        </p:spPr>
        <p:txBody>
          <a:bodyPr/>
          <a:lstStyle/>
          <a:p>
            <a:endParaRPr lang="en-US"/>
          </a:p>
        </p:txBody>
      </p:sp>
      <p:sp>
        <p:nvSpPr>
          <p:cNvPr id="17417" name="Line 50"/>
          <p:cNvSpPr>
            <a:spLocks noChangeShapeType="1"/>
          </p:cNvSpPr>
          <p:nvPr/>
        </p:nvSpPr>
        <p:spPr bwMode="auto">
          <a:xfrm flipH="1">
            <a:off x="1812925" y="3759200"/>
            <a:ext cx="1327150" cy="0"/>
          </a:xfrm>
          <a:prstGeom prst="line">
            <a:avLst/>
          </a:prstGeom>
          <a:noFill/>
          <a:ln w="9525">
            <a:solidFill>
              <a:schemeClr val="tx1"/>
            </a:solidFill>
            <a:round/>
            <a:headEnd/>
            <a:tailEnd type="triangle" w="med" len="med"/>
          </a:ln>
        </p:spPr>
        <p:txBody>
          <a:bodyPr/>
          <a:lstStyle/>
          <a:p>
            <a:endParaRPr lang="en-US"/>
          </a:p>
        </p:txBody>
      </p:sp>
      <p:sp>
        <p:nvSpPr>
          <p:cNvPr id="53299" name="Text Box 51"/>
          <p:cNvSpPr txBox="1">
            <a:spLocks noChangeArrowheads="1"/>
          </p:cNvSpPr>
          <p:nvPr/>
        </p:nvSpPr>
        <p:spPr bwMode="auto">
          <a:xfrm>
            <a:off x="1878013" y="2733675"/>
            <a:ext cx="2374900"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8. Connection setup request (Connection Management)</a:t>
            </a:r>
            <a:endParaRPr lang="en-US" sz="700"/>
          </a:p>
        </p:txBody>
      </p:sp>
      <p:sp>
        <p:nvSpPr>
          <p:cNvPr id="53300" name="Text Box 52"/>
          <p:cNvSpPr txBox="1">
            <a:spLocks noChangeArrowheads="1"/>
          </p:cNvSpPr>
          <p:nvPr/>
        </p:nvSpPr>
        <p:spPr bwMode="auto">
          <a:xfrm>
            <a:off x="1876425" y="3284538"/>
            <a:ext cx="2773363"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10. Authentication and Authorization response (Security Function)</a:t>
            </a:r>
            <a:endParaRPr lang="en-US" sz="700"/>
          </a:p>
        </p:txBody>
      </p:sp>
      <p:sp>
        <p:nvSpPr>
          <p:cNvPr id="53301" name="Text Box 53"/>
          <p:cNvSpPr txBox="1">
            <a:spLocks noChangeArrowheads="1"/>
          </p:cNvSpPr>
          <p:nvPr/>
        </p:nvSpPr>
        <p:spPr bwMode="auto">
          <a:xfrm>
            <a:off x="1871663" y="3041650"/>
            <a:ext cx="2333625"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9. Authentication and Authorization (Security Function)</a:t>
            </a:r>
            <a:endParaRPr lang="en-US" sz="700"/>
          </a:p>
        </p:txBody>
      </p:sp>
      <p:sp>
        <p:nvSpPr>
          <p:cNvPr id="53321" name="Text Box 73"/>
          <p:cNvSpPr txBox="1">
            <a:spLocks noChangeArrowheads="1"/>
          </p:cNvSpPr>
          <p:nvPr/>
        </p:nvSpPr>
        <p:spPr bwMode="auto">
          <a:xfrm>
            <a:off x="1855788" y="3514725"/>
            <a:ext cx="1533525"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11. Connection setup confirmation</a:t>
            </a:r>
            <a:endParaRPr lang="en-US" sz="700"/>
          </a:p>
        </p:txBody>
      </p:sp>
      <p:sp>
        <p:nvSpPr>
          <p:cNvPr id="17422" name="Line 67"/>
          <p:cNvSpPr>
            <a:spLocks noChangeShapeType="1"/>
          </p:cNvSpPr>
          <p:nvPr/>
        </p:nvSpPr>
        <p:spPr bwMode="auto">
          <a:xfrm flipH="1">
            <a:off x="1812925" y="3255963"/>
            <a:ext cx="1290638" cy="0"/>
          </a:xfrm>
          <a:prstGeom prst="line">
            <a:avLst/>
          </a:prstGeom>
          <a:noFill/>
          <a:ln w="9525">
            <a:solidFill>
              <a:schemeClr val="tx1"/>
            </a:solidFill>
            <a:round/>
            <a:headEnd/>
            <a:tailEnd type="triangle" w="med" len="med"/>
          </a:ln>
        </p:spPr>
        <p:txBody>
          <a:bodyPr/>
          <a:lstStyle/>
          <a:p>
            <a:endParaRPr lang="en-US"/>
          </a:p>
        </p:txBody>
      </p:sp>
      <p:sp>
        <p:nvSpPr>
          <p:cNvPr id="17423" name="Line 68"/>
          <p:cNvSpPr>
            <a:spLocks noChangeShapeType="1"/>
          </p:cNvSpPr>
          <p:nvPr/>
        </p:nvSpPr>
        <p:spPr bwMode="auto">
          <a:xfrm>
            <a:off x="1836738" y="4032250"/>
            <a:ext cx="1277937" cy="0"/>
          </a:xfrm>
          <a:prstGeom prst="line">
            <a:avLst/>
          </a:prstGeom>
          <a:noFill/>
          <a:ln w="9525">
            <a:solidFill>
              <a:schemeClr val="tx1"/>
            </a:solidFill>
            <a:round/>
            <a:headEnd/>
            <a:tailEnd type="triangle" w="med" len="med"/>
          </a:ln>
        </p:spPr>
        <p:txBody>
          <a:bodyPr/>
          <a:lstStyle/>
          <a:p>
            <a:endParaRPr lang="en-US"/>
          </a:p>
        </p:txBody>
      </p:sp>
      <p:sp>
        <p:nvSpPr>
          <p:cNvPr id="17424" name="Rectangle 69"/>
          <p:cNvSpPr>
            <a:spLocks noChangeArrowheads="1"/>
          </p:cNvSpPr>
          <p:nvPr/>
        </p:nvSpPr>
        <p:spPr bwMode="auto">
          <a:xfrm>
            <a:off x="1058863" y="2016125"/>
            <a:ext cx="2481262" cy="593725"/>
          </a:xfrm>
          <a:prstGeom prst="rect">
            <a:avLst/>
          </a:prstGeom>
          <a:noFill/>
          <a:ln w="9525">
            <a:solidFill>
              <a:schemeClr val="tx1"/>
            </a:solidFill>
            <a:miter lim="800000"/>
            <a:headEnd/>
            <a:tailEnd/>
          </a:ln>
        </p:spPr>
        <p:txBody>
          <a:bodyPr wrap="none" anchor="ctr"/>
          <a:lstStyle/>
          <a:p>
            <a:endParaRPr lang="en-US"/>
          </a:p>
        </p:txBody>
      </p:sp>
      <p:sp>
        <p:nvSpPr>
          <p:cNvPr id="17425" name="Freeform 35"/>
          <p:cNvSpPr>
            <a:spLocks/>
          </p:cNvSpPr>
          <p:nvPr/>
        </p:nvSpPr>
        <p:spPr bwMode="auto">
          <a:xfrm>
            <a:off x="3143250" y="5362575"/>
            <a:ext cx="444500" cy="433388"/>
          </a:xfrm>
          <a:custGeom>
            <a:avLst/>
            <a:gdLst>
              <a:gd name="T0" fmla="*/ 0 w 280"/>
              <a:gd name="T1" fmla="*/ 2147483647 h 273"/>
              <a:gd name="T2" fmla="*/ 2147483647 w 280"/>
              <a:gd name="T3" fmla="*/ 2147483647 h 273"/>
              <a:gd name="T4" fmla="*/ 2147483647 w 280"/>
              <a:gd name="T5" fmla="*/ 2147483647 h 273"/>
              <a:gd name="T6" fmla="*/ 2147483647 w 280"/>
              <a:gd name="T7" fmla="*/ 2147483647 h 273"/>
              <a:gd name="T8" fmla="*/ 2147483647 w 280"/>
              <a:gd name="T9" fmla="*/ 2147483647 h 273"/>
              <a:gd name="T10" fmla="*/ 2147483647 w 280"/>
              <a:gd name="T11" fmla="*/ 2147483647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17426" name="Line 41"/>
          <p:cNvSpPr>
            <a:spLocks noChangeShapeType="1"/>
          </p:cNvSpPr>
          <p:nvPr/>
        </p:nvSpPr>
        <p:spPr bwMode="auto">
          <a:xfrm>
            <a:off x="1868488" y="3498850"/>
            <a:ext cx="1277937" cy="0"/>
          </a:xfrm>
          <a:prstGeom prst="line">
            <a:avLst/>
          </a:prstGeom>
          <a:noFill/>
          <a:ln w="9525">
            <a:solidFill>
              <a:schemeClr val="tx1"/>
            </a:solidFill>
            <a:round/>
            <a:headEnd/>
            <a:tailEnd type="triangle" w="med" len="med"/>
          </a:ln>
        </p:spPr>
        <p:txBody>
          <a:bodyPr/>
          <a:lstStyle/>
          <a:p>
            <a:endParaRPr lang="en-US"/>
          </a:p>
        </p:txBody>
      </p:sp>
      <p:sp>
        <p:nvSpPr>
          <p:cNvPr id="3" name="Text Box 62"/>
          <p:cNvSpPr txBox="1">
            <a:spLocks noChangeArrowheads="1"/>
          </p:cNvSpPr>
          <p:nvPr/>
        </p:nvSpPr>
        <p:spPr bwMode="auto">
          <a:xfrm>
            <a:off x="1846263" y="3811588"/>
            <a:ext cx="1395412"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12. Device Capabilities Update</a:t>
            </a:r>
            <a:endParaRPr lang="en-US" sz="700"/>
          </a:p>
        </p:txBody>
      </p:sp>
      <p:sp>
        <p:nvSpPr>
          <p:cNvPr id="4" name="Text Box 63"/>
          <p:cNvSpPr txBox="1">
            <a:spLocks noChangeArrowheads="1"/>
          </p:cNvSpPr>
          <p:nvPr/>
        </p:nvSpPr>
        <p:spPr bwMode="auto">
          <a:xfrm>
            <a:off x="2287588" y="4818063"/>
            <a:ext cx="1916112"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15. Status management lookup (no change)</a:t>
            </a:r>
            <a:endParaRPr lang="en-US" sz="700"/>
          </a:p>
        </p:txBody>
      </p:sp>
      <p:sp>
        <p:nvSpPr>
          <p:cNvPr id="20529" name="Text Box 49"/>
          <p:cNvSpPr txBox="1">
            <a:spLocks noChangeArrowheads="1"/>
          </p:cNvSpPr>
          <p:nvPr/>
        </p:nvSpPr>
        <p:spPr bwMode="auto">
          <a:xfrm>
            <a:off x="1052513" y="2012950"/>
            <a:ext cx="2827337"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a:t>PN GW starts network interface, discovers CPNS Server</a:t>
            </a:r>
            <a:endParaRPr lang="en-US" sz="1200"/>
          </a:p>
        </p:txBody>
      </p:sp>
      <p:sp>
        <p:nvSpPr>
          <p:cNvPr id="17430" name="Line 50"/>
          <p:cNvSpPr>
            <a:spLocks noChangeShapeType="1"/>
          </p:cNvSpPr>
          <p:nvPr/>
        </p:nvSpPr>
        <p:spPr bwMode="auto">
          <a:xfrm flipV="1">
            <a:off x="3332163" y="1358900"/>
            <a:ext cx="1565275" cy="974725"/>
          </a:xfrm>
          <a:prstGeom prst="line">
            <a:avLst/>
          </a:prstGeom>
          <a:noFill/>
          <a:ln w="9525">
            <a:solidFill>
              <a:schemeClr val="tx1"/>
            </a:solidFill>
            <a:round/>
            <a:headEnd/>
            <a:tailEnd type="triangle" w="med" len="med"/>
          </a:ln>
        </p:spPr>
        <p:txBody>
          <a:bodyPr/>
          <a:lstStyle/>
          <a:p>
            <a:endParaRPr lang="en-US"/>
          </a:p>
        </p:txBody>
      </p:sp>
      <p:sp>
        <p:nvSpPr>
          <p:cNvPr id="20531" name="Text Box 51"/>
          <p:cNvSpPr txBox="1">
            <a:spLocks noChangeArrowheads="1"/>
          </p:cNvSpPr>
          <p:nvPr/>
        </p:nvSpPr>
        <p:spPr bwMode="auto">
          <a:xfrm>
            <a:off x="5141913" y="1042988"/>
            <a:ext cx="3717925" cy="91598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a:t>How?</a:t>
            </a:r>
          </a:p>
          <a:p>
            <a:pPr defTabSz="914400">
              <a:buFontTx/>
              <a:buChar char="•"/>
              <a:defRPr/>
            </a:pPr>
            <a:r>
              <a:rPr lang="sv-SE"/>
              <a:t>If IMS is used, by accessing a PSI</a:t>
            </a:r>
          </a:p>
          <a:p>
            <a:pPr defTabSz="914400">
              <a:buFontTx/>
              <a:buChar char="•"/>
              <a:defRPr/>
            </a:pPr>
            <a:r>
              <a:rPr lang="sv-SE"/>
              <a:t> If IMS is not used?</a:t>
            </a:r>
            <a:endParaRPr lang="en-US"/>
          </a:p>
        </p:txBody>
      </p:sp>
      <p:sp>
        <p:nvSpPr>
          <p:cNvPr id="17432" name="Line 41"/>
          <p:cNvSpPr>
            <a:spLocks noChangeShapeType="1"/>
          </p:cNvSpPr>
          <p:nvPr/>
        </p:nvSpPr>
        <p:spPr bwMode="auto">
          <a:xfrm>
            <a:off x="1854200" y="5373688"/>
            <a:ext cx="1277938" cy="0"/>
          </a:xfrm>
          <a:prstGeom prst="line">
            <a:avLst/>
          </a:prstGeom>
          <a:noFill/>
          <a:ln w="9525">
            <a:solidFill>
              <a:schemeClr val="tx1"/>
            </a:solidFill>
            <a:round/>
            <a:headEnd/>
            <a:tailEnd type="triangle" w="med" len="med"/>
          </a:ln>
        </p:spPr>
        <p:txBody>
          <a:bodyPr/>
          <a:lstStyle/>
          <a:p>
            <a:endParaRPr lang="en-US"/>
          </a:p>
        </p:txBody>
      </p:sp>
      <p:sp>
        <p:nvSpPr>
          <p:cNvPr id="17433" name="Line 42"/>
          <p:cNvSpPr>
            <a:spLocks noChangeShapeType="1"/>
          </p:cNvSpPr>
          <p:nvPr/>
        </p:nvSpPr>
        <p:spPr bwMode="auto">
          <a:xfrm flipH="1">
            <a:off x="1817688" y="4656138"/>
            <a:ext cx="1290637" cy="0"/>
          </a:xfrm>
          <a:prstGeom prst="line">
            <a:avLst/>
          </a:prstGeom>
          <a:noFill/>
          <a:ln w="9525">
            <a:solidFill>
              <a:schemeClr val="tx1"/>
            </a:solidFill>
            <a:round/>
            <a:headEnd/>
            <a:tailEnd type="triangle" w="med" len="med"/>
          </a:ln>
        </p:spPr>
        <p:txBody>
          <a:bodyPr/>
          <a:lstStyle/>
          <a:p>
            <a:endParaRPr lang="en-US"/>
          </a:p>
        </p:txBody>
      </p:sp>
      <p:sp>
        <p:nvSpPr>
          <p:cNvPr id="53310" name="Text Box 62"/>
          <p:cNvSpPr txBox="1">
            <a:spLocks noChangeArrowheads="1"/>
          </p:cNvSpPr>
          <p:nvPr/>
        </p:nvSpPr>
        <p:spPr bwMode="auto">
          <a:xfrm>
            <a:off x="1808163" y="4421188"/>
            <a:ext cx="2617787"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14. Status Management update request (status management)</a:t>
            </a:r>
            <a:endParaRPr lang="en-US" sz="700"/>
          </a:p>
        </p:txBody>
      </p:sp>
      <p:sp>
        <p:nvSpPr>
          <p:cNvPr id="53311" name="Text Box 63"/>
          <p:cNvSpPr txBox="1">
            <a:spLocks noChangeArrowheads="1"/>
          </p:cNvSpPr>
          <p:nvPr/>
        </p:nvSpPr>
        <p:spPr bwMode="auto">
          <a:xfrm>
            <a:off x="1843088" y="5208588"/>
            <a:ext cx="1520825"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16. Status Management response</a:t>
            </a:r>
            <a:endParaRPr lang="en-US" sz="700"/>
          </a:p>
        </p:txBody>
      </p:sp>
      <p:sp>
        <p:nvSpPr>
          <p:cNvPr id="2" name="Text Box 65"/>
          <p:cNvSpPr txBox="1">
            <a:spLocks noChangeArrowheads="1"/>
          </p:cNvSpPr>
          <p:nvPr/>
        </p:nvSpPr>
        <p:spPr bwMode="auto">
          <a:xfrm>
            <a:off x="3582988" y="5427663"/>
            <a:ext cx="1609725"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17. Create and update PN Inventory</a:t>
            </a:r>
            <a:endParaRPr lang="en-US" sz="700"/>
          </a:p>
        </p:txBody>
      </p:sp>
      <p:sp>
        <p:nvSpPr>
          <p:cNvPr id="17437" name="Line 42"/>
          <p:cNvSpPr>
            <a:spLocks noChangeShapeType="1"/>
          </p:cNvSpPr>
          <p:nvPr/>
        </p:nvSpPr>
        <p:spPr bwMode="auto">
          <a:xfrm flipH="1">
            <a:off x="1809750" y="4333875"/>
            <a:ext cx="1290638" cy="0"/>
          </a:xfrm>
          <a:prstGeom prst="line">
            <a:avLst/>
          </a:prstGeom>
          <a:noFill/>
          <a:ln w="9525">
            <a:solidFill>
              <a:schemeClr val="tx1"/>
            </a:solidFill>
            <a:round/>
            <a:headEnd/>
            <a:tailEnd type="triangle" w="med" len="med"/>
          </a:ln>
        </p:spPr>
        <p:txBody>
          <a:bodyPr/>
          <a:lstStyle/>
          <a:p>
            <a:endParaRPr lang="en-US"/>
          </a:p>
        </p:txBody>
      </p:sp>
      <p:sp>
        <p:nvSpPr>
          <p:cNvPr id="5" name="Text Box 63"/>
          <p:cNvSpPr txBox="1">
            <a:spLocks noChangeArrowheads="1"/>
          </p:cNvSpPr>
          <p:nvPr/>
        </p:nvSpPr>
        <p:spPr bwMode="auto">
          <a:xfrm>
            <a:off x="1847850" y="4103688"/>
            <a:ext cx="1593850"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13. Device Capabiliites confirmation</a:t>
            </a:r>
            <a:endParaRPr lang="en-US" sz="700"/>
          </a:p>
        </p:txBody>
      </p:sp>
      <p:sp>
        <p:nvSpPr>
          <p:cNvPr id="17439" name="Freeform 35"/>
          <p:cNvSpPr>
            <a:spLocks/>
          </p:cNvSpPr>
          <p:nvPr/>
        </p:nvSpPr>
        <p:spPr bwMode="auto">
          <a:xfrm>
            <a:off x="1804988" y="4719638"/>
            <a:ext cx="444500" cy="433387"/>
          </a:xfrm>
          <a:custGeom>
            <a:avLst/>
            <a:gdLst>
              <a:gd name="T0" fmla="*/ 0 w 280"/>
              <a:gd name="T1" fmla="*/ 2147483647 h 273"/>
              <a:gd name="T2" fmla="*/ 2147483647 w 280"/>
              <a:gd name="T3" fmla="*/ 2147483647 h 273"/>
              <a:gd name="T4" fmla="*/ 2147483647 w 280"/>
              <a:gd name="T5" fmla="*/ 2147483647 h 273"/>
              <a:gd name="T6" fmla="*/ 2147483647 w 280"/>
              <a:gd name="T7" fmla="*/ 2147483647 h 273"/>
              <a:gd name="T8" fmla="*/ 2147483647 w 280"/>
              <a:gd name="T9" fmla="*/ 2147483647 h 273"/>
              <a:gd name="T10" fmla="*/ 2147483647 w 280"/>
              <a:gd name="T11" fmla="*/ 2147483647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4"/>
          <p:cNvSpPr>
            <a:spLocks noGrp="1" noChangeArrowheads="1"/>
          </p:cNvSpPr>
          <p:nvPr>
            <p:ph type="title" idx="4294967295"/>
          </p:nvPr>
        </p:nvSpPr>
        <p:spPr/>
        <p:txBody>
          <a:bodyPr/>
          <a:lstStyle/>
          <a:p>
            <a:r>
              <a:rPr lang="sv-SE" sz="2700" smtClean="0"/>
              <a:t>PN Establishment 3: Connection Setup and PN Membership Assignment</a:t>
            </a:r>
            <a:endParaRPr lang="en-US" sz="2700" smtClean="0"/>
          </a:p>
        </p:txBody>
      </p:sp>
      <p:sp>
        <p:nvSpPr>
          <p:cNvPr id="18434" name="Rectangle 50"/>
          <p:cNvSpPr>
            <a:spLocks noGrp="1" noChangeArrowheads="1"/>
          </p:cNvSpPr>
          <p:nvPr>
            <p:ph type="body" idx="4294967295"/>
          </p:nvPr>
        </p:nvSpPr>
        <p:spPr>
          <a:xfrm>
            <a:off x="5045075" y="1095375"/>
            <a:ext cx="3778250" cy="5256213"/>
          </a:xfrm>
        </p:spPr>
        <p:txBody>
          <a:bodyPr/>
          <a:lstStyle/>
          <a:p>
            <a:r>
              <a:rPr lang="sv-SE" smtClean="0"/>
              <a:t> When the PN GW is assigned, the connection can be set up. When a PNE sets up a connection with a PN GW, this implies the creation of a PN</a:t>
            </a:r>
            <a:endParaRPr lang="en-US" smtClean="0"/>
          </a:p>
        </p:txBody>
      </p:sp>
      <p:grpSp>
        <p:nvGrpSpPr>
          <p:cNvPr id="18435" name="Group 7"/>
          <p:cNvGrpSpPr>
            <a:grpSpLocks/>
          </p:cNvGrpSpPr>
          <p:nvPr/>
        </p:nvGrpSpPr>
        <p:grpSpPr bwMode="auto">
          <a:xfrm>
            <a:off x="0" y="1122363"/>
            <a:ext cx="1025525" cy="5222875"/>
            <a:chOff x="0" y="707"/>
            <a:chExt cx="646" cy="3290"/>
          </a:xfrm>
        </p:grpSpPr>
        <p:sp>
          <p:nvSpPr>
            <p:cNvPr id="18497" name="Rectangle 5"/>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8498" name="Line 6"/>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grpSp>
        <p:nvGrpSpPr>
          <p:cNvPr id="18436" name="Group 8"/>
          <p:cNvGrpSpPr>
            <a:grpSpLocks/>
          </p:cNvGrpSpPr>
          <p:nvPr/>
        </p:nvGrpSpPr>
        <p:grpSpPr bwMode="auto">
          <a:xfrm>
            <a:off x="1323975" y="1130300"/>
            <a:ext cx="1025525" cy="5222875"/>
            <a:chOff x="0" y="707"/>
            <a:chExt cx="646" cy="3290"/>
          </a:xfrm>
        </p:grpSpPr>
        <p:sp>
          <p:nvSpPr>
            <p:cNvPr id="18495" name="Rectangle 9"/>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8496" name="Line 10"/>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grpSp>
        <p:nvGrpSpPr>
          <p:cNvPr id="18437" name="Group 11"/>
          <p:cNvGrpSpPr>
            <a:grpSpLocks/>
          </p:cNvGrpSpPr>
          <p:nvPr/>
        </p:nvGrpSpPr>
        <p:grpSpPr bwMode="auto">
          <a:xfrm>
            <a:off x="2598738" y="1131888"/>
            <a:ext cx="1025525" cy="5222875"/>
            <a:chOff x="0" y="707"/>
            <a:chExt cx="646" cy="3290"/>
          </a:xfrm>
        </p:grpSpPr>
        <p:sp>
          <p:nvSpPr>
            <p:cNvPr id="18493" name="Rectangle 12"/>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8494" name="Line 13"/>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sp>
        <p:nvSpPr>
          <p:cNvPr id="53270" name="Text Box 22"/>
          <p:cNvSpPr txBox="1">
            <a:spLocks noChangeArrowheads="1"/>
          </p:cNvSpPr>
          <p:nvPr/>
        </p:nvSpPr>
        <p:spPr bwMode="auto">
          <a:xfrm>
            <a:off x="1412875" y="1244600"/>
            <a:ext cx="828675"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PN GW 1</a:t>
            </a:r>
            <a:endParaRPr lang="en-US" sz="1200"/>
          </a:p>
        </p:txBody>
      </p:sp>
      <p:sp>
        <p:nvSpPr>
          <p:cNvPr id="53271" name="Text Box 23"/>
          <p:cNvSpPr txBox="1">
            <a:spLocks noChangeArrowheads="1"/>
          </p:cNvSpPr>
          <p:nvPr/>
        </p:nvSpPr>
        <p:spPr bwMode="auto">
          <a:xfrm>
            <a:off x="163513" y="1274763"/>
            <a:ext cx="623887"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PNE 1</a:t>
            </a:r>
            <a:endParaRPr lang="en-US" sz="1200"/>
          </a:p>
        </p:txBody>
      </p:sp>
      <p:sp>
        <p:nvSpPr>
          <p:cNvPr id="53272" name="Text Box 24"/>
          <p:cNvSpPr txBox="1">
            <a:spLocks noChangeArrowheads="1"/>
          </p:cNvSpPr>
          <p:nvPr/>
        </p:nvSpPr>
        <p:spPr bwMode="auto">
          <a:xfrm>
            <a:off x="2652713" y="1195388"/>
            <a:ext cx="884237"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a:t>CPNS Server</a:t>
            </a:r>
            <a:endParaRPr lang="en-US" sz="1200"/>
          </a:p>
        </p:txBody>
      </p:sp>
      <p:sp>
        <p:nvSpPr>
          <p:cNvPr id="18441" name="Line 27"/>
          <p:cNvSpPr>
            <a:spLocks noChangeShapeType="1"/>
          </p:cNvSpPr>
          <p:nvPr/>
        </p:nvSpPr>
        <p:spPr bwMode="auto">
          <a:xfrm>
            <a:off x="501650" y="2336800"/>
            <a:ext cx="1339850" cy="0"/>
          </a:xfrm>
          <a:prstGeom prst="line">
            <a:avLst/>
          </a:prstGeom>
          <a:noFill/>
          <a:ln w="9525">
            <a:solidFill>
              <a:schemeClr val="tx1"/>
            </a:solidFill>
            <a:round/>
            <a:headEnd/>
            <a:tailEnd type="triangle" w="med" len="med"/>
          </a:ln>
        </p:spPr>
        <p:txBody>
          <a:bodyPr/>
          <a:lstStyle/>
          <a:p>
            <a:endParaRPr lang="en-US"/>
          </a:p>
        </p:txBody>
      </p:sp>
      <p:sp>
        <p:nvSpPr>
          <p:cNvPr id="18442" name="Line 43"/>
          <p:cNvSpPr>
            <a:spLocks noChangeShapeType="1"/>
          </p:cNvSpPr>
          <p:nvPr/>
        </p:nvSpPr>
        <p:spPr bwMode="auto">
          <a:xfrm>
            <a:off x="1854200" y="2919413"/>
            <a:ext cx="1277938" cy="0"/>
          </a:xfrm>
          <a:prstGeom prst="line">
            <a:avLst/>
          </a:prstGeom>
          <a:noFill/>
          <a:ln w="9525">
            <a:solidFill>
              <a:schemeClr val="tx1"/>
            </a:solidFill>
            <a:round/>
            <a:headEnd/>
            <a:tailEnd type="triangle" w="med" len="med"/>
          </a:ln>
        </p:spPr>
        <p:txBody>
          <a:bodyPr/>
          <a:lstStyle/>
          <a:p>
            <a:endParaRPr lang="en-US"/>
          </a:p>
        </p:txBody>
      </p:sp>
      <p:sp>
        <p:nvSpPr>
          <p:cNvPr id="18443" name="Line 46"/>
          <p:cNvSpPr>
            <a:spLocks noChangeShapeType="1"/>
          </p:cNvSpPr>
          <p:nvPr/>
        </p:nvSpPr>
        <p:spPr bwMode="auto">
          <a:xfrm flipH="1">
            <a:off x="1819275" y="3551238"/>
            <a:ext cx="1290638" cy="0"/>
          </a:xfrm>
          <a:prstGeom prst="line">
            <a:avLst/>
          </a:prstGeom>
          <a:noFill/>
          <a:ln w="9525">
            <a:solidFill>
              <a:schemeClr val="tx1"/>
            </a:solidFill>
            <a:round/>
            <a:headEnd/>
            <a:tailEnd type="triangle" w="med" len="med"/>
          </a:ln>
        </p:spPr>
        <p:txBody>
          <a:bodyPr/>
          <a:lstStyle/>
          <a:p>
            <a:endParaRPr lang="en-US"/>
          </a:p>
        </p:txBody>
      </p:sp>
      <p:sp>
        <p:nvSpPr>
          <p:cNvPr id="18444" name="Line 47"/>
          <p:cNvSpPr>
            <a:spLocks noChangeShapeType="1"/>
          </p:cNvSpPr>
          <p:nvPr/>
        </p:nvSpPr>
        <p:spPr bwMode="auto">
          <a:xfrm flipH="1">
            <a:off x="515938" y="4138613"/>
            <a:ext cx="1339850" cy="0"/>
          </a:xfrm>
          <a:prstGeom prst="line">
            <a:avLst/>
          </a:prstGeom>
          <a:noFill/>
          <a:ln w="9525">
            <a:solidFill>
              <a:schemeClr val="tx1"/>
            </a:solidFill>
            <a:round/>
            <a:headEnd/>
            <a:tailEnd type="triangle" w="med" len="med"/>
          </a:ln>
        </p:spPr>
        <p:txBody>
          <a:bodyPr/>
          <a:lstStyle/>
          <a:p>
            <a:endParaRPr lang="en-US"/>
          </a:p>
        </p:txBody>
      </p:sp>
      <p:sp>
        <p:nvSpPr>
          <p:cNvPr id="18445" name="Line 48"/>
          <p:cNvSpPr>
            <a:spLocks noChangeShapeType="1"/>
          </p:cNvSpPr>
          <p:nvPr/>
        </p:nvSpPr>
        <p:spPr bwMode="auto">
          <a:xfrm>
            <a:off x="541338" y="4467225"/>
            <a:ext cx="1327150" cy="0"/>
          </a:xfrm>
          <a:prstGeom prst="line">
            <a:avLst/>
          </a:prstGeom>
          <a:noFill/>
          <a:ln w="9525">
            <a:solidFill>
              <a:schemeClr val="tx1"/>
            </a:solidFill>
            <a:round/>
            <a:headEnd/>
            <a:tailEnd type="triangle" w="med" len="med"/>
          </a:ln>
        </p:spPr>
        <p:txBody>
          <a:bodyPr/>
          <a:lstStyle/>
          <a:p>
            <a:endParaRPr lang="en-US"/>
          </a:p>
        </p:txBody>
      </p:sp>
      <p:sp>
        <p:nvSpPr>
          <p:cNvPr id="18446" name="Freeform 35"/>
          <p:cNvSpPr>
            <a:spLocks/>
          </p:cNvSpPr>
          <p:nvPr/>
        </p:nvSpPr>
        <p:spPr bwMode="auto">
          <a:xfrm>
            <a:off x="3116263" y="2857500"/>
            <a:ext cx="444500" cy="433388"/>
          </a:xfrm>
          <a:custGeom>
            <a:avLst/>
            <a:gdLst>
              <a:gd name="T0" fmla="*/ 0 w 280"/>
              <a:gd name="T1" fmla="*/ 2147483647 h 273"/>
              <a:gd name="T2" fmla="*/ 2147483647 w 280"/>
              <a:gd name="T3" fmla="*/ 2147483647 h 273"/>
              <a:gd name="T4" fmla="*/ 2147483647 w 280"/>
              <a:gd name="T5" fmla="*/ 2147483647 h 273"/>
              <a:gd name="T6" fmla="*/ 2147483647 w 280"/>
              <a:gd name="T7" fmla="*/ 2147483647 h 273"/>
              <a:gd name="T8" fmla="*/ 2147483647 w 280"/>
              <a:gd name="T9" fmla="*/ 2147483647 h 273"/>
              <a:gd name="T10" fmla="*/ 2147483647 w 280"/>
              <a:gd name="T11" fmla="*/ 2147483647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18447" name="Line 50"/>
          <p:cNvSpPr>
            <a:spLocks noChangeShapeType="1"/>
          </p:cNvSpPr>
          <p:nvPr/>
        </p:nvSpPr>
        <p:spPr bwMode="auto">
          <a:xfrm flipH="1">
            <a:off x="501650" y="4722813"/>
            <a:ext cx="1327150" cy="0"/>
          </a:xfrm>
          <a:prstGeom prst="line">
            <a:avLst/>
          </a:prstGeom>
          <a:noFill/>
          <a:ln w="9525">
            <a:solidFill>
              <a:schemeClr val="tx1"/>
            </a:solidFill>
            <a:round/>
            <a:headEnd/>
            <a:tailEnd type="triangle" w="med" len="med"/>
          </a:ln>
        </p:spPr>
        <p:txBody>
          <a:bodyPr/>
          <a:lstStyle/>
          <a:p>
            <a:endParaRPr lang="en-US"/>
          </a:p>
        </p:txBody>
      </p:sp>
      <p:sp>
        <p:nvSpPr>
          <p:cNvPr id="53299" name="Text Box 51"/>
          <p:cNvSpPr txBox="1">
            <a:spLocks noChangeArrowheads="1"/>
          </p:cNvSpPr>
          <p:nvPr/>
        </p:nvSpPr>
        <p:spPr bwMode="auto">
          <a:xfrm>
            <a:off x="171450" y="2105025"/>
            <a:ext cx="2424113"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18. Connection setup request (Connection Management)</a:t>
            </a:r>
            <a:endParaRPr lang="en-US" sz="700"/>
          </a:p>
        </p:txBody>
      </p:sp>
      <p:sp>
        <p:nvSpPr>
          <p:cNvPr id="53312" name="Text Box 64"/>
          <p:cNvSpPr txBox="1">
            <a:spLocks noChangeArrowheads="1"/>
          </p:cNvSpPr>
          <p:nvPr/>
        </p:nvSpPr>
        <p:spPr bwMode="auto">
          <a:xfrm>
            <a:off x="1843088" y="2711450"/>
            <a:ext cx="2370137"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19. PN Membership request (Connection Management)</a:t>
            </a:r>
            <a:endParaRPr lang="en-US" sz="700"/>
          </a:p>
        </p:txBody>
      </p:sp>
      <p:sp>
        <p:nvSpPr>
          <p:cNvPr id="53313" name="Text Box 65"/>
          <p:cNvSpPr txBox="1">
            <a:spLocks noChangeArrowheads="1"/>
          </p:cNvSpPr>
          <p:nvPr/>
        </p:nvSpPr>
        <p:spPr bwMode="auto">
          <a:xfrm>
            <a:off x="3554413" y="2898775"/>
            <a:ext cx="2190750"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20. PN Membership list or policy lookup or creation</a:t>
            </a:r>
            <a:endParaRPr lang="en-US" sz="700"/>
          </a:p>
        </p:txBody>
      </p:sp>
      <p:sp>
        <p:nvSpPr>
          <p:cNvPr id="53314" name="Text Box 66"/>
          <p:cNvSpPr txBox="1">
            <a:spLocks noChangeArrowheads="1"/>
          </p:cNvSpPr>
          <p:nvPr/>
        </p:nvSpPr>
        <p:spPr bwMode="auto">
          <a:xfrm>
            <a:off x="1636713" y="3322638"/>
            <a:ext cx="1787525"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21. PN Membership list or policy transfer</a:t>
            </a:r>
            <a:endParaRPr lang="en-US" sz="700"/>
          </a:p>
        </p:txBody>
      </p:sp>
      <p:sp>
        <p:nvSpPr>
          <p:cNvPr id="18452" name="Line 67"/>
          <p:cNvSpPr>
            <a:spLocks noChangeShapeType="1"/>
          </p:cNvSpPr>
          <p:nvPr/>
        </p:nvSpPr>
        <p:spPr bwMode="auto">
          <a:xfrm>
            <a:off x="1854200" y="3675063"/>
            <a:ext cx="1277938" cy="0"/>
          </a:xfrm>
          <a:prstGeom prst="line">
            <a:avLst/>
          </a:prstGeom>
          <a:noFill/>
          <a:ln w="9525">
            <a:solidFill>
              <a:schemeClr val="tx1"/>
            </a:solidFill>
            <a:round/>
            <a:headEnd/>
            <a:tailEnd type="triangle" w="med" len="med"/>
          </a:ln>
        </p:spPr>
        <p:txBody>
          <a:bodyPr/>
          <a:lstStyle/>
          <a:p>
            <a:endParaRPr lang="en-US"/>
          </a:p>
        </p:txBody>
      </p:sp>
      <p:sp>
        <p:nvSpPr>
          <p:cNvPr id="18453" name="Line 68"/>
          <p:cNvSpPr>
            <a:spLocks noChangeShapeType="1"/>
          </p:cNvSpPr>
          <p:nvPr/>
        </p:nvSpPr>
        <p:spPr bwMode="auto">
          <a:xfrm flipH="1">
            <a:off x="1854200" y="3949700"/>
            <a:ext cx="1262063" cy="0"/>
          </a:xfrm>
          <a:prstGeom prst="line">
            <a:avLst/>
          </a:prstGeom>
          <a:noFill/>
          <a:ln w="9525">
            <a:solidFill>
              <a:schemeClr val="tx1"/>
            </a:solidFill>
            <a:round/>
            <a:headEnd/>
            <a:tailEnd type="triangle" w="med" len="med"/>
          </a:ln>
        </p:spPr>
        <p:txBody>
          <a:bodyPr/>
          <a:lstStyle/>
          <a:p>
            <a:endParaRPr lang="en-US"/>
          </a:p>
        </p:txBody>
      </p:sp>
      <p:sp>
        <p:nvSpPr>
          <p:cNvPr id="53317" name="Text Box 69"/>
          <p:cNvSpPr txBox="1">
            <a:spLocks noChangeArrowheads="1"/>
          </p:cNvSpPr>
          <p:nvPr/>
        </p:nvSpPr>
        <p:spPr bwMode="auto">
          <a:xfrm>
            <a:off x="1865313" y="3513138"/>
            <a:ext cx="989012"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22. PN Key Request</a:t>
            </a:r>
            <a:endParaRPr lang="en-US" sz="700"/>
          </a:p>
        </p:txBody>
      </p:sp>
      <p:sp>
        <p:nvSpPr>
          <p:cNvPr id="53318" name="Text Box 70"/>
          <p:cNvSpPr txBox="1">
            <a:spLocks noChangeArrowheads="1"/>
          </p:cNvSpPr>
          <p:nvPr/>
        </p:nvSpPr>
        <p:spPr bwMode="auto">
          <a:xfrm>
            <a:off x="1905000" y="3759200"/>
            <a:ext cx="1023938"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23. PN Key response</a:t>
            </a:r>
            <a:endParaRPr lang="en-US" sz="700"/>
          </a:p>
        </p:txBody>
      </p:sp>
      <p:sp>
        <p:nvSpPr>
          <p:cNvPr id="53319" name="Text Box 71"/>
          <p:cNvSpPr txBox="1">
            <a:spLocks noChangeArrowheads="1"/>
          </p:cNvSpPr>
          <p:nvPr/>
        </p:nvSpPr>
        <p:spPr bwMode="auto">
          <a:xfrm>
            <a:off x="474663" y="3927475"/>
            <a:ext cx="1631950"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24. PN Membership wwith group key</a:t>
            </a:r>
            <a:endParaRPr lang="en-US" sz="700"/>
          </a:p>
        </p:txBody>
      </p:sp>
      <p:sp>
        <p:nvSpPr>
          <p:cNvPr id="53320" name="Text Box 72"/>
          <p:cNvSpPr txBox="1">
            <a:spLocks noChangeArrowheads="1"/>
          </p:cNvSpPr>
          <p:nvPr/>
        </p:nvSpPr>
        <p:spPr bwMode="auto">
          <a:xfrm>
            <a:off x="346075" y="4187825"/>
            <a:ext cx="2097088"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25. PN Membership with group key confirmatiion</a:t>
            </a:r>
            <a:endParaRPr lang="en-US" sz="700"/>
          </a:p>
        </p:txBody>
      </p:sp>
      <p:sp>
        <p:nvSpPr>
          <p:cNvPr id="53321" name="Text Box 73"/>
          <p:cNvSpPr txBox="1">
            <a:spLocks noChangeArrowheads="1"/>
          </p:cNvSpPr>
          <p:nvPr/>
        </p:nvSpPr>
        <p:spPr bwMode="auto">
          <a:xfrm>
            <a:off x="520700" y="4494213"/>
            <a:ext cx="1533525"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26. Connection setup confirmation</a:t>
            </a:r>
            <a:endParaRPr lang="en-US" sz="700"/>
          </a:p>
        </p:txBody>
      </p:sp>
      <p:sp>
        <p:nvSpPr>
          <p:cNvPr id="18459" name="Rectangle 69"/>
          <p:cNvSpPr>
            <a:spLocks noChangeArrowheads="1"/>
          </p:cNvSpPr>
          <p:nvPr/>
        </p:nvSpPr>
        <p:spPr bwMode="auto">
          <a:xfrm>
            <a:off x="0" y="5005388"/>
            <a:ext cx="3540125" cy="328612"/>
          </a:xfrm>
          <a:prstGeom prst="rect">
            <a:avLst/>
          </a:prstGeom>
          <a:noFill/>
          <a:ln w="9525">
            <a:solidFill>
              <a:schemeClr val="tx1"/>
            </a:solidFill>
            <a:miter lim="800000"/>
            <a:headEnd/>
            <a:tailEnd/>
          </a:ln>
        </p:spPr>
        <p:txBody>
          <a:bodyPr wrap="none" anchor="ctr"/>
          <a:lstStyle/>
          <a:p>
            <a:endParaRPr lang="en-US"/>
          </a:p>
        </p:txBody>
      </p:sp>
      <p:sp>
        <p:nvSpPr>
          <p:cNvPr id="19526" name="Text Box 70"/>
          <p:cNvSpPr txBox="1">
            <a:spLocks noChangeArrowheads="1"/>
          </p:cNvSpPr>
          <p:nvPr/>
        </p:nvSpPr>
        <p:spPr bwMode="auto">
          <a:xfrm>
            <a:off x="130175" y="5000625"/>
            <a:ext cx="1160463" cy="2444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000"/>
              <a:t>PN is established</a:t>
            </a:r>
            <a:endParaRPr lang="en-US" sz="1000"/>
          </a:p>
        </p:txBody>
      </p:sp>
      <p:grpSp>
        <p:nvGrpSpPr>
          <p:cNvPr id="18461" name="Group 7"/>
          <p:cNvGrpSpPr>
            <a:grpSpLocks/>
          </p:cNvGrpSpPr>
          <p:nvPr/>
        </p:nvGrpSpPr>
        <p:grpSpPr bwMode="auto">
          <a:xfrm>
            <a:off x="0" y="1122363"/>
            <a:ext cx="1025525" cy="5222875"/>
            <a:chOff x="0" y="707"/>
            <a:chExt cx="646" cy="3290"/>
          </a:xfrm>
        </p:grpSpPr>
        <p:sp>
          <p:nvSpPr>
            <p:cNvPr id="18491" name="Rectangle 5"/>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8492" name="Line 6"/>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grpSp>
        <p:nvGrpSpPr>
          <p:cNvPr id="18462" name="Group 8"/>
          <p:cNvGrpSpPr>
            <a:grpSpLocks/>
          </p:cNvGrpSpPr>
          <p:nvPr/>
        </p:nvGrpSpPr>
        <p:grpSpPr bwMode="auto">
          <a:xfrm>
            <a:off x="1323975" y="1130300"/>
            <a:ext cx="1025525" cy="5222875"/>
            <a:chOff x="0" y="707"/>
            <a:chExt cx="646" cy="3290"/>
          </a:xfrm>
        </p:grpSpPr>
        <p:sp>
          <p:nvSpPr>
            <p:cNvPr id="18489" name="Rectangle 9"/>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8490" name="Line 10"/>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grpSp>
        <p:nvGrpSpPr>
          <p:cNvPr id="18463" name="Group 11"/>
          <p:cNvGrpSpPr>
            <a:grpSpLocks/>
          </p:cNvGrpSpPr>
          <p:nvPr/>
        </p:nvGrpSpPr>
        <p:grpSpPr bwMode="auto">
          <a:xfrm>
            <a:off x="2598738" y="1131888"/>
            <a:ext cx="1025525" cy="5222875"/>
            <a:chOff x="0" y="707"/>
            <a:chExt cx="646" cy="3290"/>
          </a:xfrm>
        </p:grpSpPr>
        <p:sp>
          <p:nvSpPr>
            <p:cNvPr id="18487" name="Rectangle 12"/>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8488" name="Line 13"/>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sp>
        <p:nvSpPr>
          <p:cNvPr id="2" name="Text Box 22"/>
          <p:cNvSpPr txBox="1">
            <a:spLocks noChangeArrowheads="1"/>
          </p:cNvSpPr>
          <p:nvPr/>
        </p:nvSpPr>
        <p:spPr bwMode="auto">
          <a:xfrm>
            <a:off x="1412875" y="1244600"/>
            <a:ext cx="828675"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PN GW 1</a:t>
            </a:r>
            <a:endParaRPr lang="en-US" sz="1200"/>
          </a:p>
        </p:txBody>
      </p:sp>
      <p:sp>
        <p:nvSpPr>
          <p:cNvPr id="3" name="Text Box 23"/>
          <p:cNvSpPr txBox="1">
            <a:spLocks noChangeArrowheads="1"/>
          </p:cNvSpPr>
          <p:nvPr/>
        </p:nvSpPr>
        <p:spPr bwMode="auto">
          <a:xfrm>
            <a:off x="163513" y="1274763"/>
            <a:ext cx="623887"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PNE 1</a:t>
            </a:r>
            <a:endParaRPr lang="en-US" sz="1200"/>
          </a:p>
        </p:txBody>
      </p:sp>
      <p:sp>
        <p:nvSpPr>
          <p:cNvPr id="4" name="Text Box 24"/>
          <p:cNvSpPr txBox="1">
            <a:spLocks noChangeArrowheads="1"/>
          </p:cNvSpPr>
          <p:nvPr/>
        </p:nvSpPr>
        <p:spPr bwMode="auto">
          <a:xfrm>
            <a:off x="2652713" y="1195388"/>
            <a:ext cx="884237"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a:t>CPNS Server</a:t>
            </a:r>
            <a:endParaRPr lang="en-US" sz="1200"/>
          </a:p>
        </p:txBody>
      </p:sp>
      <p:sp>
        <p:nvSpPr>
          <p:cNvPr id="18467" name="Line 27"/>
          <p:cNvSpPr>
            <a:spLocks noChangeShapeType="1"/>
          </p:cNvSpPr>
          <p:nvPr/>
        </p:nvSpPr>
        <p:spPr bwMode="auto">
          <a:xfrm>
            <a:off x="501650" y="2336800"/>
            <a:ext cx="1339850" cy="0"/>
          </a:xfrm>
          <a:prstGeom prst="line">
            <a:avLst/>
          </a:prstGeom>
          <a:noFill/>
          <a:ln w="9525">
            <a:solidFill>
              <a:schemeClr val="tx1"/>
            </a:solidFill>
            <a:round/>
            <a:headEnd/>
            <a:tailEnd type="triangle" w="med" len="med"/>
          </a:ln>
        </p:spPr>
        <p:txBody>
          <a:bodyPr/>
          <a:lstStyle/>
          <a:p>
            <a:endParaRPr lang="en-US"/>
          </a:p>
        </p:txBody>
      </p:sp>
      <p:sp>
        <p:nvSpPr>
          <p:cNvPr id="18468" name="Line 43"/>
          <p:cNvSpPr>
            <a:spLocks noChangeShapeType="1"/>
          </p:cNvSpPr>
          <p:nvPr/>
        </p:nvSpPr>
        <p:spPr bwMode="auto">
          <a:xfrm>
            <a:off x="1854200" y="2919413"/>
            <a:ext cx="1277938" cy="0"/>
          </a:xfrm>
          <a:prstGeom prst="line">
            <a:avLst/>
          </a:prstGeom>
          <a:noFill/>
          <a:ln w="9525">
            <a:solidFill>
              <a:schemeClr val="tx1"/>
            </a:solidFill>
            <a:round/>
            <a:headEnd/>
            <a:tailEnd type="triangle" w="med" len="med"/>
          </a:ln>
        </p:spPr>
        <p:txBody>
          <a:bodyPr/>
          <a:lstStyle/>
          <a:p>
            <a:endParaRPr lang="en-US"/>
          </a:p>
        </p:txBody>
      </p:sp>
      <p:sp>
        <p:nvSpPr>
          <p:cNvPr id="18469" name="Line 46"/>
          <p:cNvSpPr>
            <a:spLocks noChangeShapeType="1"/>
          </p:cNvSpPr>
          <p:nvPr/>
        </p:nvSpPr>
        <p:spPr bwMode="auto">
          <a:xfrm flipH="1">
            <a:off x="1819275" y="3551238"/>
            <a:ext cx="1290638" cy="0"/>
          </a:xfrm>
          <a:prstGeom prst="line">
            <a:avLst/>
          </a:prstGeom>
          <a:noFill/>
          <a:ln w="9525">
            <a:solidFill>
              <a:schemeClr val="tx1"/>
            </a:solidFill>
            <a:round/>
            <a:headEnd/>
            <a:tailEnd type="triangle" w="med" len="med"/>
          </a:ln>
        </p:spPr>
        <p:txBody>
          <a:bodyPr/>
          <a:lstStyle/>
          <a:p>
            <a:endParaRPr lang="en-US"/>
          </a:p>
        </p:txBody>
      </p:sp>
      <p:sp>
        <p:nvSpPr>
          <p:cNvPr id="18470" name="Line 47"/>
          <p:cNvSpPr>
            <a:spLocks noChangeShapeType="1"/>
          </p:cNvSpPr>
          <p:nvPr/>
        </p:nvSpPr>
        <p:spPr bwMode="auto">
          <a:xfrm flipH="1">
            <a:off x="515938" y="4138613"/>
            <a:ext cx="1339850" cy="0"/>
          </a:xfrm>
          <a:prstGeom prst="line">
            <a:avLst/>
          </a:prstGeom>
          <a:noFill/>
          <a:ln w="9525">
            <a:solidFill>
              <a:schemeClr val="tx1"/>
            </a:solidFill>
            <a:round/>
            <a:headEnd/>
            <a:tailEnd type="triangle" w="med" len="med"/>
          </a:ln>
        </p:spPr>
        <p:txBody>
          <a:bodyPr/>
          <a:lstStyle/>
          <a:p>
            <a:endParaRPr lang="en-US"/>
          </a:p>
        </p:txBody>
      </p:sp>
      <p:sp>
        <p:nvSpPr>
          <p:cNvPr id="18471" name="Line 48"/>
          <p:cNvSpPr>
            <a:spLocks noChangeShapeType="1"/>
          </p:cNvSpPr>
          <p:nvPr/>
        </p:nvSpPr>
        <p:spPr bwMode="auto">
          <a:xfrm>
            <a:off x="541338" y="4467225"/>
            <a:ext cx="1327150" cy="0"/>
          </a:xfrm>
          <a:prstGeom prst="line">
            <a:avLst/>
          </a:prstGeom>
          <a:noFill/>
          <a:ln w="9525">
            <a:solidFill>
              <a:schemeClr val="tx1"/>
            </a:solidFill>
            <a:round/>
            <a:headEnd/>
            <a:tailEnd type="triangle" w="med" len="med"/>
          </a:ln>
        </p:spPr>
        <p:txBody>
          <a:bodyPr/>
          <a:lstStyle/>
          <a:p>
            <a:endParaRPr lang="en-US"/>
          </a:p>
        </p:txBody>
      </p:sp>
      <p:sp>
        <p:nvSpPr>
          <p:cNvPr id="18472" name="Freeform 35"/>
          <p:cNvSpPr>
            <a:spLocks/>
          </p:cNvSpPr>
          <p:nvPr/>
        </p:nvSpPr>
        <p:spPr bwMode="auto">
          <a:xfrm>
            <a:off x="3116263" y="2857500"/>
            <a:ext cx="444500" cy="433388"/>
          </a:xfrm>
          <a:custGeom>
            <a:avLst/>
            <a:gdLst>
              <a:gd name="T0" fmla="*/ 0 w 280"/>
              <a:gd name="T1" fmla="*/ 2147483647 h 273"/>
              <a:gd name="T2" fmla="*/ 2147483647 w 280"/>
              <a:gd name="T3" fmla="*/ 2147483647 h 273"/>
              <a:gd name="T4" fmla="*/ 2147483647 w 280"/>
              <a:gd name="T5" fmla="*/ 2147483647 h 273"/>
              <a:gd name="T6" fmla="*/ 2147483647 w 280"/>
              <a:gd name="T7" fmla="*/ 2147483647 h 273"/>
              <a:gd name="T8" fmla="*/ 2147483647 w 280"/>
              <a:gd name="T9" fmla="*/ 2147483647 h 273"/>
              <a:gd name="T10" fmla="*/ 2147483647 w 280"/>
              <a:gd name="T11" fmla="*/ 2147483647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18473" name="Line 50"/>
          <p:cNvSpPr>
            <a:spLocks noChangeShapeType="1"/>
          </p:cNvSpPr>
          <p:nvPr/>
        </p:nvSpPr>
        <p:spPr bwMode="auto">
          <a:xfrm flipH="1">
            <a:off x="501650" y="4722813"/>
            <a:ext cx="1327150" cy="0"/>
          </a:xfrm>
          <a:prstGeom prst="line">
            <a:avLst/>
          </a:prstGeom>
          <a:noFill/>
          <a:ln w="9525">
            <a:solidFill>
              <a:schemeClr val="tx1"/>
            </a:solidFill>
            <a:round/>
            <a:headEnd/>
            <a:tailEnd type="triangle" w="med" len="med"/>
          </a:ln>
        </p:spPr>
        <p:txBody>
          <a:bodyPr/>
          <a:lstStyle/>
          <a:p>
            <a:endParaRPr lang="en-US"/>
          </a:p>
        </p:txBody>
      </p:sp>
      <p:sp>
        <p:nvSpPr>
          <p:cNvPr id="5" name="Text Box 51"/>
          <p:cNvSpPr txBox="1">
            <a:spLocks noChangeArrowheads="1"/>
          </p:cNvSpPr>
          <p:nvPr/>
        </p:nvSpPr>
        <p:spPr bwMode="auto">
          <a:xfrm>
            <a:off x="171450" y="2105025"/>
            <a:ext cx="2424113"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18. Connection setup request (Connection Management)</a:t>
            </a:r>
            <a:endParaRPr lang="en-US" sz="700"/>
          </a:p>
        </p:txBody>
      </p:sp>
      <p:sp>
        <p:nvSpPr>
          <p:cNvPr id="6" name="Text Box 64"/>
          <p:cNvSpPr txBox="1">
            <a:spLocks noChangeArrowheads="1"/>
          </p:cNvSpPr>
          <p:nvPr/>
        </p:nvSpPr>
        <p:spPr bwMode="auto">
          <a:xfrm>
            <a:off x="1843088" y="2711450"/>
            <a:ext cx="2370137"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19. PN Membership request (Connection Management)</a:t>
            </a:r>
            <a:endParaRPr lang="en-US" sz="700"/>
          </a:p>
        </p:txBody>
      </p:sp>
      <p:sp>
        <p:nvSpPr>
          <p:cNvPr id="7" name="Text Box 65"/>
          <p:cNvSpPr txBox="1">
            <a:spLocks noChangeArrowheads="1"/>
          </p:cNvSpPr>
          <p:nvPr/>
        </p:nvSpPr>
        <p:spPr bwMode="auto">
          <a:xfrm>
            <a:off x="3554413" y="2898775"/>
            <a:ext cx="2190750"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20. PN Membership list or policy lookup or creation</a:t>
            </a:r>
            <a:endParaRPr lang="en-US" sz="700"/>
          </a:p>
        </p:txBody>
      </p:sp>
      <p:sp>
        <p:nvSpPr>
          <p:cNvPr id="8" name="Text Box 66"/>
          <p:cNvSpPr txBox="1">
            <a:spLocks noChangeArrowheads="1"/>
          </p:cNvSpPr>
          <p:nvPr/>
        </p:nvSpPr>
        <p:spPr bwMode="auto">
          <a:xfrm>
            <a:off x="1636713" y="3322638"/>
            <a:ext cx="1787525"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21. PN Membership list or policy transfer</a:t>
            </a:r>
            <a:endParaRPr lang="en-US" sz="700"/>
          </a:p>
        </p:txBody>
      </p:sp>
      <p:sp>
        <p:nvSpPr>
          <p:cNvPr id="18478" name="Line 67"/>
          <p:cNvSpPr>
            <a:spLocks noChangeShapeType="1"/>
          </p:cNvSpPr>
          <p:nvPr/>
        </p:nvSpPr>
        <p:spPr bwMode="auto">
          <a:xfrm>
            <a:off x="1854200" y="3675063"/>
            <a:ext cx="1277938" cy="0"/>
          </a:xfrm>
          <a:prstGeom prst="line">
            <a:avLst/>
          </a:prstGeom>
          <a:noFill/>
          <a:ln w="9525">
            <a:solidFill>
              <a:schemeClr val="tx1"/>
            </a:solidFill>
            <a:round/>
            <a:headEnd/>
            <a:tailEnd type="triangle" w="med" len="med"/>
          </a:ln>
        </p:spPr>
        <p:txBody>
          <a:bodyPr/>
          <a:lstStyle/>
          <a:p>
            <a:endParaRPr lang="en-US"/>
          </a:p>
        </p:txBody>
      </p:sp>
      <p:sp>
        <p:nvSpPr>
          <p:cNvPr id="18479" name="Line 68"/>
          <p:cNvSpPr>
            <a:spLocks noChangeShapeType="1"/>
          </p:cNvSpPr>
          <p:nvPr/>
        </p:nvSpPr>
        <p:spPr bwMode="auto">
          <a:xfrm flipH="1">
            <a:off x="1854200" y="3949700"/>
            <a:ext cx="1262063" cy="0"/>
          </a:xfrm>
          <a:prstGeom prst="line">
            <a:avLst/>
          </a:prstGeom>
          <a:noFill/>
          <a:ln w="9525">
            <a:solidFill>
              <a:schemeClr val="tx1"/>
            </a:solidFill>
            <a:round/>
            <a:headEnd/>
            <a:tailEnd type="triangle" w="med" len="med"/>
          </a:ln>
        </p:spPr>
        <p:txBody>
          <a:bodyPr/>
          <a:lstStyle/>
          <a:p>
            <a:endParaRPr lang="en-US"/>
          </a:p>
        </p:txBody>
      </p:sp>
      <p:sp>
        <p:nvSpPr>
          <p:cNvPr id="9" name="Text Box 69"/>
          <p:cNvSpPr txBox="1">
            <a:spLocks noChangeArrowheads="1"/>
          </p:cNvSpPr>
          <p:nvPr/>
        </p:nvSpPr>
        <p:spPr bwMode="auto">
          <a:xfrm>
            <a:off x="1865313" y="3513138"/>
            <a:ext cx="989012"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22. PN Key Request</a:t>
            </a:r>
            <a:endParaRPr lang="en-US" sz="700"/>
          </a:p>
        </p:txBody>
      </p:sp>
      <p:sp>
        <p:nvSpPr>
          <p:cNvPr id="10" name="Text Box 70"/>
          <p:cNvSpPr txBox="1">
            <a:spLocks noChangeArrowheads="1"/>
          </p:cNvSpPr>
          <p:nvPr/>
        </p:nvSpPr>
        <p:spPr bwMode="auto">
          <a:xfrm>
            <a:off x="1905000" y="3759200"/>
            <a:ext cx="1023938"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23. PN Key response</a:t>
            </a:r>
            <a:endParaRPr lang="en-US" sz="700"/>
          </a:p>
        </p:txBody>
      </p:sp>
      <p:sp>
        <p:nvSpPr>
          <p:cNvPr id="11" name="Text Box 71"/>
          <p:cNvSpPr txBox="1">
            <a:spLocks noChangeArrowheads="1"/>
          </p:cNvSpPr>
          <p:nvPr/>
        </p:nvSpPr>
        <p:spPr bwMode="auto">
          <a:xfrm>
            <a:off x="474663" y="3927475"/>
            <a:ext cx="1631950"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24. PN Membership wwith group key</a:t>
            </a:r>
            <a:endParaRPr lang="en-US" sz="700"/>
          </a:p>
        </p:txBody>
      </p:sp>
      <p:sp>
        <p:nvSpPr>
          <p:cNvPr id="12" name="Text Box 72"/>
          <p:cNvSpPr txBox="1">
            <a:spLocks noChangeArrowheads="1"/>
          </p:cNvSpPr>
          <p:nvPr/>
        </p:nvSpPr>
        <p:spPr bwMode="auto">
          <a:xfrm>
            <a:off x="346075" y="4187825"/>
            <a:ext cx="2097088"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25. PN Membership with group key confirmatiion</a:t>
            </a:r>
            <a:endParaRPr lang="en-US" sz="700"/>
          </a:p>
        </p:txBody>
      </p:sp>
      <p:sp>
        <p:nvSpPr>
          <p:cNvPr id="13" name="Text Box 73"/>
          <p:cNvSpPr txBox="1">
            <a:spLocks noChangeArrowheads="1"/>
          </p:cNvSpPr>
          <p:nvPr/>
        </p:nvSpPr>
        <p:spPr bwMode="auto">
          <a:xfrm>
            <a:off x="520700" y="4494213"/>
            <a:ext cx="1533525"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26. Connection setup confirmation</a:t>
            </a:r>
            <a:endParaRPr lang="en-US" sz="700"/>
          </a:p>
        </p:txBody>
      </p:sp>
      <p:sp>
        <p:nvSpPr>
          <p:cNvPr id="18485" name="Rectangle 69"/>
          <p:cNvSpPr>
            <a:spLocks noChangeArrowheads="1"/>
          </p:cNvSpPr>
          <p:nvPr/>
        </p:nvSpPr>
        <p:spPr bwMode="auto">
          <a:xfrm>
            <a:off x="0" y="5005388"/>
            <a:ext cx="3540125" cy="328612"/>
          </a:xfrm>
          <a:prstGeom prst="rect">
            <a:avLst/>
          </a:prstGeom>
          <a:noFill/>
          <a:ln w="9525">
            <a:solidFill>
              <a:schemeClr val="tx1"/>
            </a:solidFill>
            <a:miter lim="800000"/>
            <a:headEnd/>
            <a:tailEnd/>
          </a:ln>
        </p:spPr>
        <p:txBody>
          <a:bodyPr wrap="none" anchor="ctr"/>
          <a:lstStyle/>
          <a:p>
            <a:endParaRPr lang="en-US"/>
          </a:p>
        </p:txBody>
      </p:sp>
      <p:sp>
        <p:nvSpPr>
          <p:cNvPr id="14" name="Text Box 70"/>
          <p:cNvSpPr txBox="1">
            <a:spLocks noChangeArrowheads="1"/>
          </p:cNvSpPr>
          <p:nvPr/>
        </p:nvSpPr>
        <p:spPr bwMode="auto">
          <a:xfrm>
            <a:off x="130175" y="5000625"/>
            <a:ext cx="1160463" cy="2444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000"/>
              <a:t>PN is established</a:t>
            </a:r>
            <a:endParaRPr lang="en-US" sz="1000"/>
          </a:p>
        </p:txBody>
      </p:sp>
    </p:spTree>
  </p:cSld>
  <p:clrMapOvr>
    <a:masterClrMapping/>
  </p:clrMapOvr>
</p:sld>
</file>

<file path=ppt/theme/theme1.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OMA-REQ-CPNS-2009-0029-INP_Service_Provider_Authorization</Template>
  <TotalTime>1447</TotalTime>
  <Words>578</Words>
  <Application>Microsoft Office PowerPoint</Application>
  <PresentationFormat>On-screen Show (4:3)</PresentationFormat>
  <Paragraphs>74</Paragraphs>
  <Slides>4</Slides>
  <Notes>0</Notes>
  <HiddenSlides>0</HiddenSlides>
  <MMClips>0</MMClips>
  <ScaleCrop>false</ScaleCrop>
  <HeadingPairs>
    <vt:vector size="6" baseType="variant">
      <vt:variant>
        <vt:lpstr>Fonts Used</vt:lpstr>
      </vt:variant>
      <vt:variant>
        <vt:i4>7</vt:i4>
      </vt:variant>
      <vt:variant>
        <vt:lpstr>Design Template</vt:lpstr>
      </vt:variant>
      <vt:variant>
        <vt:i4>1</vt:i4>
      </vt:variant>
      <vt:variant>
        <vt:lpstr>Slide Titles</vt:lpstr>
      </vt:variant>
      <vt:variant>
        <vt:i4>4</vt:i4>
      </vt:variant>
    </vt:vector>
  </HeadingPairs>
  <TitlesOfParts>
    <vt:vector size="12" baseType="lpstr">
      <vt:lpstr>Arial</vt:lpstr>
      <vt:lpstr>Tahoma</vt:lpstr>
      <vt:lpstr>Arial Narrow</vt:lpstr>
      <vt:lpstr>맑은 고딕</vt:lpstr>
      <vt:lpstr>Gulim</vt:lpstr>
      <vt:lpstr>Times New Roman</vt:lpstr>
      <vt:lpstr>SimSun</vt:lpstr>
      <vt:lpstr>1_OMA Template</vt:lpstr>
      <vt:lpstr>OMA-CD-CPNS-2010-0027-INP_PN_Establishment_Flows   CPNS PN Establishment Flows</vt:lpstr>
      <vt:lpstr>PN Establishment 1: Discovery</vt:lpstr>
      <vt:lpstr>PN Establishment 2: Gateway contacts CPNS Server</vt:lpstr>
      <vt:lpstr>PN Establishment 3: Connection Setup and PN Membership Assignment</vt:lpstr>
    </vt:vector>
  </TitlesOfParts>
  <Company>Ericsson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CPNS PN Establishment Flows</dc:title>
  <dc:creator>Johan Hjelm, Ericsson</dc:creator>
  <cp:lastModifiedBy>erahjem</cp:lastModifiedBy>
  <cp:revision>40</cp:revision>
  <dcterms:created xsi:type="dcterms:W3CDTF">2009-11-16T09:08:49Z</dcterms:created>
  <dcterms:modified xsi:type="dcterms:W3CDTF">2010-01-25T02:49:09Z</dcterms:modified>
</cp:coreProperties>
</file>