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handoutMasterIdLst>
    <p:handoutMasterId r:id="rId19"/>
  </p:handoutMasterIdLst>
  <p:sldIdLst>
    <p:sldId id="271" r:id="rId2"/>
    <p:sldId id="273" r:id="rId3"/>
    <p:sldId id="276" r:id="rId4"/>
    <p:sldId id="277" r:id="rId5"/>
    <p:sldId id="285" r:id="rId6"/>
    <p:sldId id="286" r:id="rId7"/>
    <p:sldId id="279" r:id="rId8"/>
    <p:sldId id="290" r:id="rId9"/>
    <p:sldId id="288" r:id="rId10"/>
    <p:sldId id="280" r:id="rId11"/>
    <p:sldId id="282" r:id="rId12"/>
    <p:sldId id="291" r:id="rId13"/>
    <p:sldId id="292" r:id="rId14"/>
    <p:sldId id="294" r:id="rId15"/>
    <p:sldId id="293" r:id="rId16"/>
    <p:sldId id="281" r:id="rId17"/>
  </p:sldIdLst>
  <p:sldSz cx="9144000" cy="6858000" type="screen4x3"/>
  <p:notesSz cx="6858000" cy="9144000"/>
  <p:defaultTextStyle>
    <a:defPPr>
      <a:defRPr lang="ko-KR"/>
    </a:defPPr>
    <a:lvl1pPr algn="l" defTabSz="912813" rtl="0" fontAlgn="base">
      <a:spcBef>
        <a:spcPct val="0"/>
      </a:spcBef>
      <a:spcAft>
        <a:spcPct val="0"/>
      </a:spcAft>
      <a:defRPr kumimoji="1" kern="1200">
        <a:solidFill>
          <a:schemeClr val="tx1"/>
        </a:solidFill>
        <a:latin typeface="Arial" charset="0"/>
        <a:ea typeface="ＭＳ Ｐゴシック" charset="-128"/>
        <a:cs typeface="Arial" charset="0"/>
      </a:defRPr>
    </a:lvl1pPr>
    <a:lvl2pPr marL="455613" indent="1588" algn="l" defTabSz="912813" rtl="0" fontAlgn="base">
      <a:spcBef>
        <a:spcPct val="0"/>
      </a:spcBef>
      <a:spcAft>
        <a:spcPct val="0"/>
      </a:spcAft>
      <a:defRPr kumimoji="1" kern="1200">
        <a:solidFill>
          <a:schemeClr val="tx1"/>
        </a:solidFill>
        <a:latin typeface="Arial" charset="0"/>
        <a:ea typeface="ＭＳ Ｐゴシック" charset="-128"/>
        <a:cs typeface="Arial" charset="0"/>
      </a:defRPr>
    </a:lvl2pPr>
    <a:lvl3pPr marL="912813" indent="1588" algn="l" defTabSz="912813" rtl="0" fontAlgn="base">
      <a:spcBef>
        <a:spcPct val="0"/>
      </a:spcBef>
      <a:spcAft>
        <a:spcPct val="0"/>
      </a:spcAft>
      <a:defRPr kumimoji="1" kern="1200">
        <a:solidFill>
          <a:schemeClr val="tx1"/>
        </a:solidFill>
        <a:latin typeface="Arial" charset="0"/>
        <a:ea typeface="ＭＳ Ｐゴシック" charset="-128"/>
        <a:cs typeface="Arial" charset="0"/>
      </a:defRPr>
    </a:lvl3pPr>
    <a:lvl4pPr marL="1370013" indent="1588" algn="l" defTabSz="912813" rtl="0" fontAlgn="base">
      <a:spcBef>
        <a:spcPct val="0"/>
      </a:spcBef>
      <a:spcAft>
        <a:spcPct val="0"/>
      </a:spcAft>
      <a:defRPr kumimoji="1" kern="1200">
        <a:solidFill>
          <a:schemeClr val="tx1"/>
        </a:solidFill>
        <a:latin typeface="Arial" charset="0"/>
        <a:ea typeface="ＭＳ Ｐゴシック" charset="-128"/>
        <a:cs typeface="Arial" charset="0"/>
      </a:defRPr>
    </a:lvl4pPr>
    <a:lvl5pPr marL="1827213" indent="1588" algn="l" defTabSz="912813" rtl="0" fontAlgn="base">
      <a:spcBef>
        <a:spcPct val="0"/>
      </a:spcBef>
      <a:spcAft>
        <a:spcPct val="0"/>
      </a:spcAft>
      <a:defRPr kumimoji="1" kern="1200">
        <a:solidFill>
          <a:schemeClr val="tx1"/>
        </a:solidFill>
        <a:latin typeface="Arial" charset="0"/>
        <a:ea typeface="ＭＳ Ｐゴシック" charset="-128"/>
        <a:cs typeface="Arial" charset="0"/>
      </a:defRPr>
    </a:lvl5pPr>
    <a:lvl6pPr marL="2286000" algn="l" defTabSz="914400" rtl="0" eaLnBrk="1" latinLnBrk="0" hangingPunct="1">
      <a:defRPr kumimoji="1" kern="1200">
        <a:solidFill>
          <a:schemeClr val="tx1"/>
        </a:solidFill>
        <a:latin typeface="Arial" charset="0"/>
        <a:ea typeface="ＭＳ Ｐゴシック" charset="-128"/>
        <a:cs typeface="Arial" charset="0"/>
      </a:defRPr>
    </a:lvl6pPr>
    <a:lvl7pPr marL="2743200" algn="l" defTabSz="914400" rtl="0" eaLnBrk="1" latinLnBrk="0" hangingPunct="1">
      <a:defRPr kumimoji="1" kern="1200">
        <a:solidFill>
          <a:schemeClr val="tx1"/>
        </a:solidFill>
        <a:latin typeface="Arial" charset="0"/>
        <a:ea typeface="ＭＳ Ｐゴシック" charset="-128"/>
        <a:cs typeface="Arial" charset="0"/>
      </a:defRPr>
    </a:lvl7pPr>
    <a:lvl8pPr marL="3200400" algn="l" defTabSz="914400" rtl="0" eaLnBrk="1" latinLnBrk="0" hangingPunct="1">
      <a:defRPr kumimoji="1" kern="1200">
        <a:solidFill>
          <a:schemeClr val="tx1"/>
        </a:solidFill>
        <a:latin typeface="Arial" charset="0"/>
        <a:ea typeface="ＭＳ Ｐゴシック" charset="-128"/>
        <a:cs typeface="Arial" charset="0"/>
      </a:defRPr>
    </a:lvl8pPr>
    <a:lvl9pPr marL="3657600" algn="l" defTabSz="914400" rtl="0" eaLnBrk="1" latinLnBrk="0" hangingPunct="1">
      <a:defRPr kumimoji="1" kern="1200">
        <a:solidFill>
          <a:schemeClr val="tx1"/>
        </a:solidFill>
        <a:latin typeface="Arial" charset="0"/>
        <a:ea typeface="ＭＳ Ｐゴシック" charset="-128"/>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22815" autoAdjust="0"/>
    <p:restoredTop sz="97848" autoAdjust="0"/>
  </p:normalViewPr>
  <p:slideViewPr>
    <p:cSldViewPr snapToGrid="0">
      <p:cViewPr varScale="1">
        <p:scale>
          <a:sx n="80" d="100"/>
          <a:sy n="80" d="100"/>
        </p:scale>
        <p:origin x="-600" y="-96"/>
      </p:cViewPr>
      <p:guideLst>
        <p:guide orient="horz" pos="1148"/>
        <p:guide pos="2444"/>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100" d="100"/>
        <a:sy n="100" d="100"/>
      </p:scale>
      <p:origin x="0" y="1302"/>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7B030FB3-AB79-43EB-8620-564CD8F92A06}" type="datetimeFigureOut">
              <a:rPr lang="ko-KR" altLang="en-US"/>
              <a:pPr>
                <a:defRPr/>
              </a:pPr>
              <a:t>2010-01-25</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6AD5E551-86C0-4A43-85BE-57B2036752C8}" type="slidenum">
              <a:rPr lang="ko-KR" altLang="en-US"/>
              <a:pPr>
                <a:defRPr/>
              </a:pPr>
              <a:t>&lt;#&gt;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kumimoji="0" sz="1200">
                <a:latin typeface="+mn-lt"/>
                <a:ea typeface="+mn-ea"/>
                <a:cs typeface="+mn-cs"/>
              </a:defRPr>
            </a:lvl1pPr>
          </a:lstStyle>
          <a:p>
            <a:pPr>
              <a:defRPr/>
            </a:pPr>
            <a:fld id="{B41196B9-B5EB-4A5D-8495-3260FE145F9E}" type="datetimeFigureOut">
              <a:rPr lang="ko-KR" altLang="en-US"/>
              <a:pPr>
                <a:defRPr/>
              </a:pPr>
              <a:t>2010-01-25</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kumimoji="0" sz="1200">
                <a:latin typeface="+mn-lt"/>
                <a:ea typeface="+mn-ea"/>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kumimoji="0" sz="1200">
                <a:latin typeface="+mn-lt"/>
                <a:ea typeface="+mn-ea"/>
                <a:cs typeface="+mn-cs"/>
              </a:defRPr>
            </a:lvl1pPr>
          </a:lstStyle>
          <a:p>
            <a:pPr>
              <a:defRPr/>
            </a:pPr>
            <a:fld id="{FFCCCD39-D8AD-49E0-B29F-E935A6502B90}" type="slidenum">
              <a:rPr lang="ko-KR" altLang="en-US"/>
              <a:pPr>
                <a:defRPr/>
              </a:pPr>
              <a:t>&lt;#&gt;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맑은 고딕"/>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맑은 고딕"/>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맑은 고딕"/>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맑은 고딕"/>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맑은 고딕"/>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18434"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18435"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2AFDA777-5544-4EE9-B48A-AB35A385FF61}" type="slidenum">
              <a:rPr lang="en-US" altLang="ja-JP" sz="1200"/>
              <a:pPr algn="r" defTabSz="914400"/>
              <a:t>3</a:t>
            </a:fld>
            <a:endParaRPr lang="en-US" altLang="ja-JP"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23554"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23555"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F2F7F565-A24D-4D5C-BFAF-9E41422E07E9}" type="slidenum">
              <a:rPr lang="en-US" altLang="ja-JP" sz="1200"/>
              <a:pPr algn="r" defTabSz="914400"/>
              <a:t>7</a:t>
            </a:fld>
            <a:endParaRPr lang="en-US" altLang="ja-JP"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25602"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25603"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633506CE-8602-40BD-A3DB-FA3ACE795CA8}" type="slidenum">
              <a:rPr lang="en-US" altLang="ja-JP" sz="1200"/>
              <a:pPr algn="r" defTabSz="914400"/>
              <a:t>8</a:t>
            </a:fld>
            <a:endParaRPr lang="en-US" altLang="ja-JP"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27650"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27651"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27AA2F83-BD85-42B8-83CD-B987C0A519CA}" type="slidenum">
              <a:rPr lang="en-US" altLang="ja-JP" sz="1200"/>
              <a:pPr algn="r" defTabSz="914400"/>
              <a:t>9</a:t>
            </a:fld>
            <a:endParaRPr lang="en-US" altLang="ja-JP"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29698"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29699"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2D2F5247-4B46-4876-9C8A-04A88E7C6BAD}" type="slidenum">
              <a:rPr lang="en-US" altLang="ja-JP" sz="1200"/>
              <a:pPr algn="r" defTabSz="914400"/>
              <a:t>10</a:t>
            </a:fld>
            <a:endParaRPr lang="en-US" altLang="ja-JP"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31746"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31747"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9B95E7D5-59E9-4007-AE26-3504F746C900}" type="slidenum">
              <a:rPr lang="en-US" altLang="ja-JP" sz="1200"/>
              <a:pPr algn="r" defTabSz="914400"/>
              <a:t>11</a:t>
            </a:fld>
            <a:endParaRPr lang="en-US" altLang="ja-JP"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36866"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36867"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8387F04A-6421-4F2B-ACB3-6ABDBFBE50B2}" type="slidenum">
              <a:rPr lang="en-US" altLang="ja-JP" sz="1200"/>
              <a:pPr algn="r" defTabSz="914400"/>
              <a:t>15</a:t>
            </a:fld>
            <a:endParaRPr lang="en-US" altLang="ja-JP"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スライド イメージ プレースホルダ 1"/>
          <p:cNvSpPr>
            <a:spLocks noGrp="1" noRot="1" noChangeAspect="1" noTextEdit="1"/>
          </p:cNvSpPr>
          <p:nvPr>
            <p:ph type="sldImg"/>
          </p:nvPr>
        </p:nvSpPr>
        <p:spPr bwMode="auto">
          <a:noFill/>
          <a:ln>
            <a:solidFill>
              <a:srgbClr val="000000"/>
            </a:solidFill>
            <a:miter lim="800000"/>
            <a:headEnd/>
            <a:tailEnd/>
          </a:ln>
        </p:spPr>
      </p:sp>
      <p:sp>
        <p:nvSpPr>
          <p:cNvPr id="38914" name="ノート プレースホルダ 2"/>
          <p:cNvSpPr>
            <a:spLocks noGrp="1"/>
          </p:cNvSpPr>
          <p:nvPr>
            <p:ph type="body" idx="1"/>
          </p:nvPr>
        </p:nvSpPr>
        <p:spPr bwMode="auto">
          <a:noFill/>
        </p:spPr>
        <p:txBody>
          <a:bodyPr wrap="square" numCol="1" anchor="t" anchorCtr="0" compatLnSpc="1">
            <a:prstTxWarp prst="textNoShape">
              <a:avLst/>
            </a:prstTxWarp>
          </a:bodyPr>
          <a:lstStyle/>
          <a:p>
            <a:pPr defTabSz="914400"/>
            <a:endParaRPr lang="ja-JP" altLang="en-US" smtClean="0">
              <a:ea typeface="맑은 고딕"/>
            </a:endParaRPr>
          </a:p>
        </p:txBody>
      </p:sp>
      <p:sp>
        <p:nvSpPr>
          <p:cNvPr id="38915" name="スライド番号プレースホルダ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19961944-0524-4A7E-B5DE-5999EC9C7D9E}" type="slidenum">
              <a:rPr lang="en-US" altLang="ja-JP" sz="1200"/>
              <a:pPr algn="r" defTabSz="914400"/>
              <a:t>16</a:t>
            </a:fld>
            <a:endParaRPr lang="en-US" altLang="ja-JP"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lIns="88362" tIns="43405" rIns="88362" bIns="43405"/>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85" tIns="44644" rIns="89285" bIns="44644"/>
          <a:lstStyle/>
          <a:p>
            <a:pPr eaLnBrk="0" latinLnBrk="1" hangingPunct="0">
              <a:lnSpc>
                <a:spcPct val="90000"/>
              </a:lnSpc>
              <a:defRPr/>
            </a:pPr>
            <a:endParaRPr kumimoji="0"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kumimoji="0" lang="en-GB" sz="2000">
              <a:ea typeface="+mn-ea"/>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p:spPr>
        <p:txBody>
          <a:bodyPr wrap="none" lIns="89285" tIns="44644" rIns="89285" bIns="44644" anchor="ctr"/>
          <a:lstStyle/>
          <a:p>
            <a:pPr eaLnBrk="0" latinLnBrk="1" hangingPunct="0">
              <a:lnSpc>
                <a:spcPct val="90000"/>
              </a:lnSpc>
              <a:defRPr/>
            </a:pPr>
            <a:endParaRPr kumimoji="0" lang="en-GB" altLang="ko-KR" sz="2000">
              <a:ea typeface="Gulim" pitchFamily="34" charset="-127"/>
            </a:endParaRPr>
          </a:p>
        </p:txBody>
      </p:sp>
      <p:sp>
        <p:nvSpPr>
          <p:cNvPr id="186385" name="Rectangle 17"/>
          <p:cNvSpPr>
            <a:spLocks noChangeArrowheads="1"/>
          </p:cNvSpPr>
          <p:nvPr userDrawn="1"/>
        </p:nvSpPr>
        <p:spPr bwMode="auto">
          <a:xfrm>
            <a:off x="0" y="6473825"/>
            <a:ext cx="4786313" cy="344488"/>
          </a:xfrm>
          <a:prstGeom prst="rect">
            <a:avLst/>
          </a:prstGeom>
          <a:noFill/>
          <a:ln w="12700">
            <a:noFill/>
            <a:miter lim="800000"/>
            <a:headEnd/>
            <a:tailEnd/>
          </a:ln>
        </p:spPr>
        <p:txBody>
          <a:bodyPr lIns="88357" tIns="43402" rIns="88357" bIns="43402">
            <a:spAutoFit/>
          </a:bodyPr>
          <a:lstStyle/>
          <a:p>
            <a:pPr defTabSz="393700" eaLnBrk="0" latinLnBrk="1" hangingPunct="0">
              <a:lnSpc>
                <a:spcPct val="90000"/>
              </a:lnSpc>
              <a:tabLst>
                <a:tab pos="5245100" algn="ctr"/>
                <a:tab pos="8966200" algn="r"/>
              </a:tabLst>
              <a:defRPr/>
            </a:pPr>
            <a:r>
              <a:rPr kumimoji="0" lang="en-GB" sz="1000" b="1">
                <a:ea typeface="+mn-ea"/>
                <a:cs typeface="Times New Roman" pitchFamily="18" charset="0"/>
              </a:rPr>
              <a:t>© 2009 Open Mobile Alliance Ltd.  All Rights Reserved.</a:t>
            </a:r>
            <a:endParaRPr kumimoji="0" lang="en-US" altLang="ko-KR" sz="1000" b="1">
              <a:ea typeface="Gulim" pitchFamily="34" charset="-127"/>
            </a:endParaRPr>
          </a:p>
          <a:p>
            <a:pPr defTabSz="393700" eaLnBrk="0" latinLnBrk="1" hangingPunct="0">
              <a:lnSpc>
                <a:spcPct val="90000"/>
              </a:lnSpc>
              <a:tabLst>
                <a:tab pos="5245100" algn="ctr"/>
                <a:tab pos="8966200" algn="r"/>
              </a:tabLst>
              <a:defRPr/>
            </a:pPr>
            <a:r>
              <a:rPr kumimoji="0"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kumimoji="0"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40488"/>
            <a:ext cx="3275013" cy="469900"/>
          </a:xfrm>
          <a:prstGeom prst="rect">
            <a:avLst/>
          </a:prstGeom>
          <a:noFill/>
          <a:ln w="12700">
            <a:noFill/>
            <a:miter lim="800000"/>
            <a:headEnd/>
            <a:tailEnd/>
          </a:ln>
        </p:spPr>
        <p:txBody>
          <a:bodyPr lIns="88357" tIns="43402" rIns="88357" bIns="43402">
            <a:spAutoFit/>
          </a:bodyPr>
          <a:lstStyle/>
          <a:p>
            <a:pPr algn="ctr" defTabSz="393700" eaLnBrk="0" latinLnBrk="1" hangingPunct="0">
              <a:lnSpc>
                <a:spcPct val="90000"/>
              </a:lnSpc>
              <a:tabLst>
                <a:tab pos="5245100" algn="ctr"/>
                <a:tab pos="8966200" algn="r"/>
              </a:tabLst>
            </a:pPr>
            <a:r>
              <a:rPr kumimoji="0" lang="en-US" altLang="zh-CN" sz="1400" b="1">
                <a:latin typeface="Arial Narrow" pitchFamily="34" charset="0"/>
                <a:ea typeface="SimSun" pitchFamily="2" charset="-122"/>
              </a:rPr>
              <a:t>OMA-CD-CPNS-2010-0032-CR_PN_Establishment_and_Registration</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p:spPr>
        <p:txBody>
          <a:bodyPr lIns="88357" tIns="43402" rIns="88357" bIns="43402">
            <a:spAutoFit/>
          </a:bodyPr>
          <a:lstStyle/>
          <a:p>
            <a:pPr algn="r" defTabSz="393700" eaLnBrk="0" latinLnBrk="1" hangingPunct="0">
              <a:lnSpc>
                <a:spcPct val="90000"/>
              </a:lnSpc>
              <a:tabLst>
                <a:tab pos="5245100" algn="ctr"/>
                <a:tab pos="8966200" algn="r"/>
              </a:tabLst>
              <a:defRPr/>
            </a:pPr>
            <a:r>
              <a:rPr kumimoji="0" lang="en-US" altLang="ko-KR" b="1">
                <a:latin typeface="Arial Narrow" pitchFamily="34" charset="0"/>
                <a:ea typeface="Gulim" pitchFamily="34" charset="-127"/>
              </a:rPr>
              <a:t>Slide </a:t>
            </a:r>
            <a:fld id="{24CA9CEF-E314-4A61-8F9F-6885EE26124C}" type="slidenum">
              <a:rPr kumimoji="0"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&lt;#&gt;</a:t>
            </a:fld>
            <a:r>
              <a:rPr kumimoji="0" lang="en-US" altLang="ko-KR" b="1">
                <a:latin typeface="Arial Narrow" pitchFamily="34" charset="0"/>
                <a:ea typeface="Gulim" pitchFamily="34" charset="-127"/>
              </a:rPr>
              <a:t/>
            </a:r>
            <a:br>
              <a:rPr kumimoji="0" lang="en-US" altLang="ko-KR" b="1">
                <a:latin typeface="Arial Narrow" pitchFamily="34" charset="0"/>
                <a:ea typeface="Gulim" pitchFamily="34" charset="-127"/>
              </a:rPr>
            </a:br>
            <a:r>
              <a:rPr kumimoji="0" lang="en-US" altLang="ko-KR" sz="500">
                <a:solidFill>
                  <a:srgbClr val="999999"/>
                </a:solidFill>
                <a:ea typeface="Gulim" pitchFamily="34" charset="-127"/>
              </a:rPr>
              <a:t>[OMA-Template-SlideDeck-20090101-I]</a:t>
            </a:r>
            <a:endParaRPr kumimoji="0"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57" tIns="43402" rIns="88357" bIns="43402"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57" tIns="43402" rIns="88357" bIns="43402"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a-warabino@kddi.com" TargetMode="External"/><Relationship Id="rId7"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mailto:chiba@kddi.com" TargetMode="External"/><Relationship Id="rId5" Type="http://schemas.openxmlformats.org/officeDocument/2006/relationships/hyperlink" Target="mailto:yi-ishikawa@kddi.com" TargetMode="External"/><Relationship Id="rId4" Type="http://schemas.openxmlformats.org/officeDocument/2006/relationships/hyperlink" Target="mailto:ta-matsunaka@kddi.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wmf"/><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15362" name="Rectangle 27"/>
          <p:cNvSpPr>
            <a:spLocks noChangeArrowheads="1"/>
          </p:cNvSpPr>
          <p:nvPr/>
        </p:nvSpPr>
        <p:spPr bwMode="auto">
          <a:xfrm>
            <a:off x="628650" y="1935163"/>
            <a:ext cx="7886700" cy="2752725"/>
          </a:xfrm>
          <a:prstGeom prst="rect">
            <a:avLst/>
          </a:prstGeom>
          <a:noFill/>
          <a:ln w="12700">
            <a:noFill/>
            <a:miter lim="800000"/>
            <a:headEnd/>
            <a:tailEnd/>
          </a:ln>
        </p:spPr>
        <p:txBody>
          <a:bodyPr lIns="88352" tIns="43400" rIns="88352" bIns="43400"/>
          <a:lstStyle/>
          <a:p>
            <a:pPr defTabSz="742950" eaLnBrk="0" latinLnBrk="1" hangingPunct="0">
              <a:lnSpc>
                <a:spcPct val="95000"/>
              </a:lnSpc>
              <a:spcAft>
                <a:spcPct val="35000"/>
              </a:spcAft>
              <a:tabLst>
                <a:tab pos="1782763" algn="r"/>
                <a:tab pos="1893888" algn="l"/>
              </a:tabLst>
            </a:pPr>
            <a:r>
              <a:rPr kumimoji="0" lang="zh-CN" altLang="en-US" sz="2000" b="1">
                <a:latin typeface="Tahoma" pitchFamily="34" charset="0"/>
                <a:ea typeface="SimSun" pitchFamily="2" charset="-122"/>
              </a:rPr>
              <a:t>	</a:t>
            </a:r>
            <a:r>
              <a:rPr kumimoji="0" lang="en-US" altLang="zh-CN" sz="2000" b="1">
                <a:latin typeface="Tahoma" pitchFamily="34" charset="0"/>
                <a:ea typeface="SimSun" pitchFamily="2" charset="-122"/>
              </a:rPr>
              <a:t>Submitted To:	</a:t>
            </a:r>
            <a:r>
              <a:rPr kumimoji="0" lang="en-US" altLang="ko-KR" sz="2000" b="1">
                <a:latin typeface="Tahoma" pitchFamily="34" charset="0"/>
                <a:ea typeface="SimSun" pitchFamily="2" charset="-122"/>
              </a:rPr>
              <a:t>CD</a:t>
            </a:r>
            <a:r>
              <a:rPr kumimoji="0" lang="en-US" altLang="zh-CN" sz="2000" b="1">
                <a:latin typeface="Tahoma" pitchFamily="34" charset="0"/>
                <a:ea typeface="SimSun" pitchFamily="2" charset="-122"/>
              </a:rPr>
              <a:t>-CPNS</a:t>
            </a:r>
          </a:p>
          <a:p>
            <a:pPr defTabSz="742950" eaLnBrk="0" latinLnBrk="1" hangingPunct="0">
              <a:lnSpc>
                <a:spcPct val="95000"/>
              </a:lnSpc>
              <a:spcAft>
                <a:spcPct val="35000"/>
              </a:spcAft>
              <a:tabLst>
                <a:tab pos="1782763" algn="r"/>
                <a:tab pos="1893888" algn="l"/>
              </a:tabLst>
            </a:pPr>
            <a:r>
              <a:rPr kumimoji="0" lang="en-US" altLang="zh-CN" sz="2000" b="1">
                <a:latin typeface="Tahoma" pitchFamily="34" charset="0"/>
                <a:ea typeface="SimSun" pitchFamily="2" charset="-122"/>
              </a:rPr>
              <a:t>	Date:	</a:t>
            </a:r>
            <a:r>
              <a:rPr kumimoji="0" lang="en-US" altLang="ja-JP" sz="2000" b="1">
                <a:latin typeface="Tahoma" pitchFamily="34" charset="0"/>
                <a:ea typeface="SimSun" pitchFamily="2" charset="-122"/>
              </a:rPr>
              <a:t>2</a:t>
            </a:r>
            <a:r>
              <a:rPr kumimoji="0" lang="en-US" altLang="ja-JP" sz="2000" b="1">
                <a:latin typeface="Tahoma" pitchFamily="34" charset="0"/>
              </a:rPr>
              <a:t>5</a:t>
            </a:r>
            <a:r>
              <a:rPr kumimoji="0" lang="en-US" altLang="ja-JP" sz="2000" b="1" baseline="30000">
                <a:latin typeface="Tahoma" pitchFamily="34" charset="0"/>
                <a:ea typeface="SimSun" pitchFamily="2" charset="-122"/>
              </a:rPr>
              <a:t>th</a:t>
            </a:r>
            <a:r>
              <a:rPr kumimoji="0" lang="en-US" altLang="ko-KR" sz="2000" b="1">
                <a:latin typeface="Tahoma" pitchFamily="34" charset="0"/>
                <a:ea typeface="SimSun" pitchFamily="2" charset="-122"/>
              </a:rPr>
              <a:t> Jan. 2010</a:t>
            </a:r>
            <a:r>
              <a:rPr kumimoji="0" lang="en-US" altLang="zh-CN" sz="2000"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kumimoji="0" lang="en-US" altLang="zh-CN" sz="2000" b="1">
                <a:latin typeface="Tahoma" pitchFamily="34" charset="0"/>
                <a:ea typeface="SimSun" pitchFamily="2" charset="-122"/>
              </a:rPr>
              <a:t>	Availability:	      Public            OMA Confidential</a:t>
            </a:r>
          </a:p>
          <a:p>
            <a:pPr defTabSz="742950">
              <a:tabLst>
                <a:tab pos="1782763" algn="r"/>
                <a:tab pos="1893888" algn="l"/>
              </a:tabLst>
            </a:pPr>
            <a:r>
              <a:rPr kumimoji="0" lang="en-US" altLang="zh-CN" b="1">
                <a:latin typeface="Tahoma" pitchFamily="34" charset="0"/>
                <a:ea typeface="SimSun" pitchFamily="2" charset="-122"/>
              </a:rPr>
              <a:t>	Contact:</a:t>
            </a:r>
            <a:r>
              <a:rPr kumimoji="0" lang="en-US" altLang="ja-JP" b="1">
                <a:latin typeface="Tahoma" pitchFamily="34" charset="0"/>
                <a:ea typeface="SimSun" pitchFamily="2" charset="-122"/>
              </a:rPr>
              <a:t> </a:t>
            </a:r>
            <a:r>
              <a:rPr kumimoji="0" lang="en-US" altLang="ja-JP" b="1"/>
              <a:t>Takayuki Warabino, </a:t>
            </a:r>
            <a:r>
              <a:rPr kumimoji="0" lang="en-US" altLang="ja-JP" b="1">
                <a:hlinkClick r:id="rId3"/>
              </a:rPr>
              <a:t>ta-warabino@kddi.com</a:t>
            </a:r>
            <a:endParaRPr kumimoji="0" lang="en-US" altLang="ja-JP" b="1"/>
          </a:p>
          <a:p>
            <a:pPr defTabSz="742950">
              <a:tabLst>
                <a:tab pos="1782763" algn="r"/>
                <a:tab pos="1893888" algn="l"/>
              </a:tabLst>
            </a:pPr>
            <a:r>
              <a:rPr kumimoji="0" lang="en-US" altLang="ja-JP" b="1"/>
              <a:t>		  Takashi Matsunaka, </a:t>
            </a:r>
            <a:r>
              <a:rPr kumimoji="0" lang="en-US" altLang="ja-JP" b="1">
                <a:hlinkClick r:id="rId4"/>
              </a:rPr>
              <a:t>ta-matsunaka@kddi.com</a:t>
            </a:r>
            <a:endParaRPr kumimoji="0" lang="en-US" altLang="ja-JP" b="1"/>
          </a:p>
          <a:p>
            <a:pPr defTabSz="742950">
              <a:tabLst>
                <a:tab pos="1782763" algn="r"/>
                <a:tab pos="1893888" algn="l"/>
              </a:tabLst>
            </a:pPr>
            <a:r>
              <a:rPr kumimoji="0" lang="en-US" altLang="ja-JP" b="1"/>
              <a:t>		  Yuichi Ishikawa, </a:t>
            </a:r>
            <a:r>
              <a:rPr kumimoji="0" lang="en-US" altLang="ja-JP" b="1">
                <a:hlinkClick r:id="rId5"/>
              </a:rPr>
              <a:t>yi-ishikawa@kddi.com</a:t>
            </a:r>
            <a:endParaRPr kumimoji="0" lang="en-US" altLang="ja-JP" b="1"/>
          </a:p>
          <a:p>
            <a:pPr defTabSz="742950">
              <a:tabLst>
                <a:tab pos="1782763" algn="r"/>
                <a:tab pos="1893888" algn="l"/>
              </a:tabLst>
            </a:pPr>
            <a:r>
              <a:rPr kumimoji="0" lang="en-US" altLang="ja-JP" b="1"/>
              <a:t>		  Tet Chiba, </a:t>
            </a:r>
            <a:r>
              <a:rPr kumimoji="0" lang="en-US" altLang="ja-JP" b="1">
                <a:hlinkClick r:id="rId6"/>
              </a:rPr>
              <a:t>chiba@kddi.com</a:t>
            </a:r>
            <a:endParaRPr kumimoji="0" lang="zh-CN" altLang="en-US" b="1">
              <a:latin typeface="Tahoma" pitchFamily="34" charset="0"/>
              <a:ea typeface="SimSun" pitchFamily="2" charset="-122"/>
            </a:endParaRPr>
          </a:p>
          <a:p>
            <a:pPr defTabSz="742950" eaLnBrk="0" latinLnBrk="1" hangingPunct="0">
              <a:lnSpc>
                <a:spcPct val="95000"/>
              </a:lnSpc>
              <a:spcAft>
                <a:spcPct val="35000"/>
              </a:spcAft>
              <a:tabLst>
                <a:tab pos="1782763" algn="r"/>
                <a:tab pos="1893888" algn="l"/>
              </a:tabLst>
            </a:pPr>
            <a:r>
              <a:rPr kumimoji="0" lang="en-US" altLang="ko-KR" b="1">
                <a:latin typeface="Tahoma" pitchFamily="34" charset="0"/>
                <a:ea typeface="SimSun" pitchFamily="2" charset="-122"/>
              </a:rPr>
              <a:t>	</a:t>
            </a:r>
            <a:r>
              <a:rPr kumimoji="0" lang="en-US" altLang="zh-CN" b="1">
                <a:latin typeface="Tahoma" pitchFamily="34" charset="0"/>
                <a:ea typeface="SimSun" pitchFamily="2" charset="-122"/>
              </a:rPr>
              <a:t>Source:	</a:t>
            </a:r>
            <a:r>
              <a:rPr kumimoji="0" lang="en-US" altLang="ja-JP" b="1">
                <a:latin typeface="Tahoma" pitchFamily="34" charset="0"/>
                <a:ea typeface="Gulim" pitchFamily="34" charset="-127"/>
              </a:rPr>
              <a:t>KDDI</a:t>
            </a:r>
            <a:endParaRPr kumimoji="0" lang="ko-KR" altLang="en-US" b="1">
              <a:latin typeface="Tahoma" pitchFamily="34" charset="0"/>
              <a:ea typeface="Gulim" pitchFamily="34" charset="-127"/>
            </a:endParaRPr>
          </a:p>
        </p:txBody>
      </p:sp>
      <p:sp>
        <p:nvSpPr>
          <p:cNvPr id="15363" name="Rectangle 26"/>
          <p:cNvSpPr>
            <a:spLocks noGrp="1" noChangeArrowheads="1"/>
          </p:cNvSpPr>
          <p:nvPr>
            <p:ph type="ctrTitle"/>
          </p:nvPr>
        </p:nvSpPr>
        <p:spPr>
          <a:xfrm>
            <a:off x="668338" y="223838"/>
            <a:ext cx="7808912" cy="1612900"/>
          </a:xfrm>
        </p:spPr>
        <p:txBody>
          <a:bodyPr anchor="t"/>
          <a:lstStyle/>
          <a:p>
            <a:r>
              <a:rPr lang="en-US" altLang="zh-CN" sz="1600" smtClean="0">
                <a:ea typeface="SimSun" pitchFamily="2" charset="-122"/>
              </a:rPr>
              <a:t>OMA-CD-CPNS-2010-0032-</a:t>
            </a:r>
            <a:r>
              <a:rPr lang="en-US" altLang="ja-JP" sz="1600" smtClean="0">
                <a:ea typeface="ＭＳ Ｐゴシック" charset="-128"/>
              </a:rPr>
              <a:t>CR</a:t>
            </a:r>
            <a:r>
              <a:rPr lang="en-US" altLang="zh-CN" sz="1600" smtClean="0">
                <a:ea typeface="SimSun" pitchFamily="2" charset="-122"/>
              </a:rPr>
              <a:t>_PN_Establishment_and_Registration</a:t>
            </a:r>
            <a:r>
              <a:rPr lang="en-US" altLang="ko-KR" sz="1600" smtClean="0">
                <a:ea typeface="SimSun" pitchFamily="2" charset="-122"/>
              </a:rPr>
              <a:t/>
            </a:r>
            <a:br>
              <a:rPr lang="en-US" altLang="ko-KR" sz="1600" smtClean="0">
                <a:ea typeface="SimSun" pitchFamily="2" charset="-122"/>
              </a:rPr>
            </a:br>
            <a:r>
              <a:rPr lang="en-US" altLang="ko-KR" sz="2300" smtClean="0">
                <a:ea typeface="SimSun" pitchFamily="2" charset="-122"/>
              </a:rPr>
              <a:t/>
            </a:r>
            <a:br>
              <a:rPr lang="en-US" altLang="ko-KR" sz="2300" smtClean="0">
                <a:ea typeface="SimSun" pitchFamily="2" charset="-122"/>
              </a:rPr>
            </a:br>
            <a:r>
              <a:rPr lang="en-US" altLang="ja-JP" sz="2700" smtClean="0">
                <a:ea typeface="SimSun" pitchFamily="2" charset="-122"/>
              </a:rPr>
              <a:t>Secure Session Establishment</a:t>
            </a:r>
            <a:br>
              <a:rPr lang="en-US" altLang="ja-JP" sz="2700" smtClean="0">
                <a:ea typeface="SimSun" pitchFamily="2" charset="-122"/>
              </a:rPr>
            </a:br>
            <a:r>
              <a:rPr lang="en-US" altLang="ja-JP" sz="2700" smtClean="0">
                <a:ea typeface="SimSun" pitchFamily="2" charset="-122"/>
              </a:rPr>
              <a:t>in PN Establishment and Registration</a:t>
            </a:r>
            <a:endParaRPr lang="en-US" altLang="zh-CN" sz="2700" smtClean="0">
              <a:ea typeface="SimSun" pitchFamily="2" charset="-122"/>
            </a:endParaRPr>
          </a:p>
        </p:txBody>
      </p:sp>
      <p:sp>
        <p:nvSpPr>
          <p:cNvPr id="15364" name="Text Box 29"/>
          <p:cNvSpPr txBox="1">
            <a:spLocks noChangeArrowheads="1"/>
          </p:cNvSpPr>
          <p:nvPr/>
        </p:nvSpPr>
        <p:spPr bwMode="auto">
          <a:xfrm>
            <a:off x="2679700" y="2709863"/>
            <a:ext cx="279400" cy="341312"/>
          </a:xfrm>
          <a:prstGeom prst="rect">
            <a:avLst/>
          </a:prstGeom>
          <a:noFill/>
          <a:ln w="12700">
            <a:solidFill>
              <a:schemeClr val="tx2"/>
            </a:solidFill>
            <a:miter lim="800000"/>
            <a:headEnd/>
            <a:tailEnd/>
          </a:ln>
        </p:spPr>
        <p:txBody>
          <a:bodyPr lIns="0" tIns="43400" rIns="0" bIns="43400" anchor="ctr"/>
          <a:lstStyle/>
          <a:p>
            <a:pPr algn="ctr" defTabSz="742950" eaLnBrk="0" latinLnBrk="1" hangingPunct="0">
              <a:lnSpc>
                <a:spcPct val="90000"/>
              </a:lnSpc>
              <a:spcBef>
                <a:spcPct val="50000"/>
              </a:spcBef>
            </a:pPr>
            <a:r>
              <a:rPr kumimoji="0" lang="en-US" altLang="zh-CN" b="1">
                <a:solidFill>
                  <a:srgbClr val="800000"/>
                </a:solidFill>
                <a:latin typeface="Tahoma" pitchFamily="34" charset="0"/>
                <a:ea typeface="SimSun" pitchFamily="2" charset="-122"/>
              </a:rPr>
              <a:t>X</a:t>
            </a:r>
          </a:p>
        </p:txBody>
      </p:sp>
      <p:sp>
        <p:nvSpPr>
          <p:cNvPr id="15365" name="Text Box 30"/>
          <p:cNvSpPr txBox="1">
            <a:spLocks noChangeArrowheads="1"/>
          </p:cNvSpPr>
          <p:nvPr/>
        </p:nvSpPr>
        <p:spPr bwMode="auto">
          <a:xfrm>
            <a:off x="4295775" y="2709863"/>
            <a:ext cx="282575" cy="341312"/>
          </a:xfrm>
          <a:prstGeom prst="rect">
            <a:avLst/>
          </a:prstGeom>
          <a:noFill/>
          <a:ln w="12700">
            <a:solidFill>
              <a:schemeClr val="tx2"/>
            </a:solidFill>
            <a:miter lim="800000"/>
            <a:headEnd/>
            <a:tailEnd/>
          </a:ln>
        </p:spPr>
        <p:txBody>
          <a:bodyPr lIns="0" tIns="43400" rIns="0" bIns="43400" anchor="ctr"/>
          <a:lstStyle/>
          <a:p>
            <a:pPr algn="ctr" defTabSz="742950" eaLnBrk="0" latinLnBrk="1" hangingPunct="0">
              <a:lnSpc>
                <a:spcPct val="90000"/>
              </a:lnSpc>
              <a:spcBef>
                <a:spcPct val="50000"/>
              </a:spcBef>
            </a:pPr>
            <a:endParaRPr kumimoji="0" lang="en-GB" altLang="ko-KR" b="1">
              <a:solidFill>
                <a:srgbClr val="800000"/>
              </a:solidFill>
              <a:latin typeface="Tahoma" pitchFamily="34" charset="0"/>
              <a:ea typeface="Gulim" pitchFamily="34" charset="-127"/>
            </a:endParaRPr>
          </a:p>
        </p:txBody>
      </p:sp>
      <p:sp>
        <p:nvSpPr>
          <p:cNvPr id="15366" name="Text Box 57"/>
          <p:cNvSpPr txBox="1">
            <a:spLocks noChangeArrowheads="1"/>
          </p:cNvSpPr>
          <p:nvPr/>
        </p:nvSpPr>
        <p:spPr bwMode="auto">
          <a:xfrm>
            <a:off x="1265238" y="4886325"/>
            <a:ext cx="6623050" cy="754063"/>
          </a:xfrm>
          <a:prstGeom prst="rect">
            <a:avLst/>
          </a:prstGeom>
          <a:solidFill>
            <a:srgbClr val="EAEAEA"/>
          </a:solidFill>
          <a:ln w="6350">
            <a:solidFill>
              <a:schemeClr val="tx1"/>
            </a:solidFill>
            <a:miter lim="800000"/>
            <a:headEnd/>
            <a:tailEnd/>
          </a:ln>
        </p:spPr>
        <p:txBody>
          <a:bodyPr lIns="89279" tIns="44641" rIns="89279" bIns="44641">
            <a:spAutoFit/>
          </a:bodyPr>
          <a:lstStyle/>
          <a:p>
            <a:pPr defTabSz="742950" eaLnBrk="0" latinLnBrk="1" hangingPunct="0">
              <a:lnSpc>
                <a:spcPct val="90000"/>
              </a:lnSpc>
              <a:spcBef>
                <a:spcPct val="35000"/>
              </a:spcBef>
            </a:pPr>
            <a:r>
              <a:rPr kumimoji="0" lang="en-US" altLang="zh-CN" sz="900">
                <a:ea typeface="SimSun" pitchFamily="2" charset="-122"/>
                <a:cs typeface="Times New Roman" pitchFamily="18" charset="0"/>
              </a:rPr>
              <a:t>USE OF THIS DOCUMENT BY NON-OMA MEMBERS IS SUBJECT TO ALL OF THE TERMS AND CONDITIONS OF THE USE AGREEMENT (located at </a:t>
            </a:r>
            <a:r>
              <a:rPr kumimoji="0" lang="en-US" altLang="zh-CN" sz="900">
                <a:ea typeface="SimSun" pitchFamily="2" charset="-122"/>
                <a:cs typeface="Times New Roman" pitchFamily="18" charset="0"/>
                <a:hlinkClick r:id="rId7"/>
              </a:rPr>
              <a:t>http://www.openmobilealliance.org/UseAgreement.html</a:t>
            </a:r>
            <a:r>
              <a:rPr kumimoji="0"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THIS DOCUMENT IS PROVIDED ON AN "AS IS" "AS AVAILABLE" AND "WITH ALL FAULTS" BASIS.</a:t>
            </a:r>
          </a:p>
        </p:txBody>
      </p:sp>
      <p:sp>
        <p:nvSpPr>
          <p:cNvPr id="15367" name="Text Box 59"/>
          <p:cNvSpPr txBox="1">
            <a:spLocks noChangeArrowheads="1"/>
          </p:cNvSpPr>
          <p:nvPr/>
        </p:nvSpPr>
        <p:spPr bwMode="auto">
          <a:xfrm>
            <a:off x="223838" y="5580063"/>
            <a:ext cx="8705850" cy="754062"/>
          </a:xfrm>
          <a:prstGeom prst="rect">
            <a:avLst/>
          </a:prstGeom>
          <a:solidFill>
            <a:srgbClr val="FFFF99"/>
          </a:solidFill>
          <a:ln w="6350">
            <a:solidFill>
              <a:schemeClr val="tx1"/>
            </a:solidFill>
            <a:miter lim="800000"/>
            <a:headEnd/>
            <a:tailEnd/>
          </a:ln>
        </p:spPr>
        <p:txBody>
          <a:bodyPr lIns="89279" tIns="44641" rIns="89279" bIns="44641">
            <a:spAutoFit/>
          </a:bodyPr>
          <a:lstStyle/>
          <a:p>
            <a:pPr algn="ctr" defTabSz="742950" eaLnBrk="0" latinLnBrk="1" hangingPunct="0">
              <a:lnSpc>
                <a:spcPct val="90000"/>
              </a:lnSpc>
              <a:spcBef>
                <a:spcPct val="35000"/>
              </a:spcBef>
            </a:pPr>
            <a:r>
              <a:rPr kumimoji="0"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kumimoji="0"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8"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7" dist="17961" dir="13500000">
              <a:srgbClr val="3A5698"/>
            </a:prstShdw>
          </a:effectLst>
        </p:spPr>
        <p:txBody>
          <a:bodyPr wrap="none" lIns="89279" tIns="44641" rIns="89279" bIns="44641" anchor="ctr"/>
          <a:lstStyle/>
          <a:p>
            <a:endParaRPr lang="ja-JP"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idx="4294967295"/>
          </p:nvPr>
        </p:nvSpPr>
        <p:spPr/>
        <p:txBody>
          <a:bodyPr lIns="91435" tIns="45717" rIns="91435" bIns="45717"/>
          <a:lstStyle/>
          <a:p>
            <a:r>
              <a:rPr lang="en-US" altLang="ja-JP" sz="2700" smtClean="0">
                <a:ea typeface="ＭＳ Ｐゴシック" charset="-128"/>
              </a:rPr>
              <a:t>4. Secure Session Establishment </a:t>
            </a:r>
            <a:br>
              <a:rPr lang="en-US" altLang="ja-JP" sz="2700" smtClean="0">
                <a:ea typeface="ＭＳ Ｐゴシック" charset="-128"/>
              </a:rPr>
            </a:br>
            <a:r>
              <a:rPr lang="en-US" altLang="ja-JP" sz="2700" smtClean="0">
                <a:ea typeface="ＭＳ Ｐゴシック" charset="-128"/>
              </a:rPr>
              <a:t>between PNE &amp; PN GW </a:t>
            </a:r>
            <a:endParaRPr lang="ja-JP" altLang="en-US" sz="2700" smtClean="0">
              <a:ea typeface="ＭＳ Ｐゴシック" charset="-128"/>
            </a:endParaRPr>
          </a:p>
        </p:txBody>
      </p:sp>
      <p:sp>
        <p:nvSpPr>
          <p:cNvPr id="28674" name="Rectangle 20"/>
          <p:cNvSpPr>
            <a:spLocks noGrp="1" noChangeArrowheads="1"/>
          </p:cNvSpPr>
          <p:nvPr>
            <p:ph type="body" idx="4294967295"/>
          </p:nvPr>
        </p:nvSpPr>
        <p:spPr>
          <a:xfrm>
            <a:off x="173038" y="981075"/>
            <a:ext cx="8970962" cy="3001963"/>
          </a:xfrm>
        </p:spPr>
        <p:txBody>
          <a:bodyPr/>
          <a:lstStyle/>
          <a:p>
            <a:r>
              <a:rPr lang="en-US" altLang="ja-JP" sz="2100" smtClean="0">
                <a:ea typeface="ＭＳ Ｐゴシック" charset="-128"/>
              </a:rPr>
              <a:t>When?</a:t>
            </a:r>
          </a:p>
          <a:p>
            <a:pPr lvl="1"/>
            <a:r>
              <a:rPr lang="en-US" altLang="ja-JP" sz="1900" smtClean="0">
                <a:ea typeface="ＭＳ Ｐゴシック" charset="-128"/>
              </a:rPr>
              <a:t>PNE sends “Connection Setup Request” to PN GW</a:t>
            </a:r>
          </a:p>
          <a:p>
            <a:r>
              <a:rPr lang="en-US" altLang="ja-JP" sz="2100" smtClean="0">
                <a:ea typeface="ＭＳ Ｐゴシック" charset="-128"/>
              </a:rPr>
              <a:t>How?</a:t>
            </a:r>
          </a:p>
          <a:p>
            <a:pPr lvl="1"/>
            <a:r>
              <a:rPr lang="en-US" altLang="ja-JP" sz="1900" smtClean="0">
                <a:ea typeface="ＭＳ Ｐゴシック" charset="-128"/>
              </a:rPr>
              <a:t>Before establishing secure session, PNE should be authenticated and authorized</a:t>
            </a:r>
          </a:p>
          <a:p>
            <a:pPr lvl="1"/>
            <a:r>
              <a:rPr lang="en-US" altLang="ja-JP" sz="1900" smtClean="0">
                <a:ea typeface="ＭＳ Ｐゴシック" charset="-128"/>
              </a:rPr>
              <a:t>Authentication and authorization are done by the similar way to “Policy-based network management (e.g. IEEE802.1x (802.11i))”</a:t>
            </a:r>
          </a:p>
          <a:p>
            <a:pPr lvl="2"/>
            <a:r>
              <a:rPr lang="en-US" altLang="ja-JP" sz="1800" smtClean="0">
                <a:ea typeface="ＭＳ Ｐゴシック" charset="-128"/>
              </a:rPr>
              <a:t>Authentication and authorization are done by PNE’s ID and EUKey</a:t>
            </a:r>
          </a:p>
          <a:p>
            <a:pPr lvl="2"/>
            <a:r>
              <a:rPr lang="en-US" altLang="ja-JP" sz="1800" smtClean="0">
                <a:ea typeface="ＭＳ Ｐゴシック" charset="-128"/>
              </a:rPr>
              <a:t>Detailed sequence (</a:t>
            </a:r>
            <a:r>
              <a:rPr lang="en-US" altLang="ja-JP" sz="1800" smtClean="0">
                <a:ea typeface="ＭＳ Ｐゴシック" charset="-128"/>
                <a:sym typeface="Wingdings" pitchFamily="2" charset="2"/>
              </a:rPr>
              <a:t></a:t>
            </a:r>
            <a:r>
              <a:rPr lang="en-US" altLang="ja-JP" sz="1800" smtClean="0">
                <a:ea typeface="ＭＳ Ｐゴシック" charset="-128"/>
              </a:rPr>
              <a:t>appendix) differs depending on the form of EUKey (i.e. PSK or Certificate)</a:t>
            </a:r>
          </a:p>
        </p:txBody>
      </p:sp>
      <p:sp>
        <p:nvSpPr>
          <p:cNvPr id="4" name="正方形/長方形 3"/>
          <p:cNvSpPr>
            <a:spLocks noChangeArrowheads="1"/>
          </p:cNvSpPr>
          <p:nvPr/>
        </p:nvSpPr>
        <p:spPr bwMode="auto">
          <a:xfrm>
            <a:off x="5967413" y="4192588"/>
            <a:ext cx="1071562" cy="80962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p>
          <a:p>
            <a:pPr algn="ctr" defTabSz="914400">
              <a:defRPr/>
            </a:pPr>
            <a:r>
              <a:rPr lang="en-US" altLang="ja-JP" dirty="0">
                <a:latin typeface="+mn-lt"/>
                <a:ea typeface="+mn-ea"/>
                <a:cs typeface="+mn-cs"/>
              </a:rPr>
              <a:t>(PDP)</a:t>
            </a:r>
            <a:endParaRPr lang="ja-JP" altLang="en-US" dirty="0">
              <a:latin typeface="+mn-lt"/>
              <a:ea typeface="+mn-ea"/>
              <a:cs typeface="+mn-cs"/>
            </a:endParaRPr>
          </a:p>
        </p:txBody>
      </p:sp>
      <p:sp>
        <p:nvSpPr>
          <p:cNvPr id="6" name="正方形/長方形 5"/>
          <p:cNvSpPr>
            <a:spLocks noChangeArrowheads="1"/>
          </p:cNvSpPr>
          <p:nvPr/>
        </p:nvSpPr>
        <p:spPr bwMode="auto">
          <a:xfrm>
            <a:off x="2547938" y="4227513"/>
            <a:ext cx="1071562" cy="80962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t>
            </a:r>
          </a:p>
          <a:p>
            <a:pPr algn="ctr" defTabSz="914400">
              <a:defRPr/>
            </a:pPr>
            <a:r>
              <a:rPr lang="en-US" altLang="ja-JP" dirty="0">
                <a:latin typeface="+mn-lt"/>
                <a:ea typeface="+mn-ea"/>
                <a:cs typeface="+mn-cs"/>
              </a:rPr>
              <a:t>(PEP)</a:t>
            </a:r>
            <a:endParaRPr lang="ja-JP" altLang="en-US" dirty="0">
              <a:latin typeface="+mn-lt"/>
              <a:ea typeface="+mn-ea"/>
              <a:cs typeface="+mn-cs"/>
            </a:endParaRPr>
          </a:p>
        </p:txBody>
      </p:sp>
      <p:sp>
        <p:nvSpPr>
          <p:cNvPr id="7" name="正方形/長方形 6"/>
          <p:cNvSpPr>
            <a:spLocks noChangeArrowheads="1"/>
          </p:cNvSpPr>
          <p:nvPr/>
        </p:nvSpPr>
        <p:spPr bwMode="auto">
          <a:xfrm>
            <a:off x="333375" y="4227513"/>
            <a:ext cx="1071563" cy="80962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a:t>
            </a:r>
            <a:endParaRPr lang="ja-JP" altLang="en-US" dirty="0">
              <a:latin typeface="+mn-lt"/>
              <a:ea typeface="+mn-ea"/>
              <a:cs typeface="+mn-cs"/>
            </a:endParaRPr>
          </a:p>
        </p:txBody>
      </p:sp>
      <p:cxnSp>
        <p:nvCxnSpPr>
          <p:cNvPr id="9" name="直線矢印コネクタ 8"/>
          <p:cNvCxnSpPr/>
          <p:nvPr/>
        </p:nvCxnSpPr>
        <p:spPr>
          <a:xfrm>
            <a:off x="1404938" y="4394200"/>
            <a:ext cx="1143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404938" y="4822825"/>
            <a:ext cx="1143000" cy="1588"/>
          </a:xfrm>
          <a:prstGeom prst="straightConnector1">
            <a:avLst/>
          </a:prstGeom>
          <a:ln>
            <a:solidFill>
              <a:srgbClr val="FF0000"/>
            </a:solidFill>
            <a:prstDash val="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8680" name="円柱 11"/>
          <p:cNvSpPr>
            <a:spLocks noChangeArrowheads="1"/>
          </p:cNvSpPr>
          <p:nvPr/>
        </p:nvSpPr>
        <p:spPr bwMode="auto">
          <a:xfrm>
            <a:off x="7858125" y="4179888"/>
            <a:ext cx="1063625" cy="868362"/>
          </a:xfrm>
          <a:prstGeom prst="can">
            <a:avLst>
              <a:gd name="adj" fmla="val 18796"/>
            </a:avLst>
          </a:prstGeom>
          <a:solidFill>
            <a:schemeClr val="bg1"/>
          </a:solidFill>
          <a:ln w="25400" algn="ctr">
            <a:solidFill>
              <a:schemeClr val="tx1"/>
            </a:solidFill>
            <a:round/>
            <a:headEnd/>
            <a:tailEnd/>
          </a:ln>
        </p:spPr>
        <p:txBody>
          <a:bodyPr lIns="91435" tIns="45717" rIns="91435" bIns="45717" anchor="ctr"/>
          <a:lstStyle/>
          <a:p>
            <a:pPr algn="ctr" defTabSz="914400"/>
            <a:r>
              <a:rPr lang="en-US" altLang="ja-JP">
                <a:latin typeface="Calibri" pitchFamily="34" charset="0"/>
              </a:rPr>
              <a:t>Policy</a:t>
            </a:r>
          </a:p>
          <a:p>
            <a:pPr algn="ctr" defTabSz="914400"/>
            <a:r>
              <a:rPr lang="en-US" altLang="ja-JP">
                <a:latin typeface="Calibri" pitchFamily="34" charset="0"/>
              </a:rPr>
              <a:t>DB</a:t>
            </a:r>
          </a:p>
        </p:txBody>
      </p:sp>
      <p:cxnSp>
        <p:nvCxnSpPr>
          <p:cNvPr id="30" name="直線矢印コネクタ 29"/>
          <p:cNvCxnSpPr/>
          <p:nvPr/>
        </p:nvCxnSpPr>
        <p:spPr>
          <a:xfrm>
            <a:off x="3619500" y="4511675"/>
            <a:ext cx="235743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a:off x="3619500" y="4725988"/>
            <a:ext cx="2357438" cy="1587"/>
          </a:xfrm>
          <a:prstGeom prst="straightConnector1">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683" name="テキスト ボックス 31"/>
          <p:cNvSpPr txBox="1">
            <a:spLocks noChangeArrowheads="1"/>
          </p:cNvSpPr>
          <p:nvPr/>
        </p:nvSpPr>
        <p:spPr bwMode="auto">
          <a:xfrm>
            <a:off x="1262063" y="3870325"/>
            <a:ext cx="1428750" cy="517525"/>
          </a:xfrm>
          <a:prstGeom prst="rect">
            <a:avLst/>
          </a:prstGeom>
          <a:noFill/>
          <a:ln w="9525">
            <a:noFill/>
            <a:miter lim="800000"/>
            <a:headEnd/>
            <a:tailEnd/>
          </a:ln>
        </p:spPr>
        <p:txBody>
          <a:bodyPr lIns="91435" tIns="45717" rIns="91435" bIns="45717">
            <a:spAutoFit/>
          </a:bodyPr>
          <a:lstStyle/>
          <a:p>
            <a:pPr algn="ctr" defTabSz="914400"/>
            <a:r>
              <a:rPr lang="en-US" altLang="ja-JP" sz="1400"/>
              <a:t>1.Connection Request</a:t>
            </a:r>
            <a:endParaRPr lang="ja-JP" altLang="en-US" sz="1400"/>
          </a:p>
        </p:txBody>
      </p:sp>
      <p:sp>
        <p:nvSpPr>
          <p:cNvPr id="28684" name="テキスト ボックス 32"/>
          <p:cNvSpPr txBox="1">
            <a:spLocks noChangeArrowheads="1"/>
          </p:cNvSpPr>
          <p:nvPr/>
        </p:nvSpPr>
        <p:spPr bwMode="auto">
          <a:xfrm>
            <a:off x="3690938" y="4013200"/>
            <a:ext cx="2143125" cy="517525"/>
          </a:xfrm>
          <a:prstGeom prst="rect">
            <a:avLst/>
          </a:prstGeom>
          <a:noFill/>
          <a:ln w="9525">
            <a:noFill/>
            <a:miter lim="800000"/>
            <a:headEnd/>
            <a:tailEnd/>
          </a:ln>
        </p:spPr>
        <p:txBody>
          <a:bodyPr lIns="91435" tIns="45717" rIns="91435" bIns="45717">
            <a:spAutoFit/>
          </a:bodyPr>
          <a:lstStyle/>
          <a:p>
            <a:pPr algn="ctr" defTabSz="914400"/>
            <a:r>
              <a:rPr lang="en-US" altLang="ja-JP" sz="1400"/>
              <a:t>3. Authentication and authorization request</a:t>
            </a:r>
            <a:endParaRPr lang="ja-JP" altLang="en-US" sz="1400"/>
          </a:p>
        </p:txBody>
      </p:sp>
      <p:sp>
        <p:nvSpPr>
          <p:cNvPr id="28685" name="テキスト ボックス 33"/>
          <p:cNvSpPr txBox="1">
            <a:spLocks noChangeArrowheads="1"/>
          </p:cNvSpPr>
          <p:nvPr/>
        </p:nvSpPr>
        <p:spPr bwMode="auto">
          <a:xfrm>
            <a:off x="3690938" y="4727575"/>
            <a:ext cx="2286000" cy="730250"/>
          </a:xfrm>
          <a:prstGeom prst="rect">
            <a:avLst/>
          </a:prstGeom>
          <a:noFill/>
          <a:ln w="9525">
            <a:noFill/>
            <a:miter lim="800000"/>
            <a:headEnd/>
            <a:tailEnd/>
          </a:ln>
        </p:spPr>
        <p:txBody>
          <a:bodyPr lIns="91435" tIns="45717" rIns="91435" bIns="45717">
            <a:spAutoFit/>
          </a:bodyPr>
          <a:lstStyle/>
          <a:p>
            <a:pPr algn="ctr" defTabSz="914400"/>
            <a:r>
              <a:rPr lang="en-US" altLang="ja-JP" sz="1400"/>
              <a:t>6. Response with session key for secure session  between PNE &amp; PN GW</a:t>
            </a:r>
            <a:endParaRPr lang="ja-JP" altLang="en-US" sz="1400"/>
          </a:p>
        </p:txBody>
      </p:sp>
      <p:sp>
        <p:nvSpPr>
          <p:cNvPr id="28686" name="テキスト ボックス 36"/>
          <p:cNvSpPr txBox="1">
            <a:spLocks noChangeArrowheads="1"/>
          </p:cNvSpPr>
          <p:nvPr/>
        </p:nvSpPr>
        <p:spPr bwMode="auto">
          <a:xfrm>
            <a:off x="1119188" y="4870450"/>
            <a:ext cx="1643062" cy="517525"/>
          </a:xfrm>
          <a:prstGeom prst="rect">
            <a:avLst/>
          </a:prstGeom>
          <a:noFill/>
          <a:ln w="9525">
            <a:noFill/>
            <a:miter lim="800000"/>
            <a:headEnd/>
            <a:tailEnd/>
          </a:ln>
        </p:spPr>
        <p:txBody>
          <a:bodyPr lIns="91435" tIns="45717" rIns="91435" bIns="45717">
            <a:spAutoFit/>
          </a:bodyPr>
          <a:lstStyle/>
          <a:p>
            <a:pPr algn="ctr" defTabSz="914400"/>
            <a:r>
              <a:rPr lang="en-US" altLang="ja-JP" sz="1400"/>
              <a:t>g. Secure session establishment</a:t>
            </a:r>
            <a:endParaRPr lang="ja-JP" altLang="en-US" sz="1400"/>
          </a:p>
        </p:txBody>
      </p:sp>
      <p:sp>
        <p:nvSpPr>
          <p:cNvPr id="28687" name="AutoShape 19"/>
          <p:cNvSpPr>
            <a:spLocks noChangeArrowheads="1"/>
          </p:cNvSpPr>
          <p:nvPr/>
        </p:nvSpPr>
        <p:spPr bwMode="auto">
          <a:xfrm>
            <a:off x="4781550" y="5541963"/>
            <a:ext cx="4211638" cy="1000125"/>
          </a:xfrm>
          <a:prstGeom prst="wedgeRoundRectCallout">
            <a:avLst>
              <a:gd name="adj1" fmla="val -4986"/>
              <a:gd name="adj2" fmla="val -127366"/>
              <a:gd name="adj3" fmla="val 16667"/>
            </a:avLst>
          </a:prstGeom>
          <a:solidFill>
            <a:srgbClr val="FFFFFF"/>
          </a:solidFill>
          <a:ln w="9525" algn="ctr">
            <a:solidFill>
              <a:schemeClr val="tx1"/>
            </a:solidFill>
            <a:miter lim="800000"/>
            <a:headEnd/>
            <a:tailEnd/>
          </a:ln>
        </p:spPr>
        <p:txBody>
          <a:bodyPr lIns="0" tIns="45717" rIns="0" bIns="45717"/>
          <a:lstStyle/>
          <a:p>
            <a:pPr algn="ctr" defTabSz="914400">
              <a:buFontTx/>
              <a:buChar char="•"/>
            </a:pPr>
            <a:r>
              <a:rPr lang="en-US" altLang="ja-JP" sz="1400"/>
              <a:t> Authenticate PNE by its ID and EUKey, </a:t>
            </a:r>
          </a:p>
          <a:p>
            <a:pPr algn="ctr" defTabSz="914400">
              <a:buFontTx/>
              <a:buChar char="•"/>
            </a:pPr>
            <a:r>
              <a:rPr lang="en-US" altLang="ja-JP" sz="1400"/>
              <a:t> Authorize connection request based on policy (checking msg sender and msg contents), </a:t>
            </a:r>
          </a:p>
          <a:p>
            <a:pPr algn="ctr" defTabSz="914400">
              <a:buFontTx/>
              <a:buChar char="•"/>
            </a:pPr>
            <a:r>
              <a:rPr lang="en-US" altLang="ja-JP" sz="1400"/>
              <a:t> Create session key </a:t>
            </a:r>
          </a:p>
        </p:txBody>
      </p:sp>
      <p:sp>
        <p:nvSpPr>
          <p:cNvPr id="28688" name="Line 21"/>
          <p:cNvSpPr>
            <a:spLocks noChangeShapeType="1"/>
          </p:cNvSpPr>
          <p:nvPr/>
        </p:nvSpPr>
        <p:spPr bwMode="auto">
          <a:xfrm>
            <a:off x="7059613" y="4605338"/>
            <a:ext cx="777875" cy="0"/>
          </a:xfrm>
          <a:prstGeom prst="line">
            <a:avLst/>
          </a:prstGeom>
          <a:noFill/>
          <a:ln w="9525">
            <a:solidFill>
              <a:schemeClr val="tx1"/>
            </a:solidFill>
            <a:round/>
            <a:headEnd type="triangle" w="med" len="med"/>
            <a:tailEnd type="triangle" w="med" len="med"/>
          </a:ln>
        </p:spPr>
        <p:txBody>
          <a:bodyPr/>
          <a:lstStyle/>
          <a:p>
            <a:endParaRPr lang="ja-JP" altLang="en-US"/>
          </a:p>
        </p:txBody>
      </p:sp>
      <p:sp>
        <p:nvSpPr>
          <p:cNvPr id="28689" name="テキスト ボックス 32"/>
          <p:cNvSpPr txBox="1">
            <a:spLocks noChangeArrowheads="1"/>
          </p:cNvSpPr>
          <p:nvPr/>
        </p:nvSpPr>
        <p:spPr bwMode="auto">
          <a:xfrm>
            <a:off x="6894513" y="4610100"/>
            <a:ext cx="1147762" cy="517525"/>
          </a:xfrm>
          <a:prstGeom prst="rect">
            <a:avLst/>
          </a:prstGeom>
          <a:noFill/>
          <a:ln w="9525">
            <a:noFill/>
            <a:miter lim="800000"/>
            <a:headEnd/>
            <a:tailEnd/>
          </a:ln>
        </p:spPr>
        <p:txBody>
          <a:bodyPr lIns="91435" tIns="45717" rIns="91435" bIns="45717">
            <a:spAutoFit/>
          </a:bodyPr>
          <a:lstStyle/>
          <a:p>
            <a:pPr algn="ctr" defTabSz="914400"/>
            <a:r>
              <a:rPr lang="en-US" altLang="ja-JP" sz="1400"/>
              <a:t>4. Check policy</a:t>
            </a:r>
          </a:p>
        </p:txBody>
      </p:sp>
      <p:sp>
        <p:nvSpPr>
          <p:cNvPr id="28690" name="AutoShape 23"/>
          <p:cNvSpPr>
            <a:spLocks noChangeArrowheads="1"/>
          </p:cNvSpPr>
          <p:nvPr/>
        </p:nvSpPr>
        <p:spPr bwMode="auto">
          <a:xfrm>
            <a:off x="287338" y="5519738"/>
            <a:ext cx="3609975" cy="838200"/>
          </a:xfrm>
          <a:prstGeom prst="wedgeRoundRectCallout">
            <a:avLst>
              <a:gd name="adj1" fmla="val 34519"/>
              <a:gd name="adj2" fmla="val -121593"/>
              <a:gd name="adj3" fmla="val 16667"/>
            </a:avLst>
          </a:prstGeom>
          <a:solidFill>
            <a:srgbClr val="FFFFFF"/>
          </a:solidFill>
          <a:ln w="9525" algn="ctr">
            <a:solidFill>
              <a:schemeClr val="tx1"/>
            </a:solidFill>
            <a:miter lim="800000"/>
            <a:headEnd/>
            <a:tailEnd/>
          </a:ln>
        </p:spPr>
        <p:txBody>
          <a:bodyPr lIns="0" tIns="45717" rIns="0" bIns="45717"/>
          <a:lstStyle/>
          <a:p>
            <a:pPr algn="ctr" defTabSz="914400"/>
            <a:r>
              <a:rPr lang="en-US" altLang="ja-JP" sz="1400"/>
              <a:t>2. PN GW asks CPNS Server:</a:t>
            </a:r>
          </a:p>
          <a:p>
            <a:pPr algn="ctr" defTabSz="914400">
              <a:buFontTx/>
              <a:buChar char="•"/>
            </a:pPr>
            <a:r>
              <a:rPr lang="en-US" altLang="ja-JP" sz="1400"/>
              <a:t>  who is requesting to connect to my PN?</a:t>
            </a:r>
          </a:p>
          <a:p>
            <a:pPr algn="ctr" defTabSz="914400">
              <a:buFontTx/>
              <a:buChar char="•"/>
            </a:pPr>
            <a:r>
              <a:rPr lang="en-US" altLang="ja-JP" sz="1400"/>
              <a:t>  Is he allowed to connect to my PN?</a:t>
            </a:r>
          </a:p>
        </p:txBody>
      </p:sp>
      <p:sp>
        <p:nvSpPr>
          <p:cNvPr id="28693" name="Text Box 21"/>
          <p:cNvSpPr txBox="1">
            <a:spLocks noChangeArrowheads="1"/>
          </p:cNvSpPr>
          <p:nvPr/>
        </p:nvSpPr>
        <p:spPr bwMode="auto">
          <a:xfrm>
            <a:off x="4983163" y="5573713"/>
            <a:ext cx="381000" cy="30480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lIns="91435" tIns="45717" rIns="91435" bIns="45717">
            <a:spAutoFit/>
          </a:bodyPr>
          <a:lstStyle/>
          <a:p>
            <a:pPr defTabSz="914400">
              <a:defRPr/>
            </a:pPr>
            <a:r>
              <a:rPr lang="en-US" altLang="ja-JP" sz="1400"/>
              <a:t>5.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1"/>
          <p:cNvSpPr>
            <a:spLocks noGrp="1"/>
          </p:cNvSpPr>
          <p:nvPr>
            <p:ph type="title" idx="4294967295"/>
          </p:nvPr>
        </p:nvSpPr>
        <p:spPr/>
        <p:txBody>
          <a:bodyPr lIns="91435" tIns="45717" rIns="91435" bIns="45717"/>
          <a:lstStyle/>
          <a:p>
            <a:r>
              <a:rPr lang="en-US" altLang="ja-JP" smtClean="0">
                <a:ea typeface="ＭＳ Ｐゴシック" charset="-128"/>
              </a:rPr>
              <a:t>5. PN Inventory update </a:t>
            </a:r>
            <a:endParaRPr lang="ja-JP" altLang="en-US" smtClean="0">
              <a:ea typeface="ＭＳ Ｐゴシック" charset="-128"/>
            </a:endParaRPr>
          </a:p>
        </p:txBody>
      </p:sp>
      <p:sp>
        <p:nvSpPr>
          <p:cNvPr id="30722" name="コンテンツ プレースホルダ 2"/>
          <p:cNvSpPr>
            <a:spLocks noGrp="1"/>
          </p:cNvSpPr>
          <p:nvPr>
            <p:ph idx="4294967295"/>
          </p:nvPr>
        </p:nvSpPr>
        <p:spPr/>
        <p:txBody>
          <a:bodyPr lIns="91435" tIns="45717" rIns="91435" bIns="45717"/>
          <a:lstStyle/>
          <a:p>
            <a:r>
              <a:rPr lang="en-US" altLang="ja-JP" sz="2400" smtClean="0">
                <a:ea typeface="ＭＳ Ｐゴシック" charset="-128"/>
              </a:rPr>
              <a:t>Message for PN inventory update are exchanged on secure sessions established between PNE &amp; PNGW, and PN GW &amp; CPNS Server</a:t>
            </a:r>
          </a:p>
          <a:p>
            <a:pPr>
              <a:buFontTx/>
              <a:buNone/>
            </a:pPr>
            <a:endParaRPr lang="en-US" altLang="ja-JP" sz="2400" smtClean="0">
              <a:ea typeface="ＭＳ Ｐゴシック" charset="-128"/>
            </a:endParaRPr>
          </a:p>
          <a:p>
            <a:r>
              <a:rPr lang="en-US" altLang="ja-JP" sz="2400" smtClean="0">
                <a:ea typeface="ＭＳ Ｐゴシック" charset="-128"/>
              </a:rPr>
              <a:t>KDDI e</a:t>
            </a:r>
            <a:r>
              <a:rPr lang="en-US" altLang="ja-JP" smtClean="0">
                <a:ea typeface="ＭＳ Ｐゴシック" charset="-128"/>
              </a:rPr>
              <a:t>xpects that other members come up with specific flow</a:t>
            </a:r>
            <a:endParaRPr lang="en-US" altLang="ja-JP" sz="1900" i="1" smtClean="0">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US" altLang="ja-JP" smtClean="0">
                <a:ea typeface="ＭＳ Ｐゴシック" charset="-128"/>
              </a:rPr>
              <a:t>Recommendation</a:t>
            </a:r>
          </a:p>
        </p:txBody>
      </p:sp>
      <p:sp>
        <p:nvSpPr>
          <p:cNvPr id="32770" name="Rectangle 3"/>
          <p:cNvSpPr>
            <a:spLocks noGrp="1" noChangeArrowheads="1"/>
          </p:cNvSpPr>
          <p:nvPr>
            <p:ph type="body" idx="1"/>
          </p:nvPr>
        </p:nvSpPr>
        <p:spPr>
          <a:xfrm>
            <a:off x="107950" y="1079500"/>
            <a:ext cx="8858250" cy="5256213"/>
          </a:xfrm>
        </p:spPr>
        <p:txBody>
          <a:bodyPr/>
          <a:lstStyle/>
          <a:p>
            <a:r>
              <a:rPr lang="en-US" altLang="ja-JP" smtClean="0">
                <a:ea typeface="ＭＳ Ｐゴシック" charset="-128"/>
              </a:rPr>
              <a:t>Recommend CPNS SWG to agree with the contents of the accompanied CR;</a:t>
            </a:r>
          </a:p>
          <a:p>
            <a:pPr lvl="1"/>
            <a:r>
              <a:rPr lang="en-US" altLang="ja-JP" sz="2000" smtClean="0">
                <a:ea typeface="ＭＳ Ｐゴシック" charset="-128"/>
              </a:rPr>
              <a:t>“PN Establishment &amp; Registration” can be divided into 5 steps:</a:t>
            </a:r>
          </a:p>
          <a:p>
            <a:pPr marL="1143000" lvl="2" indent="-228600">
              <a:buFontTx/>
              <a:buAutoNum type="arabicPeriod"/>
            </a:pPr>
            <a:r>
              <a:rPr lang="en-US" altLang="ja-JP" sz="1800" b="1" smtClean="0">
                <a:solidFill>
                  <a:schemeClr val="hlink"/>
                </a:solidFill>
                <a:ea typeface="ＭＳ Ｐゴシック" charset="-128"/>
              </a:rPr>
              <a:t>Secure Session Est between PN GW and CPNS Server</a:t>
            </a:r>
            <a:r>
              <a:rPr lang="en-US" altLang="ja-JP" sz="1800" smtClean="0">
                <a:ea typeface="ＭＳ Ｐゴシック" charset="-128"/>
              </a:rPr>
              <a:t> </a:t>
            </a:r>
          </a:p>
          <a:p>
            <a:pPr marL="1143000" lvl="2" indent="-228600">
              <a:buFontTx/>
              <a:buAutoNum type="arabicPeriod"/>
            </a:pPr>
            <a:r>
              <a:rPr lang="en-US" altLang="ja-JP" sz="1800" smtClean="0">
                <a:ea typeface="ＭＳ Ｐゴシック" charset="-128"/>
              </a:rPr>
              <a:t>Physical pairing and entity discovery in PN</a:t>
            </a:r>
          </a:p>
          <a:p>
            <a:pPr marL="1143000" lvl="2" indent="-228600">
              <a:buFontTx/>
              <a:buAutoNum type="arabicPeriod"/>
            </a:pPr>
            <a:r>
              <a:rPr lang="en-US" altLang="ja-JP" sz="1800" b="1" smtClean="0">
                <a:solidFill>
                  <a:schemeClr val="hlink"/>
                </a:solidFill>
                <a:ea typeface="ＭＳ Ｐゴシック" charset="-128"/>
              </a:rPr>
              <a:t>ID &amp; EUKey assignment to PNE</a:t>
            </a:r>
          </a:p>
          <a:p>
            <a:pPr marL="1143000" lvl="2" indent="-228600">
              <a:buFontTx/>
              <a:buAutoNum type="arabicPeriod"/>
            </a:pPr>
            <a:r>
              <a:rPr lang="en-US" altLang="ja-JP" sz="1800" b="1" smtClean="0">
                <a:solidFill>
                  <a:schemeClr val="hlink"/>
                </a:solidFill>
                <a:ea typeface="ＭＳ Ｐゴシック" charset="-128"/>
              </a:rPr>
              <a:t>Secure Session Est between PNE and PN GW</a:t>
            </a:r>
          </a:p>
          <a:p>
            <a:pPr marL="1143000" lvl="2" indent="-228600">
              <a:buFontTx/>
              <a:buAutoNum type="arabicPeriod"/>
            </a:pPr>
            <a:r>
              <a:rPr lang="en-US" altLang="ja-JP" sz="1800" smtClean="0">
                <a:ea typeface="ＭＳ Ｐゴシック" charset="-128"/>
              </a:rPr>
              <a:t>PN Inventory update</a:t>
            </a:r>
          </a:p>
          <a:p>
            <a:pPr lvl="1"/>
            <a:r>
              <a:rPr lang="en-US" altLang="ja-JP" sz="2000" smtClean="0">
                <a:ea typeface="ＭＳ Ｐゴシック" charset="-128"/>
              </a:rPr>
              <a:t>Regarding 1,3 and 4, the flow described in this INP should be added in Appendix section of AD as a baseline for specific flow to be studied in TS phase.</a:t>
            </a:r>
          </a:p>
          <a:p>
            <a:pPr marL="1143000" lvl="2" indent="-228600"/>
            <a:r>
              <a:rPr lang="en-US" altLang="ja-JP" sz="1900" smtClean="0">
                <a:ea typeface="ＭＳ Ｐゴシック" charset="-128"/>
              </a:rPr>
              <a:t>As for 2 and 5, KDDI expects contributions from other companies.</a:t>
            </a:r>
          </a:p>
          <a:p>
            <a:pPr lvl="1"/>
            <a:endParaRPr lang="en-US" altLang="ja-JP" smtClean="0">
              <a:ea typeface="ＭＳ Ｐゴシック" charset="-12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4"/>
          <p:cNvSpPr>
            <a:spLocks noGrp="1" noChangeArrowheads="1"/>
          </p:cNvSpPr>
          <p:nvPr>
            <p:ph type="ctrTitle"/>
          </p:nvPr>
        </p:nvSpPr>
        <p:spPr>
          <a:xfrm>
            <a:off x="685800" y="2130425"/>
            <a:ext cx="7772400" cy="1470025"/>
          </a:xfrm>
        </p:spPr>
        <p:txBody>
          <a:bodyPr/>
          <a:lstStyle/>
          <a:p>
            <a:r>
              <a:rPr lang="en-US" altLang="ja-JP" smtClean="0">
                <a:ea typeface="ＭＳ Ｐゴシック" charset="-128"/>
              </a:rPr>
              <a:t>Appendix</a:t>
            </a:r>
          </a:p>
        </p:txBody>
      </p:sp>
      <p:sp>
        <p:nvSpPr>
          <p:cNvPr id="33794" name="Rectangle 5"/>
          <p:cNvSpPr>
            <a:spLocks noGrp="1" noChangeArrowheads="1"/>
          </p:cNvSpPr>
          <p:nvPr>
            <p:ph type="subTitle" idx="1"/>
          </p:nvPr>
        </p:nvSpPr>
        <p:spPr>
          <a:xfrm>
            <a:off x="1058863" y="3886200"/>
            <a:ext cx="7059612" cy="1752600"/>
          </a:xfrm>
        </p:spPr>
        <p:txBody>
          <a:bodyPr/>
          <a:lstStyle/>
          <a:p>
            <a:pPr>
              <a:buFontTx/>
              <a:buChar char="•"/>
            </a:pPr>
            <a:r>
              <a:rPr lang="ja-JP" altLang="en-US" smtClean="0">
                <a:ea typeface="ＭＳ Ｐゴシック" charset="-128"/>
              </a:rPr>
              <a:t> </a:t>
            </a:r>
            <a:r>
              <a:rPr lang="en-US" altLang="ja-JP" smtClean="0">
                <a:ea typeface="ＭＳ Ｐゴシック" charset="-128"/>
              </a:rPr>
              <a:t>Quick recap of EUKey assignment</a:t>
            </a:r>
          </a:p>
          <a:p>
            <a:pPr>
              <a:buFontTx/>
              <a:buChar char="•"/>
            </a:pPr>
            <a:r>
              <a:rPr lang="en-US" altLang="ja-JP" smtClean="0">
                <a:ea typeface="ＭＳ Ｐゴシック" charset="-128"/>
              </a:rPr>
              <a:t> Detailed sequence of secure session establishment between PNE&amp;PNGW (PSK based and Certificate based)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
          <p:cNvSpPr>
            <a:spLocks noGrp="1" noChangeArrowheads="1"/>
          </p:cNvSpPr>
          <p:nvPr>
            <p:ph type="title" idx="4294967295"/>
          </p:nvPr>
        </p:nvSpPr>
        <p:spPr>
          <a:xfrm>
            <a:off x="298450" y="0"/>
            <a:ext cx="8545513" cy="914400"/>
          </a:xfrm>
        </p:spPr>
        <p:txBody>
          <a:bodyPr lIns="88362" tIns="43405" rIns="88362" bIns="43405"/>
          <a:lstStyle/>
          <a:p>
            <a:r>
              <a:rPr lang="en-GB" altLang="ja-JP" sz="2700" smtClean="0">
                <a:ea typeface="ＭＳ Ｐゴシック" charset="-128"/>
              </a:rPr>
              <a:t>Quick Recap: </a:t>
            </a:r>
            <a:br>
              <a:rPr lang="en-GB" altLang="ja-JP" sz="2700" smtClean="0">
                <a:ea typeface="ＭＳ Ｐゴシック" charset="-128"/>
              </a:rPr>
            </a:br>
            <a:r>
              <a:rPr lang="en-GB" altLang="ja-JP" sz="2700" smtClean="0">
                <a:ea typeface="ＭＳ Ｐゴシック" charset="-128"/>
              </a:rPr>
              <a:t>Entity-User Key Assignment Function</a:t>
            </a:r>
          </a:p>
        </p:txBody>
      </p:sp>
      <p:sp>
        <p:nvSpPr>
          <p:cNvPr id="34818" name="Rectangle 5"/>
          <p:cNvSpPr>
            <a:spLocks noGrp="1" noChangeArrowheads="1"/>
          </p:cNvSpPr>
          <p:nvPr>
            <p:ph type="body" idx="4294967295"/>
          </p:nvPr>
        </p:nvSpPr>
        <p:spPr>
          <a:xfrm>
            <a:off x="285750" y="1047750"/>
            <a:ext cx="8572500" cy="1636713"/>
          </a:xfrm>
        </p:spPr>
        <p:txBody>
          <a:bodyPr lIns="88362" tIns="43405" rIns="88362" bIns="43405"/>
          <a:lstStyle/>
          <a:p>
            <a:pPr marL="111125" indent="-111125" defTabSz="1584325"/>
            <a:r>
              <a:rPr lang="en-GB" altLang="ja-JP" smtClean="0">
                <a:ea typeface="ＭＳ Ｐゴシック" charset="-128"/>
              </a:rPr>
              <a:t>Assigns PN GW/PNE with Entity-User Key used for communication security between CPNS Server and the PN GW/PNE</a:t>
            </a:r>
          </a:p>
          <a:p>
            <a:pPr marL="742950" lvl="1" indent="-285750" defTabSz="1584325"/>
            <a:r>
              <a:rPr lang="en-GB" altLang="ja-JP" smtClean="0">
                <a:ea typeface="ＭＳ Ｐゴシック" charset="-128"/>
              </a:rPr>
              <a:t>Assignment of Entity-User Key to Target PN GW/PNE is intermediated by Intermediate PN GW to ensure secure key assignment</a:t>
            </a:r>
          </a:p>
        </p:txBody>
      </p:sp>
      <p:sp>
        <p:nvSpPr>
          <p:cNvPr id="34819" name="Oval 52"/>
          <p:cNvSpPr>
            <a:spLocks noChangeArrowheads="1"/>
          </p:cNvSpPr>
          <p:nvPr/>
        </p:nvSpPr>
        <p:spPr bwMode="auto">
          <a:xfrm>
            <a:off x="6872288" y="5384800"/>
            <a:ext cx="903287" cy="301625"/>
          </a:xfrm>
          <a:prstGeom prst="ellipse">
            <a:avLst/>
          </a:prstGeom>
          <a:solidFill>
            <a:srgbClr val="C0C0C0">
              <a:alpha val="50195"/>
            </a:srgbClr>
          </a:solidFill>
          <a:ln w="9525">
            <a:noFill/>
            <a:round/>
            <a:headEnd/>
            <a:tailEnd/>
          </a:ln>
        </p:spPr>
        <p:txBody>
          <a:bodyPr wrap="none" lIns="89291" tIns="44646" rIns="89291" bIns="44646" anchor="ctr"/>
          <a:lstStyle/>
          <a:p>
            <a:pPr algn="ctr" defTabSz="892175"/>
            <a:endParaRPr lang="en-US" altLang="ja-JP" sz="1600"/>
          </a:p>
        </p:txBody>
      </p:sp>
      <p:sp>
        <p:nvSpPr>
          <p:cNvPr id="34820" name="Oval 52"/>
          <p:cNvSpPr>
            <a:spLocks noChangeArrowheads="1"/>
          </p:cNvSpPr>
          <p:nvPr/>
        </p:nvSpPr>
        <p:spPr bwMode="auto">
          <a:xfrm>
            <a:off x="3825875" y="5357813"/>
            <a:ext cx="989013" cy="296862"/>
          </a:xfrm>
          <a:prstGeom prst="ellipse">
            <a:avLst/>
          </a:prstGeom>
          <a:solidFill>
            <a:srgbClr val="C0C0C0">
              <a:alpha val="50195"/>
            </a:srgbClr>
          </a:solidFill>
          <a:ln w="9525">
            <a:noFill/>
            <a:round/>
            <a:headEnd/>
            <a:tailEnd/>
          </a:ln>
        </p:spPr>
        <p:txBody>
          <a:bodyPr wrap="none" lIns="89291" tIns="44646" rIns="89291" bIns="44646" anchor="ctr"/>
          <a:lstStyle/>
          <a:p>
            <a:pPr algn="ctr" defTabSz="892175"/>
            <a:endParaRPr lang="en-US" altLang="ja-JP" sz="1600"/>
          </a:p>
        </p:txBody>
      </p:sp>
      <p:sp>
        <p:nvSpPr>
          <p:cNvPr id="34821" name="Oval 53"/>
          <p:cNvSpPr>
            <a:spLocks noChangeArrowheads="1"/>
          </p:cNvSpPr>
          <p:nvPr/>
        </p:nvSpPr>
        <p:spPr bwMode="auto">
          <a:xfrm>
            <a:off x="5703888" y="3854450"/>
            <a:ext cx="1979612" cy="1292225"/>
          </a:xfrm>
          <a:prstGeom prst="ellipse">
            <a:avLst/>
          </a:prstGeom>
          <a:solidFill>
            <a:srgbClr val="FF6600">
              <a:alpha val="39999"/>
            </a:srgbClr>
          </a:solidFill>
          <a:ln w="9525">
            <a:noFill/>
            <a:round/>
            <a:headEnd/>
            <a:tailEnd/>
          </a:ln>
        </p:spPr>
        <p:txBody>
          <a:bodyPr wrap="none" lIns="89291" tIns="44646" rIns="89291" bIns="44646" anchor="ctr"/>
          <a:lstStyle/>
          <a:p>
            <a:pPr algn="ctr" defTabSz="892175" eaLnBrk="0" hangingPunct="0">
              <a:lnSpc>
                <a:spcPct val="90000"/>
              </a:lnSpc>
            </a:pPr>
            <a:endParaRPr lang="en-US" altLang="ja-JP" sz="2000"/>
          </a:p>
          <a:p>
            <a:pPr algn="ctr" defTabSz="892175" eaLnBrk="0" hangingPunct="0">
              <a:lnSpc>
                <a:spcPct val="90000"/>
              </a:lnSpc>
            </a:pPr>
            <a:endParaRPr lang="ja-JP" altLang="en-US" sz="2000"/>
          </a:p>
          <a:p>
            <a:pPr algn="ctr" defTabSz="892175" eaLnBrk="0" hangingPunct="0">
              <a:lnSpc>
                <a:spcPct val="90000"/>
              </a:lnSpc>
            </a:pPr>
            <a:endParaRPr lang="ja-JP" altLang="en-US" sz="2000"/>
          </a:p>
        </p:txBody>
      </p:sp>
      <p:sp>
        <p:nvSpPr>
          <p:cNvPr id="34822" name="Oval 53"/>
          <p:cNvSpPr>
            <a:spLocks noChangeArrowheads="1"/>
          </p:cNvSpPr>
          <p:nvPr/>
        </p:nvSpPr>
        <p:spPr bwMode="auto">
          <a:xfrm>
            <a:off x="3287713" y="3887788"/>
            <a:ext cx="1995487" cy="1244600"/>
          </a:xfrm>
          <a:prstGeom prst="ellipse">
            <a:avLst/>
          </a:prstGeom>
          <a:solidFill>
            <a:schemeClr val="accent1">
              <a:alpha val="39999"/>
            </a:schemeClr>
          </a:solidFill>
          <a:ln w="9525">
            <a:noFill/>
            <a:round/>
            <a:headEnd/>
            <a:tailEnd/>
          </a:ln>
        </p:spPr>
        <p:txBody>
          <a:bodyPr wrap="none" lIns="89291" tIns="44646" rIns="89291" bIns="44646" anchor="ctr"/>
          <a:lstStyle/>
          <a:p>
            <a:pPr algn="ctr" defTabSz="892175" eaLnBrk="0" hangingPunct="0">
              <a:lnSpc>
                <a:spcPct val="90000"/>
              </a:lnSpc>
            </a:pPr>
            <a:endParaRPr lang="en-US" altLang="ja-JP" sz="2000"/>
          </a:p>
          <a:p>
            <a:pPr algn="ctr" defTabSz="892175" eaLnBrk="0" hangingPunct="0">
              <a:lnSpc>
                <a:spcPct val="90000"/>
              </a:lnSpc>
            </a:pPr>
            <a:endParaRPr lang="ja-JP" altLang="en-US" sz="2000"/>
          </a:p>
          <a:p>
            <a:pPr algn="ctr" defTabSz="892175" eaLnBrk="0" hangingPunct="0">
              <a:lnSpc>
                <a:spcPct val="90000"/>
              </a:lnSpc>
            </a:pPr>
            <a:endParaRPr lang="ja-JP" altLang="en-US" sz="2000"/>
          </a:p>
        </p:txBody>
      </p:sp>
      <p:pic>
        <p:nvPicPr>
          <p:cNvPr id="34823" name="Picture 3"/>
          <p:cNvPicPr>
            <a:picLocks noChangeAspect="1" noChangeArrowheads="1"/>
          </p:cNvPicPr>
          <p:nvPr/>
        </p:nvPicPr>
        <p:blipFill>
          <a:blip r:embed="rId2"/>
          <a:srcRect/>
          <a:stretch>
            <a:fillRect/>
          </a:stretch>
        </p:blipFill>
        <p:spPr bwMode="auto">
          <a:xfrm>
            <a:off x="3924300" y="4787900"/>
            <a:ext cx="573088" cy="576263"/>
          </a:xfrm>
          <a:prstGeom prst="rect">
            <a:avLst/>
          </a:prstGeom>
          <a:noFill/>
          <a:ln w="9525">
            <a:noFill/>
            <a:miter lim="800000"/>
            <a:headEnd/>
            <a:tailEnd/>
          </a:ln>
        </p:spPr>
      </p:pic>
      <p:pic>
        <p:nvPicPr>
          <p:cNvPr id="34824" name="Picture 5"/>
          <p:cNvPicPr>
            <a:picLocks noChangeAspect="1" noChangeArrowheads="1"/>
          </p:cNvPicPr>
          <p:nvPr/>
        </p:nvPicPr>
        <p:blipFill>
          <a:blip r:embed="rId3"/>
          <a:srcRect/>
          <a:stretch>
            <a:fillRect/>
          </a:stretch>
        </p:blipFill>
        <p:spPr bwMode="auto">
          <a:xfrm>
            <a:off x="4240213" y="3132138"/>
            <a:ext cx="257175" cy="531812"/>
          </a:xfrm>
          <a:prstGeom prst="rect">
            <a:avLst/>
          </a:prstGeom>
          <a:noFill/>
          <a:ln w="9525">
            <a:noFill/>
            <a:miter lim="800000"/>
            <a:headEnd/>
            <a:tailEnd/>
          </a:ln>
        </p:spPr>
      </p:pic>
      <p:sp>
        <p:nvSpPr>
          <p:cNvPr id="34825" name="テキスト ボックス 13"/>
          <p:cNvSpPr txBox="1">
            <a:spLocks noChangeArrowheads="1"/>
          </p:cNvSpPr>
          <p:nvPr/>
        </p:nvSpPr>
        <p:spPr bwMode="auto">
          <a:xfrm>
            <a:off x="3675063" y="2759075"/>
            <a:ext cx="1417637" cy="387350"/>
          </a:xfrm>
          <a:prstGeom prst="rect">
            <a:avLst/>
          </a:prstGeom>
          <a:noFill/>
          <a:ln w="9525">
            <a:noFill/>
            <a:miter lim="800000"/>
            <a:headEnd/>
            <a:tailEnd/>
          </a:ln>
        </p:spPr>
        <p:txBody>
          <a:bodyPr wrap="none" lIns="89291" tIns="44646" rIns="89291" bIns="44646">
            <a:spAutoFit/>
          </a:bodyPr>
          <a:lstStyle/>
          <a:p>
            <a:pPr defTabSz="892175"/>
            <a:r>
              <a:rPr lang="en-US" altLang="ja-JP" sz="2000">
                <a:latin typeface="Calibri" pitchFamily="34" charset="0"/>
              </a:rPr>
              <a:t>CPNS Server</a:t>
            </a:r>
          </a:p>
        </p:txBody>
      </p:sp>
      <p:sp>
        <p:nvSpPr>
          <p:cNvPr id="34826" name="Rectangle 65"/>
          <p:cNvSpPr>
            <a:spLocks noChangeArrowheads="1"/>
          </p:cNvSpPr>
          <p:nvPr/>
        </p:nvSpPr>
        <p:spPr bwMode="auto">
          <a:xfrm>
            <a:off x="4194175" y="3576638"/>
            <a:ext cx="65088" cy="127000"/>
          </a:xfrm>
          <a:prstGeom prst="rect">
            <a:avLst/>
          </a:prstGeom>
          <a:noFill/>
          <a:ln w="9525">
            <a:noFill/>
            <a:miter lim="800000"/>
            <a:headEnd/>
            <a:tailEnd/>
          </a:ln>
        </p:spPr>
        <p:txBody>
          <a:bodyPr wrap="none" lIns="89291" tIns="44646" rIns="89291" bIns="44646" anchor="ctr"/>
          <a:lstStyle/>
          <a:p>
            <a:pPr defTabSz="892175" eaLnBrk="0" hangingPunct="0">
              <a:lnSpc>
                <a:spcPct val="90000"/>
              </a:lnSpc>
            </a:pPr>
            <a:endParaRPr kumimoji="0" lang="ja-JP" altLang="en-US" sz="2000"/>
          </a:p>
        </p:txBody>
      </p:sp>
      <p:sp>
        <p:nvSpPr>
          <p:cNvPr id="34827" name="Rectangle 66"/>
          <p:cNvSpPr>
            <a:spLocks noChangeArrowheads="1"/>
          </p:cNvSpPr>
          <p:nvPr/>
        </p:nvSpPr>
        <p:spPr bwMode="auto">
          <a:xfrm>
            <a:off x="4324350" y="3576638"/>
            <a:ext cx="63500" cy="127000"/>
          </a:xfrm>
          <a:prstGeom prst="rect">
            <a:avLst/>
          </a:prstGeom>
          <a:noFill/>
          <a:ln w="9525">
            <a:noFill/>
            <a:miter lim="800000"/>
            <a:headEnd/>
            <a:tailEnd/>
          </a:ln>
        </p:spPr>
        <p:txBody>
          <a:bodyPr wrap="none" lIns="89291" tIns="44646" rIns="89291" bIns="44646" anchor="ctr"/>
          <a:lstStyle/>
          <a:p>
            <a:pPr defTabSz="892175" eaLnBrk="0" hangingPunct="0">
              <a:lnSpc>
                <a:spcPct val="90000"/>
              </a:lnSpc>
            </a:pPr>
            <a:endParaRPr kumimoji="0" lang="ja-JP" altLang="en-US" sz="2000"/>
          </a:p>
        </p:txBody>
      </p:sp>
      <p:sp>
        <p:nvSpPr>
          <p:cNvPr id="34828" name="テキスト ボックス 13"/>
          <p:cNvSpPr txBox="1">
            <a:spLocks noChangeArrowheads="1"/>
          </p:cNvSpPr>
          <p:nvPr/>
        </p:nvSpPr>
        <p:spPr bwMode="auto">
          <a:xfrm>
            <a:off x="7540625" y="4603750"/>
            <a:ext cx="901700" cy="685800"/>
          </a:xfrm>
          <a:prstGeom prst="rect">
            <a:avLst/>
          </a:prstGeom>
          <a:noFill/>
          <a:ln w="9525">
            <a:noFill/>
            <a:miter lim="800000"/>
            <a:headEnd/>
            <a:tailEnd/>
          </a:ln>
        </p:spPr>
        <p:txBody>
          <a:bodyPr wrap="none" lIns="89291" tIns="44646" rIns="89291" bIns="44646">
            <a:spAutoFit/>
          </a:bodyPr>
          <a:lstStyle/>
          <a:p>
            <a:pPr algn="ctr" defTabSz="892175"/>
            <a:r>
              <a:rPr lang="en-US" altLang="ja-JP" sz="2000">
                <a:latin typeface="Calibri" pitchFamily="34" charset="0"/>
              </a:rPr>
              <a:t>Target</a:t>
            </a:r>
          </a:p>
          <a:p>
            <a:pPr algn="ctr" defTabSz="892175"/>
            <a:r>
              <a:rPr lang="en-US" altLang="ja-JP" sz="2000">
                <a:latin typeface="Calibri" pitchFamily="34" charset="0"/>
              </a:rPr>
              <a:t>PN GW</a:t>
            </a:r>
          </a:p>
        </p:txBody>
      </p:sp>
      <p:sp>
        <p:nvSpPr>
          <p:cNvPr id="34829" name="テキスト ボックス 13"/>
          <p:cNvSpPr txBox="1">
            <a:spLocks noChangeArrowheads="1"/>
          </p:cNvSpPr>
          <p:nvPr/>
        </p:nvSpPr>
        <p:spPr bwMode="auto">
          <a:xfrm>
            <a:off x="4410075" y="5735638"/>
            <a:ext cx="831850" cy="685800"/>
          </a:xfrm>
          <a:prstGeom prst="rect">
            <a:avLst/>
          </a:prstGeom>
          <a:noFill/>
          <a:ln w="9525">
            <a:noFill/>
            <a:miter lim="800000"/>
            <a:headEnd/>
            <a:tailEnd/>
          </a:ln>
        </p:spPr>
        <p:txBody>
          <a:bodyPr wrap="none" lIns="89291" tIns="44646" rIns="89291" bIns="44646">
            <a:spAutoFit/>
          </a:bodyPr>
          <a:lstStyle/>
          <a:p>
            <a:pPr algn="ctr" defTabSz="892175"/>
            <a:r>
              <a:rPr lang="en-US" altLang="ja-JP" sz="2000">
                <a:latin typeface="Calibri" pitchFamily="34" charset="0"/>
              </a:rPr>
              <a:t>Target</a:t>
            </a:r>
          </a:p>
          <a:p>
            <a:pPr algn="ctr" defTabSz="892175"/>
            <a:r>
              <a:rPr lang="en-US" altLang="ja-JP" sz="2000">
                <a:latin typeface="Calibri" pitchFamily="34" charset="0"/>
              </a:rPr>
              <a:t>PNE</a:t>
            </a:r>
          </a:p>
        </p:txBody>
      </p:sp>
      <p:sp>
        <p:nvSpPr>
          <p:cNvPr id="34830" name="テキスト ボックス 13"/>
          <p:cNvSpPr txBox="1">
            <a:spLocks noChangeArrowheads="1"/>
          </p:cNvSpPr>
          <p:nvPr/>
        </p:nvSpPr>
        <p:spPr bwMode="auto">
          <a:xfrm>
            <a:off x="3724275" y="4171950"/>
            <a:ext cx="1182688" cy="296863"/>
          </a:xfrm>
          <a:prstGeom prst="rect">
            <a:avLst/>
          </a:prstGeom>
          <a:noFill/>
          <a:ln w="9525">
            <a:noFill/>
            <a:miter lim="800000"/>
            <a:headEnd/>
            <a:tailEnd/>
          </a:ln>
        </p:spPr>
        <p:txBody>
          <a:bodyPr wrap="none" lIns="89291" tIns="44646" rIns="89291" bIns="44646">
            <a:spAutoFit/>
          </a:bodyPr>
          <a:lstStyle/>
          <a:p>
            <a:pPr algn="ctr" defTabSz="892175"/>
            <a:r>
              <a:rPr lang="en-US" altLang="ja-JP" sz="1400"/>
              <a:t>Secure WAN</a:t>
            </a:r>
          </a:p>
        </p:txBody>
      </p:sp>
      <p:sp>
        <p:nvSpPr>
          <p:cNvPr id="34831" name="Rectangle 96"/>
          <p:cNvSpPr>
            <a:spLocks noChangeArrowheads="1"/>
          </p:cNvSpPr>
          <p:nvPr/>
        </p:nvSpPr>
        <p:spPr bwMode="auto">
          <a:xfrm>
            <a:off x="4376738" y="3538538"/>
            <a:ext cx="61912" cy="125412"/>
          </a:xfrm>
          <a:prstGeom prst="rect">
            <a:avLst/>
          </a:prstGeom>
          <a:noFill/>
          <a:ln w="9525">
            <a:noFill/>
            <a:miter lim="800000"/>
            <a:headEnd/>
            <a:tailEnd/>
          </a:ln>
        </p:spPr>
        <p:txBody>
          <a:bodyPr wrap="none" lIns="89291" tIns="44646" rIns="89291" bIns="44646" anchor="ctr"/>
          <a:lstStyle/>
          <a:p>
            <a:pPr defTabSz="892175" eaLnBrk="0" hangingPunct="0">
              <a:lnSpc>
                <a:spcPct val="90000"/>
              </a:lnSpc>
            </a:pPr>
            <a:endParaRPr kumimoji="0" lang="ja-JP" altLang="en-US" sz="2000"/>
          </a:p>
        </p:txBody>
      </p:sp>
      <p:sp>
        <p:nvSpPr>
          <p:cNvPr id="34832" name="テキスト ボックス 13"/>
          <p:cNvSpPr txBox="1">
            <a:spLocks noChangeArrowheads="1"/>
          </p:cNvSpPr>
          <p:nvPr/>
        </p:nvSpPr>
        <p:spPr bwMode="auto">
          <a:xfrm>
            <a:off x="7772400" y="5884863"/>
            <a:ext cx="506413" cy="327025"/>
          </a:xfrm>
          <a:prstGeom prst="rect">
            <a:avLst/>
          </a:prstGeom>
          <a:noFill/>
          <a:ln w="9525">
            <a:noFill/>
            <a:miter lim="800000"/>
            <a:headEnd/>
            <a:tailEnd/>
          </a:ln>
        </p:spPr>
        <p:txBody>
          <a:bodyPr wrap="none" lIns="89291" tIns="44646" rIns="89291" bIns="44646">
            <a:spAutoFit/>
          </a:bodyPr>
          <a:lstStyle/>
          <a:p>
            <a:pPr algn="ctr" defTabSz="892175"/>
            <a:r>
              <a:rPr lang="en-US" altLang="ja-JP" sz="1600">
                <a:latin typeface="Calibri" pitchFamily="34" charset="0"/>
              </a:rPr>
              <a:t>PNE</a:t>
            </a:r>
          </a:p>
        </p:txBody>
      </p:sp>
      <p:pic>
        <p:nvPicPr>
          <p:cNvPr id="34833" name="Picture 21" descr="j0434865"/>
          <p:cNvPicPr>
            <a:picLocks noChangeAspect="1" noChangeArrowheads="1"/>
          </p:cNvPicPr>
          <p:nvPr/>
        </p:nvPicPr>
        <p:blipFill>
          <a:blip r:embed="rId4"/>
          <a:srcRect/>
          <a:stretch>
            <a:fillRect/>
          </a:stretch>
        </p:blipFill>
        <p:spPr bwMode="auto">
          <a:xfrm>
            <a:off x="7023100" y="4699000"/>
            <a:ext cx="508000" cy="508000"/>
          </a:xfrm>
          <a:prstGeom prst="rect">
            <a:avLst/>
          </a:prstGeom>
          <a:noFill/>
          <a:ln w="9525">
            <a:noFill/>
            <a:miter lim="800000"/>
            <a:headEnd/>
            <a:tailEnd/>
          </a:ln>
        </p:spPr>
      </p:pic>
      <p:pic>
        <p:nvPicPr>
          <p:cNvPr id="34834" name="Picture 4" descr="C:\Users\gisen-kc02\AppData\Local\Microsoft\Windows\Temporary Internet Files\Content.IE5\7JI3R8M6\MCj03968620000[1].wmf"/>
          <p:cNvPicPr>
            <a:picLocks noChangeAspect="1" noChangeArrowheads="1"/>
          </p:cNvPicPr>
          <p:nvPr/>
        </p:nvPicPr>
        <p:blipFill>
          <a:blip r:embed="rId5"/>
          <a:srcRect/>
          <a:stretch>
            <a:fillRect/>
          </a:stretch>
        </p:blipFill>
        <p:spPr bwMode="auto">
          <a:xfrm>
            <a:off x="7027863" y="6034088"/>
            <a:ext cx="706437" cy="150812"/>
          </a:xfrm>
          <a:prstGeom prst="rect">
            <a:avLst/>
          </a:prstGeom>
          <a:noFill/>
          <a:ln w="9525">
            <a:noFill/>
            <a:miter lim="800000"/>
            <a:headEnd/>
            <a:tailEnd/>
          </a:ln>
        </p:spPr>
      </p:pic>
      <p:sp>
        <p:nvSpPr>
          <p:cNvPr id="34835" name="テキスト ボックス 13"/>
          <p:cNvSpPr txBox="1">
            <a:spLocks noChangeArrowheads="1"/>
          </p:cNvSpPr>
          <p:nvPr/>
        </p:nvSpPr>
        <p:spPr bwMode="auto">
          <a:xfrm>
            <a:off x="4352925" y="5357813"/>
            <a:ext cx="422275" cy="296862"/>
          </a:xfrm>
          <a:prstGeom prst="rect">
            <a:avLst/>
          </a:prstGeom>
          <a:noFill/>
          <a:ln w="9525">
            <a:noFill/>
            <a:miter lim="800000"/>
            <a:headEnd/>
            <a:tailEnd/>
          </a:ln>
        </p:spPr>
        <p:txBody>
          <a:bodyPr wrap="none" lIns="89291" tIns="44646" rIns="89291" bIns="44646">
            <a:spAutoFit/>
          </a:bodyPr>
          <a:lstStyle/>
          <a:p>
            <a:pPr algn="ctr" defTabSz="892175"/>
            <a:r>
              <a:rPr lang="en-US" altLang="ja-JP" sz="1400"/>
              <a:t>PN</a:t>
            </a:r>
          </a:p>
        </p:txBody>
      </p:sp>
      <p:sp>
        <p:nvSpPr>
          <p:cNvPr id="34836" name="テキスト ボックス 13"/>
          <p:cNvSpPr txBox="1">
            <a:spLocks noChangeArrowheads="1"/>
          </p:cNvSpPr>
          <p:nvPr/>
        </p:nvSpPr>
        <p:spPr bwMode="auto">
          <a:xfrm>
            <a:off x="6188075" y="4110038"/>
            <a:ext cx="1073150" cy="504825"/>
          </a:xfrm>
          <a:prstGeom prst="rect">
            <a:avLst/>
          </a:prstGeom>
          <a:noFill/>
          <a:ln w="9525">
            <a:noFill/>
            <a:miter lim="800000"/>
            <a:headEnd/>
            <a:tailEnd/>
          </a:ln>
        </p:spPr>
        <p:txBody>
          <a:bodyPr wrap="none" lIns="89291" tIns="44646" rIns="89291" bIns="44646">
            <a:spAutoFit/>
          </a:bodyPr>
          <a:lstStyle/>
          <a:p>
            <a:pPr algn="ctr" defTabSz="892175"/>
            <a:r>
              <a:rPr lang="en-US" altLang="ja-JP" sz="1400"/>
              <a:t>Non-secure</a:t>
            </a:r>
          </a:p>
          <a:p>
            <a:pPr algn="ctr" defTabSz="892175"/>
            <a:r>
              <a:rPr lang="en-US" altLang="ja-JP" sz="1400"/>
              <a:t>WAN</a:t>
            </a:r>
          </a:p>
        </p:txBody>
      </p:sp>
      <p:sp>
        <p:nvSpPr>
          <p:cNvPr id="34837" name="テキスト ボックス 13"/>
          <p:cNvSpPr txBox="1">
            <a:spLocks noChangeArrowheads="1"/>
          </p:cNvSpPr>
          <p:nvPr/>
        </p:nvSpPr>
        <p:spPr bwMode="auto">
          <a:xfrm>
            <a:off x="6838950" y="5357813"/>
            <a:ext cx="454025" cy="328612"/>
          </a:xfrm>
          <a:prstGeom prst="rect">
            <a:avLst/>
          </a:prstGeom>
          <a:noFill/>
          <a:ln w="9525">
            <a:noFill/>
            <a:miter lim="800000"/>
            <a:headEnd/>
            <a:tailEnd/>
          </a:ln>
        </p:spPr>
        <p:txBody>
          <a:bodyPr wrap="none" lIns="89291" tIns="44646" rIns="89291" bIns="44646">
            <a:spAutoFit/>
          </a:bodyPr>
          <a:lstStyle/>
          <a:p>
            <a:pPr algn="ctr" defTabSz="892175"/>
            <a:r>
              <a:rPr lang="en-US" altLang="ja-JP" sz="1600"/>
              <a:t>PN</a:t>
            </a:r>
          </a:p>
        </p:txBody>
      </p:sp>
      <p:sp>
        <p:nvSpPr>
          <p:cNvPr id="34838" name="Oval 52"/>
          <p:cNvSpPr>
            <a:spLocks noChangeArrowheads="1"/>
          </p:cNvSpPr>
          <p:nvPr/>
        </p:nvSpPr>
        <p:spPr bwMode="auto">
          <a:xfrm>
            <a:off x="5003800" y="5059363"/>
            <a:ext cx="1397000" cy="590550"/>
          </a:xfrm>
          <a:prstGeom prst="ellipse">
            <a:avLst/>
          </a:prstGeom>
          <a:solidFill>
            <a:srgbClr val="C0C0C0">
              <a:alpha val="50195"/>
            </a:srgbClr>
          </a:solidFill>
          <a:ln w="9525">
            <a:noFill/>
            <a:round/>
            <a:headEnd/>
            <a:tailEnd/>
          </a:ln>
        </p:spPr>
        <p:txBody>
          <a:bodyPr wrap="none" lIns="89291" tIns="44646" rIns="89291" bIns="44646" anchor="ctr"/>
          <a:lstStyle/>
          <a:p>
            <a:pPr algn="ctr" defTabSz="892175"/>
            <a:endParaRPr lang="en-US" altLang="ja-JP" sz="1600"/>
          </a:p>
        </p:txBody>
      </p:sp>
      <p:sp>
        <p:nvSpPr>
          <p:cNvPr id="34839" name="テキスト ボックス 13"/>
          <p:cNvSpPr txBox="1">
            <a:spLocks noChangeArrowheads="1"/>
          </p:cNvSpPr>
          <p:nvPr/>
        </p:nvSpPr>
        <p:spPr bwMode="auto">
          <a:xfrm>
            <a:off x="5214938" y="5349875"/>
            <a:ext cx="1019175" cy="296863"/>
          </a:xfrm>
          <a:prstGeom prst="rect">
            <a:avLst/>
          </a:prstGeom>
          <a:noFill/>
          <a:ln w="9525">
            <a:noFill/>
            <a:miter lim="800000"/>
            <a:headEnd/>
            <a:tailEnd/>
          </a:ln>
        </p:spPr>
        <p:txBody>
          <a:bodyPr wrap="none" lIns="89291" tIns="44646" rIns="89291" bIns="44646">
            <a:spAutoFit/>
          </a:bodyPr>
          <a:lstStyle/>
          <a:p>
            <a:pPr algn="ctr" defTabSz="892175"/>
            <a:r>
              <a:rPr lang="en-US" altLang="ja-JP" sz="1400"/>
              <a:t>Secure PN</a:t>
            </a:r>
          </a:p>
        </p:txBody>
      </p:sp>
      <p:sp>
        <p:nvSpPr>
          <p:cNvPr id="34840" name="Freeform 29"/>
          <p:cNvSpPr>
            <a:spLocks/>
          </p:cNvSpPr>
          <p:nvPr/>
        </p:nvSpPr>
        <p:spPr bwMode="auto">
          <a:xfrm>
            <a:off x="4052888" y="3652838"/>
            <a:ext cx="295275" cy="1152525"/>
          </a:xfrm>
          <a:custGeom>
            <a:avLst/>
            <a:gdLst>
              <a:gd name="T0" fmla="*/ 2147483647 w 104"/>
              <a:gd name="T1" fmla="*/ 0 h 816"/>
              <a:gd name="T2" fmla="*/ 2147483647 w 104"/>
              <a:gd name="T3" fmla="*/ 2147483647 h 816"/>
              <a:gd name="T4" fmla="*/ 2147483647 w 104"/>
              <a:gd name="T5" fmla="*/ 2147483647 h 816"/>
              <a:gd name="T6" fmla="*/ 0 60000 65536"/>
              <a:gd name="T7" fmla="*/ 0 60000 65536"/>
              <a:gd name="T8" fmla="*/ 0 60000 65536"/>
              <a:gd name="T9" fmla="*/ 0 w 104"/>
              <a:gd name="T10" fmla="*/ 0 h 816"/>
              <a:gd name="T11" fmla="*/ 104 w 104"/>
              <a:gd name="T12" fmla="*/ 816 h 816"/>
            </a:gdLst>
            <a:ahLst/>
            <a:cxnLst>
              <a:cxn ang="T6">
                <a:pos x="T0" y="T1"/>
              </a:cxn>
              <a:cxn ang="T7">
                <a:pos x="T2" y="T3"/>
              </a:cxn>
              <a:cxn ang="T8">
                <a:pos x="T4" y="T5"/>
              </a:cxn>
            </a:cxnLst>
            <a:rect l="T9" t="T10" r="T11" b="T12"/>
            <a:pathLst>
              <a:path w="104" h="816">
                <a:moveTo>
                  <a:pt x="56" y="0"/>
                </a:moveTo>
                <a:cubicBezTo>
                  <a:pt x="28" y="100"/>
                  <a:pt x="0" y="200"/>
                  <a:pt x="8" y="336"/>
                </a:cubicBezTo>
                <a:cubicBezTo>
                  <a:pt x="16" y="472"/>
                  <a:pt x="60" y="644"/>
                  <a:pt x="104" y="816"/>
                </a:cubicBezTo>
              </a:path>
            </a:pathLst>
          </a:custGeom>
          <a:noFill/>
          <a:ln w="101600">
            <a:solidFill>
              <a:schemeClr val="hlink"/>
            </a:solidFill>
            <a:round/>
            <a:headEnd type="triangle" w="med" len="med"/>
            <a:tailEnd type="triangle" w="med" len="med"/>
          </a:ln>
        </p:spPr>
        <p:txBody>
          <a:bodyPr/>
          <a:lstStyle/>
          <a:p>
            <a:endParaRPr lang="ja-JP" altLang="en-US"/>
          </a:p>
        </p:txBody>
      </p:sp>
      <p:sp>
        <p:nvSpPr>
          <p:cNvPr id="34841" name="Freeform 30"/>
          <p:cNvSpPr>
            <a:spLocks/>
          </p:cNvSpPr>
          <p:nvPr/>
        </p:nvSpPr>
        <p:spPr bwMode="auto">
          <a:xfrm>
            <a:off x="4497388" y="5059363"/>
            <a:ext cx="2411412" cy="317500"/>
          </a:xfrm>
          <a:custGeom>
            <a:avLst/>
            <a:gdLst>
              <a:gd name="T0" fmla="*/ 0 w 1824"/>
              <a:gd name="T1" fmla="*/ 0 h 192"/>
              <a:gd name="T2" fmla="*/ 2147483647 w 1824"/>
              <a:gd name="T3" fmla="*/ 2147483647 h 192"/>
              <a:gd name="T4" fmla="*/ 2147483647 w 1824"/>
              <a:gd name="T5" fmla="*/ 0 h 192"/>
              <a:gd name="T6" fmla="*/ 0 60000 65536"/>
              <a:gd name="T7" fmla="*/ 0 60000 65536"/>
              <a:gd name="T8" fmla="*/ 0 60000 65536"/>
              <a:gd name="T9" fmla="*/ 0 w 1824"/>
              <a:gd name="T10" fmla="*/ 0 h 192"/>
              <a:gd name="T11" fmla="*/ 1824 w 1824"/>
              <a:gd name="T12" fmla="*/ 192 h 192"/>
            </a:gdLst>
            <a:ahLst/>
            <a:cxnLst>
              <a:cxn ang="T6">
                <a:pos x="T0" y="T1"/>
              </a:cxn>
              <a:cxn ang="T7">
                <a:pos x="T2" y="T3"/>
              </a:cxn>
              <a:cxn ang="T8">
                <a:pos x="T4" y="T5"/>
              </a:cxn>
            </a:cxnLst>
            <a:rect l="T9" t="T10" r="T11" b="T12"/>
            <a:pathLst>
              <a:path w="1824" h="192">
                <a:moveTo>
                  <a:pt x="0" y="0"/>
                </a:moveTo>
                <a:cubicBezTo>
                  <a:pt x="304" y="96"/>
                  <a:pt x="608" y="192"/>
                  <a:pt x="912" y="192"/>
                </a:cubicBezTo>
                <a:cubicBezTo>
                  <a:pt x="1216" y="192"/>
                  <a:pt x="1520" y="96"/>
                  <a:pt x="1824" y="0"/>
                </a:cubicBezTo>
              </a:path>
            </a:pathLst>
          </a:custGeom>
          <a:noFill/>
          <a:ln w="101600">
            <a:solidFill>
              <a:schemeClr val="hlink"/>
            </a:solidFill>
            <a:round/>
            <a:headEnd type="triangle" w="med" len="med"/>
            <a:tailEnd type="triangle" w="med" len="med"/>
          </a:ln>
        </p:spPr>
        <p:txBody>
          <a:bodyPr/>
          <a:lstStyle/>
          <a:p>
            <a:endParaRPr lang="ja-JP" altLang="en-US"/>
          </a:p>
        </p:txBody>
      </p:sp>
      <p:sp>
        <p:nvSpPr>
          <p:cNvPr id="34842" name="テキスト ボックス 13"/>
          <p:cNvSpPr txBox="1">
            <a:spLocks noChangeArrowheads="1"/>
          </p:cNvSpPr>
          <p:nvPr/>
        </p:nvSpPr>
        <p:spPr bwMode="auto">
          <a:xfrm>
            <a:off x="2682875" y="4721225"/>
            <a:ext cx="1503363" cy="685800"/>
          </a:xfrm>
          <a:prstGeom prst="rect">
            <a:avLst/>
          </a:prstGeom>
          <a:noFill/>
          <a:ln w="9525">
            <a:noFill/>
            <a:miter lim="800000"/>
            <a:headEnd/>
            <a:tailEnd/>
          </a:ln>
        </p:spPr>
        <p:txBody>
          <a:bodyPr wrap="none" lIns="89291" tIns="44646" rIns="89291" bIns="44646">
            <a:spAutoFit/>
          </a:bodyPr>
          <a:lstStyle/>
          <a:p>
            <a:pPr algn="ctr" defTabSz="892175"/>
            <a:r>
              <a:rPr lang="en-US" altLang="ja-JP" sz="2000">
                <a:latin typeface="Calibri" pitchFamily="34" charset="0"/>
              </a:rPr>
              <a:t>Intermediate</a:t>
            </a:r>
          </a:p>
          <a:p>
            <a:pPr algn="ctr" defTabSz="892175"/>
            <a:r>
              <a:rPr lang="en-US" altLang="ja-JP" sz="2000">
                <a:latin typeface="Calibri" pitchFamily="34" charset="0"/>
              </a:rPr>
              <a:t>PN GW</a:t>
            </a:r>
          </a:p>
        </p:txBody>
      </p:sp>
      <p:sp>
        <p:nvSpPr>
          <p:cNvPr id="34843" name="Freeform 28"/>
          <p:cNvSpPr>
            <a:spLocks/>
          </p:cNvSpPr>
          <p:nvPr/>
        </p:nvSpPr>
        <p:spPr bwMode="auto">
          <a:xfrm>
            <a:off x="4721225" y="3354388"/>
            <a:ext cx="2603500" cy="1265237"/>
          </a:xfrm>
          <a:custGeom>
            <a:avLst/>
            <a:gdLst>
              <a:gd name="T0" fmla="*/ 0 w 1680"/>
              <a:gd name="T1" fmla="*/ 0 h 816"/>
              <a:gd name="T2" fmla="*/ 2147483647 w 1680"/>
              <a:gd name="T3" fmla="*/ 2147483647 h 816"/>
              <a:gd name="T4" fmla="*/ 2147483647 w 1680"/>
              <a:gd name="T5" fmla="*/ 2147483647 h 816"/>
              <a:gd name="T6" fmla="*/ 2147483647 w 1680"/>
              <a:gd name="T7" fmla="*/ 2147483647 h 816"/>
              <a:gd name="T8" fmla="*/ 0 60000 65536"/>
              <a:gd name="T9" fmla="*/ 0 60000 65536"/>
              <a:gd name="T10" fmla="*/ 0 60000 65536"/>
              <a:gd name="T11" fmla="*/ 0 60000 65536"/>
              <a:gd name="T12" fmla="*/ 0 w 1680"/>
              <a:gd name="T13" fmla="*/ 0 h 816"/>
              <a:gd name="T14" fmla="*/ 1680 w 1680"/>
              <a:gd name="T15" fmla="*/ 816 h 816"/>
            </a:gdLst>
            <a:ahLst/>
            <a:cxnLst>
              <a:cxn ang="T8">
                <a:pos x="T0" y="T1"/>
              </a:cxn>
              <a:cxn ang="T9">
                <a:pos x="T2" y="T3"/>
              </a:cxn>
              <a:cxn ang="T10">
                <a:pos x="T4" y="T5"/>
              </a:cxn>
              <a:cxn ang="T11">
                <a:pos x="T6" y="T7"/>
              </a:cxn>
            </a:cxnLst>
            <a:rect l="T12" t="T13" r="T14" b="T15"/>
            <a:pathLst>
              <a:path w="1680" h="816">
                <a:moveTo>
                  <a:pt x="0" y="0"/>
                </a:moveTo>
                <a:cubicBezTo>
                  <a:pt x="332" y="36"/>
                  <a:pt x="664" y="72"/>
                  <a:pt x="912" y="144"/>
                </a:cubicBezTo>
                <a:cubicBezTo>
                  <a:pt x="1160" y="216"/>
                  <a:pt x="1360" y="320"/>
                  <a:pt x="1488" y="432"/>
                </a:cubicBezTo>
                <a:cubicBezTo>
                  <a:pt x="1616" y="544"/>
                  <a:pt x="1648" y="680"/>
                  <a:pt x="1680" y="816"/>
                </a:cubicBezTo>
              </a:path>
            </a:pathLst>
          </a:custGeom>
          <a:noFill/>
          <a:ln w="38100" cap="rnd">
            <a:solidFill>
              <a:srgbClr val="330066"/>
            </a:solidFill>
            <a:prstDash val="sysDot"/>
            <a:round/>
            <a:headEnd type="triangle" w="lg" len="lg"/>
            <a:tailEnd type="triangle" w="lg" len="lg"/>
          </a:ln>
        </p:spPr>
        <p:txBody>
          <a:bodyPr/>
          <a:lstStyle/>
          <a:p>
            <a:endParaRPr lang="ja-JP" altLang="en-US"/>
          </a:p>
        </p:txBody>
      </p:sp>
      <p:sp>
        <p:nvSpPr>
          <p:cNvPr id="34844" name="Line 29"/>
          <p:cNvSpPr>
            <a:spLocks noChangeShapeType="1"/>
          </p:cNvSpPr>
          <p:nvPr/>
        </p:nvSpPr>
        <p:spPr bwMode="auto">
          <a:xfrm flipV="1">
            <a:off x="7324725" y="5289550"/>
            <a:ext cx="0" cy="669925"/>
          </a:xfrm>
          <a:prstGeom prst="line">
            <a:avLst/>
          </a:prstGeom>
          <a:noFill/>
          <a:ln w="12700">
            <a:solidFill>
              <a:schemeClr val="tx1"/>
            </a:solidFill>
            <a:prstDash val="dash"/>
            <a:round/>
            <a:headEnd type="triangle" w="med" len="med"/>
            <a:tailEnd type="triangle" w="med" len="med"/>
          </a:ln>
        </p:spPr>
        <p:txBody>
          <a:bodyPr/>
          <a:lstStyle/>
          <a:p>
            <a:endParaRPr lang="ja-JP" altLang="en-US"/>
          </a:p>
        </p:txBody>
      </p:sp>
      <p:pic>
        <p:nvPicPr>
          <p:cNvPr id="34845" name="Picture 30" descr="j0433832"/>
          <p:cNvPicPr>
            <a:picLocks noChangeAspect="1" noChangeArrowheads="1"/>
          </p:cNvPicPr>
          <p:nvPr/>
        </p:nvPicPr>
        <p:blipFill>
          <a:blip r:embed="rId6"/>
          <a:srcRect/>
          <a:stretch>
            <a:fillRect/>
          </a:stretch>
        </p:blipFill>
        <p:spPr bwMode="auto">
          <a:xfrm>
            <a:off x="3976688" y="5810250"/>
            <a:ext cx="595312" cy="595313"/>
          </a:xfrm>
          <a:prstGeom prst="rect">
            <a:avLst/>
          </a:prstGeom>
          <a:noFill/>
          <a:ln w="9525">
            <a:noFill/>
            <a:miter lim="800000"/>
            <a:headEnd/>
            <a:tailEnd/>
          </a:ln>
        </p:spPr>
      </p:pic>
      <p:sp>
        <p:nvSpPr>
          <p:cNvPr id="34846" name="Freeform 29"/>
          <p:cNvSpPr>
            <a:spLocks/>
          </p:cNvSpPr>
          <p:nvPr/>
        </p:nvSpPr>
        <p:spPr bwMode="auto">
          <a:xfrm>
            <a:off x="3976688" y="5214938"/>
            <a:ext cx="296862" cy="706437"/>
          </a:xfrm>
          <a:custGeom>
            <a:avLst/>
            <a:gdLst>
              <a:gd name="T0" fmla="*/ 2147483647 w 104"/>
              <a:gd name="T1" fmla="*/ 0 h 816"/>
              <a:gd name="T2" fmla="*/ 2147483647 w 104"/>
              <a:gd name="T3" fmla="*/ 2147483647 h 816"/>
              <a:gd name="T4" fmla="*/ 2147483647 w 104"/>
              <a:gd name="T5" fmla="*/ 2147483647 h 816"/>
              <a:gd name="T6" fmla="*/ 0 60000 65536"/>
              <a:gd name="T7" fmla="*/ 0 60000 65536"/>
              <a:gd name="T8" fmla="*/ 0 60000 65536"/>
              <a:gd name="T9" fmla="*/ 0 w 104"/>
              <a:gd name="T10" fmla="*/ 0 h 816"/>
              <a:gd name="T11" fmla="*/ 104 w 104"/>
              <a:gd name="T12" fmla="*/ 816 h 816"/>
            </a:gdLst>
            <a:ahLst/>
            <a:cxnLst>
              <a:cxn ang="T6">
                <a:pos x="T0" y="T1"/>
              </a:cxn>
              <a:cxn ang="T7">
                <a:pos x="T2" y="T3"/>
              </a:cxn>
              <a:cxn ang="T8">
                <a:pos x="T4" y="T5"/>
              </a:cxn>
            </a:cxnLst>
            <a:rect l="T9" t="T10" r="T11" b="T12"/>
            <a:pathLst>
              <a:path w="104" h="816">
                <a:moveTo>
                  <a:pt x="56" y="0"/>
                </a:moveTo>
                <a:cubicBezTo>
                  <a:pt x="28" y="100"/>
                  <a:pt x="0" y="200"/>
                  <a:pt x="8" y="336"/>
                </a:cubicBezTo>
                <a:cubicBezTo>
                  <a:pt x="16" y="472"/>
                  <a:pt x="60" y="644"/>
                  <a:pt x="104" y="816"/>
                </a:cubicBezTo>
              </a:path>
            </a:pathLst>
          </a:custGeom>
          <a:noFill/>
          <a:ln w="101600">
            <a:solidFill>
              <a:schemeClr val="hlink"/>
            </a:solidFill>
            <a:round/>
            <a:headEnd type="triangle" w="med" len="med"/>
            <a:tailEnd type="triangle" w="med" len="med"/>
          </a:ln>
        </p:spPr>
        <p:txBody>
          <a:bodyPr/>
          <a:lstStyle/>
          <a:p>
            <a:endParaRPr lang="ja-JP" altLang="en-US"/>
          </a:p>
        </p:txBody>
      </p:sp>
      <p:sp>
        <p:nvSpPr>
          <p:cNvPr id="64553" name="AutoShape 41"/>
          <p:cNvSpPr>
            <a:spLocks noChangeArrowheads="1"/>
          </p:cNvSpPr>
          <p:nvPr/>
        </p:nvSpPr>
        <p:spPr bwMode="auto">
          <a:xfrm rot="10800000">
            <a:off x="2265363" y="5959475"/>
            <a:ext cx="1339850" cy="296863"/>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anchor="ctr"/>
          <a:lstStyle/>
          <a:p>
            <a:pPr defTabSz="914400" eaLnBrk="0" hangingPunct="0">
              <a:lnSpc>
                <a:spcPct val="90000"/>
              </a:lnSpc>
              <a:defRPr/>
            </a:pPr>
            <a:endParaRPr kumimoji="0" lang="ja-JP" altLang="en-US" sz="2000">
              <a:ea typeface="+mn-ea"/>
              <a:cs typeface="+mn-cs"/>
            </a:endParaRPr>
          </a:p>
        </p:txBody>
      </p:sp>
      <p:pic>
        <p:nvPicPr>
          <p:cNvPr id="34848" name="Picture 33" descr="j0433832"/>
          <p:cNvPicPr>
            <a:picLocks noChangeAspect="1" noChangeArrowheads="1"/>
          </p:cNvPicPr>
          <p:nvPr/>
        </p:nvPicPr>
        <p:blipFill>
          <a:blip r:embed="rId6"/>
          <a:srcRect/>
          <a:stretch>
            <a:fillRect/>
          </a:stretch>
        </p:blipFill>
        <p:spPr bwMode="auto">
          <a:xfrm>
            <a:off x="1446213" y="5810250"/>
            <a:ext cx="595312" cy="595313"/>
          </a:xfrm>
          <a:prstGeom prst="rect">
            <a:avLst/>
          </a:prstGeom>
          <a:noFill/>
          <a:ln w="9525">
            <a:noFill/>
            <a:miter lim="800000"/>
            <a:headEnd/>
            <a:tailEnd/>
          </a:ln>
        </p:spPr>
      </p:pic>
      <p:sp>
        <p:nvSpPr>
          <p:cNvPr id="34849" name="Oval 53"/>
          <p:cNvSpPr>
            <a:spLocks noChangeArrowheads="1"/>
          </p:cNvSpPr>
          <p:nvPr/>
        </p:nvSpPr>
        <p:spPr bwMode="auto">
          <a:xfrm>
            <a:off x="731838" y="3917950"/>
            <a:ext cx="1979612" cy="1292225"/>
          </a:xfrm>
          <a:prstGeom prst="ellipse">
            <a:avLst/>
          </a:prstGeom>
          <a:solidFill>
            <a:srgbClr val="FF6600">
              <a:alpha val="39999"/>
            </a:srgbClr>
          </a:solidFill>
          <a:ln w="9525">
            <a:noFill/>
            <a:round/>
            <a:headEnd/>
            <a:tailEnd/>
          </a:ln>
        </p:spPr>
        <p:txBody>
          <a:bodyPr wrap="none" lIns="89291" tIns="44646" rIns="89291" bIns="44646" anchor="ctr"/>
          <a:lstStyle/>
          <a:p>
            <a:pPr algn="ctr" defTabSz="892175" eaLnBrk="0" hangingPunct="0">
              <a:lnSpc>
                <a:spcPct val="90000"/>
              </a:lnSpc>
            </a:pPr>
            <a:endParaRPr lang="en-US" altLang="ja-JP" sz="2000"/>
          </a:p>
          <a:p>
            <a:pPr algn="ctr" defTabSz="892175" eaLnBrk="0" hangingPunct="0">
              <a:lnSpc>
                <a:spcPct val="90000"/>
              </a:lnSpc>
            </a:pPr>
            <a:endParaRPr lang="ja-JP" altLang="en-US" sz="2000"/>
          </a:p>
          <a:p>
            <a:pPr algn="ctr" defTabSz="892175" eaLnBrk="0" hangingPunct="0">
              <a:lnSpc>
                <a:spcPct val="90000"/>
              </a:lnSpc>
            </a:pPr>
            <a:endParaRPr lang="ja-JP" altLang="en-US" sz="2000"/>
          </a:p>
        </p:txBody>
      </p:sp>
      <p:sp>
        <p:nvSpPr>
          <p:cNvPr id="34850" name="テキスト ボックス 13"/>
          <p:cNvSpPr txBox="1">
            <a:spLocks noChangeArrowheads="1"/>
          </p:cNvSpPr>
          <p:nvPr/>
        </p:nvSpPr>
        <p:spPr bwMode="auto">
          <a:xfrm>
            <a:off x="1216025" y="4173538"/>
            <a:ext cx="1073150" cy="504825"/>
          </a:xfrm>
          <a:prstGeom prst="rect">
            <a:avLst/>
          </a:prstGeom>
          <a:noFill/>
          <a:ln w="9525">
            <a:noFill/>
            <a:miter lim="800000"/>
            <a:headEnd/>
            <a:tailEnd/>
          </a:ln>
        </p:spPr>
        <p:txBody>
          <a:bodyPr wrap="none" lIns="89291" tIns="44646" rIns="89291" bIns="44646">
            <a:spAutoFit/>
          </a:bodyPr>
          <a:lstStyle/>
          <a:p>
            <a:pPr algn="ctr" defTabSz="892175"/>
            <a:r>
              <a:rPr lang="en-US" altLang="ja-JP" sz="1400"/>
              <a:t>Non-secure</a:t>
            </a:r>
          </a:p>
          <a:p>
            <a:pPr algn="ctr" defTabSz="892175"/>
            <a:r>
              <a:rPr lang="en-US" altLang="ja-JP" sz="1400"/>
              <a:t>WAN</a:t>
            </a:r>
          </a:p>
        </p:txBody>
      </p:sp>
      <p:pic>
        <p:nvPicPr>
          <p:cNvPr id="34851" name="Picture 36" descr="j0398445"/>
          <p:cNvPicPr>
            <a:picLocks noChangeAspect="1" noChangeArrowheads="1"/>
          </p:cNvPicPr>
          <p:nvPr/>
        </p:nvPicPr>
        <p:blipFill>
          <a:blip r:embed="rId7"/>
          <a:srcRect/>
          <a:stretch>
            <a:fillRect/>
          </a:stretch>
        </p:blipFill>
        <p:spPr bwMode="auto">
          <a:xfrm flipH="1">
            <a:off x="1371600" y="4916488"/>
            <a:ext cx="633413" cy="422275"/>
          </a:xfrm>
          <a:prstGeom prst="rect">
            <a:avLst/>
          </a:prstGeom>
          <a:noFill/>
          <a:ln w="9525">
            <a:noFill/>
            <a:miter lim="800000"/>
            <a:headEnd/>
            <a:tailEnd/>
          </a:ln>
        </p:spPr>
      </p:pic>
      <p:sp>
        <p:nvSpPr>
          <p:cNvPr id="34852" name="Oval 52"/>
          <p:cNvSpPr>
            <a:spLocks noChangeArrowheads="1"/>
          </p:cNvSpPr>
          <p:nvPr/>
        </p:nvSpPr>
        <p:spPr bwMode="auto">
          <a:xfrm>
            <a:off x="1231900" y="5438775"/>
            <a:ext cx="989013" cy="296863"/>
          </a:xfrm>
          <a:prstGeom prst="ellipse">
            <a:avLst/>
          </a:prstGeom>
          <a:solidFill>
            <a:srgbClr val="C0C0C0">
              <a:alpha val="50195"/>
            </a:srgbClr>
          </a:solidFill>
          <a:ln w="9525">
            <a:noFill/>
            <a:round/>
            <a:headEnd/>
            <a:tailEnd/>
          </a:ln>
        </p:spPr>
        <p:txBody>
          <a:bodyPr wrap="none" lIns="89291" tIns="44646" rIns="89291" bIns="44646" anchor="ctr"/>
          <a:lstStyle/>
          <a:p>
            <a:pPr algn="ctr" defTabSz="892175"/>
            <a:endParaRPr lang="en-US" altLang="ja-JP" sz="1600"/>
          </a:p>
        </p:txBody>
      </p:sp>
      <p:sp>
        <p:nvSpPr>
          <p:cNvPr id="34853" name="テキスト ボックス 13"/>
          <p:cNvSpPr txBox="1">
            <a:spLocks noChangeArrowheads="1"/>
          </p:cNvSpPr>
          <p:nvPr/>
        </p:nvSpPr>
        <p:spPr bwMode="auto">
          <a:xfrm>
            <a:off x="1758950" y="5438775"/>
            <a:ext cx="422275" cy="296863"/>
          </a:xfrm>
          <a:prstGeom prst="rect">
            <a:avLst/>
          </a:prstGeom>
          <a:noFill/>
          <a:ln w="9525">
            <a:noFill/>
            <a:miter lim="800000"/>
            <a:headEnd/>
            <a:tailEnd/>
          </a:ln>
        </p:spPr>
        <p:txBody>
          <a:bodyPr wrap="none" lIns="89291" tIns="44646" rIns="89291" bIns="44646">
            <a:spAutoFit/>
          </a:bodyPr>
          <a:lstStyle/>
          <a:p>
            <a:pPr algn="ctr" defTabSz="892175"/>
            <a:r>
              <a:rPr lang="en-US" altLang="ja-JP" sz="1400"/>
              <a:t>PN</a:t>
            </a:r>
          </a:p>
        </p:txBody>
      </p:sp>
      <p:sp>
        <p:nvSpPr>
          <p:cNvPr id="34854" name="テキスト ボックス 13"/>
          <p:cNvSpPr txBox="1">
            <a:spLocks noChangeArrowheads="1"/>
          </p:cNvSpPr>
          <p:nvPr/>
        </p:nvSpPr>
        <p:spPr bwMode="auto">
          <a:xfrm>
            <a:off x="628650" y="4916488"/>
            <a:ext cx="757238" cy="568325"/>
          </a:xfrm>
          <a:prstGeom prst="rect">
            <a:avLst/>
          </a:prstGeom>
          <a:noFill/>
          <a:ln w="9525">
            <a:noFill/>
            <a:miter lim="800000"/>
            <a:headEnd/>
            <a:tailEnd/>
          </a:ln>
        </p:spPr>
        <p:txBody>
          <a:bodyPr wrap="none" lIns="89291" tIns="44646" rIns="89291" bIns="44646">
            <a:spAutoFit/>
          </a:bodyPr>
          <a:lstStyle/>
          <a:p>
            <a:pPr algn="ctr" defTabSz="892175"/>
            <a:r>
              <a:rPr lang="en-US" altLang="ja-JP" sz="1600">
                <a:latin typeface="Calibri" pitchFamily="34" charset="0"/>
              </a:rPr>
              <a:t>Public</a:t>
            </a:r>
          </a:p>
          <a:p>
            <a:pPr algn="ctr" defTabSz="892175"/>
            <a:r>
              <a:rPr lang="en-US" altLang="ja-JP" sz="1600">
                <a:latin typeface="Calibri" pitchFamily="34" charset="0"/>
              </a:rPr>
              <a:t>PN GW</a:t>
            </a:r>
          </a:p>
        </p:txBody>
      </p:sp>
      <p:sp>
        <p:nvSpPr>
          <p:cNvPr id="34855" name="Freeform 40"/>
          <p:cNvSpPr>
            <a:spLocks/>
          </p:cNvSpPr>
          <p:nvPr/>
        </p:nvSpPr>
        <p:spPr bwMode="auto">
          <a:xfrm>
            <a:off x="1744663" y="3354388"/>
            <a:ext cx="2455862" cy="2455862"/>
          </a:xfrm>
          <a:custGeom>
            <a:avLst/>
            <a:gdLst>
              <a:gd name="T0" fmla="*/ 0 w 1584"/>
              <a:gd name="T1" fmla="*/ 2147483647 h 1592"/>
              <a:gd name="T2" fmla="*/ 2147483647 w 1584"/>
              <a:gd name="T3" fmla="*/ 2147483647 h 1592"/>
              <a:gd name="T4" fmla="*/ 2147483647 w 1584"/>
              <a:gd name="T5" fmla="*/ 2147483647 h 1592"/>
              <a:gd name="T6" fmla="*/ 2147483647 w 1584"/>
              <a:gd name="T7" fmla="*/ 2147483647 h 1592"/>
              <a:gd name="T8" fmla="*/ 0 60000 65536"/>
              <a:gd name="T9" fmla="*/ 0 60000 65536"/>
              <a:gd name="T10" fmla="*/ 0 60000 65536"/>
              <a:gd name="T11" fmla="*/ 0 60000 65536"/>
              <a:gd name="T12" fmla="*/ 0 w 1584"/>
              <a:gd name="T13" fmla="*/ 0 h 1592"/>
              <a:gd name="T14" fmla="*/ 1584 w 1584"/>
              <a:gd name="T15" fmla="*/ 1592 h 1592"/>
            </a:gdLst>
            <a:ahLst/>
            <a:cxnLst>
              <a:cxn ang="T8">
                <a:pos x="T0" y="T1"/>
              </a:cxn>
              <a:cxn ang="T9">
                <a:pos x="T2" y="T3"/>
              </a:cxn>
              <a:cxn ang="T10">
                <a:pos x="T4" y="T5"/>
              </a:cxn>
              <a:cxn ang="T11">
                <a:pos x="T6" y="T7"/>
              </a:cxn>
            </a:cxnLst>
            <a:rect l="T12" t="T13" r="T14" b="T15"/>
            <a:pathLst>
              <a:path w="1584" h="1592">
                <a:moveTo>
                  <a:pt x="0" y="1592"/>
                </a:moveTo>
                <a:cubicBezTo>
                  <a:pt x="32" y="1236"/>
                  <a:pt x="64" y="880"/>
                  <a:pt x="240" y="632"/>
                </a:cubicBezTo>
                <a:cubicBezTo>
                  <a:pt x="416" y="384"/>
                  <a:pt x="832" y="208"/>
                  <a:pt x="1056" y="104"/>
                </a:cubicBezTo>
                <a:cubicBezTo>
                  <a:pt x="1280" y="0"/>
                  <a:pt x="1432" y="4"/>
                  <a:pt x="1584" y="8"/>
                </a:cubicBezTo>
              </a:path>
            </a:pathLst>
          </a:custGeom>
          <a:noFill/>
          <a:ln w="38100" cap="rnd">
            <a:solidFill>
              <a:srgbClr val="330066"/>
            </a:solidFill>
            <a:prstDash val="sysDot"/>
            <a:round/>
            <a:headEnd type="triangle" w="lg" len="lg"/>
            <a:tailEnd type="triangle" w="lg" len="lg"/>
          </a:ln>
        </p:spPr>
        <p:txBody>
          <a:bodyPr/>
          <a:lstStyle/>
          <a:p>
            <a:endParaRPr lang="ja-JP" altLang="en-US"/>
          </a:p>
        </p:txBody>
      </p:sp>
      <p:grpSp>
        <p:nvGrpSpPr>
          <p:cNvPr id="34856" name="Group 194"/>
          <p:cNvGrpSpPr>
            <a:grpSpLocks/>
          </p:cNvGrpSpPr>
          <p:nvPr/>
        </p:nvGrpSpPr>
        <p:grpSpPr bwMode="auto">
          <a:xfrm>
            <a:off x="3678238" y="6034088"/>
            <a:ext cx="595312" cy="296862"/>
            <a:chOff x="3239" y="3051"/>
            <a:chExt cx="628" cy="383"/>
          </a:xfrm>
        </p:grpSpPr>
        <p:sp>
          <p:nvSpPr>
            <p:cNvPr id="34880" name="AutoShape 195"/>
            <p:cNvSpPr>
              <a:spLocks noChangeAspect="1" noChangeArrowheads="1" noTextEdit="1"/>
            </p:cNvSpPr>
            <p:nvPr/>
          </p:nvSpPr>
          <p:spPr bwMode="auto">
            <a:xfrm>
              <a:off x="3239" y="3051"/>
              <a:ext cx="628" cy="383"/>
            </a:xfrm>
            <a:prstGeom prst="rect">
              <a:avLst/>
            </a:prstGeom>
            <a:noFill/>
            <a:ln w="9525">
              <a:noFill/>
              <a:miter lim="800000"/>
              <a:headEnd/>
              <a:tailEnd/>
            </a:ln>
          </p:spPr>
          <p:txBody>
            <a:bodyPr/>
            <a:lstStyle/>
            <a:p>
              <a:endParaRPr lang="ja-JP" altLang="en-US"/>
            </a:p>
          </p:txBody>
        </p:sp>
        <p:sp>
          <p:nvSpPr>
            <p:cNvPr id="34881" name="Freeform 196"/>
            <p:cNvSpPr>
              <a:spLocks/>
            </p:cNvSpPr>
            <p:nvPr/>
          </p:nvSpPr>
          <p:spPr bwMode="auto">
            <a:xfrm>
              <a:off x="3744" y="3084"/>
              <a:ext cx="109" cy="193"/>
            </a:xfrm>
            <a:custGeom>
              <a:avLst/>
              <a:gdLst>
                <a:gd name="T0" fmla="*/ 0 w 544"/>
                <a:gd name="T1" fmla="*/ 0 h 968"/>
                <a:gd name="T2" fmla="*/ 0 w 544"/>
                <a:gd name="T3" fmla="*/ 0 h 968"/>
                <a:gd name="T4" fmla="*/ 0 w 544"/>
                <a:gd name="T5" fmla="*/ 0 h 968"/>
                <a:gd name="T6" fmla="*/ 0 w 544"/>
                <a:gd name="T7" fmla="*/ 0 h 968"/>
                <a:gd name="T8" fmla="*/ 0 w 544"/>
                <a:gd name="T9" fmla="*/ 0 h 968"/>
                <a:gd name="T10" fmla="*/ 0 w 544"/>
                <a:gd name="T11" fmla="*/ 0 h 968"/>
                <a:gd name="T12" fmla="*/ 0 w 544"/>
                <a:gd name="T13" fmla="*/ 0 h 968"/>
                <a:gd name="T14" fmla="*/ 0 w 544"/>
                <a:gd name="T15" fmla="*/ 0 h 968"/>
                <a:gd name="T16" fmla="*/ 0 w 544"/>
                <a:gd name="T17" fmla="*/ 0 h 968"/>
                <a:gd name="T18" fmla="*/ 0 w 544"/>
                <a:gd name="T19" fmla="*/ 0 h 9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4"/>
                <a:gd name="T31" fmla="*/ 0 h 968"/>
                <a:gd name="T32" fmla="*/ 544 w 544"/>
                <a:gd name="T33" fmla="*/ 968 h 9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4" h="968">
                  <a:moveTo>
                    <a:pt x="0" y="138"/>
                  </a:moveTo>
                  <a:lnTo>
                    <a:pt x="236" y="362"/>
                  </a:lnTo>
                  <a:lnTo>
                    <a:pt x="264" y="641"/>
                  </a:lnTo>
                  <a:lnTo>
                    <a:pt x="177" y="901"/>
                  </a:lnTo>
                  <a:lnTo>
                    <a:pt x="473" y="968"/>
                  </a:lnTo>
                  <a:lnTo>
                    <a:pt x="544" y="610"/>
                  </a:lnTo>
                  <a:lnTo>
                    <a:pt x="481" y="323"/>
                  </a:lnTo>
                  <a:lnTo>
                    <a:pt x="209" y="0"/>
                  </a:lnTo>
                  <a:lnTo>
                    <a:pt x="0" y="138"/>
                  </a:lnTo>
                  <a:close/>
                </a:path>
              </a:pathLst>
            </a:custGeom>
            <a:solidFill>
              <a:srgbClr val="C54619"/>
            </a:solidFill>
            <a:ln w="9525">
              <a:noFill/>
              <a:round/>
              <a:headEnd/>
              <a:tailEnd/>
            </a:ln>
          </p:spPr>
          <p:txBody>
            <a:bodyPr lIns="93635" tIns="46817" rIns="93635" bIns="46817"/>
            <a:lstStyle/>
            <a:p>
              <a:endParaRPr lang="ja-JP" altLang="en-US"/>
            </a:p>
          </p:txBody>
        </p:sp>
        <p:sp>
          <p:nvSpPr>
            <p:cNvPr id="34882" name="Freeform 197"/>
            <p:cNvSpPr>
              <a:spLocks/>
            </p:cNvSpPr>
            <p:nvPr/>
          </p:nvSpPr>
          <p:spPr bwMode="auto">
            <a:xfrm>
              <a:off x="3246" y="3066"/>
              <a:ext cx="596" cy="350"/>
            </a:xfrm>
            <a:custGeom>
              <a:avLst/>
              <a:gdLst>
                <a:gd name="T0" fmla="*/ 0 w 2981"/>
                <a:gd name="T1" fmla="*/ 0 h 1750"/>
                <a:gd name="T2" fmla="*/ 0 w 2981"/>
                <a:gd name="T3" fmla="*/ 0 h 1750"/>
                <a:gd name="T4" fmla="*/ 0 w 2981"/>
                <a:gd name="T5" fmla="*/ 0 h 1750"/>
                <a:gd name="T6" fmla="*/ 0 w 2981"/>
                <a:gd name="T7" fmla="*/ 0 h 1750"/>
                <a:gd name="T8" fmla="*/ 0 w 2981"/>
                <a:gd name="T9" fmla="*/ 0 h 1750"/>
                <a:gd name="T10" fmla="*/ 0 w 2981"/>
                <a:gd name="T11" fmla="*/ 0 h 1750"/>
                <a:gd name="T12" fmla="*/ 0 w 2981"/>
                <a:gd name="T13" fmla="*/ 0 h 1750"/>
                <a:gd name="T14" fmla="*/ 0 w 2981"/>
                <a:gd name="T15" fmla="*/ 0 h 1750"/>
                <a:gd name="T16" fmla="*/ 0 w 2981"/>
                <a:gd name="T17" fmla="*/ 0 h 1750"/>
                <a:gd name="T18" fmla="*/ 0 w 2981"/>
                <a:gd name="T19" fmla="*/ 0 h 1750"/>
                <a:gd name="T20" fmla="*/ 0 w 2981"/>
                <a:gd name="T21" fmla="*/ 0 h 1750"/>
                <a:gd name="T22" fmla="*/ 0 w 2981"/>
                <a:gd name="T23" fmla="*/ 0 h 1750"/>
                <a:gd name="T24" fmla="*/ 0 w 2981"/>
                <a:gd name="T25" fmla="*/ 0 h 1750"/>
                <a:gd name="T26" fmla="*/ 0 w 2981"/>
                <a:gd name="T27" fmla="*/ 0 h 1750"/>
                <a:gd name="T28" fmla="*/ 0 w 2981"/>
                <a:gd name="T29" fmla="*/ 0 h 1750"/>
                <a:gd name="T30" fmla="*/ 0 w 2981"/>
                <a:gd name="T31" fmla="*/ 0 h 1750"/>
                <a:gd name="T32" fmla="*/ 0 w 2981"/>
                <a:gd name="T33" fmla="*/ 0 h 1750"/>
                <a:gd name="T34" fmla="*/ 0 w 2981"/>
                <a:gd name="T35" fmla="*/ 0 h 1750"/>
                <a:gd name="T36" fmla="*/ 0 w 2981"/>
                <a:gd name="T37" fmla="*/ 0 h 1750"/>
                <a:gd name="T38" fmla="*/ 0 w 2981"/>
                <a:gd name="T39" fmla="*/ 0 h 1750"/>
                <a:gd name="T40" fmla="*/ 0 w 2981"/>
                <a:gd name="T41" fmla="*/ 0 h 1750"/>
                <a:gd name="T42" fmla="*/ 0 w 2981"/>
                <a:gd name="T43" fmla="*/ 0 h 1750"/>
                <a:gd name="T44" fmla="*/ 0 w 2981"/>
                <a:gd name="T45" fmla="*/ 0 h 1750"/>
                <a:gd name="T46" fmla="*/ 0 w 2981"/>
                <a:gd name="T47" fmla="*/ 0 h 1750"/>
                <a:gd name="T48" fmla="*/ 0 w 2981"/>
                <a:gd name="T49" fmla="*/ 0 h 1750"/>
                <a:gd name="T50" fmla="*/ 0 w 2981"/>
                <a:gd name="T51" fmla="*/ 0 h 1750"/>
                <a:gd name="T52" fmla="*/ 0 w 2981"/>
                <a:gd name="T53" fmla="*/ 0 h 1750"/>
                <a:gd name="T54" fmla="*/ 0 w 2981"/>
                <a:gd name="T55" fmla="*/ 0 h 1750"/>
                <a:gd name="T56" fmla="*/ 0 w 2981"/>
                <a:gd name="T57" fmla="*/ 0 h 1750"/>
                <a:gd name="T58" fmla="*/ 0 w 2981"/>
                <a:gd name="T59" fmla="*/ 0 h 17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81"/>
                <a:gd name="T91" fmla="*/ 0 h 1750"/>
                <a:gd name="T92" fmla="*/ 2981 w 2981"/>
                <a:gd name="T93" fmla="*/ 1750 h 175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81" h="1750">
                  <a:moveTo>
                    <a:pt x="0" y="1412"/>
                  </a:moveTo>
                  <a:lnTo>
                    <a:pt x="122" y="1156"/>
                  </a:lnTo>
                  <a:lnTo>
                    <a:pt x="1467" y="709"/>
                  </a:lnTo>
                  <a:lnTo>
                    <a:pt x="1447" y="539"/>
                  </a:lnTo>
                  <a:lnTo>
                    <a:pt x="1728" y="445"/>
                  </a:lnTo>
                  <a:lnTo>
                    <a:pt x="1929" y="161"/>
                  </a:lnTo>
                  <a:lnTo>
                    <a:pt x="2181" y="23"/>
                  </a:lnTo>
                  <a:lnTo>
                    <a:pt x="2442" y="0"/>
                  </a:lnTo>
                  <a:lnTo>
                    <a:pt x="2765" y="110"/>
                  </a:lnTo>
                  <a:lnTo>
                    <a:pt x="2220" y="535"/>
                  </a:lnTo>
                  <a:lnTo>
                    <a:pt x="2366" y="857"/>
                  </a:lnTo>
                  <a:lnTo>
                    <a:pt x="2981" y="963"/>
                  </a:lnTo>
                  <a:lnTo>
                    <a:pt x="2793" y="1218"/>
                  </a:lnTo>
                  <a:lnTo>
                    <a:pt x="2524" y="1388"/>
                  </a:lnTo>
                  <a:lnTo>
                    <a:pt x="2256" y="1388"/>
                  </a:lnTo>
                  <a:lnTo>
                    <a:pt x="1916" y="1258"/>
                  </a:lnTo>
                  <a:lnTo>
                    <a:pt x="1637" y="1364"/>
                  </a:lnTo>
                  <a:lnTo>
                    <a:pt x="1545" y="1145"/>
                  </a:lnTo>
                  <a:lnTo>
                    <a:pt x="1333" y="1455"/>
                  </a:lnTo>
                  <a:lnTo>
                    <a:pt x="1187" y="1318"/>
                  </a:lnTo>
                  <a:lnTo>
                    <a:pt x="1049" y="1557"/>
                  </a:lnTo>
                  <a:lnTo>
                    <a:pt x="919" y="1388"/>
                  </a:lnTo>
                  <a:lnTo>
                    <a:pt x="765" y="1648"/>
                  </a:lnTo>
                  <a:lnTo>
                    <a:pt x="667" y="1471"/>
                  </a:lnTo>
                  <a:lnTo>
                    <a:pt x="501" y="1722"/>
                  </a:lnTo>
                  <a:lnTo>
                    <a:pt x="371" y="1589"/>
                  </a:lnTo>
                  <a:lnTo>
                    <a:pt x="252" y="1750"/>
                  </a:lnTo>
                  <a:lnTo>
                    <a:pt x="87" y="1604"/>
                  </a:lnTo>
                  <a:lnTo>
                    <a:pt x="0" y="1412"/>
                  </a:lnTo>
                  <a:close/>
                </a:path>
              </a:pathLst>
            </a:custGeom>
            <a:solidFill>
              <a:srgbClr val="C54619"/>
            </a:solidFill>
            <a:ln w="9525">
              <a:noFill/>
              <a:round/>
              <a:headEnd/>
              <a:tailEnd/>
            </a:ln>
          </p:spPr>
          <p:txBody>
            <a:bodyPr lIns="93635" tIns="46817" rIns="93635" bIns="46817"/>
            <a:lstStyle/>
            <a:p>
              <a:endParaRPr lang="ja-JP" altLang="en-US"/>
            </a:p>
          </p:txBody>
        </p:sp>
        <p:sp>
          <p:nvSpPr>
            <p:cNvPr id="34883" name="Freeform 198"/>
            <p:cNvSpPr>
              <a:spLocks/>
            </p:cNvSpPr>
            <p:nvPr/>
          </p:nvSpPr>
          <p:spPr bwMode="auto">
            <a:xfrm>
              <a:off x="3239" y="3130"/>
              <a:ext cx="380" cy="300"/>
            </a:xfrm>
            <a:custGeom>
              <a:avLst/>
              <a:gdLst>
                <a:gd name="T0" fmla="*/ 0 w 1901"/>
                <a:gd name="T1" fmla="*/ 0 h 1500"/>
                <a:gd name="T2" fmla="*/ 0 w 1901"/>
                <a:gd name="T3" fmla="*/ 0 h 1500"/>
                <a:gd name="T4" fmla="*/ 0 w 1901"/>
                <a:gd name="T5" fmla="*/ 0 h 1500"/>
                <a:gd name="T6" fmla="*/ 0 w 1901"/>
                <a:gd name="T7" fmla="*/ 0 h 1500"/>
                <a:gd name="T8" fmla="*/ 0 w 1901"/>
                <a:gd name="T9" fmla="*/ 0 h 1500"/>
                <a:gd name="T10" fmla="*/ 0 w 1901"/>
                <a:gd name="T11" fmla="*/ 0 h 1500"/>
                <a:gd name="T12" fmla="*/ 0 w 1901"/>
                <a:gd name="T13" fmla="*/ 0 h 1500"/>
                <a:gd name="T14" fmla="*/ 0 w 1901"/>
                <a:gd name="T15" fmla="*/ 0 h 1500"/>
                <a:gd name="T16" fmla="*/ 0 w 1901"/>
                <a:gd name="T17" fmla="*/ 0 h 1500"/>
                <a:gd name="T18" fmla="*/ 0 w 1901"/>
                <a:gd name="T19" fmla="*/ 0 h 1500"/>
                <a:gd name="T20" fmla="*/ 0 w 1901"/>
                <a:gd name="T21" fmla="*/ 0 h 1500"/>
                <a:gd name="T22" fmla="*/ 0 w 1901"/>
                <a:gd name="T23" fmla="*/ 0 h 1500"/>
                <a:gd name="T24" fmla="*/ 0 w 1901"/>
                <a:gd name="T25" fmla="*/ 0 h 1500"/>
                <a:gd name="T26" fmla="*/ 0 w 1901"/>
                <a:gd name="T27" fmla="*/ 0 h 1500"/>
                <a:gd name="T28" fmla="*/ 0 w 1901"/>
                <a:gd name="T29" fmla="*/ 0 h 1500"/>
                <a:gd name="T30" fmla="*/ 0 w 1901"/>
                <a:gd name="T31" fmla="*/ 0 h 15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01"/>
                <a:gd name="T49" fmla="*/ 0 h 1500"/>
                <a:gd name="T50" fmla="*/ 1901 w 1901"/>
                <a:gd name="T51" fmla="*/ 1500 h 15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01" h="1500">
                  <a:moveTo>
                    <a:pt x="118" y="1047"/>
                  </a:moveTo>
                  <a:lnTo>
                    <a:pt x="186" y="887"/>
                  </a:lnTo>
                  <a:lnTo>
                    <a:pt x="1569" y="431"/>
                  </a:lnTo>
                  <a:lnTo>
                    <a:pt x="1524" y="287"/>
                  </a:lnTo>
                  <a:lnTo>
                    <a:pt x="1824" y="185"/>
                  </a:lnTo>
                  <a:lnTo>
                    <a:pt x="1901" y="0"/>
                  </a:lnTo>
                  <a:lnTo>
                    <a:pt x="1409" y="167"/>
                  </a:lnTo>
                  <a:lnTo>
                    <a:pt x="1460" y="350"/>
                  </a:lnTo>
                  <a:lnTo>
                    <a:pt x="118" y="796"/>
                  </a:lnTo>
                  <a:lnTo>
                    <a:pt x="0" y="1064"/>
                  </a:lnTo>
                  <a:lnTo>
                    <a:pt x="96" y="1328"/>
                  </a:lnTo>
                  <a:lnTo>
                    <a:pt x="304" y="1500"/>
                  </a:lnTo>
                  <a:lnTo>
                    <a:pt x="313" y="1366"/>
                  </a:lnTo>
                  <a:lnTo>
                    <a:pt x="170" y="1237"/>
                  </a:lnTo>
                  <a:lnTo>
                    <a:pt x="118" y="1047"/>
                  </a:lnTo>
                  <a:close/>
                </a:path>
              </a:pathLst>
            </a:custGeom>
            <a:solidFill>
              <a:srgbClr val="C54619"/>
            </a:solidFill>
            <a:ln w="9525">
              <a:noFill/>
              <a:round/>
              <a:headEnd/>
              <a:tailEnd/>
            </a:ln>
          </p:spPr>
          <p:txBody>
            <a:bodyPr lIns="93635" tIns="46817" rIns="93635" bIns="46817"/>
            <a:lstStyle/>
            <a:p>
              <a:endParaRPr lang="ja-JP" altLang="en-US"/>
            </a:p>
          </p:txBody>
        </p:sp>
        <p:sp>
          <p:nvSpPr>
            <p:cNvPr id="34884" name="Freeform 199"/>
            <p:cNvSpPr>
              <a:spLocks/>
            </p:cNvSpPr>
            <p:nvPr/>
          </p:nvSpPr>
          <p:spPr bwMode="auto">
            <a:xfrm>
              <a:off x="3293" y="3287"/>
              <a:ext cx="352" cy="143"/>
            </a:xfrm>
            <a:custGeom>
              <a:avLst/>
              <a:gdLst>
                <a:gd name="T0" fmla="*/ 0 w 1763"/>
                <a:gd name="T1" fmla="*/ 0 h 716"/>
                <a:gd name="T2" fmla="*/ 0 w 1763"/>
                <a:gd name="T3" fmla="*/ 0 h 716"/>
                <a:gd name="T4" fmla="*/ 0 w 1763"/>
                <a:gd name="T5" fmla="*/ 0 h 716"/>
                <a:gd name="T6" fmla="*/ 0 w 1763"/>
                <a:gd name="T7" fmla="*/ 0 h 716"/>
                <a:gd name="T8" fmla="*/ 0 w 1763"/>
                <a:gd name="T9" fmla="*/ 0 h 716"/>
                <a:gd name="T10" fmla="*/ 0 w 1763"/>
                <a:gd name="T11" fmla="*/ 0 h 716"/>
                <a:gd name="T12" fmla="*/ 0 w 1763"/>
                <a:gd name="T13" fmla="*/ 0 h 716"/>
                <a:gd name="T14" fmla="*/ 0 w 1763"/>
                <a:gd name="T15" fmla="*/ 0 h 716"/>
                <a:gd name="T16" fmla="*/ 0 w 1763"/>
                <a:gd name="T17" fmla="*/ 0 h 716"/>
                <a:gd name="T18" fmla="*/ 0 w 1763"/>
                <a:gd name="T19" fmla="*/ 0 h 716"/>
                <a:gd name="T20" fmla="*/ 0 w 1763"/>
                <a:gd name="T21" fmla="*/ 0 h 716"/>
                <a:gd name="T22" fmla="*/ 0 w 1763"/>
                <a:gd name="T23" fmla="*/ 0 h 716"/>
                <a:gd name="T24" fmla="*/ 0 w 1763"/>
                <a:gd name="T25" fmla="*/ 0 h 716"/>
                <a:gd name="T26" fmla="*/ 0 w 1763"/>
                <a:gd name="T27" fmla="*/ 0 h 716"/>
                <a:gd name="T28" fmla="*/ 0 w 1763"/>
                <a:gd name="T29" fmla="*/ 0 h 716"/>
                <a:gd name="T30" fmla="*/ 0 w 1763"/>
                <a:gd name="T31" fmla="*/ 0 h 716"/>
                <a:gd name="T32" fmla="*/ 0 w 1763"/>
                <a:gd name="T33" fmla="*/ 0 h 716"/>
                <a:gd name="T34" fmla="*/ 0 w 1763"/>
                <a:gd name="T35" fmla="*/ 0 h 716"/>
                <a:gd name="T36" fmla="*/ 0 w 1763"/>
                <a:gd name="T37" fmla="*/ 0 h 716"/>
                <a:gd name="T38" fmla="*/ 0 w 1763"/>
                <a:gd name="T39" fmla="*/ 0 h 716"/>
                <a:gd name="T40" fmla="*/ 0 w 1763"/>
                <a:gd name="T41" fmla="*/ 0 h 716"/>
                <a:gd name="T42" fmla="*/ 0 w 1763"/>
                <a:gd name="T43" fmla="*/ 0 h 716"/>
                <a:gd name="T44" fmla="*/ 0 w 1763"/>
                <a:gd name="T45" fmla="*/ 0 h 716"/>
                <a:gd name="T46" fmla="*/ 0 w 1763"/>
                <a:gd name="T47" fmla="*/ 0 h 716"/>
                <a:gd name="T48" fmla="*/ 0 w 1763"/>
                <a:gd name="T49" fmla="*/ 0 h 716"/>
                <a:gd name="T50" fmla="*/ 0 w 1763"/>
                <a:gd name="T51" fmla="*/ 0 h 716"/>
                <a:gd name="T52" fmla="*/ 0 w 1763"/>
                <a:gd name="T53" fmla="*/ 0 h 7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63"/>
                <a:gd name="T82" fmla="*/ 0 h 716"/>
                <a:gd name="T83" fmla="*/ 1763 w 1763"/>
                <a:gd name="T84" fmla="*/ 716 h 71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63" h="716">
                  <a:moveTo>
                    <a:pt x="0" y="588"/>
                  </a:moveTo>
                  <a:lnTo>
                    <a:pt x="146" y="402"/>
                  </a:lnTo>
                  <a:lnTo>
                    <a:pt x="268" y="541"/>
                  </a:lnTo>
                  <a:lnTo>
                    <a:pt x="423" y="296"/>
                  </a:lnTo>
                  <a:lnTo>
                    <a:pt x="542" y="457"/>
                  </a:lnTo>
                  <a:lnTo>
                    <a:pt x="700" y="203"/>
                  </a:lnTo>
                  <a:lnTo>
                    <a:pt x="807" y="376"/>
                  </a:lnTo>
                  <a:lnTo>
                    <a:pt x="957" y="113"/>
                  </a:lnTo>
                  <a:lnTo>
                    <a:pt x="1092" y="287"/>
                  </a:lnTo>
                  <a:lnTo>
                    <a:pt x="1246" y="41"/>
                  </a:lnTo>
                  <a:lnTo>
                    <a:pt x="1369" y="0"/>
                  </a:lnTo>
                  <a:lnTo>
                    <a:pt x="1429" y="175"/>
                  </a:lnTo>
                  <a:lnTo>
                    <a:pt x="1703" y="55"/>
                  </a:lnTo>
                  <a:lnTo>
                    <a:pt x="1763" y="191"/>
                  </a:lnTo>
                  <a:lnTo>
                    <a:pt x="1369" y="354"/>
                  </a:lnTo>
                  <a:lnTo>
                    <a:pt x="1300" y="126"/>
                  </a:lnTo>
                  <a:lnTo>
                    <a:pt x="1100" y="465"/>
                  </a:lnTo>
                  <a:lnTo>
                    <a:pt x="961" y="279"/>
                  </a:lnTo>
                  <a:lnTo>
                    <a:pt x="815" y="559"/>
                  </a:lnTo>
                  <a:lnTo>
                    <a:pt x="696" y="363"/>
                  </a:lnTo>
                  <a:lnTo>
                    <a:pt x="557" y="618"/>
                  </a:lnTo>
                  <a:lnTo>
                    <a:pt x="440" y="448"/>
                  </a:lnTo>
                  <a:lnTo>
                    <a:pt x="297" y="711"/>
                  </a:lnTo>
                  <a:lnTo>
                    <a:pt x="150" y="537"/>
                  </a:lnTo>
                  <a:lnTo>
                    <a:pt x="35" y="716"/>
                  </a:lnTo>
                  <a:lnTo>
                    <a:pt x="0" y="588"/>
                  </a:lnTo>
                  <a:close/>
                </a:path>
              </a:pathLst>
            </a:custGeom>
            <a:solidFill>
              <a:srgbClr val="C54619"/>
            </a:solidFill>
            <a:ln w="9525">
              <a:noFill/>
              <a:round/>
              <a:headEnd/>
              <a:tailEnd/>
            </a:ln>
          </p:spPr>
          <p:txBody>
            <a:bodyPr lIns="93635" tIns="46817" rIns="93635" bIns="46817"/>
            <a:lstStyle/>
            <a:p>
              <a:endParaRPr lang="ja-JP" altLang="en-US"/>
            </a:p>
          </p:txBody>
        </p:sp>
        <p:sp>
          <p:nvSpPr>
            <p:cNvPr id="34885" name="Freeform 200"/>
            <p:cNvSpPr>
              <a:spLocks/>
            </p:cNvSpPr>
            <p:nvPr/>
          </p:nvSpPr>
          <p:spPr bwMode="auto">
            <a:xfrm>
              <a:off x="3586" y="3055"/>
              <a:ext cx="277" cy="303"/>
            </a:xfrm>
            <a:custGeom>
              <a:avLst/>
              <a:gdLst>
                <a:gd name="T0" fmla="*/ 0 w 1384"/>
                <a:gd name="T1" fmla="*/ 0 h 1513"/>
                <a:gd name="T2" fmla="*/ 0 w 1384"/>
                <a:gd name="T3" fmla="*/ 0 h 1513"/>
                <a:gd name="T4" fmla="*/ 0 w 1384"/>
                <a:gd name="T5" fmla="*/ 0 h 1513"/>
                <a:gd name="T6" fmla="*/ 0 w 1384"/>
                <a:gd name="T7" fmla="*/ 0 h 1513"/>
                <a:gd name="T8" fmla="*/ 0 w 1384"/>
                <a:gd name="T9" fmla="*/ 0 h 1513"/>
                <a:gd name="T10" fmla="*/ 0 w 1384"/>
                <a:gd name="T11" fmla="*/ 0 h 1513"/>
                <a:gd name="T12" fmla="*/ 0 w 1384"/>
                <a:gd name="T13" fmla="*/ 0 h 1513"/>
                <a:gd name="T14" fmla="*/ 0 w 1384"/>
                <a:gd name="T15" fmla="*/ 0 h 1513"/>
                <a:gd name="T16" fmla="*/ 0 w 1384"/>
                <a:gd name="T17" fmla="*/ 0 h 1513"/>
                <a:gd name="T18" fmla="*/ 0 w 1384"/>
                <a:gd name="T19" fmla="*/ 0 h 1513"/>
                <a:gd name="T20" fmla="*/ 0 w 1384"/>
                <a:gd name="T21" fmla="*/ 0 h 1513"/>
                <a:gd name="T22" fmla="*/ 0 w 1384"/>
                <a:gd name="T23" fmla="*/ 0 h 1513"/>
                <a:gd name="T24" fmla="*/ 0 w 1384"/>
                <a:gd name="T25" fmla="*/ 0 h 1513"/>
                <a:gd name="T26" fmla="*/ 0 w 1384"/>
                <a:gd name="T27" fmla="*/ 0 h 1513"/>
                <a:gd name="T28" fmla="*/ 0 w 1384"/>
                <a:gd name="T29" fmla="*/ 0 h 1513"/>
                <a:gd name="T30" fmla="*/ 0 w 1384"/>
                <a:gd name="T31" fmla="*/ 0 h 1513"/>
                <a:gd name="T32" fmla="*/ 0 w 1384"/>
                <a:gd name="T33" fmla="*/ 0 h 1513"/>
                <a:gd name="T34" fmla="*/ 0 w 1384"/>
                <a:gd name="T35" fmla="*/ 0 h 1513"/>
                <a:gd name="T36" fmla="*/ 0 w 1384"/>
                <a:gd name="T37" fmla="*/ 0 h 1513"/>
                <a:gd name="T38" fmla="*/ 0 w 1384"/>
                <a:gd name="T39" fmla="*/ 0 h 1513"/>
                <a:gd name="T40" fmla="*/ 0 w 1384"/>
                <a:gd name="T41" fmla="*/ 0 h 1513"/>
                <a:gd name="T42" fmla="*/ 0 w 1384"/>
                <a:gd name="T43" fmla="*/ 0 h 1513"/>
                <a:gd name="T44" fmla="*/ 0 w 1384"/>
                <a:gd name="T45" fmla="*/ 0 h 1513"/>
                <a:gd name="T46" fmla="*/ 0 w 1384"/>
                <a:gd name="T47" fmla="*/ 0 h 1513"/>
                <a:gd name="T48" fmla="*/ 0 w 1384"/>
                <a:gd name="T49" fmla="*/ 0 h 1513"/>
                <a:gd name="T50" fmla="*/ 0 w 1384"/>
                <a:gd name="T51" fmla="*/ 0 h 1513"/>
                <a:gd name="T52" fmla="*/ 0 w 1384"/>
                <a:gd name="T53" fmla="*/ 0 h 1513"/>
                <a:gd name="T54" fmla="*/ 0 w 1384"/>
                <a:gd name="T55" fmla="*/ 0 h 1513"/>
                <a:gd name="T56" fmla="*/ 0 w 1384"/>
                <a:gd name="T57" fmla="*/ 0 h 1513"/>
                <a:gd name="T58" fmla="*/ 0 w 1384"/>
                <a:gd name="T59" fmla="*/ 0 h 1513"/>
                <a:gd name="T60" fmla="*/ 0 w 1384"/>
                <a:gd name="T61" fmla="*/ 0 h 1513"/>
                <a:gd name="T62" fmla="*/ 0 w 1384"/>
                <a:gd name="T63" fmla="*/ 0 h 1513"/>
                <a:gd name="T64" fmla="*/ 0 w 1384"/>
                <a:gd name="T65" fmla="*/ 0 h 1513"/>
                <a:gd name="T66" fmla="*/ 0 w 1384"/>
                <a:gd name="T67" fmla="*/ 0 h 1513"/>
                <a:gd name="T68" fmla="*/ 0 w 1384"/>
                <a:gd name="T69" fmla="*/ 0 h 1513"/>
                <a:gd name="T70" fmla="*/ 0 w 1384"/>
                <a:gd name="T71" fmla="*/ 0 h 1513"/>
                <a:gd name="T72" fmla="*/ 0 w 1384"/>
                <a:gd name="T73" fmla="*/ 0 h 1513"/>
                <a:gd name="T74" fmla="*/ 0 w 1384"/>
                <a:gd name="T75" fmla="*/ 0 h 1513"/>
                <a:gd name="T76" fmla="*/ 0 w 1384"/>
                <a:gd name="T77" fmla="*/ 0 h 1513"/>
                <a:gd name="T78" fmla="*/ 0 w 1384"/>
                <a:gd name="T79" fmla="*/ 0 h 1513"/>
                <a:gd name="T80" fmla="*/ 0 w 1384"/>
                <a:gd name="T81" fmla="*/ 0 h 1513"/>
                <a:gd name="T82" fmla="*/ 0 w 1384"/>
                <a:gd name="T83" fmla="*/ 0 h 15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4"/>
                <a:gd name="T127" fmla="*/ 0 h 1513"/>
                <a:gd name="T128" fmla="*/ 1384 w 1384"/>
                <a:gd name="T129" fmla="*/ 1513 h 151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4" h="1513">
                  <a:moveTo>
                    <a:pt x="116" y="1286"/>
                  </a:moveTo>
                  <a:lnTo>
                    <a:pt x="183" y="1348"/>
                  </a:lnTo>
                  <a:lnTo>
                    <a:pt x="242" y="1379"/>
                  </a:lnTo>
                  <a:lnTo>
                    <a:pt x="320" y="1428"/>
                  </a:lnTo>
                  <a:lnTo>
                    <a:pt x="404" y="1466"/>
                  </a:lnTo>
                  <a:lnTo>
                    <a:pt x="491" y="1494"/>
                  </a:lnTo>
                  <a:lnTo>
                    <a:pt x="581" y="1510"/>
                  </a:lnTo>
                  <a:lnTo>
                    <a:pt x="673" y="1513"/>
                  </a:lnTo>
                  <a:lnTo>
                    <a:pt x="763" y="1506"/>
                  </a:lnTo>
                  <a:lnTo>
                    <a:pt x="853" y="1487"/>
                  </a:lnTo>
                  <a:lnTo>
                    <a:pt x="939" y="1455"/>
                  </a:lnTo>
                  <a:lnTo>
                    <a:pt x="1022" y="1413"/>
                  </a:lnTo>
                  <a:lnTo>
                    <a:pt x="1098" y="1360"/>
                  </a:lnTo>
                  <a:lnTo>
                    <a:pt x="1167" y="1298"/>
                  </a:lnTo>
                  <a:lnTo>
                    <a:pt x="1228" y="1226"/>
                  </a:lnTo>
                  <a:lnTo>
                    <a:pt x="1279" y="1148"/>
                  </a:lnTo>
                  <a:lnTo>
                    <a:pt x="1322" y="1064"/>
                  </a:lnTo>
                  <a:lnTo>
                    <a:pt x="1355" y="976"/>
                  </a:lnTo>
                  <a:lnTo>
                    <a:pt x="1375" y="883"/>
                  </a:lnTo>
                  <a:lnTo>
                    <a:pt x="1384" y="788"/>
                  </a:lnTo>
                  <a:lnTo>
                    <a:pt x="1382" y="693"/>
                  </a:lnTo>
                  <a:lnTo>
                    <a:pt x="1369" y="600"/>
                  </a:lnTo>
                  <a:lnTo>
                    <a:pt x="1344" y="507"/>
                  </a:lnTo>
                  <a:lnTo>
                    <a:pt x="1309" y="420"/>
                  </a:lnTo>
                  <a:lnTo>
                    <a:pt x="1263" y="338"/>
                  </a:lnTo>
                  <a:lnTo>
                    <a:pt x="1208" y="262"/>
                  </a:lnTo>
                  <a:lnTo>
                    <a:pt x="1143" y="193"/>
                  </a:lnTo>
                  <a:lnTo>
                    <a:pt x="1072" y="135"/>
                  </a:lnTo>
                  <a:lnTo>
                    <a:pt x="994" y="86"/>
                  </a:lnTo>
                  <a:lnTo>
                    <a:pt x="911" y="47"/>
                  </a:lnTo>
                  <a:lnTo>
                    <a:pt x="823" y="20"/>
                  </a:lnTo>
                  <a:lnTo>
                    <a:pt x="733" y="4"/>
                  </a:lnTo>
                  <a:lnTo>
                    <a:pt x="642" y="0"/>
                  </a:lnTo>
                  <a:lnTo>
                    <a:pt x="551" y="8"/>
                  </a:lnTo>
                  <a:lnTo>
                    <a:pt x="461" y="27"/>
                  </a:lnTo>
                  <a:lnTo>
                    <a:pt x="375" y="59"/>
                  </a:lnTo>
                  <a:lnTo>
                    <a:pt x="293" y="101"/>
                  </a:lnTo>
                  <a:lnTo>
                    <a:pt x="217" y="153"/>
                  </a:lnTo>
                  <a:lnTo>
                    <a:pt x="148" y="216"/>
                  </a:lnTo>
                  <a:lnTo>
                    <a:pt x="87" y="287"/>
                  </a:lnTo>
                  <a:lnTo>
                    <a:pt x="35" y="365"/>
                  </a:lnTo>
                  <a:lnTo>
                    <a:pt x="0" y="433"/>
                  </a:lnTo>
                  <a:lnTo>
                    <a:pt x="137" y="443"/>
                  </a:lnTo>
                  <a:lnTo>
                    <a:pt x="179" y="377"/>
                  </a:lnTo>
                  <a:lnTo>
                    <a:pt x="228" y="317"/>
                  </a:lnTo>
                  <a:lnTo>
                    <a:pt x="284" y="264"/>
                  </a:lnTo>
                  <a:lnTo>
                    <a:pt x="346" y="219"/>
                  </a:lnTo>
                  <a:lnTo>
                    <a:pt x="412" y="182"/>
                  </a:lnTo>
                  <a:lnTo>
                    <a:pt x="483" y="154"/>
                  </a:lnTo>
                  <a:lnTo>
                    <a:pt x="557" y="136"/>
                  </a:lnTo>
                  <a:lnTo>
                    <a:pt x="631" y="128"/>
                  </a:lnTo>
                  <a:lnTo>
                    <a:pt x="708" y="129"/>
                  </a:lnTo>
                  <a:lnTo>
                    <a:pt x="783" y="140"/>
                  </a:lnTo>
                  <a:lnTo>
                    <a:pt x="855" y="161"/>
                  </a:lnTo>
                  <a:lnTo>
                    <a:pt x="925" y="190"/>
                  </a:lnTo>
                  <a:lnTo>
                    <a:pt x="990" y="229"/>
                  </a:lnTo>
                  <a:lnTo>
                    <a:pt x="1051" y="277"/>
                  </a:lnTo>
                  <a:lnTo>
                    <a:pt x="1105" y="332"/>
                  </a:lnTo>
                  <a:lnTo>
                    <a:pt x="1153" y="392"/>
                  </a:lnTo>
                  <a:lnTo>
                    <a:pt x="1192" y="460"/>
                  </a:lnTo>
                  <a:lnTo>
                    <a:pt x="1223" y="532"/>
                  </a:lnTo>
                  <a:lnTo>
                    <a:pt x="1245" y="607"/>
                  </a:lnTo>
                  <a:lnTo>
                    <a:pt x="1258" y="685"/>
                  </a:lnTo>
                  <a:lnTo>
                    <a:pt x="1262" y="763"/>
                  </a:lnTo>
                  <a:lnTo>
                    <a:pt x="1256" y="842"/>
                  </a:lnTo>
                  <a:lnTo>
                    <a:pt x="1240" y="919"/>
                  </a:lnTo>
                  <a:lnTo>
                    <a:pt x="1215" y="992"/>
                  </a:lnTo>
                  <a:lnTo>
                    <a:pt x="1182" y="1063"/>
                  </a:lnTo>
                  <a:lnTo>
                    <a:pt x="1141" y="1129"/>
                  </a:lnTo>
                  <a:lnTo>
                    <a:pt x="1092" y="1189"/>
                  </a:lnTo>
                  <a:lnTo>
                    <a:pt x="1036" y="1242"/>
                  </a:lnTo>
                  <a:lnTo>
                    <a:pt x="974" y="1287"/>
                  </a:lnTo>
                  <a:lnTo>
                    <a:pt x="907" y="1324"/>
                  </a:lnTo>
                  <a:lnTo>
                    <a:pt x="836" y="1351"/>
                  </a:lnTo>
                  <a:lnTo>
                    <a:pt x="763" y="1370"/>
                  </a:lnTo>
                  <a:lnTo>
                    <a:pt x="688" y="1378"/>
                  </a:lnTo>
                  <a:lnTo>
                    <a:pt x="613" y="1378"/>
                  </a:lnTo>
                  <a:lnTo>
                    <a:pt x="538" y="1366"/>
                  </a:lnTo>
                  <a:lnTo>
                    <a:pt x="464" y="1345"/>
                  </a:lnTo>
                  <a:lnTo>
                    <a:pt x="394" y="1315"/>
                  </a:lnTo>
                  <a:lnTo>
                    <a:pt x="329" y="1277"/>
                  </a:lnTo>
                  <a:lnTo>
                    <a:pt x="269" y="1229"/>
                  </a:lnTo>
                  <a:lnTo>
                    <a:pt x="237" y="1212"/>
                  </a:lnTo>
                  <a:lnTo>
                    <a:pt x="116" y="1286"/>
                  </a:lnTo>
                  <a:close/>
                </a:path>
              </a:pathLst>
            </a:custGeom>
            <a:solidFill>
              <a:srgbClr val="C54619"/>
            </a:solidFill>
            <a:ln w="9525">
              <a:noFill/>
              <a:round/>
              <a:headEnd/>
              <a:tailEnd/>
            </a:ln>
          </p:spPr>
          <p:txBody>
            <a:bodyPr lIns="93635" tIns="46817" rIns="93635" bIns="46817"/>
            <a:lstStyle/>
            <a:p>
              <a:endParaRPr lang="ja-JP" altLang="en-US"/>
            </a:p>
          </p:txBody>
        </p:sp>
        <p:sp>
          <p:nvSpPr>
            <p:cNvPr id="34886" name="Freeform 201"/>
            <p:cNvSpPr>
              <a:spLocks/>
            </p:cNvSpPr>
            <p:nvPr/>
          </p:nvSpPr>
          <p:spPr bwMode="auto">
            <a:xfrm>
              <a:off x="3613" y="3095"/>
              <a:ext cx="206" cy="218"/>
            </a:xfrm>
            <a:custGeom>
              <a:avLst/>
              <a:gdLst>
                <a:gd name="T0" fmla="*/ 0 w 1030"/>
                <a:gd name="T1" fmla="*/ 0 h 1091"/>
                <a:gd name="T2" fmla="*/ 0 w 1030"/>
                <a:gd name="T3" fmla="*/ 0 h 1091"/>
                <a:gd name="T4" fmla="*/ 0 w 1030"/>
                <a:gd name="T5" fmla="*/ 0 h 1091"/>
                <a:gd name="T6" fmla="*/ 0 w 1030"/>
                <a:gd name="T7" fmla="*/ 0 h 1091"/>
                <a:gd name="T8" fmla="*/ 0 w 1030"/>
                <a:gd name="T9" fmla="*/ 0 h 1091"/>
                <a:gd name="T10" fmla="*/ 0 w 1030"/>
                <a:gd name="T11" fmla="*/ 0 h 1091"/>
                <a:gd name="T12" fmla="*/ 0 w 1030"/>
                <a:gd name="T13" fmla="*/ 0 h 1091"/>
                <a:gd name="T14" fmla="*/ 0 w 1030"/>
                <a:gd name="T15" fmla="*/ 0 h 1091"/>
                <a:gd name="T16" fmla="*/ 0 w 1030"/>
                <a:gd name="T17" fmla="*/ 0 h 1091"/>
                <a:gd name="T18" fmla="*/ 0 w 1030"/>
                <a:gd name="T19" fmla="*/ 0 h 1091"/>
                <a:gd name="T20" fmla="*/ 0 w 1030"/>
                <a:gd name="T21" fmla="*/ 0 h 1091"/>
                <a:gd name="T22" fmla="*/ 0 w 1030"/>
                <a:gd name="T23" fmla="*/ 0 h 1091"/>
                <a:gd name="T24" fmla="*/ 0 w 1030"/>
                <a:gd name="T25" fmla="*/ 0 h 1091"/>
                <a:gd name="T26" fmla="*/ 0 w 1030"/>
                <a:gd name="T27" fmla="*/ 0 h 1091"/>
                <a:gd name="T28" fmla="*/ 0 w 1030"/>
                <a:gd name="T29" fmla="*/ 0 h 1091"/>
                <a:gd name="T30" fmla="*/ 0 w 1030"/>
                <a:gd name="T31" fmla="*/ 0 h 1091"/>
                <a:gd name="T32" fmla="*/ 0 w 1030"/>
                <a:gd name="T33" fmla="*/ 0 h 1091"/>
                <a:gd name="T34" fmla="*/ 0 w 1030"/>
                <a:gd name="T35" fmla="*/ 0 h 1091"/>
                <a:gd name="T36" fmla="*/ 0 w 1030"/>
                <a:gd name="T37" fmla="*/ 0 h 1091"/>
                <a:gd name="T38" fmla="*/ 0 w 1030"/>
                <a:gd name="T39" fmla="*/ 0 h 1091"/>
                <a:gd name="T40" fmla="*/ 0 w 1030"/>
                <a:gd name="T41" fmla="*/ 0 h 1091"/>
                <a:gd name="T42" fmla="*/ 0 w 1030"/>
                <a:gd name="T43" fmla="*/ 0 h 1091"/>
                <a:gd name="T44" fmla="*/ 0 w 1030"/>
                <a:gd name="T45" fmla="*/ 0 h 1091"/>
                <a:gd name="T46" fmla="*/ 0 w 1030"/>
                <a:gd name="T47" fmla="*/ 0 h 1091"/>
                <a:gd name="T48" fmla="*/ 0 w 1030"/>
                <a:gd name="T49" fmla="*/ 0 h 1091"/>
                <a:gd name="T50" fmla="*/ 0 w 1030"/>
                <a:gd name="T51" fmla="*/ 0 h 1091"/>
                <a:gd name="T52" fmla="*/ 0 w 1030"/>
                <a:gd name="T53" fmla="*/ 0 h 1091"/>
                <a:gd name="T54" fmla="*/ 0 w 1030"/>
                <a:gd name="T55" fmla="*/ 0 h 1091"/>
                <a:gd name="T56" fmla="*/ 0 w 1030"/>
                <a:gd name="T57" fmla="*/ 0 h 1091"/>
                <a:gd name="T58" fmla="*/ 0 w 1030"/>
                <a:gd name="T59" fmla="*/ 0 h 1091"/>
                <a:gd name="T60" fmla="*/ 0 w 1030"/>
                <a:gd name="T61" fmla="*/ 0 h 1091"/>
                <a:gd name="T62" fmla="*/ 0 w 1030"/>
                <a:gd name="T63" fmla="*/ 0 h 1091"/>
                <a:gd name="T64" fmla="*/ 0 w 1030"/>
                <a:gd name="T65" fmla="*/ 0 h 1091"/>
                <a:gd name="T66" fmla="*/ 0 w 1030"/>
                <a:gd name="T67" fmla="*/ 0 h 1091"/>
                <a:gd name="T68" fmla="*/ 0 w 1030"/>
                <a:gd name="T69" fmla="*/ 0 h 1091"/>
                <a:gd name="T70" fmla="*/ 0 w 1030"/>
                <a:gd name="T71" fmla="*/ 0 h 1091"/>
                <a:gd name="T72" fmla="*/ 0 w 1030"/>
                <a:gd name="T73" fmla="*/ 0 h 1091"/>
                <a:gd name="T74" fmla="*/ 0 w 1030"/>
                <a:gd name="T75" fmla="*/ 0 h 1091"/>
                <a:gd name="T76" fmla="*/ 0 w 1030"/>
                <a:gd name="T77" fmla="*/ 0 h 1091"/>
                <a:gd name="T78" fmla="*/ 0 w 1030"/>
                <a:gd name="T79" fmla="*/ 0 h 1091"/>
                <a:gd name="T80" fmla="*/ 0 w 1030"/>
                <a:gd name="T81" fmla="*/ 0 h 1091"/>
                <a:gd name="T82" fmla="*/ 0 w 1030"/>
                <a:gd name="T83" fmla="*/ 0 h 1091"/>
                <a:gd name="T84" fmla="*/ 0 w 1030"/>
                <a:gd name="T85" fmla="*/ 0 h 1091"/>
                <a:gd name="T86" fmla="*/ 0 w 1030"/>
                <a:gd name="T87" fmla="*/ 0 h 1091"/>
                <a:gd name="T88" fmla="*/ 0 w 1030"/>
                <a:gd name="T89" fmla="*/ 0 h 1091"/>
                <a:gd name="T90" fmla="*/ 0 w 1030"/>
                <a:gd name="T91" fmla="*/ 0 h 1091"/>
                <a:gd name="T92" fmla="*/ 0 w 1030"/>
                <a:gd name="T93" fmla="*/ 0 h 1091"/>
                <a:gd name="T94" fmla="*/ 0 w 1030"/>
                <a:gd name="T95" fmla="*/ 0 h 10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30"/>
                <a:gd name="T145" fmla="*/ 0 h 1091"/>
                <a:gd name="T146" fmla="*/ 1030 w 1030"/>
                <a:gd name="T147" fmla="*/ 1091 h 10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30" h="1091">
                  <a:moveTo>
                    <a:pt x="987" y="330"/>
                  </a:moveTo>
                  <a:lnTo>
                    <a:pt x="1007" y="385"/>
                  </a:lnTo>
                  <a:lnTo>
                    <a:pt x="1023" y="452"/>
                  </a:lnTo>
                  <a:lnTo>
                    <a:pt x="1030" y="519"/>
                  </a:lnTo>
                  <a:lnTo>
                    <a:pt x="1029" y="588"/>
                  </a:lnTo>
                  <a:lnTo>
                    <a:pt x="1020" y="655"/>
                  </a:lnTo>
                  <a:lnTo>
                    <a:pt x="1002" y="722"/>
                  </a:lnTo>
                  <a:lnTo>
                    <a:pt x="977" y="785"/>
                  </a:lnTo>
                  <a:lnTo>
                    <a:pt x="944" y="845"/>
                  </a:lnTo>
                  <a:lnTo>
                    <a:pt x="905" y="899"/>
                  </a:lnTo>
                  <a:lnTo>
                    <a:pt x="860" y="948"/>
                  </a:lnTo>
                  <a:lnTo>
                    <a:pt x="809" y="991"/>
                  </a:lnTo>
                  <a:lnTo>
                    <a:pt x="752" y="1027"/>
                  </a:lnTo>
                  <a:lnTo>
                    <a:pt x="692" y="1055"/>
                  </a:lnTo>
                  <a:lnTo>
                    <a:pt x="629" y="1075"/>
                  </a:lnTo>
                  <a:lnTo>
                    <a:pt x="565" y="1087"/>
                  </a:lnTo>
                  <a:lnTo>
                    <a:pt x="498" y="1091"/>
                  </a:lnTo>
                  <a:lnTo>
                    <a:pt x="434" y="1086"/>
                  </a:lnTo>
                  <a:lnTo>
                    <a:pt x="370" y="1071"/>
                  </a:lnTo>
                  <a:lnTo>
                    <a:pt x="307" y="1050"/>
                  </a:lnTo>
                  <a:lnTo>
                    <a:pt x="548" y="907"/>
                  </a:lnTo>
                  <a:lnTo>
                    <a:pt x="143" y="937"/>
                  </a:lnTo>
                  <a:lnTo>
                    <a:pt x="415" y="731"/>
                  </a:lnTo>
                  <a:lnTo>
                    <a:pt x="17" y="758"/>
                  </a:lnTo>
                  <a:lnTo>
                    <a:pt x="335" y="529"/>
                  </a:lnTo>
                  <a:lnTo>
                    <a:pt x="0" y="524"/>
                  </a:lnTo>
                  <a:lnTo>
                    <a:pt x="316" y="342"/>
                  </a:lnTo>
                  <a:lnTo>
                    <a:pt x="29" y="333"/>
                  </a:lnTo>
                  <a:lnTo>
                    <a:pt x="344" y="174"/>
                  </a:lnTo>
                  <a:lnTo>
                    <a:pt x="117" y="170"/>
                  </a:lnTo>
                  <a:lnTo>
                    <a:pt x="205" y="100"/>
                  </a:lnTo>
                  <a:lnTo>
                    <a:pt x="261" y="64"/>
                  </a:lnTo>
                  <a:lnTo>
                    <a:pt x="321" y="35"/>
                  </a:lnTo>
                  <a:lnTo>
                    <a:pt x="384" y="16"/>
                  </a:lnTo>
                  <a:lnTo>
                    <a:pt x="449" y="4"/>
                  </a:lnTo>
                  <a:lnTo>
                    <a:pt x="515" y="0"/>
                  </a:lnTo>
                  <a:lnTo>
                    <a:pt x="580" y="6"/>
                  </a:lnTo>
                  <a:lnTo>
                    <a:pt x="645" y="20"/>
                  </a:lnTo>
                  <a:lnTo>
                    <a:pt x="707" y="42"/>
                  </a:lnTo>
                  <a:lnTo>
                    <a:pt x="766" y="71"/>
                  </a:lnTo>
                  <a:lnTo>
                    <a:pt x="821" y="109"/>
                  </a:lnTo>
                  <a:lnTo>
                    <a:pt x="871" y="153"/>
                  </a:lnTo>
                  <a:lnTo>
                    <a:pt x="916" y="205"/>
                  </a:lnTo>
                  <a:lnTo>
                    <a:pt x="954" y="260"/>
                  </a:lnTo>
                  <a:lnTo>
                    <a:pt x="839" y="369"/>
                  </a:lnTo>
                  <a:lnTo>
                    <a:pt x="826" y="349"/>
                  </a:lnTo>
                  <a:lnTo>
                    <a:pt x="811" y="332"/>
                  </a:lnTo>
                  <a:lnTo>
                    <a:pt x="793" y="316"/>
                  </a:lnTo>
                  <a:lnTo>
                    <a:pt x="773" y="304"/>
                  </a:lnTo>
                  <a:lnTo>
                    <a:pt x="753" y="294"/>
                  </a:lnTo>
                  <a:lnTo>
                    <a:pt x="731" y="287"/>
                  </a:lnTo>
                  <a:lnTo>
                    <a:pt x="709" y="282"/>
                  </a:lnTo>
                  <a:lnTo>
                    <a:pt x="686" y="279"/>
                  </a:lnTo>
                  <a:lnTo>
                    <a:pt x="663" y="280"/>
                  </a:lnTo>
                  <a:lnTo>
                    <a:pt x="641" y="286"/>
                  </a:lnTo>
                  <a:lnTo>
                    <a:pt x="619" y="293"/>
                  </a:lnTo>
                  <a:lnTo>
                    <a:pt x="598" y="303"/>
                  </a:lnTo>
                  <a:lnTo>
                    <a:pt x="578" y="315"/>
                  </a:lnTo>
                  <a:lnTo>
                    <a:pt x="560" y="331"/>
                  </a:lnTo>
                  <a:lnTo>
                    <a:pt x="545" y="347"/>
                  </a:lnTo>
                  <a:lnTo>
                    <a:pt x="531" y="367"/>
                  </a:lnTo>
                  <a:lnTo>
                    <a:pt x="520" y="388"/>
                  </a:lnTo>
                  <a:lnTo>
                    <a:pt x="511" y="410"/>
                  </a:lnTo>
                  <a:lnTo>
                    <a:pt x="506" y="433"/>
                  </a:lnTo>
                  <a:lnTo>
                    <a:pt x="503" y="457"/>
                  </a:lnTo>
                  <a:lnTo>
                    <a:pt x="503" y="481"/>
                  </a:lnTo>
                  <a:lnTo>
                    <a:pt x="505" y="504"/>
                  </a:lnTo>
                  <a:lnTo>
                    <a:pt x="511" y="528"/>
                  </a:lnTo>
                  <a:lnTo>
                    <a:pt x="519" y="549"/>
                  </a:lnTo>
                  <a:lnTo>
                    <a:pt x="530" y="571"/>
                  </a:lnTo>
                  <a:lnTo>
                    <a:pt x="544" y="590"/>
                  </a:lnTo>
                  <a:lnTo>
                    <a:pt x="559" y="608"/>
                  </a:lnTo>
                  <a:lnTo>
                    <a:pt x="577" y="623"/>
                  </a:lnTo>
                  <a:lnTo>
                    <a:pt x="595" y="635"/>
                  </a:lnTo>
                  <a:lnTo>
                    <a:pt x="616" y="646"/>
                  </a:lnTo>
                  <a:lnTo>
                    <a:pt x="639" y="654"/>
                  </a:lnTo>
                  <a:lnTo>
                    <a:pt x="661" y="658"/>
                  </a:lnTo>
                  <a:lnTo>
                    <a:pt x="684" y="660"/>
                  </a:lnTo>
                  <a:lnTo>
                    <a:pt x="707" y="658"/>
                  </a:lnTo>
                  <a:lnTo>
                    <a:pt x="729" y="654"/>
                  </a:lnTo>
                  <a:lnTo>
                    <a:pt x="751" y="647"/>
                  </a:lnTo>
                  <a:lnTo>
                    <a:pt x="772" y="636"/>
                  </a:lnTo>
                  <a:lnTo>
                    <a:pt x="791" y="624"/>
                  </a:lnTo>
                  <a:lnTo>
                    <a:pt x="809" y="609"/>
                  </a:lnTo>
                  <a:lnTo>
                    <a:pt x="825" y="591"/>
                  </a:lnTo>
                  <a:lnTo>
                    <a:pt x="838" y="573"/>
                  </a:lnTo>
                  <a:lnTo>
                    <a:pt x="850" y="551"/>
                  </a:lnTo>
                  <a:lnTo>
                    <a:pt x="858" y="530"/>
                  </a:lnTo>
                  <a:lnTo>
                    <a:pt x="864" y="506"/>
                  </a:lnTo>
                  <a:lnTo>
                    <a:pt x="867" y="483"/>
                  </a:lnTo>
                  <a:lnTo>
                    <a:pt x="867" y="459"/>
                  </a:lnTo>
                  <a:lnTo>
                    <a:pt x="864" y="435"/>
                  </a:lnTo>
                  <a:lnTo>
                    <a:pt x="859" y="412"/>
                  </a:lnTo>
                  <a:lnTo>
                    <a:pt x="851" y="389"/>
                  </a:lnTo>
                  <a:lnTo>
                    <a:pt x="987" y="330"/>
                  </a:lnTo>
                  <a:close/>
                </a:path>
              </a:pathLst>
            </a:custGeom>
            <a:solidFill>
              <a:srgbClr val="C54619"/>
            </a:solidFill>
            <a:ln w="9525">
              <a:noFill/>
              <a:round/>
              <a:headEnd/>
              <a:tailEnd/>
            </a:ln>
          </p:spPr>
          <p:txBody>
            <a:bodyPr lIns="93635" tIns="46817" rIns="93635" bIns="46817"/>
            <a:lstStyle/>
            <a:p>
              <a:endParaRPr lang="ja-JP" altLang="en-US"/>
            </a:p>
          </p:txBody>
        </p:sp>
        <p:sp>
          <p:nvSpPr>
            <p:cNvPr id="34887" name="Freeform 202"/>
            <p:cNvSpPr>
              <a:spLocks/>
            </p:cNvSpPr>
            <p:nvPr/>
          </p:nvSpPr>
          <p:spPr bwMode="auto">
            <a:xfrm>
              <a:off x="3781" y="3144"/>
              <a:ext cx="31" cy="28"/>
            </a:xfrm>
            <a:custGeom>
              <a:avLst/>
              <a:gdLst>
                <a:gd name="T0" fmla="*/ 0 w 157"/>
                <a:gd name="T1" fmla="*/ 0 h 142"/>
                <a:gd name="T2" fmla="*/ 0 w 157"/>
                <a:gd name="T3" fmla="*/ 0 h 142"/>
                <a:gd name="T4" fmla="*/ 0 w 157"/>
                <a:gd name="T5" fmla="*/ 0 h 142"/>
                <a:gd name="T6" fmla="*/ 0 w 157"/>
                <a:gd name="T7" fmla="*/ 0 h 142"/>
                <a:gd name="T8" fmla="*/ 0 w 157"/>
                <a:gd name="T9" fmla="*/ 0 h 142"/>
                <a:gd name="T10" fmla="*/ 0 w 157"/>
                <a:gd name="T11" fmla="*/ 0 h 142"/>
                <a:gd name="T12" fmla="*/ 0 w 157"/>
                <a:gd name="T13" fmla="*/ 0 h 142"/>
                <a:gd name="T14" fmla="*/ 0 w 157"/>
                <a:gd name="T15" fmla="*/ 0 h 14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42"/>
                <a:gd name="T26" fmla="*/ 157 w 157"/>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42">
                  <a:moveTo>
                    <a:pt x="0" y="122"/>
                  </a:moveTo>
                  <a:lnTo>
                    <a:pt x="12" y="142"/>
                  </a:lnTo>
                  <a:lnTo>
                    <a:pt x="157" y="109"/>
                  </a:lnTo>
                  <a:lnTo>
                    <a:pt x="148" y="83"/>
                  </a:lnTo>
                  <a:lnTo>
                    <a:pt x="115" y="13"/>
                  </a:lnTo>
                  <a:lnTo>
                    <a:pt x="90" y="0"/>
                  </a:lnTo>
                  <a:lnTo>
                    <a:pt x="0" y="122"/>
                  </a:lnTo>
                  <a:close/>
                </a:path>
              </a:pathLst>
            </a:custGeom>
            <a:solidFill>
              <a:srgbClr val="C54619"/>
            </a:solidFill>
            <a:ln w="9525">
              <a:noFill/>
              <a:round/>
              <a:headEnd/>
              <a:tailEnd/>
            </a:ln>
          </p:spPr>
          <p:txBody>
            <a:bodyPr lIns="93635" tIns="46817" rIns="93635" bIns="46817"/>
            <a:lstStyle/>
            <a:p>
              <a:endParaRPr lang="ja-JP" altLang="en-US"/>
            </a:p>
          </p:txBody>
        </p:sp>
      </p:grpSp>
      <p:grpSp>
        <p:nvGrpSpPr>
          <p:cNvPr id="34857" name="Group 194"/>
          <p:cNvGrpSpPr>
            <a:grpSpLocks/>
          </p:cNvGrpSpPr>
          <p:nvPr/>
        </p:nvGrpSpPr>
        <p:grpSpPr bwMode="auto">
          <a:xfrm>
            <a:off x="1149350" y="6034088"/>
            <a:ext cx="595313" cy="296862"/>
            <a:chOff x="3239" y="3051"/>
            <a:chExt cx="628" cy="383"/>
          </a:xfrm>
        </p:grpSpPr>
        <p:sp>
          <p:nvSpPr>
            <p:cNvPr id="34872" name="AutoShape 195"/>
            <p:cNvSpPr>
              <a:spLocks noChangeAspect="1" noChangeArrowheads="1" noTextEdit="1"/>
            </p:cNvSpPr>
            <p:nvPr/>
          </p:nvSpPr>
          <p:spPr bwMode="auto">
            <a:xfrm>
              <a:off x="3239" y="3051"/>
              <a:ext cx="628" cy="383"/>
            </a:xfrm>
            <a:prstGeom prst="rect">
              <a:avLst/>
            </a:prstGeom>
            <a:noFill/>
            <a:ln w="9525">
              <a:noFill/>
              <a:miter lim="800000"/>
              <a:headEnd/>
              <a:tailEnd/>
            </a:ln>
          </p:spPr>
          <p:txBody>
            <a:bodyPr/>
            <a:lstStyle/>
            <a:p>
              <a:endParaRPr lang="ja-JP" altLang="en-US"/>
            </a:p>
          </p:txBody>
        </p:sp>
        <p:sp>
          <p:nvSpPr>
            <p:cNvPr id="34873" name="Freeform 196"/>
            <p:cNvSpPr>
              <a:spLocks/>
            </p:cNvSpPr>
            <p:nvPr/>
          </p:nvSpPr>
          <p:spPr bwMode="auto">
            <a:xfrm>
              <a:off x="3744" y="3084"/>
              <a:ext cx="109" cy="193"/>
            </a:xfrm>
            <a:custGeom>
              <a:avLst/>
              <a:gdLst>
                <a:gd name="T0" fmla="*/ 0 w 544"/>
                <a:gd name="T1" fmla="*/ 0 h 968"/>
                <a:gd name="T2" fmla="*/ 0 w 544"/>
                <a:gd name="T3" fmla="*/ 0 h 968"/>
                <a:gd name="T4" fmla="*/ 0 w 544"/>
                <a:gd name="T5" fmla="*/ 0 h 968"/>
                <a:gd name="T6" fmla="*/ 0 w 544"/>
                <a:gd name="T7" fmla="*/ 0 h 968"/>
                <a:gd name="T8" fmla="*/ 0 w 544"/>
                <a:gd name="T9" fmla="*/ 0 h 968"/>
                <a:gd name="T10" fmla="*/ 0 w 544"/>
                <a:gd name="T11" fmla="*/ 0 h 968"/>
                <a:gd name="T12" fmla="*/ 0 w 544"/>
                <a:gd name="T13" fmla="*/ 0 h 968"/>
                <a:gd name="T14" fmla="*/ 0 w 544"/>
                <a:gd name="T15" fmla="*/ 0 h 968"/>
                <a:gd name="T16" fmla="*/ 0 w 544"/>
                <a:gd name="T17" fmla="*/ 0 h 968"/>
                <a:gd name="T18" fmla="*/ 0 w 544"/>
                <a:gd name="T19" fmla="*/ 0 h 9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4"/>
                <a:gd name="T31" fmla="*/ 0 h 968"/>
                <a:gd name="T32" fmla="*/ 544 w 544"/>
                <a:gd name="T33" fmla="*/ 968 h 9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4" h="968">
                  <a:moveTo>
                    <a:pt x="0" y="138"/>
                  </a:moveTo>
                  <a:lnTo>
                    <a:pt x="236" y="362"/>
                  </a:lnTo>
                  <a:lnTo>
                    <a:pt x="264" y="641"/>
                  </a:lnTo>
                  <a:lnTo>
                    <a:pt x="177" y="901"/>
                  </a:lnTo>
                  <a:lnTo>
                    <a:pt x="473" y="968"/>
                  </a:lnTo>
                  <a:lnTo>
                    <a:pt x="544" y="610"/>
                  </a:lnTo>
                  <a:lnTo>
                    <a:pt x="481" y="323"/>
                  </a:lnTo>
                  <a:lnTo>
                    <a:pt x="209" y="0"/>
                  </a:lnTo>
                  <a:lnTo>
                    <a:pt x="0" y="138"/>
                  </a:lnTo>
                  <a:close/>
                </a:path>
              </a:pathLst>
            </a:custGeom>
            <a:solidFill>
              <a:srgbClr val="C54619"/>
            </a:solidFill>
            <a:ln w="9525">
              <a:noFill/>
              <a:round/>
              <a:headEnd/>
              <a:tailEnd/>
            </a:ln>
          </p:spPr>
          <p:txBody>
            <a:bodyPr lIns="93635" tIns="46817" rIns="93635" bIns="46817"/>
            <a:lstStyle/>
            <a:p>
              <a:endParaRPr lang="ja-JP" altLang="en-US"/>
            </a:p>
          </p:txBody>
        </p:sp>
        <p:sp>
          <p:nvSpPr>
            <p:cNvPr id="34874" name="Freeform 197"/>
            <p:cNvSpPr>
              <a:spLocks/>
            </p:cNvSpPr>
            <p:nvPr/>
          </p:nvSpPr>
          <p:spPr bwMode="auto">
            <a:xfrm>
              <a:off x="3246" y="3066"/>
              <a:ext cx="596" cy="350"/>
            </a:xfrm>
            <a:custGeom>
              <a:avLst/>
              <a:gdLst>
                <a:gd name="T0" fmla="*/ 0 w 2981"/>
                <a:gd name="T1" fmla="*/ 0 h 1750"/>
                <a:gd name="T2" fmla="*/ 0 w 2981"/>
                <a:gd name="T3" fmla="*/ 0 h 1750"/>
                <a:gd name="T4" fmla="*/ 0 w 2981"/>
                <a:gd name="T5" fmla="*/ 0 h 1750"/>
                <a:gd name="T6" fmla="*/ 0 w 2981"/>
                <a:gd name="T7" fmla="*/ 0 h 1750"/>
                <a:gd name="T8" fmla="*/ 0 w 2981"/>
                <a:gd name="T9" fmla="*/ 0 h 1750"/>
                <a:gd name="T10" fmla="*/ 0 w 2981"/>
                <a:gd name="T11" fmla="*/ 0 h 1750"/>
                <a:gd name="T12" fmla="*/ 0 w 2981"/>
                <a:gd name="T13" fmla="*/ 0 h 1750"/>
                <a:gd name="T14" fmla="*/ 0 w 2981"/>
                <a:gd name="T15" fmla="*/ 0 h 1750"/>
                <a:gd name="T16" fmla="*/ 0 w 2981"/>
                <a:gd name="T17" fmla="*/ 0 h 1750"/>
                <a:gd name="T18" fmla="*/ 0 w 2981"/>
                <a:gd name="T19" fmla="*/ 0 h 1750"/>
                <a:gd name="T20" fmla="*/ 0 w 2981"/>
                <a:gd name="T21" fmla="*/ 0 h 1750"/>
                <a:gd name="T22" fmla="*/ 0 w 2981"/>
                <a:gd name="T23" fmla="*/ 0 h 1750"/>
                <a:gd name="T24" fmla="*/ 0 w 2981"/>
                <a:gd name="T25" fmla="*/ 0 h 1750"/>
                <a:gd name="T26" fmla="*/ 0 w 2981"/>
                <a:gd name="T27" fmla="*/ 0 h 1750"/>
                <a:gd name="T28" fmla="*/ 0 w 2981"/>
                <a:gd name="T29" fmla="*/ 0 h 1750"/>
                <a:gd name="T30" fmla="*/ 0 w 2981"/>
                <a:gd name="T31" fmla="*/ 0 h 1750"/>
                <a:gd name="T32" fmla="*/ 0 w 2981"/>
                <a:gd name="T33" fmla="*/ 0 h 1750"/>
                <a:gd name="T34" fmla="*/ 0 w 2981"/>
                <a:gd name="T35" fmla="*/ 0 h 1750"/>
                <a:gd name="T36" fmla="*/ 0 w 2981"/>
                <a:gd name="T37" fmla="*/ 0 h 1750"/>
                <a:gd name="T38" fmla="*/ 0 w 2981"/>
                <a:gd name="T39" fmla="*/ 0 h 1750"/>
                <a:gd name="T40" fmla="*/ 0 w 2981"/>
                <a:gd name="T41" fmla="*/ 0 h 1750"/>
                <a:gd name="T42" fmla="*/ 0 w 2981"/>
                <a:gd name="T43" fmla="*/ 0 h 1750"/>
                <a:gd name="T44" fmla="*/ 0 w 2981"/>
                <a:gd name="T45" fmla="*/ 0 h 1750"/>
                <a:gd name="T46" fmla="*/ 0 w 2981"/>
                <a:gd name="T47" fmla="*/ 0 h 1750"/>
                <a:gd name="T48" fmla="*/ 0 w 2981"/>
                <a:gd name="T49" fmla="*/ 0 h 1750"/>
                <a:gd name="T50" fmla="*/ 0 w 2981"/>
                <a:gd name="T51" fmla="*/ 0 h 1750"/>
                <a:gd name="T52" fmla="*/ 0 w 2981"/>
                <a:gd name="T53" fmla="*/ 0 h 1750"/>
                <a:gd name="T54" fmla="*/ 0 w 2981"/>
                <a:gd name="T55" fmla="*/ 0 h 1750"/>
                <a:gd name="T56" fmla="*/ 0 w 2981"/>
                <a:gd name="T57" fmla="*/ 0 h 1750"/>
                <a:gd name="T58" fmla="*/ 0 w 2981"/>
                <a:gd name="T59" fmla="*/ 0 h 17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81"/>
                <a:gd name="T91" fmla="*/ 0 h 1750"/>
                <a:gd name="T92" fmla="*/ 2981 w 2981"/>
                <a:gd name="T93" fmla="*/ 1750 h 175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81" h="1750">
                  <a:moveTo>
                    <a:pt x="0" y="1412"/>
                  </a:moveTo>
                  <a:lnTo>
                    <a:pt x="122" y="1156"/>
                  </a:lnTo>
                  <a:lnTo>
                    <a:pt x="1467" y="709"/>
                  </a:lnTo>
                  <a:lnTo>
                    <a:pt x="1447" y="539"/>
                  </a:lnTo>
                  <a:lnTo>
                    <a:pt x="1728" y="445"/>
                  </a:lnTo>
                  <a:lnTo>
                    <a:pt x="1929" y="161"/>
                  </a:lnTo>
                  <a:lnTo>
                    <a:pt x="2181" y="23"/>
                  </a:lnTo>
                  <a:lnTo>
                    <a:pt x="2442" y="0"/>
                  </a:lnTo>
                  <a:lnTo>
                    <a:pt x="2765" y="110"/>
                  </a:lnTo>
                  <a:lnTo>
                    <a:pt x="2220" y="535"/>
                  </a:lnTo>
                  <a:lnTo>
                    <a:pt x="2366" y="857"/>
                  </a:lnTo>
                  <a:lnTo>
                    <a:pt x="2981" y="963"/>
                  </a:lnTo>
                  <a:lnTo>
                    <a:pt x="2793" y="1218"/>
                  </a:lnTo>
                  <a:lnTo>
                    <a:pt x="2524" y="1388"/>
                  </a:lnTo>
                  <a:lnTo>
                    <a:pt x="2256" y="1388"/>
                  </a:lnTo>
                  <a:lnTo>
                    <a:pt x="1916" y="1258"/>
                  </a:lnTo>
                  <a:lnTo>
                    <a:pt x="1637" y="1364"/>
                  </a:lnTo>
                  <a:lnTo>
                    <a:pt x="1545" y="1145"/>
                  </a:lnTo>
                  <a:lnTo>
                    <a:pt x="1333" y="1455"/>
                  </a:lnTo>
                  <a:lnTo>
                    <a:pt x="1187" y="1318"/>
                  </a:lnTo>
                  <a:lnTo>
                    <a:pt x="1049" y="1557"/>
                  </a:lnTo>
                  <a:lnTo>
                    <a:pt x="919" y="1388"/>
                  </a:lnTo>
                  <a:lnTo>
                    <a:pt x="765" y="1648"/>
                  </a:lnTo>
                  <a:lnTo>
                    <a:pt x="667" y="1471"/>
                  </a:lnTo>
                  <a:lnTo>
                    <a:pt x="501" y="1722"/>
                  </a:lnTo>
                  <a:lnTo>
                    <a:pt x="371" y="1589"/>
                  </a:lnTo>
                  <a:lnTo>
                    <a:pt x="252" y="1750"/>
                  </a:lnTo>
                  <a:lnTo>
                    <a:pt x="87" y="1604"/>
                  </a:lnTo>
                  <a:lnTo>
                    <a:pt x="0" y="1412"/>
                  </a:lnTo>
                  <a:close/>
                </a:path>
              </a:pathLst>
            </a:custGeom>
            <a:solidFill>
              <a:srgbClr val="C54619"/>
            </a:solidFill>
            <a:ln w="9525">
              <a:noFill/>
              <a:round/>
              <a:headEnd/>
              <a:tailEnd/>
            </a:ln>
          </p:spPr>
          <p:txBody>
            <a:bodyPr lIns="93635" tIns="46817" rIns="93635" bIns="46817"/>
            <a:lstStyle/>
            <a:p>
              <a:endParaRPr lang="ja-JP" altLang="en-US"/>
            </a:p>
          </p:txBody>
        </p:sp>
        <p:sp>
          <p:nvSpPr>
            <p:cNvPr id="34875" name="Freeform 198"/>
            <p:cNvSpPr>
              <a:spLocks/>
            </p:cNvSpPr>
            <p:nvPr/>
          </p:nvSpPr>
          <p:spPr bwMode="auto">
            <a:xfrm>
              <a:off x="3239" y="3130"/>
              <a:ext cx="380" cy="300"/>
            </a:xfrm>
            <a:custGeom>
              <a:avLst/>
              <a:gdLst>
                <a:gd name="T0" fmla="*/ 0 w 1901"/>
                <a:gd name="T1" fmla="*/ 0 h 1500"/>
                <a:gd name="T2" fmla="*/ 0 w 1901"/>
                <a:gd name="T3" fmla="*/ 0 h 1500"/>
                <a:gd name="T4" fmla="*/ 0 w 1901"/>
                <a:gd name="T5" fmla="*/ 0 h 1500"/>
                <a:gd name="T6" fmla="*/ 0 w 1901"/>
                <a:gd name="T7" fmla="*/ 0 h 1500"/>
                <a:gd name="T8" fmla="*/ 0 w 1901"/>
                <a:gd name="T9" fmla="*/ 0 h 1500"/>
                <a:gd name="T10" fmla="*/ 0 w 1901"/>
                <a:gd name="T11" fmla="*/ 0 h 1500"/>
                <a:gd name="T12" fmla="*/ 0 w 1901"/>
                <a:gd name="T13" fmla="*/ 0 h 1500"/>
                <a:gd name="T14" fmla="*/ 0 w 1901"/>
                <a:gd name="T15" fmla="*/ 0 h 1500"/>
                <a:gd name="T16" fmla="*/ 0 w 1901"/>
                <a:gd name="T17" fmla="*/ 0 h 1500"/>
                <a:gd name="T18" fmla="*/ 0 w 1901"/>
                <a:gd name="T19" fmla="*/ 0 h 1500"/>
                <a:gd name="T20" fmla="*/ 0 w 1901"/>
                <a:gd name="T21" fmla="*/ 0 h 1500"/>
                <a:gd name="T22" fmla="*/ 0 w 1901"/>
                <a:gd name="T23" fmla="*/ 0 h 1500"/>
                <a:gd name="T24" fmla="*/ 0 w 1901"/>
                <a:gd name="T25" fmla="*/ 0 h 1500"/>
                <a:gd name="T26" fmla="*/ 0 w 1901"/>
                <a:gd name="T27" fmla="*/ 0 h 1500"/>
                <a:gd name="T28" fmla="*/ 0 w 1901"/>
                <a:gd name="T29" fmla="*/ 0 h 1500"/>
                <a:gd name="T30" fmla="*/ 0 w 1901"/>
                <a:gd name="T31" fmla="*/ 0 h 15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01"/>
                <a:gd name="T49" fmla="*/ 0 h 1500"/>
                <a:gd name="T50" fmla="*/ 1901 w 1901"/>
                <a:gd name="T51" fmla="*/ 1500 h 15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01" h="1500">
                  <a:moveTo>
                    <a:pt x="118" y="1047"/>
                  </a:moveTo>
                  <a:lnTo>
                    <a:pt x="186" y="887"/>
                  </a:lnTo>
                  <a:lnTo>
                    <a:pt x="1569" y="431"/>
                  </a:lnTo>
                  <a:lnTo>
                    <a:pt x="1524" y="287"/>
                  </a:lnTo>
                  <a:lnTo>
                    <a:pt x="1824" y="185"/>
                  </a:lnTo>
                  <a:lnTo>
                    <a:pt x="1901" y="0"/>
                  </a:lnTo>
                  <a:lnTo>
                    <a:pt x="1409" y="167"/>
                  </a:lnTo>
                  <a:lnTo>
                    <a:pt x="1460" y="350"/>
                  </a:lnTo>
                  <a:lnTo>
                    <a:pt x="118" y="796"/>
                  </a:lnTo>
                  <a:lnTo>
                    <a:pt x="0" y="1064"/>
                  </a:lnTo>
                  <a:lnTo>
                    <a:pt x="96" y="1328"/>
                  </a:lnTo>
                  <a:lnTo>
                    <a:pt x="304" y="1500"/>
                  </a:lnTo>
                  <a:lnTo>
                    <a:pt x="313" y="1366"/>
                  </a:lnTo>
                  <a:lnTo>
                    <a:pt x="170" y="1237"/>
                  </a:lnTo>
                  <a:lnTo>
                    <a:pt x="118" y="1047"/>
                  </a:lnTo>
                  <a:close/>
                </a:path>
              </a:pathLst>
            </a:custGeom>
            <a:solidFill>
              <a:srgbClr val="C54619"/>
            </a:solidFill>
            <a:ln w="9525">
              <a:noFill/>
              <a:round/>
              <a:headEnd/>
              <a:tailEnd/>
            </a:ln>
          </p:spPr>
          <p:txBody>
            <a:bodyPr lIns="93635" tIns="46817" rIns="93635" bIns="46817"/>
            <a:lstStyle/>
            <a:p>
              <a:endParaRPr lang="ja-JP" altLang="en-US"/>
            </a:p>
          </p:txBody>
        </p:sp>
        <p:sp>
          <p:nvSpPr>
            <p:cNvPr id="34876" name="Freeform 199"/>
            <p:cNvSpPr>
              <a:spLocks/>
            </p:cNvSpPr>
            <p:nvPr/>
          </p:nvSpPr>
          <p:spPr bwMode="auto">
            <a:xfrm>
              <a:off x="3293" y="3287"/>
              <a:ext cx="352" cy="143"/>
            </a:xfrm>
            <a:custGeom>
              <a:avLst/>
              <a:gdLst>
                <a:gd name="T0" fmla="*/ 0 w 1763"/>
                <a:gd name="T1" fmla="*/ 0 h 716"/>
                <a:gd name="T2" fmla="*/ 0 w 1763"/>
                <a:gd name="T3" fmla="*/ 0 h 716"/>
                <a:gd name="T4" fmla="*/ 0 w 1763"/>
                <a:gd name="T5" fmla="*/ 0 h 716"/>
                <a:gd name="T6" fmla="*/ 0 w 1763"/>
                <a:gd name="T7" fmla="*/ 0 h 716"/>
                <a:gd name="T8" fmla="*/ 0 w 1763"/>
                <a:gd name="T9" fmla="*/ 0 h 716"/>
                <a:gd name="T10" fmla="*/ 0 w 1763"/>
                <a:gd name="T11" fmla="*/ 0 h 716"/>
                <a:gd name="T12" fmla="*/ 0 w 1763"/>
                <a:gd name="T13" fmla="*/ 0 h 716"/>
                <a:gd name="T14" fmla="*/ 0 w 1763"/>
                <a:gd name="T15" fmla="*/ 0 h 716"/>
                <a:gd name="T16" fmla="*/ 0 w 1763"/>
                <a:gd name="T17" fmla="*/ 0 h 716"/>
                <a:gd name="T18" fmla="*/ 0 w 1763"/>
                <a:gd name="T19" fmla="*/ 0 h 716"/>
                <a:gd name="T20" fmla="*/ 0 w 1763"/>
                <a:gd name="T21" fmla="*/ 0 h 716"/>
                <a:gd name="T22" fmla="*/ 0 w 1763"/>
                <a:gd name="T23" fmla="*/ 0 h 716"/>
                <a:gd name="T24" fmla="*/ 0 w 1763"/>
                <a:gd name="T25" fmla="*/ 0 h 716"/>
                <a:gd name="T26" fmla="*/ 0 w 1763"/>
                <a:gd name="T27" fmla="*/ 0 h 716"/>
                <a:gd name="T28" fmla="*/ 0 w 1763"/>
                <a:gd name="T29" fmla="*/ 0 h 716"/>
                <a:gd name="T30" fmla="*/ 0 w 1763"/>
                <a:gd name="T31" fmla="*/ 0 h 716"/>
                <a:gd name="T32" fmla="*/ 0 w 1763"/>
                <a:gd name="T33" fmla="*/ 0 h 716"/>
                <a:gd name="T34" fmla="*/ 0 w 1763"/>
                <a:gd name="T35" fmla="*/ 0 h 716"/>
                <a:gd name="T36" fmla="*/ 0 w 1763"/>
                <a:gd name="T37" fmla="*/ 0 h 716"/>
                <a:gd name="T38" fmla="*/ 0 w 1763"/>
                <a:gd name="T39" fmla="*/ 0 h 716"/>
                <a:gd name="T40" fmla="*/ 0 w 1763"/>
                <a:gd name="T41" fmla="*/ 0 h 716"/>
                <a:gd name="T42" fmla="*/ 0 w 1763"/>
                <a:gd name="T43" fmla="*/ 0 h 716"/>
                <a:gd name="T44" fmla="*/ 0 w 1763"/>
                <a:gd name="T45" fmla="*/ 0 h 716"/>
                <a:gd name="T46" fmla="*/ 0 w 1763"/>
                <a:gd name="T47" fmla="*/ 0 h 716"/>
                <a:gd name="T48" fmla="*/ 0 w 1763"/>
                <a:gd name="T49" fmla="*/ 0 h 716"/>
                <a:gd name="T50" fmla="*/ 0 w 1763"/>
                <a:gd name="T51" fmla="*/ 0 h 716"/>
                <a:gd name="T52" fmla="*/ 0 w 1763"/>
                <a:gd name="T53" fmla="*/ 0 h 7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63"/>
                <a:gd name="T82" fmla="*/ 0 h 716"/>
                <a:gd name="T83" fmla="*/ 1763 w 1763"/>
                <a:gd name="T84" fmla="*/ 716 h 71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63" h="716">
                  <a:moveTo>
                    <a:pt x="0" y="588"/>
                  </a:moveTo>
                  <a:lnTo>
                    <a:pt x="146" y="402"/>
                  </a:lnTo>
                  <a:lnTo>
                    <a:pt x="268" y="541"/>
                  </a:lnTo>
                  <a:lnTo>
                    <a:pt x="423" y="296"/>
                  </a:lnTo>
                  <a:lnTo>
                    <a:pt x="542" y="457"/>
                  </a:lnTo>
                  <a:lnTo>
                    <a:pt x="700" y="203"/>
                  </a:lnTo>
                  <a:lnTo>
                    <a:pt x="807" y="376"/>
                  </a:lnTo>
                  <a:lnTo>
                    <a:pt x="957" y="113"/>
                  </a:lnTo>
                  <a:lnTo>
                    <a:pt x="1092" y="287"/>
                  </a:lnTo>
                  <a:lnTo>
                    <a:pt x="1246" y="41"/>
                  </a:lnTo>
                  <a:lnTo>
                    <a:pt x="1369" y="0"/>
                  </a:lnTo>
                  <a:lnTo>
                    <a:pt x="1429" y="175"/>
                  </a:lnTo>
                  <a:lnTo>
                    <a:pt x="1703" y="55"/>
                  </a:lnTo>
                  <a:lnTo>
                    <a:pt x="1763" y="191"/>
                  </a:lnTo>
                  <a:lnTo>
                    <a:pt x="1369" y="354"/>
                  </a:lnTo>
                  <a:lnTo>
                    <a:pt x="1300" y="126"/>
                  </a:lnTo>
                  <a:lnTo>
                    <a:pt x="1100" y="465"/>
                  </a:lnTo>
                  <a:lnTo>
                    <a:pt x="961" y="279"/>
                  </a:lnTo>
                  <a:lnTo>
                    <a:pt x="815" y="559"/>
                  </a:lnTo>
                  <a:lnTo>
                    <a:pt x="696" y="363"/>
                  </a:lnTo>
                  <a:lnTo>
                    <a:pt x="557" y="618"/>
                  </a:lnTo>
                  <a:lnTo>
                    <a:pt x="440" y="448"/>
                  </a:lnTo>
                  <a:lnTo>
                    <a:pt x="297" y="711"/>
                  </a:lnTo>
                  <a:lnTo>
                    <a:pt x="150" y="537"/>
                  </a:lnTo>
                  <a:lnTo>
                    <a:pt x="35" y="716"/>
                  </a:lnTo>
                  <a:lnTo>
                    <a:pt x="0" y="588"/>
                  </a:lnTo>
                  <a:close/>
                </a:path>
              </a:pathLst>
            </a:custGeom>
            <a:solidFill>
              <a:srgbClr val="C54619"/>
            </a:solidFill>
            <a:ln w="9525">
              <a:noFill/>
              <a:round/>
              <a:headEnd/>
              <a:tailEnd/>
            </a:ln>
          </p:spPr>
          <p:txBody>
            <a:bodyPr lIns="93635" tIns="46817" rIns="93635" bIns="46817"/>
            <a:lstStyle/>
            <a:p>
              <a:endParaRPr lang="ja-JP" altLang="en-US"/>
            </a:p>
          </p:txBody>
        </p:sp>
        <p:sp>
          <p:nvSpPr>
            <p:cNvPr id="34877" name="Freeform 200"/>
            <p:cNvSpPr>
              <a:spLocks/>
            </p:cNvSpPr>
            <p:nvPr/>
          </p:nvSpPr>
          <p:spPr bwMode="auto">
            <a:xfrm>
              <a:off x="3586" y="3055"/>
              <a:ext cx="277" cy="303"/>
            </a:xfrm>
            <a:custGeom>
              <a:avLst/>
              <a:gdLst>
                <a:gd name="T0" fmla="*/ 0 w 1384"/>
                <a:gd name="T1" fmla="*/ 0 h 1513"/>
                <a:gd name="T2" fmla="*/ 0 w 1384"/>
                <a:gd name="T3" fmla="*/ 0 h 1513"/>
                <a:gd name="T4" fmla="*/ 0 w 1384"/>
                <a:gd name="T5" fmla="*/ 0 h 1513"/>
                <a:gd name="T6" fmla="*/ 0 w 1384"/>
                <a:gd name="T7" fmla="*/ 0 h 1513"/>
                <a:gd name="T8" fmla="*/ 0 w 1384"/>
                <a:gd name="T9" fmla="*/ 0 h 1513"/>
                <a:gd name="T10" fmla="*/ 0 w 1384"/>
                <a:gd name="T11" fmla="*/ 0 h 1513"/>
                <a:gd name="T12" fmla="*/ 0 w 1384"/>
                <a:gd name="T13" fmla="*/ 0 h 1513"/>
                <a:gd name="T14" fmla="*/ 0 w 1384"/>
                <a:gd name="T15" fmla="*/ 0 h 1513"/>
                <a:gd name="T16" fmla="*/ 0 w 1384"/>
                <a:gd name="T17" fmla="*/ 0 h 1513"/>
                <a:gd name="T18" fmla="*/ 0 w 1384"/>
                <a:gd name="T19" fmla="*/ 0 h 1513"/>
                <a:gd name="T20" fmla="*/ 0 w 1384"/>
                <a:gd name="T21" fmla="*/ 0 h 1513"/>
                <a:gd name="T22" fmla="*/ 0 w 1384"/>
                <a:gd name="T23" fmla="*/ 0 h 1513"/>
                <a:gd name="T24" fmla="*/ 0 w 1384"/>
                <a:gd name="T25" fmla="*/ 0 h 1513"/>
                <a:gd name="T26" fmla="*/ 0 w 1384"/>
                <a:gd name="T27" fmla="*/ 0 h 1513"/>
                <a:gd name="T28" fmla="*/ 0 w 1384"/>
                <a:gd name="T29" fmla="*/ 0 h 1513"/>
                <a:gd name="T30" fmla="*/ 0 w 1384"/>
                <a:gd name="T31" fmla="*/ 0 h 1513"/>
                <a:gd name="T32" fmla="*/ 0 w 1384"/>
                <a:gd name="T33" fmla="*/ 0 h 1513"/>
                <a:gd name="T34" fmla="*/ 0 w 1384"/>
                <a:gd name="T35" fmla="*/ 0 h 1513"/>
                <a:gd name="T36" fmla="*/ 0 w 1384"/>
                <a:gd name="T37" fmla="*/ 0 h 1513"/>
                <a:gd name="T38" fmla="*/ 0 w 1384"/>
                <a:gd name="T39" fmla="*/ 0 h 1513"/>
                <a:gd name="T40" fmla="*/ 0 w 1384"/>
                <a:gd name="T41" fmla="*/ 0 h 1513"/>
                <a:gd name="T42" fmla="*/ 0 w 1384"/>
                <a:gd name="T43" fmla="*/ 0 h 1513"/>
                <a:gd name="T44" fmla="*/ 0 w 1384"/>
                <a:gd name="T45" fmla="*/ 0 h 1513"/>
                <a:gd name="T46" fmla="*/ 0 w 1384"/>
                <a:gd name="T47" fmla="*/ 0 h 1513"/>
                <a:gd name="T48" fmla="*/ 0 w 1384"/>
                <a:gd name="T49" fmla="*/ 0 h 1513"/>
                <a:gd name="T50" fmla="*/ 0 w 1384"/>
                <a:gd name="T51" fmla="*/ 0 h 1513"/>
                <a:gd name="T52" fmla="*/ 0 w 1384"/>
                <a:gd name="T53" fmla="*/ 0 h 1513"/>
                <a:gd name="T54" fmla="*/ 0 w 1384"/>
                <a:gd name="T55" fmla="*/ 0 h 1513"/>
                <a:gd name="T56" fmla="*/ 0 w 1384"/>
                <a:gd name="T57" fmla="*/ 0 h 1513"/>
                <a:gd name="T58" fmla="*/ 0 w 1384"/>
                <a:gd name="T59" fmla="*/ 0 h 1513"/>
                <a:gd name="T60" fmla="*/ 0 w 1384"/>
                <a:gd name="T61" fmla="*/ 0 h 1513"/>
                <a:gd name="T62" fmla="*/ 0 w 1384"/>
                <a:gd name="T63" fmla="*/ 0 h 1513"/>
                <a:gd name="T64" fmla="*/ 0 w 1384"/>
                <a:gd name="T65" fmla="*/ 0 h 1513"/>
                <a:gd name="T66" fmla="*/ 0 w 1384"/>
                <a:gd name="T67" fmla="*/ 0 h 1513"/>
                <a:gd name="T68" fmla="*/ 0 w 1384"/>
                <a:gd name="T69" fmla="*/ 0 h 1513"/>
                <a:gd name="T70" fmla="*/ 0 w 1384"/>
                <a:gd name="T71" fmla="*/ 0 h 1513"/>
                <a:gd name="T72" fmla="*/ 0 w 1384"/>
                <a:gd name="T73" fmla="*/ 0 h 1513"/>
                <a:gd name="T74" fmla="*/ 0 w 1384"/>
                <a:gd name="T75" fmla="*/ 0 h 1513"/>
                <a:gd name="T76" fmla="*/ 0 w 1384"/>
                <a:gd name="T77" fmla="*/ 0 h 1513"/>
                <a:gd name="T78" fmla="*/ 0 w 1384"/>
                <a:gd name="T79" fmla="*/ 0 h 1513"/>
                <a:gd name="T80" fmla="*/ 0 w 1384"/>
                <a:gd name="T81" fmla="*/ 0 h 1513"/>
                <a:gd name="T82" fmla="*/ 0 w 1384"/>
                <a:gd name="T83" fmla="*/ 0 h 15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4"/>
                <a:gd name="T127" fmla="*/ 0 h 1513"/>
                <a:gd name="T128" fmla="*/ 1384 w 1384"/>
                <a:gd name="T129" fmla="*/ 1513 h 151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4" h="1513">
                  <a:moveTo>
                    <a:pt x="116" y="1286"/>
                  </a:moveTo>
                  <a:lnTo>
                    <a:pt x="183" y="1348"/>
                  </a:lnTo>
                  <a:lnTo>
                    <a:pt x="242" y="1379"/>
                  </a:lnTo>
                  <a:lnTo>
                    <a:pt x="320" y="1428"/>
                  </a:lnTo>
                  <a:lnTo>
                    <a:pt x="404" y="1466"/>
                  </a:lnTo>
                  <a:lnTo>
                    <a:pt x="491" y="1494"/>
                  </a:lnTo>
                  <a:lnTo>
                    <a:pt x="581" y="1510"/>
                  </a:lnTo>
                  <a:lnTo>
                    <a:pt x="673" y="1513"/>
                  </a:lnTo>
                  <a:lnTo>
                    <a:pt x="763" y="1506"/>
                  </a:lnTo>
                  <a:lnTo>
                    <a:pt x="853" y="1487"/>
                  </a:lnTo>
                  <a:lnTo>
                    <a:pt x="939" y="1455"/>
                  </a:lnTo>
                  <a:lnTo>
                    <a:pt x="1022" y="1413"/>
                  </a:lnTo>
                  <a:lnTo>
                    <a:pt x="1098" y="1360"/>
                  </a:lnTo>
                  <a:lnTo>
                    <a:pt x="1167" y="1298"/>
                  </a:lnTo>
                  <a:lnTo>
                    <a:pt x="1228" y="1226"/>
                  </a:lnTo>
                  <a:lnTo>
                    <a:pt x="1279" y="1148"/>
                  </a:lnTo>
                  <a:lnTo>
                    <a:pt x="1322" y="1064"/>
                  </a:lnTo>
                  <a:lnTo>
                    <a:pt x="1355" y="976"/>
                  </a:lnTo>
                  <a:lnTo>
                    <a:pt x="1375" y="883"/>
                  </a:lnTo>
                  <a:lnTo>
                    <a:pt x="1384" y="788"/>
                  </a:lnTo>
                  <a:lnTo>
                    <a:pt x="1382" y="693"/>
                  </a:lnTo>
                  <a:lnTo>
                    <a:pt x="1369" y="600"/>
                  </a:lnTo>
                  <a:lnTo>
                    <a:pt x="1344" y="507"/>
                  </a:lnTo>
                  <a:lnTo>
                    <a:pt x="1309" y="420"/>
                  </a:lnTo>
                  <a:lnTo>
                    <a:pt x="1263" y="338"/>
                  </a:lnTo>
                  <a:lnTo>
                    <a:pt x="1208" y="262"/>
                  </a:lnTo>
                  <a:lnTo>
                    <a:pt x="1143" y="193"/>
                  </a:lnTo>
                  <a:lnTo>
                    <a:pt x="1072" y="135"/>
                  </a:lnTo>
                  <a:lnTo>
                    <a:pt x="994" y="86"/>
                  </a:lnTo>
                  <a:lnTo>
                    <a:pt x="911" y="47"/>
                  </a:lnTo>
                  <a:lnTo>
                    <a:pt x="823" y="20"/>
                  </a:lnTo>
                  <a:lnTo>
                    <a:pt x="733" y="4"/>
                  </a:lnTo>
                  <a:lnTo>
                    <a:pt x="642" y="0"/>
                  </a:lnTo>
                  <a:lnTo>
                    <a:pt x="551" y="8"/>
                  </a:lnTo>
                  <a:lnTo>
                    <a:pt x="461" y="27"/>
                  </a:lnTo>
                  <a:lnTo>
                    <a:pt x="375" y="59"/>
                  </a:lnTo>
                  <a:lnTo>
                    <a:pt x="293" y="101"/>
                  </a:lnTo>
                  <a:lnTo>
                    <a:pt x="217" y="153"/>
                  </a:lnTo>
                  <a:lnTo>
                    <a:pt x="148" y="216"/>
                  </a:lnTo>
                  <a:lnTo>
                    <a:pt x="87" y="287"/>
                  </a:lnTo>
                  <a:lnTo>
                    <a:pt x="35" y="365"/>
                  </a:lnTo>
                  <a:lnTo>
                    <a:pt x="0" y="433"/>
                  </a:lnTo>
                  <a:lnTo>
                    <a:pt x="137" y="443"/>
                  </a:lnTo>
                  <a:lnTo>
                    <a:pt x="179" y="377"/>
                  </a:lnTo>
                  <a:lnTo>
                    <a:pt x="228" y="317"/>
                  </a:lnTo>
                  <a:lnTo>
                    <a:pt x="284" y="264"/>
                  </a:lnTo>
                  <a:lnTo>
                    <a:pt x="346" y="219"/>
                  </a:lnTo>
                  <a:lnTo>
                    <a:pt x="412" y="182"/>
                  </a:lnTo>
                  <a:lnTo>
                    <a:pt x="483" y="154"/>
                  </a:lnTo>
                  <a:lnTo>
                    <a:pt x="557" y="136"/>
                  </a:lnTo>
                  <a:lnTo>
                    <a:pt x="631" y="128"/>
                  </a:lnTo>
                  <a:lnTo>
                    <a:pt x="708" y="129"/>
                  </a:lnTo>
                  <a:lnTo>
                    <a:pt x="783" y="140"/>
                  </a:lnTo>
                  <a:lnTo>
                    <a:pt x="855" y="161"/>
                  </a:lnTo>
                  <a:lnTo>
                    <a:pt x="925" y="190"/>
                  </a:lnTo>
                  <a:lnTo>
                    <a:pt x="990" y="229"/>
                  </a:lnTo>
                  <a:lnTo>
                    <a:pt x="1051" y="277"/>
                  </a:lnTo>
                  <a:lnTo>
                    <a:pt x="1105" y="332"/>
                  </a:lnTo>
                  <a:lnTo>
                    <a:pt x="1153" y="392"/>
                  </a:lnTo>
                  <a:lnTo>
                    <a:pt x="1192" y="460"/>
                  </a:lnTo>
                  <a:lnTo>
                    <a:pt x="1223" y="532"/>
                  </a:lnTo>
                  <a:lnTo>
                    <a:pt x="1245" y="607"/>
                  </a:lnTo>
                  <a:lnTo>
                    <a:pt x="1258" y="685"/>
                  </a:lnTo>
                  <a:lnTo>
                    <a:pt x="1262" y="763"/>
                  </a:lnTo>
                  <a:lnTo>
                    <a:pt x="1256" y="842"/>
                  </a:lnTo>
                  <a:lnTo>
                    <a:pt x="1240" y="919"/>
                  </a:lnTo>
                  <a:lnTo>
                    <a:pt x="1215" y="992"/>
                  </a:lnTo>
                  <a:lnTo>
                    <a:pt x="1182" y="1063"/>
                  </a:lnTo>
                  <a:lnTo>
                    <a:pt x="1141" y="1129"/>
                  </a:lnTo>
                  <a:lnTo>
                    <a:pt x="1092" y="1189"/>
                  </a:lnTo>
                  <a:lnTo>
                    <a:pt x="1036" y="1242"/>
                  </a:lnTo>
                  <a:lnTo>
                    <a:pt x="974" y="1287"/>
                  </a:lnTo>
                  <a:lnTo>
                    <a:pt x="907" y="1324"/>
                  </a:lnTo>
                  <a:lnTo>
                    <a:pt x="836" y="1351"/>
                  </a:lnTo>
                  <a:lnTo>
                    <a:pt x="763" y="1370"/>
                  </a:lnTo>
                  <a:lnTo>
                    <a:pt x="688" y="1378"/>
                  </a:lnTo>
                  <a:lnTo>
                    <a:pt x="613" y="1378"/>
                  </a:lnTo>
                  <a:lnTo>
                    <a:pt x="538" y="1366"/>
                  </a:lnTo>
                  <a:lnTo>
                    <a:pt x="464" y="1345"/>
                  </a:lnTo>
                  <a:lnTo>
                    <a:pt x="394" y="1315"/>
                  </a:lnTo>
                  <a:lnTo>
                    <a:pt x="329" y="1277"/>
                  </a:lnTo>
                  <a:lnTo>
                    <a:pt x="269" y="1229"/>
                  </a:lnTo>
                  <a:lnTo>
                    <a:pt x="237" y="1212"/>
                  </a:lnTo>
                  <a:lnTo>
                    <a:pt x="116" y="1286"/>
                  </a:lnTo>
                  <a:close/>
                </a:path>
              </a:pathLst>
            </a:custGeom>
            <a:solidFill>
              <a:srgbClr val="C54619"/>
            </a:solidFill>
            <a:ln w="9525">
              <a:noFill/>
              <a:round/>
              <a:headEnd/>
              <a:tailEnd/>
            </a:ln>
          </p:spPr>
          <p:txBody>
            <a:bodyPr lIns="93635" tIns="46817" rIns="93635" bIns="46817"/>
            <a:lstStyle/>
            <a:p>
              <a:endParaRPr lang="ja-JP" altLang="en-US"/>
            </a:p>
          </p:txBody>
        </p:sp>
        <p:sp>
          <p:nvSpPr>
            <p:cNvPr id="34878" name="Freeform 201"/>
            <p:cNvSpPr>
              <a:spLocks/>
            </p:cNvSpPr>
            <p:nvPr/>
          </p:nvSpPr>
          <p:spPr bwMode="auto">
            <a:xfrm>
              <a:off x="3613" y="3095"/>
              <a:ext cx="206" cy="218"/>
            </a:xfrm>
            <a:custGeom>
              <a:avLst/>
              <a:gdLst>
                <a:gd name="T0" fmla="*/ 0 w 1030"/>
                <a:gd name="T1" fmla="*/ 0 h 1091"/>
                <a:gd name="T2" fmla="*/ 0 w 1030"/>
                <a:gd name="T3" fmla="*/ 0 h 1091"/>
                <a:gd name="T4" fmla="*/ 0 w 1030"/>
                <a:gd name="T5" fmla="*/ 0 h 1091"/>
                <a:gd name="T6" fmla="*/ 0 w 1030"/>
                <a:gd name="T7" fmla="*/ 0 h 1091"/>
                <a:gd name="T8" fmla="*/ 0 w 1030"/>
                <a:gd name="T9" fmla="*/ 0 h 1091"/>
                <a:gd name="T10" fmla="*/ 0 w 1030"/>
                <a:gd name="T11" fmla="*/ 0 h 1091"/>
                <a:gd name="T12" fmla="*/ 0 w 1030"/>
                <a:gd name="T13" fmla="*/ 0 h 1091"/>
                <a:gd name="T14" fmla="*/ 0 w 1030"/>
                <a:gd name="T15" fmla="*/ 0 h 1091"/>
                <a:gd name="T16" fmla="*/ 0 w 1030"/>
                <a:gd name="T17" fmla="*/ 0 h 1091"/>
                <a:gd name="T18" fmla="*/ 0 w 1030"/>
                <a:gd name="T19" fmla="*/ 0 h 1091"/>
                <a:gd name="T20" fmla="*/ 0 w 1030"/>
                <a:gd name="T21" fmla="*/ 0 h 1091"/>
                <a:gd name="T22" fmla="*/ 0 w 1030"/>
                <a:gd name="T23" fmla="*/ 0 h 1091"/>
                <a:gd name="T24" fmla="*/ 0 w 1030"/>
                <a:gd name="T25" fmla="*/ 0 h 1091"/>
                <a:gd name="T26" fmla="*/ 0 w 1030"/>
                <a:gd name="T27" fmla="*/ 0 h 1091"/>
                <a:gd name="T28" fmla="*/ 0 w 1030"/>
                <a:gd name="T29" fmla="*/ 0 h 1091"/>
                <a:gd name="T30" fmla="*/ 0 w 1030"/>
                <a:gd name="T31" fmla="*/ 0 h 1091"/>
                <a:gd name="T32" fmla="*/ 0 w 1030"/>
                <a:gd name="T33" fmla="*/ 0 h 1091"/>
                <a:gd name="T34" fmla="*/ 0 w 1030"/>
                <a:gd name="T35" fmla="*/ 0 h 1091"/>
                <a:gd name="T36" fmla="*/ 0 w 1030"/>
                <a:gd name="T37" fmla="*/ 0 h 1091"/>
                <a:gd name="T38" fmla="*/ 0 w 1030"/>
                <a:gd name="T39" fmla="*/ 0 h 1091"/>
                <a:gd name="T40" fmla="*/ 0 w 1030"/>
                <a:gd name="T41" fmla="*/ 0 h 1091"/>
                <a:gd name="T42" fmla="*/ 0 w 1030"/>
                <a:gd name="T43" fmla="*/ 0 h 1091"/>
                <a:gd name="T44" fmla="*/ 0 w 1030"/>
                <a:gd name="T45" fmla="*/ 0 h 1091"/>
                <a:gd name="T46" fmla="*/ 0 w 1030"/>
                <a:gd name="T47" fmla="*/ 0 h 1091"/>
                <a:gd name="T48" fmla="*/ 0 w 1030"/>
                <a:gd name="T49" fmla="*/ 0 h 1091"/>
                <a:gd name="T50" fmla="*/ 0 w 1030"/>
                <a:gd name="T51" fmla="*/ 0 h 1091"/>
                <a:gd name="T52" fmla="*/ 0 w 1030"/>
                <a:gd name="T53" fmla="*/ 0 h 1091"/>
                <a:gd name="T54" fmla="*/ 0 w 1030"/>
                <a:gd name="T55" fmla="*/ 0 h 1091"/>
                <a:gd name="T56" fmla="*/ 0 w 1030"/>
                <a:gd name="T57" fmla="*/ 0 h 1091"/>
                <a:gd name="T58" fmla="*/ 0 w 1030"/>
                <a:gd name="T59" fmla="*/ 0 h 1091"/>
                <a:gd name="T60" fmla="*/ 0 w 1030"/>
                <a:gd name="T61" fmla="*/ 0 h 1091"/>
                <a:gd name="T62" fmla="*/ 0 w 1030"/>
                <a:gd name="T63" fmla="*/ 0 h 1091"/>
                <a:gd name="T64" fmla="*/ 0 w 1030"/>
                <a:gd name="T65" fmla="*/ 0 h 1091"/>
                <a:gd name="T66" fmla="*/ 0 w 1030"/>
                <a:gd name="T67" fmla="*/ 0 h 1091"/>
                <a:gd name="T68" fmla="*/ 0 w 1030"/>
                <a:gd name="T69" fmla="*/ 0 h 1091"/>
                <a:gd name="T70" fmla="*/ 0 w 1030"/>
                <a:gd name="T71" fmla="*/ 0 h 1091"/>
                <a:gd name="T72" fmla="*/ 0 w 1030"/>
                <a:gd name="T73" fmla="*/ 0 h 1091"/>
                <a:gd name="T74" fmla="*/ 0 w 1030"/>
                <a:gd name="T75" fmla="*/ 0 h 1091"/>
                <a:gd name="T76" fmla="*/ 0 w 1030"/>
                <a:gd name="T77" fmla="*/ 0 h 1091"/>
                <a:gd name="T78" fmla="*/ 0 w 1030"/>
                <a:gd name="T79" fmla="*/ 0 h 1091"/>
                <a:gd name="T80" fmla="*/ 0 w 1030"/>
                <a:gd name="T81" fmla="*/ 0 h 1091"/>
                <a:gd name="T82" fmla="*/ 0 w 1030"/>
                <a:gd name="T83" fmla="*/ 0 h 1091"/>
                <a:gd name="T84" fmla="*/ 0 w 1030"/>
                <a:gd name="T85" fmla="*/ 0 h 1091"/>
                <a:gd name="T86" fmla="*/ 0 w 1030"/>
                <a:gd name="T87" fmla="*/ 0 h 1091"/>
                <a:gd name="T88" fmla="*/ 0 w 1030"/>
                <a:gd name="T89" fmla="*/ 0 h 1091"/>
                <a:gd name="T90" fmla="*/ 0 w 1030"/>
                <a:gd name="T91" fmla="*/ 0 h 1091"/>
                <a:gd name="T92" fmla="*/ 0 w 1030"/>
                <a:gd name="T93" fmla="*/ 0 h 1091"/>
                <a:gd name="T94" fmla="*/ 0 w 1030"/>
                <a:gd name="T95" fmla="*/ 0 h 10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30"/>
                <a:gd name="T145" fmla="*/ 0 h 1091"/>
                <a:gd name="T146" fmla="*/ 1030 w 1030"/>
                <a:gd name="T147" fmla="*/ 1091 h 10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30" h="1091">
                  <a:moveTo>
                    <a:pt x="987" y="330"/>
                  </a:moveTo>
                  <a:lnTo>
                    <a:pt x="1007" y="385"/>
                  </a:lnTo>
                  <a:lnTo>
                    <a:pt x="1023" y="452"/>
                  </a:lnTo>
                  <a:lnTo>
                    <a:pt x="1030" y="519"/>
                  </a:lnTo>
                  <a:lnTo>
                    <a:pt x="1029" y="588"/>
                  </a:lnTo>
                  <a:lnTo>
                    <a:pt x="1020" y="655"/>
                  </a:lnTo>
                  <a:lnTo>
                    <a:pt x="1002" y="722"/>
                  </a:lnTo>
                  <a:lnTo>
                    <a:pt x="977" y="785"/>
                  </a:lnTo>
                  <a:lnTo>
                    <a:pt x="944" y="845"/>
                  </a:lnTo>
                  <a:lnTo>
                    <a:pt x="905" y="899"/>
                  </a:lnTo>
                  <a:lnTo>
                    <a:pt x="860" y="948"/>
                  </a:lnTo>
                  <a:lnTo>
                    <a:pt x="809" y="991"/>
                  </a:lnTo>
                  <a:lnTo>
                    <a:pt x="752" y="1027"/>
                  </a:lnTo>
                  <a:lnTo>
                    <a:pt x="692" y="1055"/>
                  </a:lnTo>
                  <a:lnTo>
                    <a:pt x="629" y="1075"/>
                  </a:lnTo>
                  <a:lnTo>
                    <a:pt x="565" y="1087"/>
                  </a:lnTo>
                  <a:lnTo>
                    <a:pt x="498" y="1091"/>
                  </a:lnTo>
                  <a:lnTo>
                    <a:pt x="434" y="1086"/>
                  </a:lnTo>
                  <a:lnTo>
                    <a:pt x="370" y="1071"/>
                  </a:lnTo>
                  <a:lnTo>
                    <a:pt x="307" y="1050"/>
                  </a:lnTo>
                  <a:lnTo>
                    <a:pt x="548" y="907"/>
                  </a:lnTo>
                  <a:lnTo>
                    <a:pt x="143" y="937"/>
                  </a:lnTo>
                  <a:lnTo>
                    <a:pt x="415" y="731"/>
                  </a:lnTo>
                  <a:lnTo>
                    <a:pt x="17" y="758"/>
                  </a:lnTo>
                  <a:lnTo>
                    <a:pt x="335" y="529"/>
                  </a:lnTo>
                  <a:lnTo>
                    <a:pt x="0" y="524"/>
                  </a:lnTo>
                  <a:lnTo>
                    <a:pt x="316" y="342"/>
                  </a:lnTo>
                  <a:lnTo>
                    <a:pt x="29" y="333"/>
                  </a:lnTo>
                  <a:lnTo>
                    <a:pt x="344" y="174"/>
                  </a:lnTo>
                  <a:lnTo>
                    <a:pt x="117" y="170"/>
                  </a:lnTo>
                  <a:lnTo>
                    <a:pt x="205" y="100"/>
                  </a:lnTo>
                  <a:lnTo>
                    <a:pt x="261" y="64"/>
                  </a:lnTo>
                  <a:lnTo>
                    <a:pt x="321" y="35"/>
                  </a:lnTo>
                  <a:lnTo>
                    <a:pt x="384" y="16"/>
                  </a:lnTo>
                  <a:lnTo>
                    <a:pt x="449" y="4"/>
                  </a:lnTo>
                  <a:lnTo>
                    <a:pt x="515" y="0"/>
                  </a:lnTo>
                  <a:lnTo>
                    <a:pt x="580" y="6"/>
                  </a:lnTo>
                  <a:lnTo>
                    <a:pt x="645" y="20"/>
                  </a:lnTo>
                  <a:lnTo>
                    <a:pt x="707" y="42"/>
                  </a:lnTo>
                  <a:lnTo>
                    <a:pt x="766" y="71"/>
                  </a:lnTo>
                  <a:lnTo>
                    <a:pt x="821" y="109"/>
                  </a:lnTo>
                  <a:lnTo>
                    <a:pt x="871" y="153"/>
                  </a:lnTo>
                  <a:lnTo>
                    <a:pt x="916" y="205"/>
                  </a:lnTo>
                  <a:lnTo>
                    <a:pt x="954" y="260"/>
                  </a:lnTo>
                  <a:lnTo>
                    <a:pt x="839" y="369"/>
                  </a:lnTo>
                  <a:lnTo>
                    <a:pt x="826" y="349"/>
                  </a:lnTo>
                  <a:lnTo>
                    <a:pt x="811" y="332"/>
                  </a:lnTo>
                  <a:lnTo>
                    <a:pt x="793" y="316"/>
                  </a:lnTo>
                  <a:lnTo>
                    <a:pt x="773" y="304"/>
                  </a:lnTo>
                  <a:lnTo>
                    <a:pt x="753" y="294"/>
                  </a:lnTo>
                  <a:lnTo>
                    <a:pt x="731" y="287"/>
                  </a:lnTo>
                  <a:lnTo>
                    <a:pt x="709" y="282"/>
                  </a:lnTo>
                  <a:lnTo>
                    <a:pt x="686" y="279"/>
                  </a:lnTo>
                  <a:lnTo>
                    <a:pt x="663" y="280"/>
                  </a:lnTo>
                  <a:lnTo>
                    <a:pt x="641" y="286"/>
                  </a:lnTo>
                  <a:lnTo>
                    <a:pt x="619" y="293"/>
                  </a:lnTo>
                  <a:lnTo>
                    <a:pt x="598" y="303"/>
                  </a:lnTo>
                  <a:lnTo>
                    <a:pt x="578" y="315"/>
                  </a:lnTo>
                  <a:lnTo>
                    <a:pt x="560" y="331"/>
                  </a:lnTo>
                  <a:lnTo>
                    <a:pt x="545" y="347"/>
                  </a:lnTo>
                  <a:lnTo>
                    <a:pt x="531" y="367"/>
                  </a:lnTo>
                  <a:lnTo>
                    <a:pt x="520" y="388"/>
                  </a:lnTo>
                  <a:lnTo>
                    <a:pt x="511" y="410"/>
                  </a:lnTo>
                  <a:lnTo>
                    <a:pt x="506" y="433"/>
                  </a:lnTo>
                  <a:lnTo>
                    <a:pt x="503" y="457"/>
                  </a:lnTo>
                  <a:lnTo>
                    <a:pt x="503" y="481"/>
                  </a:lnTo>
                  <a:lnTo>
                    <a:pt x="505" y="504"/>
                  </a:lnTo>
                  <a:lnTo>
                    <a:pt x="511" y="528"/>
                  </a:lnTo>
                  <a:lnTo>
                    <a:pt x="519" y="549"/>
                  </a:lnTo>
                  <a:lnTo>
                    <a:pt x="530" y="571"/>
                  </a:lnTo>
                  <a:lnTo>
                    <a:pt x="544" y="590"/>
                  </a:lnTo>
                  <a:lnTo>
                    <a:pt x="559" y="608"/>
                  </a:lnTo>
                  <a:lnTo>
                    <a:pt x="577" y="623"/>
                  </a:lnTo>
                  <a:lnTo>
                    <a:pt x="595" y="635"/>
                  </a:lnTo>
                  <a:lnTo>
                    <a:pt x="616" y="646"/>
                  </a:lnTo>
                  <a:lnTo>
                    <a:pt x="639" y="654"/>
                  </a:lnTo>
                  <a:lnTo>
                    <a:pt x="661" y="658"/>
                  </a:lnTo>
                  <a:lnTo>
                    <a:pt x="684" y="660"/>
                  </a:lnTo>
                  <a:lnTo>
                    <a:pt x="707" y="658"/>
                  </a:lnTo>
                  <a:lnTo>
                    <a:pt x="729" y="654"/>
                  </a:lnTo>
                  <a:lnTo>
                    <a:pt x="751" y="647"/>
                  </a:lnTo>
                  <a:lnTo>
                    <a:pt x="772" y="636"/>
                  </a:lnTo>
                  <a:lnTo>
                    <a:pt x="791" y="624"/>
                  </a:lnTo>
                  <a:lnTo>
                    <a:pt x="809" y="609"/>
                  </a:lnTo>
                  <a:lnTo>
                    <a:pt x="825" y="591"/>
                  </a:lnTo>
                  <a:lnTo>
                    <a:pt x="838" y="573"/>
                  </a:lnTo>
                  <a:lnTo>
                    <a:pt x="850" y="551"/>
                  </a:lnTo>
                  <a:lnTo>
                    <a:pt x="858" y="530"/>
                  </a:lnTo>
                  <a:lnTo>
                    <a:pt x="864" y="506"/>
                  </a:lnTo>
                  <a:lnTo>
                    <a:pt x="867" y="483"/>
                  </a:lnTo>
                  <a:lnTo>
                    <a:pt x="867" y="459"/>
                  </a:lnTo>
                  <a:lnTo>
                    <a:pt x="864" y="435"/>
                  </a:lnTo>
                  <a:lnTo>
                    <a:pt x="859" y="412"/>
                  </a:lnTo>
                  <a:lnTo>
                    <a:pt x="851" y="389"/>
                  </a:lnTo>
                  <a:lnTo>
                    <a:pt x="987" y="330"/>
                  </a:lnTo>
                  <a:close/>
                </a:path>
              </a:pathLst>
            </a:custGeom>
            <a:solidFill>
              <a:srgbClr val="C54619"/>
            </a:solidFill>
            <a:ln w="9525">
              <a:noFill/>
              <a:round/>
              <a:headEnd/>
              <a:tailEnd/>
            </a:ln>
          </p:spPr>
          <p:txBody>
            <a:bodyPr lIns="93635" tIns="46817" rIns="93635" bIns="46817"/>
            <a:lstStyle/>
            <a:p>
              <a:endParaRPr lang="ja-JP" altLang="en-US"/>
            </a:p>
          </p:txBody>
        </p:sp>
        <p:sp>
          <p:nvSpPr>
            <p:cNvPr id="34879" name="Freeform 202"/>
            <p:cNvSpPr>
              <a:spLocks/>
            </p:cNvSpPr>
            <p:nvPr/>
          </p:nvSpPr>
          <p:spPr bwMode="auto">
            <a:xfrm>
              <a:off x="3781" y="3144"/>
              <a:ext cx="31" cy="28"/>
            </a:xfrm>
            <a:custGeom>
              <a:avLst/>
              <a:gdLst>
                <a:gd name="T0" fmla="*/ 0 w 157"/>
                <a:gd name="T1" fmla="*/ 0 h 142"/>
                <a:gd name="T2" fmla="*/ 0 w 157"/>
                <a:gd name="T3" fmla="*/ 0 h 142"/>
                <a:gd name="T4" fmla="*/ 0 w 157"/>
                <a:gd name="T5" fmla="*/ 0 h 142"/>
                <a:gd name="T6" fmla="*/ 0 w 157"/>
                <a:gd name="T7" fmla="*/ 0 h 142"/>
                <a:gd name="T8" fmla="*/ 0 w 157"/>
                <a:gd name="T9" fmla="*/ 0 h 142"/>
                <a:gd name="T10" fmla="*/ 0 w 157"/>
                <a:gd name="T11" fmla="*/ 0 h 142"/>
                <a:gd name="T12" fmla="*/ 0 w 157"/>
                <a:gd name="T13" fmla="*/ 0 h 142"/>
                <a:gd name="T14" fmla="*/ 0 w 157"/>
                <a:gd name="T15" fmla="*/ 0 h 14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42"/>
                <a:gd name="T26" fmla="*/ 157 w 157"/>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42">
                  <a:moveTo>
                    <a:pt x="0" y="122"/>
                  </a:moveTo>
                  <a:lnTo>
                    <a:pt x="12" y="142"/>
                  </a:lnTo>
                  <a:lnTo>
                    <a:pt x="157" y="109"/>
                  </a:lnTo>
                  <a:lnTo>
                    <a:pt x="148" y="83"/>
                  </a:lnTo>
                  <a:lnTo>
                    <a:pt x="115" y="13"/>
                  </a:lnTo>
                  <a:lnTo>
                    <a:pt x="90" y="0"/>
                  </a:lnTo>
                  <a:lnTo>
                    <a:pt x="0" y="122"/>
                  </a:lnTo>
                  <a:close/>
                </a:path>
              </a:pathLst>
            </a:custGeom>
            <a:solidFill>
              <a:srgbClr val="C54619"/>
            </a:solidFill>
            <a:ln w="9525">
              <a:noFill/>
              <a:round/>
              <a:headEnd/>
              <a:tailEnd/>
            </a:ln>
          </p:spPr>
          <p:txBody>
            <a:bodyPr lIns="93635" tIns="46817" rIns="93635" bIns="46817"/>
            <a:lstStyle/>
            <a:p>
              <a:endParaRPr lang="ja-JP" altLang="en-US"/>
            </a:p>
          </p:txBody>
        </p:sp>
      </p:grpSp>
      <p:sp>
        <p:nvSpPr>
          <p:cNvPr id="34858" name="Line 59"/>
          <p:cNvSpPr>
            <a:spLocks noChangeShapeType="1"/>
          </p:cNvSpPr>
          <p:nvPr/>
        </p:nvSpPr>
        <p:spPr bwMode="auto">
          <a:xfrm>
            <a:off x="5316538" y="2873375"/>
            <a:ext cx="669925" cy="0"/>
          </a:xfrm>
          <a:prstGeom prst="line">
            <a:avLst/>
          </a:prstGeom>
          <a:noFill/>
          <a:ln w="76200">
            <a:solidFill>
              <a:schemeClr val="hlink"/>
            </a:solidFill>
            <a:round/>
            <a:headEnd type="triangle" w="med" len="med"/>
            <a:tailEnd type="triangle" w="med" len="med"/>
          </a:ln>
        </p:spPr>
        <p:txBody>
          <a:bodyPr/>
          <a:lstStyle/>
          <a:p>
            <a:endParaRPr lang="ja-JP" altLang="en-US"/>
          </a:p>
        </p:txBody>
      </p:sp>
      <p:sp>
        <p:nvSpPr>
          <p:cNvPr id="34859" name="Text Box 60"/>
          <p:cNvSpPr txBox="1">
            <a:spLocks noChangeArrowheads="1"/>
          </p:cNvSpPr>
          <p:nvPr/>
        </p:nvSpPr>
        <p:spPr bwMode="auto">
          <a:xfrm>
            <a:off x="6029325" y="2690813"/>
            <a:ext cx="2709863" cy="331787"/>
          </a:xfrm>
          <a:prstGeom prst="rect">
            <a:avLst/>
          </a:prstGeom>
          <a:noFill/>
          <a:ln w="12700" algn="ctr">
            <a:noFill/>
            <a:miter lim="800000"/>
            <a:headEnd/>
            <a:tailEnd/>
          </a:ln>
        </p:spPr>
        <p:txBody>
          <a:bodyPr wrap="none" lIns="89291" tIns="44646" rIns="89291" bIns="44646">
            <a:spAutoFit/>
          </a:bodyPr>
          <a:lstStyle/>
          <a:p>
            <a:pPr algn="ctr" defTabSz="890588" eaLnBrk="0" hangingPunct="0">
              <a:lnSpc>
                <a:spcPct val="90000"/>
              </a:lnSpc>
            </a:pPr>
            <a:r>
              <a:rPr kumimoji="0" lang="en-US" altLang="ja-JP"/>
              <a:t>Key assignment signaling</a:t>
            </a:r>
          </a:p>
        </p:txBody>
      </p:sp>
      <p:sp>
        <p:nvSpPr>
          <p:cNvPr id="34860" name="Line 61"/>
          <p:cNvSpPr>
            <a:spLocks noChangeShapeType="1"/>
          </p:cNvSpPr>
          <p:nvPr/>
        </p:nvSpPr>
        <p:spPr bwMode="auto">
          <a:xfrm>
            <a:off x="5316538" y="3246438"/>
            <a:ext cx="669925" cy="0"/>
          </a:xfrm>
          <a:prstGeom prst="line">
            <a:avLst/>
          </a:prstGeom>
          <a:noFill/>
          <a:ln w="38100" cap="rnd">
            <a:solidFill>
              <a:srgbClr val="330066"/>
            </a:solidFill>
            <a:prstDash val="sysDot"/>
            <a:round/>
            <a:headEnd type="triangle" w="lg" len="lg"/>
            <a:tailEnd type="triangle" w="lg" len="lg"/>
          </a:ln>
        </p:spPr>
        <p:txBody>
          <a:bodyPr/>
          <a:lstStyle/>
          <a:p>
            <a:endParaRPr lang="ja-JP" altLang="en-US"/>
          </a:p>
        </p:txBody>
      </p:sp>
      <p:sp>
        <p:nvSpPr>
          <p:cNvPr id="34861" name="Text Box 62"/>
          <p:cNvSpPr txBox="1">
            <a:spLocks noChangeArrowheads="1"/>
          </p:cNvSpPr>
          <p:nvPr/>
        </p:nvSpPr>
        <p:spPr bwMode="auto">
          <a:xfrm>
            <a:off x="6016625" y="3097213"/>
            <a:ext cx="3021013" cy="331787"/>
          </a:xfrm>
          <a:prstGeom prst="rect">
            <a:avLst/>
          </a:prstGeom>
          <a:noFill/>
          <a:ln w="12700" algn="ctr">
            <a:noFill/>
            <a:miter lim="800000"/>
            <a:headEnd/>
            <a:tailEnd/>
          </a:ln>
        </p:spPr>
        <p:txBody>
          <a:bodyPr wrap="none" lIns="89291" tIns="44646" rIns="89291" bIns="44646">
            <a:spAutoFit/>
          </a:bodyPr>
          <a:lstStyle/>
          <a:p>
            <a:pPr algn="ctr" defTabSz="890588" eaLnBrk="0" hangingPunct="0">
              <a:lnSpc>
                <a:spcPct val="90000"/>
              </a:lnSpc>
            </a:pPr>
            <a:r>
              <a:rPr kumimoji="0" lang="en-US" altLang="ja-JP"/>
              <a:t>Secure Communication Path</a:t>
            </a:r>
          </a:p>
        </p:txBody>
      </p:sp>
      <p:grpSp>
        <p:nvGrpSpPr>
          <p:cNvPr id="34862" name="Group 194"/>
          <p:cNvGrpSpPr>
            <a:grpSpLocks/>
          </p:cNvGrpSpPr>
          <p:nvPr/>
        </p:nvGrpSpPr>
        <p:grpSpPr bwMode="auto">
          <a:xfrm>
            <a:off x="6581775" y="4694238"/>
            <a:ext cx="669925" cy="334962"/>
            <a:chOff x="3239" y="3051"/>
            <a:chExt cx="628" cy="383"/>
          </a:xfrm>
        </p:grpSpPr>
        <p:sp>
          <p:nvSpPr>
            <p:cNvPr id="34864" name="AutoShape 195"/>
            <p:cNvSpPr>
              <a:spLocks noChangeAspect="1" noChangeArrowheads="1" noTextEdit="1"/>
            </p:cNvSpPr>
            <p:nvPr/>
          </p:nvSpPr>
          <p:spPr bwMode="auto">
            <a:xfrm>
              <a:off x="3239" y="3051"/>
              <a:ext cx="628" cy="383"/>
            </a:xfrm>
            <a:prstGeom prst="rect">
              <a:avLst/>
            </a:prstGeom>
            <a:noFill/>
            <a:ln w="9525">
              <a:noFill/>
              <a:miter lim="800000"/>
              <a:headEnd/>
              <a:tailEnd/>
            </a:ln>
          </p:spPr>
          <p:txBody>
            <a:bodyPr/>
            <a:lstStyle/>
            <a:p>
              <a:endParaRPr lang="ja-JP" altLang="en-US"/>
            </a:p>
          </p:txBody>
        </p:sp>
        <p:sp>
          <p:nvSpPr>
            <p:cNvPr id="34865" name="Freeform 196"/>
            <p:cNvSpPr>
              <a:spLocks/>
            </p:cNvSpPr>
            <p:nvPr/>
          </p:nvSpPr>
          <p:spPr bwMode="auto">
            <a:xfrm>
              <a:off x="3744" y="3084"/>
              <a:ext cx="109" cy="193"/>
            </a:xfrm>
            <a:custGeom>
              <a:avLst/>
              <a:gdLst>
                <a:gd name="T0" fmla="*/ 0 w 544"/>
                <a:gd name="T1" fmla="*/ 0 h 968"/>
                <a:gd name="T2" fmla="*/ 0 w 544"/>
                <a:gd name="T3" fmla="*/ 0 h 968"/>
                <a:gd name="T4" fmla="*/ 0 w 544"/>
                <a:gd name="T5" fmla="*/ 0 h 968"/>
                <a:gd name="T6" fmla="*/ 0 w 544"/>
                <a:gd name="T7" fmla="*/ 0 h 968"/>
                <a:gd name="T8" fmla="*/ 0 w 544"/>
                <a:gd name="T9" fmla="*/ 0 h 968"/>
                <a:gd name="T10" fmla="*/ 0 w 544"/>
                <a:gd name="T11" fmla="*/ 0 h 968"/>
                <a:gd name="T12" fmla="*/ 0 w 544"/>
                <a:gd name="T13" fmla="*/ 0 h 968"/>
                <a:gd name="T14" fmla="*/ 0 w 544"/>
                <a:gd name="T15" fmla="*/ 0 h 968"/>
                <a:gd name="T16" fmla="*/ 0 w 544"/>
                <a:gd name="T17" fmla="*/ 0 h 968"/>
                <a:gd name="T18" fmla="*/ 0 w 544"/>
                <a:gd name="T19" fmla="*/ 0 h 9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4"/>
                <a:gd name="T31" fmla="*/ 0 h 968"/>
                <a:gd name="T32" fmla="*/ 544 w 544"/>
                <a:gd name="T33" fmla="*/ 968 h 9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4" h="968">
                  <a:moveTo>
                    <a:pt x="0" y="138"/>
                  </a:moveTo>
                  <a:lnTo>
                    <a:pt x="236" y="362"/>
                  </a:lnTo>
                  <a:lnTo>
                    <a:pt x="264" y="641"/>
                  </a:lnTo>
                  <a:lnTo>
                    <a:pt x="177" y="901"/>
                  </a:lnTo>
                  <a:lnTo>
                    <a:pt x="473" y="968"/>
                  </a:lnTo>
                  <a:lnTo>
                    <a:pt x="544" y="610"/>
                  </a:lnTo>
                  <a:lnTo>
                    <a:pt x="481" y="323"/>
                  </a:lnTo>
                  <a:lnTo>
                    <a:pt x="209" y="0"/>
                  </a:lnTo>
                  <a:lnTo>
                    <a:pt x="0" y="138"/>
                  </a:lnTo>
                  <a:close/>
                </a:path>
              </a:pathLst>
            </a:custGeom>
            <a:solidFill>
              <a:srgbClr val="339966"/>
            </a:solidFill>
            <a:ln w="9525">
              <a:noFill/>
              <a:round/>
              <a:headEnd/>
              <a:tailEnd/>
            </a:ln>
          </p:spPr>
          <p:txBody>
            <a:bodyPr lIns="93635" tIns="46817" rIns="93635" bIns="46817"/>
            <a:lstStyle/>
            <a:p>
              <a:endParaRPr lang="ja-JP" altLang="en-US"/>
            </a:p>
          </p:txBody>
        </p:sp>
        <p:sp>
          <p:nvSpPr>
            <p:cNvPr id="34866" name="Freeform 197"/>
            <p:cNvSpPr>
              <a:spLocks/>
            </p:cNvSpPr>
            <p:nvPr/>
          </p:nvSpPr>
          <p:spPr bwMode="auto">
            <a:xfrm>
              <a:off x="3246" y="3066"/>
              <a:ext cx="596" cy="350"/>
            </a:xfrm>
            <a:custGeom>
              <a:avLst/>
              <a:gdLst>
                <a:gd name="T0" fmla="*/ 0 w 2981"/>
                <a:gd name="T1" fmla="*/ 0 h 1750"/>
                <a:gd name="T2" fmla="*/ 0 w 2981"/>
                <a:gd name="T3" fmla="*/ 0 h 1750"/>
                <a:gd name="T4" fmla="*/ 0 w 2981"/>
                <a:gd name="T5" fmla="*/ 0 h 1750"/>
                <a:gd name="T6" fmla="*/ 0 w 2981"/>
                <a:gd name="T7" fmla="*/ 0 h 1750"/>
                <a:gd name="T8" fmla="*/ 0 w 2981"/>
                <a:gd name="T9" fmla="*/ 0 h 1750"/>
                <a:gd name="T10" fmla="*/ 0 w 2981"/>
                <a:gd name="T11" fmla="*/ 0 h 1750"/>
                <a:gd name="T12" fmla="*/ 0 w 2981"/>
                <a:gd name="T13" fmla="*/ 0 h 1750"/>
                <a:gd name="T14" fmla="*/ 0 w 2981"/>
                <a:gd name="T15" fmla="*/ 0 h 1750"/>
                <a:gd name="T16" fmla="*/ 0 w 2981"/>
                <a:gd name="T17" fmla="*/ 0 h 1750"/>
                <a:gd name="T18" fmla="*/ 0 w 2981"/>
                <a:gd name="T19" fmla="*/ 0 h 1750"/>
                <a:gd name="T20" fmla="*/ 0 w 2981"/>
                <a:gd name="T21" fmla="*/ 0 h 1750"/>
                <a:gd name="T22" fmla="*/ 0 w 2981"/>
                <a:gd name="T23" fmla="*/ 0 h 1750"/>
                <a:gd name="T24" fmla="*/ 0 w 2981"/>
                <a:gd name="T25" fmla="*/ 0 h 1750"/>
                <a:gd name="T26" fmla="*/ 0 w 2981"/>
                <a:gd name="T27" fmla="*/ 0 h 1750"/>
                <a:gd name="T28" fmla="*/ 0 w 2981"/>
                <a:gd name="T29" fmla="*/ 0 h 1750"/>
                <a:gd name="T30" fmla="*/ 0 w 2981"/>
                <a:gd name="T31" fmla="*/ 0 h 1750"/>
                <a:gd name="T32" fmla="*/ 0 w 2981"/>
                <a:gd name="T33" fmla="*/ 0 h 1750"/>
                <a:gd name="T34" fmla="*/ 0 w 2981"/>
                <a:gd name="T35" fmla="*/ 0 h 1750"/>
                <a:gd name="T36" fmla="*/ 0 w 2981"/>
                <a:gd name="T37" fmla="*/ 0 h 1750"/>
                <a:gd name="T38" fmla="*/ 0 w 2981"/>
                <a:gd name="T39" fmla="*/ 0 h 1750"/>
                <a:gd name="T40" fmla="*/ 0 w 2981"/>
                <a:gd name="T41" fmla="*/ 0 h 1750"/>
                <a:gd name="T42" fmla="*/ 0 w 2981"/>
                <a:gd name="T43" fmla="*/ 0 h 1750"/>
                <a:gd name="T44" fmla="*/ 0 w 2981"/>
                <a:gd name="T45" fmla="*/ 0 h 1750"/>
                <a:gd name="T46" fmla="*/ 0 w 2981"/>
                <a:gd name="T47" fmla="*/ 0 h 1750"/>
                <a:gd name="T48" fmla="*/ 0 w 2981"/>
                <a:gd name="T49" fmla="*/ 0 h 1750"/>
                <a:gd name="T50" fmla="*/ 0 w 2981"/>
                <a:gd name="T51" fmla="*/ 0 h 1750"/>
                <a:gd name="T52" fmla="*/ 0 w 2981"/>
                <a:gd name="T53" fmla="*/ 0 h 1750"/>
                <a:gd name="T54" fmla="*/ 0 w 2981"/>
                <a:gd name="T55" fmla="*/ 0 h 1750"/>
                <a:gd name="T56" fmla="*/ 0 w 2981"/>
                <a:gd name="T57" fmla="*/ 0 h 1750"/>
                <a:gd name="T58" fmla="*/ 0 w 2981"/>
                <a:gd name="T59" fmla="*/ 0 h 17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81"/>
                <a:gd name="T91" fmla="*/ 0 h 1750"/>
                <a:gd name="T92" fmla="*/ 2981 w 2981"/>
                <a:gd name="T93" fmla="*/ 1750 h 175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81" h="1750">
                  <a:moveTo>
                    <a:pt x="0" y="1412"/>
                  </a:moveTo>
                  <a:lnTo>
                    <a:pt x="122" y="1156"/>
                  </a:lnTo>
                  <a:lnTo>
                    <a:pt x="1467" y="709"/>
                  </a:lnTo>
                  <a:lnTo>
                    <a:pt x="1447" y="539"/>
                  </a:lnTo>
                  <a:lnTo>
                    <a:pt x="1728" y="445"/>
                  </a:lnTo>
                  <a:lnTo>
                    <a:pt x="1929" y="161"/>
                  </a:lnTo>
                  <a:lnTo>
                    <a:pt x="2181" y="23"/>
                  </a:lnTo>
                  <a:lnTo>
                    <a:pt x="2442" y="0"/>
                  </a:lnTo>
                  <a:lnTo>
                    <a:pt x="2765" y="110"/>
                  </a:lnTo>
                  <a:lnTo>
                    <a:pt x="2220" y="535"/>
                  </a:lnTo>
                  <a:lnTo>
                    <a:pt x="2366" y="857"/>
                  </a:lnTo>
                  <a:lnTo>
                    <a:pt x="2981" y="963"/>
                  </a:lnTo>
                  <a:lnTo>
                    <a:pt x="2793" y="1218"/>
                  </a:lnTo>
                  <a:lnTo>
                    <a:pt x="2524" y="1388"/>
                  </a:lnTo>
                  <a:lnTo>
                    <a:pt x="2256" y="1388"/>
                  </a:lnTo>
                  <a:lnTo>
                    <a:pt x="1916" y="1258"/>
                  </a:lnTo>
                  <a:lnTo>
                    <a:pt x="1637" y="1364"/>
                  </a:lnTo>
                  <a:lnTo>
                    <a:pt x="1545" y="1145"/>
                  </a:lnTo>
                  <a:lnTo>
                    <a:pt x="1333" y="1455"/>
                  </a:lnTo>
                  <a:lnTo>
                    <a:pt x="1187" y="1318"/>
                  </a:lnTo>
                  <a:lnTo>
                    <a:pt x="1049" y="1557"/>
                  </a:lnTo>
                  <a:lnTo>
                    <a:pt x="919" y="1388"/>
                  </a:lnTo>
                  <a:lnTo>
                    <a:pt x="765" y="1648"/>
                  </a:lnTo>
                  <a:lnTo>
                    <a:pt x="667" y="1471"/>
                  </a:lnTo>
                  <a:lnTo>
                    <a:pt x="501" y="1722"/>
                  </a:lnTo>
                  <a:lnTo>
                    <a:pt x="371" y="1589"/>
                  </a:lnTo>
                  <a:lnTo>
                    <a:pt x="252" y="1750"/>
                  </a:lnTo>
                  <a:lnTo>
                    <a:pt x="87" y="1604"/>
                  </a:lnTo>
                  <a:lnTo>
                    <a:pt x="0" y="1412"/>
                  </a:lnTo>
                  <a:close/>
                </a:path>
              </a:pathLst>
            </a:custGeom>
            <a:solidFill>
              <a:srgbClr val="339966"/>
            </a:solidFill>
            <a:ln w="9525">
              <a:noFill/>
              <a:round/>
              <a:headEnd/>
              <a:tailEnd/>
            </a:ln>
          </p:spPr>
          <p:txBody>
            <a:bodyPr lIns="93635" tIns="46817" rIns="93635" bIns="46817"/>
            <a:lstStyle/>
            <a:p>
              <a:endParaRPr lang="ja-JP" altLang="en-US"/>
            </a:p>
          </p:txBody>
        </p:sp>
        <p:sp>
          <p:nvSpPr>
            <p:cNvPr id="34867" name="Freeform 198"/>
            <p:cNvSpPr>
              <a:spLocks/>
            </p:cNvSpPr>
            <p:nvPr/>
          </p:nvSpPr>
          <p:spPr bwMode="auto">
            <a:xfrm>
              <a:off x="3239" y="3130"/>
              <a:ext cx="380" cy="300"/>
            </a:xfrm>
            <a:custGeom>
              <a:avLst/>
              <a:gdLst>
                <a:gd name="T0" fmla="*/ 0 w 1901"/>
                <a:gd name="T1" fmla="*/ 0 h 1500"/>
                <a:gd name="T2" fmla="*/ 0 w 1901"/>
                <a:gd name="T3" fmla="*/ 0 h 1500"/>
                <a:gd name="T4" fmla="*/ 0 w 1901"/>
                <a:gd name="T5" fmla="*/ 0 h 1500"/>
                <a:gd name="T6" fmla="*/ 0 w 1901"/>
                <a:gd name="T7" fmla="*/ 0 h 1500"/>
                <a:gd name="T8" fmla="*/ 0 w 1901"/>
                <a:gd name="T9" fmla="*/ 0 h 1500"/>
                <a:gd name="T10" fmla="*/ 0 w 1901"/>
                <a:gd name="T11" fmla="*/ 0 h 1500"/>
                <a:gd name="T12" fmla="*/ 0 w 1901"/>
                <a:gd name="T13" fmla="*/ 0 h 1500"/>
                <a:gd name="T14" fmla="*/ 0 w 1901"/>
                <a:gd name="T15" fmla="*/ 0 h 1500"/>
                <a:gd name="T16" fmla="*/ 0 w 1901"/>
                <a:gd name="T17" fmla="*/ 0 h 1500"/>
                <a:gd name="T18" fmla="*/ 0 w 1901"/>
                <a:gd name="T19" fmla="*/ 0 h 1500"/>
                <a:gd name="T20" fmla="*/ 0 w 1901"/>
                <a:gd name="T21" fmla="*/ 0 h 1500"/>
                <a:gd name="T22" fmla="*/ 0 w 1901"/>
                <a:gd name="T23" fmla="*/ 0 h 1500"/>
                <a:gd name="T24" fmla="*/ 0 w 1901"/>
                <a:gd name="T25" fmla="*/ 0 h 1500"/>
                <a:gd name="T26" fmla="*/ 0 w 1901"/>
                <a:gd name="T27" fmla="*/ 0 h 1500"/>
                <a:gd name="T28" fmla="*/ 0 w 1901"/>
                <a:gd name="T29" fmla="*/ 0 h 1500"/>
                <a:gd name="T30" fmla="*/ 0 w 1901"/>
                <a:gd name="T31" fmla="*/ 0 h 15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01"/>
                <a:gd name="T49" fmla="*/ 0 h 1500"/>
                <a:gd name="T50" fmla="*/ 1901 w 1901"/>
                <a:gd name="T51" fmla="*/ 1500 h 15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01" h="1500">
                  <a:moveTo>
                    <a:pt x="118" y="1047"/>
                  </a:moveTo>
                  <a:lnTo>
                    <a:pt x="186" y="887"/>
                  </a:lnTo>
                  <a:lnTo>
                    <a:pt x="1569" y="431"/>
                  </a:lnTo>
                  <a:lnTo>
                    <a:pt x="1524" y="287"/>
                  </a:lnTo>
                  <a:lnTo>
                    <a:pt x="1824" y="185"/>
                  </a:lnTo>
                  <a:lnTo>
                    <a:pt x="1901" y="0"/>
                  </a:lnTo>
                  <a:lnTo>
                    <a:pt x="1409" y="167"/>
                  </a:lnTo>
                  <a:lnTo>
                    <a:pt x="1460" y="350"/>
                  </a:lnTo>
                  <a:lnTo>
                    <a:pt x="118" y="796"/>
                  </a:lnTo>
                  <a:lnTo>
                    <a:pt x="0" y="1064"/>
                  </a:lnTo>
                  <a:lnTo>
                    <a:pt x="96" y="1328"/>
                  </a:lnTo>
                  <a:lnTo>
                    <a:pt x="304" y="1500"/>
                  </a:lnTo>
                  <a:lnTo>
                    <a:pt x="313" y="1366"/>
                  </a:lnTo>
                  <a:lnTo>
                    <a:pt x="170" y="1237"/>
                  </a:lnTo>
                  <a:lnTo>
                    <a:pt x="118" y="1047"/>
                  </a:lnTo>
                  <a:close/>
                </a:path>
              </a:pathLst>
            </a:custGeom>
            <a:solidFill>
              <a:srgbClr val="339966"/>
            </a:solidFill>
            <a:ln w="9525">
              <a:noFill/>
              <a:round/>
              <a:headEnd/>
              <a:tailEnd/>
            </a:ln>
          </p:spPr>
          <p:txBody>
            <a:bodyPr lIns="93635" tIns="46817" rIns="93635" bIns="46817"/>
            <a:lstStyle/>
            <a:p>
              <a:endParaRPr lang="ja-JP" altLang="en-US"/>
            </a:p>
          </p:txBody>
        </p:sp>
        <p:sp>
          <p:nvSpPr>
            <p:cNvPr id="34868" name="Freeform 199"/>
            <p:cNvSpPr>
              <a:spLocks/>
            </p:cNvSpPr>
            <p:nvPr/>
          </p:nvSpPr>
          <p:spPr bwMode="auto">
            <a:xfrm>
              <a:off x="3293" y="3287"/>
              <a:ext cx="352" cy="143"/>
            </a:xfrm>
            <a:custGeom>
              <a:avLst/>
              <a:gdLst>
                <a:gd name="T0" fmla="*/ 0 w 1763"/>
                <a:gd name="T1" fmla="*/ 0 h 716"/>
                <a:gd name="T2" fmla="*/ 0 w 1763"/>
                <a:gd name="T3" fmla="*/ 0 h 716"/>
                <a:gd name="T4" fmla="*/ 0 w 1763"/>
                <a:gd name="T5" fmla="*/ 0 h 716"/>
                <a:gd name="T6" fmla="*/ 0 w 1763"/>
                <a:gd name="T7" fmla="*/ 0 h 716"/>
                <a:gd name="T8" fmla="*/ 0 w 1763"/>
                <a:gd name="T9" fmla="*/ 0 h 716"/>
                <a:gd name="T10" fmla="*/ 0 w 1763"/>
                <a:gd name="T11" fmla="*/ 0 h 716"/>
                <a:gd name="T12" fmla="*/ 0 w 1763"/>
                <a:gd name="T13" fmla="*/ 0 h 716"/>
                <a:gd name="T14" fmla="*/ 0 w 1763"/>
                <a:gd name="T15" fmla="*/ 0 h 716"/>
                <a:gd name="T16" fmla="*/ 0 w 1763"/>
                <a:gd name="T17" fmla="*/ 0 h 716"/>
                <a:gd name="T18" fmla="*/ 0 w 1763"/>
                <a:gd name="T19" fmla="*/ 0 h 716"/>
                <a:gd name="T20" fmla="*/ 0 w 1763"/>
                <a:gd name="T21" fmla="*/ 0 h 716"/>
                <a:gd name="T22" fmla="*/ 0 w 1763"/>
                <a:gd name="T23" fmla="*/ 0 h 716"/>
                <a:gd name="T24" fmla="*/ 0 w 1763"/>
                <a:gd name="T25" fmla="*/ 0 h 716"/>
                <a:gd name="T26" fmla="*/ 0 w 1763"/>
                <a:gd name="T27" fmla="*/ 0 h 716"/>
                <a:gd name="T28" fmla="*/ 0 w 1763"/>
                <a:gd name="T29" fmla="*/ 0 h 716"/>
                <a:gd name="T30" fmla="*/ 0 w 1763"/>
                <a:gd name="T31" fmla="*/ 0 h 716"/>
                <a:gd name="T32" fmla="*/ 0 w 1763"/>
                <a:gd name="T33" fmla="*/ 0 h 716"/>
                <a:gd name="T34" fmla="*/ 0 w 1763"/>
                <a:gd name="T35" fmla="*/ 0 h 716"/>
                <a:gd name="T36" fmla="*/ 0 w 1763"/>
                <a:gd name="T37" fmla="*/ 0 h 716"/>
                <a:gd name="T38" fmla="*/ 0 w 1763"/>
                <a:gd name="T39" fmla="*/ 0 h 716"/>
                <a:gd name="T40" fmla="*/ 0 w 1763"/>
                <a:gd name="T41" fmla="*/ 0 h 716"/>
                <a:gd name="T42" fmla="*/ 0 w 1763"/>
                <a:gd name="T43" fmla="*/ 0 h 716"/>
                <a:gd name="T44" fmla="*/ 0 w 1763"/>
                <a:gd name="T45" fmla="*/ 0 h 716"/>
                <a:gd name="T46" fmla="*/ 0 w 1763"/>
                <a:gd name="T47" fmla="*/ 0 h 716"/>
                <a:gd name="T48" fmla="*/ 0 w 1763"/>
                <a:gd name="T49" fmla="*/ 0 h 716"/>
                <a:gd name="T50" fmla="*/ 0 w 1763"/>
                <a:gd name="T51" fmla="*/ 0 h 716"/>
                <a:gd name="T52" fmla="*/ 0 w 1763"/>
                <a:gd name="T53" fmla="*/ 0 h 7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763"/>
                <a:gd name="T82" fmla="*/ 0 h 716"/>
                <a:gd name="T83" fmla="*/ 1763 w 1763"/>
                <a:gd name="T84" fmla="*/ 716 h 71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763" h="716">
                  <a:moveTo>
                    <a:pt x="0" y="588"/>
                  </a:moveTo>
                  <a:lnTo>
                    <a:pt x="146" y="402"/>
                  </a:lnTo>
                  <a:lnTo>
                    <a:pt x="268" y="541"/>
                  </a:lnTo>
                  <a:lnTo>
                    <a:pt x="423" y="296"/>
                  </a:lnTo>
                  <a:lnTo>
                    <a:pt x="542" y="457"/>
                  </a:lnTo>
                  <a:lnTo>
                    <a:pt x="700" y="203"/>
                  </a:lnTo>
                  <a:lnTo>
                    <a:pt x="807" y="376"/>
                  </a:lnTo>
                  <a:lnTo>
                    <a:pt x="957" y="113"/>
                  </a:lnTo>
                  <a:lnTo>
                    <a:pt x="1092" y="287"/>
                  </a:lnTo>
                  <a:lnTo>
                    <a:pt x="1246" y="41"/>
                  </a:lnTo>
                  <a:lnTo>
                    <a:pt x="1369" y="0"/>
                  </a:lnTo>
                  <a:lnTo>
                    <a:pt x="1429" y="175"/>
                  </a:lnTo>
                  <a:lnTo>
                    <a:pt x="1703" y="55"/>
                  </a:lnTo>
                  <a:lnTo>
                    <a:pt x="1763" y="191"/>
                  </a:lnTo>
                  <a:lnTo>
                    <a:pt x="1369" y="354"/>
                  </a:lnTo>
                  <a:lnTo>
                    <a:pt x="1300" y="126"/>
                  </a:lnTo>
                  <a:lnTo>
                    <a:pt x="1100" y="465"/>
                  </a:lnTo>
                  <a:lnTo>
                    <a:pt x="961" y="279"/>
                  </a:lnTo>
                  <a:lnTo>
                    <a:pt x="815" y="559"/>
                  </a:lnTo>
                  <a:lnTo>
                    <a:pt x="696" y="363"/>
                  </a:lnTo>
                  <a:lnTo>
                    <a:pt x="557" y="618"/>
                  </a:lnTo>
                  <a:lnTo>
                    <a:pt x="440" y="448"/>
                  </a:lnTo>
                  <a:lnTo>
                    <a:pt x="297" y="711"/>
                  </a:lnTo>
                  <a:lnTo>
                    <a:pt x="150" y="537"/>
                  </a:lnTo>
                  <a:lnTo>
                    <a:pt x="35" y="716"/>
                  </a:lnTo>
                  <a:lnTo>
                    <a:pt x="0" y="588"/>
                  </a:lnTo>
                  <a:close/>
                </a:path>
              </a:pathLst>
            </a:custGeom>
            <a:solidFill>
              <a:srgbClr val="339966"/>
            </a:solidFill>
            <a:ln w="9525">
              <a:noFill/>
              <a:round/>
              <a:headEnd/>
              <a:tailEnd/>
            </a:ln>
          </p:spPr>
          <p:txBody>
            <a:bodyPr lIns="93635" tIns="46817" rIns="93635" bIns="46817"/>
            <a:lstStyle/>
            <a:p>
              <a:endParaRPr lang="ja-JP" altLang="en-US"/>
            </a:p>
          </p:txBody>
        </p:sp>
        <p:sp>
          <p:nvSpPr>
            <p:cNvPr id="34869" name="Freeform 200"/>
            <p:cNvSpPr>
              <a:spLocks/>
            </p:cNvSpPr>
            <p:nvPr/>
          </p:nvSpPr>
          <p:spPr bwMode="auto">
            <a:xfrm>
              <a:off x="3586" y="3055"/>
              <a:ext cx="277" cy="303"/>
            </a:xfrm>
            <a:custGeom>
              <a:avLst/>
              <a:gdLst>
                <a:gd name="T0" fmla="*/ 0 w 1384"/>
                <a:gd name="T1" fmla="*/ 0 h 1513"/>
                <a:gd name="T2" fmla="*/ 0 w 1384"/>
                <a:gd name="T3" fmla="*/ 0 h 1513"/>
                <a:gd name="T4" fmla="*/ 0 w 1384"/>
                <a:gd name="T5" fmla="*/ 0 h 1513"/>
                <a:gd name="T6" fmla="*/ 0 w 1384"/>
                <a:gd name="T7" fmla="*/ 0 h 1513"/>
                <a:gd name="T8" fmla="*/ 0 w 1384"/>
                <a:gd name="T9" fmla="*/ 0 h 1513"/>
                <a:gd name="T10" fmla="*/ 0 w 1384"/>
                <a:gd name="T11" fmla="*/ 0 h 1513"/>
                <a:gd name="T12" fmla="*/ 0 w 1384"/>
                <a:gd name="T13" fmla="*/ 0 h 1513"/>
                <a:gd name="T14" fmla="*/ 0 w 1384"/>
                <a:gd name="T15" fmla="*/ 0 h 1513"/>
                <a:gd name="T16" fmla="*/ 0 w 1384"/>
                <a:gd name="T17" fmla="*/ 0 h 1513"/>
                <a:gd name="T18" fmla="*/ 0 w 1384"/>
                <a:gd name="T19" fmla="*/ 0 h 1513"/>
                <a:gd name="T20" fmla="*/ 0 w 1384"/>
                <a:gd name="T21" fmla="*/ 0 h 1513"/>
                <a:gd name="T22" fmla="*/ 0 w 1384"/>
                <a:gd name="T23" fmla="*/ 0 h 1513"/>
                <a:gd name="T24" fmla="*/ 0 w 1384"/>
                <a:gd name="T25" fmla="*/ 0 h 1513"/>
                <a:gd name="T26" fmla="*/ 0 w 1384"/>
                <a:gd name="T27" fmla="*/ 0 h 1513"/>
                <a:gd name="T28" fmla="*/ 0 w 1384"/>
                <a:gd name="T29" fmla="*/ 0 h 1513"/>
                <a:gd name="T30" fmla="*/ 0 w 1384"/>
                <a:gd name="T31" fmla="*/ 0 h 1513"/>
                <a:gd name="T32" fmla="*/ 0 w 1384"/>
                <a:gd name="T33" fmla="*/ 0 h 1513"/>
                <a:gd name="T34" fmla="*/ 0 w 1384"/>
                <a:gd name="T35" fmla="*/ 0 h 1513"/>
                <a:gd name="T36" fmla="*/ 0 w 1384"/>
                <a:gd name="T37" fmla="*/ 0 h 1513"/>
                <a:gd name="T38" fmla="*/ 0 w 1384"/>
                <a:gd name="T39" fmla="*/ 0 h 1513"/>
                <a:gd name="T40" fmla="*/ 0 w 1384"/>
                <a:gd name="T41" fmla="*/ 0 h 1513"/>
                <a:gd name="T42" fmla="*/ 0 w 1384"/>
                <a:gd name="T43" fmla="*/ 0 h 1513"/>
                <a:gd name="T44" fmla="*/ 0 w 1384"/>
                <a:gd name="T45" fmla="*/ 0 h 1513"/>
                <a:gd name="T46" fmla="*/ 0 w 1384"/>
                <a:gd name="T47" fmla="*/ 0 h 1513"/>
                <a:gd name="T48" fmla="*/ 0 w 1384"/>
                <a:gd name="T49" fmla="*/ 0 h 1513"/>
                <a:gd name="T50" fmla="*/ 0 w 1384"/>
                <a:gd name="T51" fmla="*/ 0 h 1513"/>
                <a:gd name="T52" fmla="*/ 0 w 1384"/>
                <a:gd name="T53" fmla="*/ 0 h 1513"/>
                <a:gd name="T54" fmla="*/ 0 w 1384"/>
                <a:gd name="T55" fmla="*/ 0 h 1513"/>
                <a:gd name="T56" fmla="*/ 0 w 1384"/>
                <a:gd name="T57" fmla="*/ 0 h 1513"/>
                <a:gd name="T58" fmla="*/ 0 w 1384"/>
                <a:gd name="T59" fmla="*/ 0 h 1513"/>
                <a:gd name="T60" fmla="*/ 0 w 1384"/>
                <a:gd name="T61" fmla="*/ 0 h 1513"/>
                <a:gd name="T62" fmla="*/ 0 w 1384"/>
                <a:gd name="T63" fmla="*/ 0 h 1513"/>
                <a:gd name="T64" fmla="*/ 0 w 1384"/>
                <a:gd name="T65" fmla="*/ 0 h 1513"/>
                <a:gd name="T66" fmla="*/ 0 w 1384"/>
                <a:gd name="T67" fmla="*/ 0 h 1513"/>
                <a:gd name="T68" fmla="*/ 0 w 1384"/>
                <a:gd name="T69" fmla="*/ 0 h 1513"/>
                <a:gd name="T70" fmla="*/ 0 w 1384"/>
                <a:gd name="T71" fmla="*/ 0 h 1513"/>
                <a:gd name="T72" fmla="*/ 0 w 1384"/>
                <a:gd name="T73" fmla="*/ 0 h 1513"/>
                <a:gd name="T74" fmla="*/ 0 w 1384"/>
                <a:gd name="T75" fmla="*/ 0 h 1513"/>
                <a:gd name="T76" fmla="*/ 0 w 1384"/>
                <a:gd name="T77" fmla="*/ 0 h 1513"/>
                <a:gd name="T78" fmla="*/ 0 w 1384"/>
                <a:gd name="T79" fmla="*/ 0 h 1513"/>
                <a:gd name="T80" fmla="*/ 0 w 1384"/>
                <a:gd name="T81" fmla="*/ 0 h 1513"/>
                <a:gd name="T82" fmla="*/ 0 w 1384"/>
                <a:gd name="T83" fmla="*/ 0 h 151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4"/>
                <a:gd name="T127" fmla="*/ 0 h 1513"/>
                <a:gd name="T128" fmla="*/ 1384 w 1384"/>
                <a:gd name="T129" fmla="*/ 1513 h 151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4" h="1513">
                  <a:moveTo>
                    <a:pt x="116" y="1286"/>
                  </a:moveTo>
                  <a:lnTo>
                    <a:pt x="183" y="1348"/>
                  </a:lnTo>
                  <a:lnTo>
                    <a:pt x="242" y="1379"/>
                  </a:lnTo>
                  <a:lnTo>
                    <a:pt x="320" y="1428"/>
                  </a:lnTo>
                  <a:lnTo>
                    <a:pt x="404" y="1466"/>
                  </a:lnTo>
                  <a:lnTo>
                    <a:pt x="491" y="1494"/>
                  </a:lnTo>
                  <a:lnTo>
                    <a:pt x="581" y="1510"/>
                  </a:lnTo>
                  <a:lnTo>
                    <a:pt x="673" y="1513"/>
                  </a:lnTo>
                  <a:lnTo>
                    <a:pt x="763" y="1506"/>
                  </a:lnTo>
                  <a:lnTo>
                    <a:pt x="853" y="1487"/>
                  </a:lnTo>
                  <a:lnTo>
                    <a:pt x="939" y="1455"/>
                  </a:lnTo>
                  <a:lnTo>
                    <a:pt x="1022" y="1413"/>
                  </a:lnTo>
                  <a:lnTo>
                    <a:pt x="1098" y="1360"/>
                  </a:lnTo>
                  <a:lnTo>
                    <a:pt x="1167" y="1298"/>
                  </a:lnTo>
                  <a:lnTo>
                    <a:pt x="1228" y="1226"/>
                  </a:lnTo>
                  <a:lnTo>
                    <a:pt x="1279" y="1148"/>
                  </a:lnTo>
                  <a:lnTo>
                    <a:pt x="1322" y="1064"/>
                  </a:lnTo>
                  <a:lnTo>
                    <a:pt x="1355" y="976"/>
                  </a:lnTo>
                  <a:lnTo>
                    <a:pt x="1375" y="883"/>
                  </a:lnTo>
                  <a:lnTo>
                    <a:pt x="1384" y="788"/>
                  </a:lnTo>
                  <a:lnTo>
                    <a:pt x="1382" y="693"/>
                  </a:lnTo>
                  <a:lnTo>
                    <a:pt x="1369" y="600"/>
                  </a:lnTo>
                  <a:lnTo>
                    <a:pt x="1344" y="507"/>
                  </a:lnTo>
                  <a:lnTo>
                    <a:pt x="1309" y="420"/>
                  </a:lnTo>
                  <a:lnTo>
                    <a:pt x="1263" y="338"/>
                  </a:lnTo>
                  <a:lnTo>
                    <a:pt x="1208" y="262"/>
                  </a:lnTo>
                  <a:lnTo>
                    <a:pt x="1143" y="193"/>
                  </a:lnTo>
                  <a:lnTo>
                    <a:pt x="1072" y="135"/>
                  </a:lnTo>
                  <a:lnTo>
                    <a:pt x="994" y="86"/>
                  </a:lnTo>
                  <a:lnTo>
                    <a:pt x="911" y="47"/>
                  </a:lnTo>
                  <a:lnTo>
                    <a:pt x="823" y="20"/>
                  </a:lnTo>
                  <a:lnTo>
                    <a:pt x="733" y="4"/>
                  </a:lnTo>
                  <a:lnTo>
                    <a:pt x="642" y="0"/>
                  </a:lnTo>
                  <a:lnTo>
                    <a:pt x="551" y="8"/>
                  </a:lnTo>
                  <a:lnTo>
                    <a:pt x="461" y="27"/>
                  </a:lnTo>
                  <a:lnTo>
                    <a:pt x="375" y="59"/>
                  </a:lnTo>
                  <a:lnTo>
                    <a:pt x="293" y="101"/>
                  </a:lnTo>
                  <a:lnTo>
                    <a:pt x="217" y="153"/>
                  </a:lnTo>
                  <a:lnTo>
                    <a:pt x="148" y="216"/>
                  </a:lnTo>
                  <a:lnTo>
                    <a:pt x="87" y="287"/>
                  </a:lnTo>
                  <a:lnTo>
                    <a:pt x="35" y="365"/>
                  </a:lnTo>
                  <a:lnTo>
                    <a:pt x="0" y="433"/>
                  </a:lnTo>
                  <a:lnTo>
                    <a:pt x="137" y="443"/>
                  </a:lnTo>
                  <a:lnTo>
                    <a:pt x="179" y="377"/>
                  </a:lnTo>
                  <a:lnTo>
                    <a:pt x="228" y="317"/>
                  </a:lnTo>
                  <a:lnTo>
                    <a:pt x="284" y="264"/>
                  </a:lnTo>
                  <a:lnTo>
                    <a:pt x="346" y="219"/>
                  </a:lnTo>
                  <a:lnTo>
                    <a:pt x="412" y="182"/>
                  </a:lnTo>
                  <a:lnTo>
                    <a:pt x="483" y="154"/>
                  </a:lnTo>
                  <a:lnTo>
                    <a:pt x="557" y="136"/>
                  </a:lnTo>
                  <a:lnTo>
                    <a:pt x="631" y="128"/>
                  </a:lnTo>
                  <a:lnTo>
                    <a:pt x="708" y="129"/>
                  </a:lnTo>
                  <a:lnTo>
                    <a:pt x="783" y="140"/>
                  </a:lnTo>
                  <a:lnTo>
                    <a:pt x="855" y="161"/>
                  </a:lnTo>
                  <a:lnTo>
                    <a:pt x="925" y="190"/>
                  </a:lnTo>
                  <a:lnTo>
                    <a:pt x="990" y="229"/>
                  </a:lnTo>
                  <a:lnTo>
                    <a:pt x="1051" y="277"/>
                  </a:lnTo>
                  <a:lnTo>
                    <a:pt x="1105" y="332"/>
                  </a:lnTo>
                  <a:lnTo>
                    <a:pt x="1153" y="392"/>
                  </a:lnTo>
                  <a:lnTo>
                    <a:pt x="1192" y="460"/>
                  </a:lnTo>
                  <a:lnTo>
                    <a:pt x="1223" y="532"/>
                  </a:lnTo>
                  <a:lnTo>
                    <a:pt x="1245" y="607"/>
                  </a:lnTo>
                  <a:lnTo>
                    <a:pt x="1258" y="685"/>
                  </a:lnTo>
                  <a:lnTo>
                    <a:pt x="1262" y="763"/>
                  </a:lnTo>
                  <a:lnTo>
                    <a:pt x="1256" y="842"/>
                  </a:lnTo>
                  <a:lnTo>
                    <a:pt x="1240" y="919"/>
                  </a:lnTo>
                  <a:lnTo>
                    <a:pt x="1215" y="992"/>
                  </a:lnTo>
                  <a:lnTo>
                    <a:pt x="1182" y="1063"/>
                  </a:lnTo>
                  <a:lnTo>
                    <a:pt x="1141" y="1129"/>
                  </a:lnTo>
                  <a:lnTo>
                    <a:pt x="1092" y="1189"/>
                  </a:lnTo>
                  <a:lnTo>
                    <a:pt x="1036" y="1242"/>
                  </a:lnTo>
                  <a:lnTo>
                    <a:pt x="974" y="1287"/>
                  </a:lnTo>
                  <a:lnTo>
                    <a:pt x="907" y="1324"/>
                  </a:lnTo>
                  <a:lnTo>
                    <a:pt x="836" y="1351"/>
                  </a:lnTo>
                  <a:lnTo>
                    <a:pt x="763" y="1370"/>
                  </a:lnTo>
                  <a:lnTo>
                    <a:pt x="688" y="1378"/>
                  </a:lnTo>
                  <a:lnTo>
                    <a:pt x="613" y="1378"/>
                  </a:lnTo>
                  <a:lnTo>
                    <a:pt x="538" y="1366"/>
                  </a:lnTo>
                  <a:lnTo>
                    <a:pt x="464" y="1345"/>
                  </a:lnTo>
                  <a:lnTo>
                    <a:pt x="394" y="1315"/>
                  </a:lnTo>
                  <a:lnTo>
                    <a:pt x="329" y="1277"/>
                  </a:lnTo>
                  <a:lnTo>
                    <a:pt x="269" y="1229"/>
                  </a:lnTo>
                  <a:lnTo>
                    <a:pt x="237" y="1212"/>
                  </a:lnTo>
                  <a:lnTo>
                    <a:pt x="116" y="1286"/>
                  </a:lnTo>
                  <a:close/>
                </a:path>
              </a:pathLst>
            </a:custGeom>
            <a:solidFill>
              <a:srgbClr val="339966"/>
            </a:solidFill>
            <a:ln w="9525">
              <a:noFill/>
              <a:round/>
              <a:headEnd/>
              <a:tailEnd/>
            </a:ln>
          </p:spPr>
          <p:txBody>
            <a:bodyPr lIns="93635" tIns="46817" rIns="93635" bIns="46817"/>
            <a:lstStyle/>
            <a:p>
              <a:endParaRPr lang="ja-JP" altLang="en-US"/>
            </a:p>
          </p:txBody>
        </p:sp>
        <p:sp>
          <p:nvSpPr>
            <p:cNvPr id="34870" name="Freeform 201"/>
            <p:cNvSpPr>
              <a:spLocks/>
            </p:cNvSpPr>
            <p:nvPr/>
          </p:nvSpPr>
          <p:spPr bwMode="auto">
            <a:xfrm>
              <a:off x="3613" y="3095"/>
              <a:ext cx="206" cy="218"/>
            </a:xfrm>
            <a:custGeom>
              <a:avLst/>
              <a:gdLst>
                <a:gd name="T0" fmla="*/ 0 w 1030"/>
                <a:gd name="T1" fmla="*/ 0 h 1091"/>
                <a:gd name="T2" fmla="*/ 0 w 1030"/>
                <a:gd name="T3" fmla="*/ 0 h 1091"/>
                <a:gd name="T4" fmla="*/ 0 w 1030"/>
                <a:gd name="T5" fmla="*/ 0 h 1091"/>
                <a:gd name="T6" fmla="*/ 0 w 1030"/>
                <a:gd name="T7" fmla="*/ 0 h 1091"/>
                <a:gd name="T8" fmla="*/ 0 w 1030"/>
                <a:gd name="T9" fmla="*/ 0 h 1091"/>
                <a:gd name="T10" fmla="*/ 0 w 1030"/>
                <a:gd name="T11" fmla="*/ 0 h 1091"/>
                <a:gd name="T12" fmla="*/ 0 w 1030"/>
                <a:gd name="T13" fmla="*/ 0 h 1091"/>
                <a:gd name="T14" fmla="*/ 0 w 1030"/>
                <a:gd name="T15" fmla="*/ 0 h 1091"/>
                <a:gd name="T16" fmla="*/ 0 w 1030"/>
                <a:gd name="T17" fmla="*/ 0 h 1091"/>
                <a:gd name="T18" fmla="*/ 0 w 1030"/>
                <a:gd name="T19" fmla="*/ 0 h 1091"/>
                <a:gd name="T20" fmla="*/ 0 w 1030"/>
                <a:gd name="T21" fmla="*/ 0 h 1091"/>
                <a:gd name="T22" fmla="*/ 0 w 1030"/>
                <a:gd name="T23" fmla="*/ 0 h 1091"/>
                <a:gd name="T24" fmla="*/ 0 w 1030"/>
                <a:gd name="T25" fmla="*/ 0 h 1091"/>
                <a:gd name="T26" fmla="*/ 0 w 1030"/>
                <a:gd name="T27" fmla="*/ 0 h 1091"/>
                <a:gd name="T28" fmla="*/ 0 w 1030"/>
                <a:gd name="T29" fmla="*/ 0 h 1091"/>
                <a:gd name="T30" fmla="*/ 0 w 1030"/>
                <a:gd name="T31" fmla="*/ 0 h 1091"/>
                <a:gd name="T32" fmla="*/ 0 w 1030"/>
                <a:gd name="T33" fmla="*/ 0 h 1091"/>
                <a:gd name="T34" fmla="*/ 0 w 1030"/>
                <a:gd name="T35" fmla="*/ 0 h 1091"/>
                <a:gd name="T36" fmla="*/ 0 w 1030"/>
                <a:gd name="T37" fmla="*/ 0 h 1091"/>
                <a:gd name="T38" fmla="*/ 0 w 1030"/>
                <a:gd name="T39" fmla="*/ 0 h 1091"/>
                <a:gd name="T40" fmla="*/ 0 w 1030"/>
                <a:gd name="T41" fmla="*/ 0 h 1091"/>
                <a:gd name="T42" fmla="*/ 0 w 1030"/>
                <a:gd name="T43" fmla="*/ 0 h 1091"/>
                <a:gd name="T44" fmla="*/ 0 w 1030"/>
                <a:gd name="T45" fmla="*/ 0 h 1091"/>
                <a:gd name="T46" fmla="*/ 0 w 1030"/>
                <a:gd name="T47" fmla="*/ 0 h 1091"/>
                <a:gd name="T48" fmla="*/ 0 w 1030"/>
                <a:gd name="T49" fmla="*/ 0 h 1091"/>
                <a:gd name="T50" fmla="*/ 0 w 1030"/>
                <a:gd name="T51" fmla="*/ 0 h 1091"/>
                <a:gd name="T52" fmla="*/ 0 w 1030"/>
                <a:gd name="T53" fmla="*/ 0 h 1091"/>
                <a:gd name="T54" fmla="*/ 0 w 1030"/>
                <a:gd name="T55" fmla="*/ 0 h 1091"/>
                <a:gd name="T56" fmla="*/ 0 w 1030"/>
                <a:gd name="T57" fmla="*/ 0 h 1091"/>
                <a:gd name="T58" fmla="*/ 0 w 1030"/>
                <a:gd name="T59" fmla="*/ 0 h 1091"/>
                <a:gd name="T60" fmla="*/ 0 w 1030"/>
                <a:gd name="T61" fmla="*/ 0 h 1091"/>
                <a:gd name="T62" fmla="*/ 0 w 1030"/>
                <a:gd name="T63" fmla="*/ 0 h 1091"/>
                <a:gd name="T64" fmla="*/ 0 w 1030"/>
                <a:gd name="T65" fmla="*/ 0 h 1091"/>
                <a:gd name="T66" fmla="*/ 0 w 1030"/>
                <a:gd name="T67" fmla="*/ 0 h 1091"/>
                <a:gd name="T68" fmla="*/ 0 w 1030"/>
                <a:gd name="T69" fmla="*/ 0 h 1091"/>
                <a:gd name="T70" fmla="*/ 0 w 1030"/>
                <a:gd name="T71" fmla="*/ 0 h 1091"/>
                <a:gd name="T72" fmla="*/ 0 w 1030"/>
                <a:gd name="T73" fmla="*/ 0 h 1091"/>
                <a:gd name="T74" fmla="*/ 0 w 1030"/>
                <a:gd name="T75" fmla="*/ 0 h 1091"/>
                <a:gd name="T76" fmla="*/ 0 w 1030"/>
                <a:gd name="T77" fmla="*/ 0 h 1091"/>
                <a:gd name="T78" fmla="*/ 0 w 1030"/>
                <a:gd name="T79" fmla="*/ 0 h 1091"/>
                <a:gd name="T80" fmla="*/ 0 w 1030"/>
                <a:gd name="T81" fmla="*/ 0 h 1091"/>
                <a:gd name="T82" fmla="*/ 0 w 1030"/>
                <a:gd name="T83" fmla="*/ 0 h 1091"/>
                <a:gd name="T84" fmla="*/ 0 w 1030"/>
                <a:gd name="T85" fmla="*/ 0 h 1091"/>
                <a:gd name="T86" fmla="*/ 0 w 1030"/>
                <a:gd name="T87" fmla="*/ 0 h 1091"/>
                <a:gd name="T88" fmla="*/ 0 w 1030"/>
                <a:gd name="T89" fmla="*/ 0 h 1091"/>
                <a:gd name="T90" fmla="*/ 0 w 1030"/>
                <a:gd name="T91" fmla="*/ 0 h 1091"/>
                <a:gd name="T92" fmla="*/ 0 w 1030"/>
                <a:gd name="T93" fmla="*/ 0 h 1091"/>
                <a:gd name="T94" fmla="*/ 0 w 1030"/>
                <a:gd name="T95" fmla="*/ 0 h 109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30"/>
                <a:gd name="T145" fmla="*/ 0 h 1091"/>
                <a:gd name="T146" fmla="*/ 1030 w 1030"/>
                <a:gd name="T147" fmla="*/ 1091 h 109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30" h="1091">
                  <a:moveTo>
                    <a:pt x="987" y="330"/>
                  </a:moveTo>
                  <a:lnTo>
                    <a:pt x="1007" y="385"/>
                  </a:lnTo>
                  <a:lnTo>
                    <a:pt x="1023" y="452"/>
                  </a:lnTo>
                  <a:lnTo>
                    <a:pt x="1030" y="519"/>
                  </a:lnTo>
                  <a:lnTo>
                    <a:pt x="1029" y="588"/>
                  </a:lnTo>
                  <a:lnTo>
                    <a:pt x="1020" y="655"/>
                  </a:lnTo>
                  <a:lnTo>
                    <a:pt x="1002" y="722"/>
                  </a:lnTo>
                  <a:lnTo>
                    <a:pt x="977" y="785"/>
                  </a:lnTo>
                  <a:lnTo>
                    <a:pt x="944" y="845"/>
                  </a:lnTo>
                  <a:lnTo>
                    <a:pt x="905" y="899"/>
                  </a:lnTo>
                  <a:lnTo>
                    <a:pt x="860" y="948"/>
                  </a:lnTo>
                  <a:lnTo>
                    <a:pt x="809" y="991"/>
                  </a:lnTo>
                  <a:lnTo>
                    <a:pt x="752" y="1027"/>
                  </a:lnTo>
                  <a:lnTo>
                    <a:pt x="692" y="1055"/>
                  </a:lnTo>
                  <a:lnTo>
                    <a:pt x="629" y="1075"/>
                  </a:lnTo>
                  <a:lnTo>
                    <a:pt x="565" y="1087"/>
                  </a:lnTo>
                  <a:lnTo>
                    <a:pt x="498" y="1091"/>
                  </a:lnTo>
                  <a:lnTo>
                    <a:pt x="434" y="1086"/>
                  </a:lnTo>
                  <a:lnTo>
                    <a:pt x="370" y="1071"/>
                  </a:lnTo>
                  <a:lnTo>
                    <a:pt x="307" y="1050"/>
                  </a:lnTo>
                  <a:lnTo>
                    <a:pt x="548" y="907"/>
                  </a:lnTo>
                  <a:lnTo>
                    <a:pt x="143" y="937"/>
                  </a:lnTo>
                  <a:lnTo>
                    <a:pt x="415" y="731"/>
                  </a:lnTo>
                  <a:lnTo>
                    <a:pt x="17" y="758"/>
                  </a:lnTo>
                  <a:lnTo>
                    <a:pt x="335" y="529"/>
                  </a:lnTo>
                  <a:lnTo>
                    <a:pt x="0" y="524"/>
                  </a:lnTo>
                  <a:lnTo>
                    <a:pt x="316" y="342"/>
                  </a:lnTo>
                  <a:lnTo>
                    <a:pt x="29" y="333"/>
                  </a:lnTo>
                  <a:lnTo>
                    <a:pt x="344" y="174"/>
                  </a:lnTo>
                  <a:lnTo>
                    <a:pt x="117" y="170"/>
                  </a:lnTo>
                  <a:lnTo>
                    <a:pt x="205" y="100"/>
                  </a:lnTo>
                  <a:lnTo>
                    <a:pt x="261" y="64"/>
                  </a:lnTo>
                  <a:lnTo>
                    <a:pt x="321" y="35"/>
                  </a:lnTo>
                  <a:lnTo>
                    <a:pt x="384" y="16"/>
                  </a:lnTo>
                  <a:lnTo>
                    <a:pt x="449" y="4"/>
                  </a:lnTo>
                  <a:lnTo>
                    <a:pt x="515" y="0"/>
                  </a:lnTo>
                  <a:lnTo>
                    <a:pt x="580" y="6"/>
                  </a:lnTo>
                  <a:lnTo>
                    <a:pt x="645" y="20"/>
                  </a:lnTo>
                  <a:lnTo>
                    <a:pt x="707" y="42"/>
                  </a:lnTo>
                  <a:lnTo>
                    <a:pt x="766" y="71"/>
                  </a:lnTo>
                  <a:lnTo>
                    <a:pt x="821" y="109"/>
                  </a:lnTo>
                  <a:lnTo>
                    <a:pt x="871" y="153"/>
                  </a:lnTo>
                  <a:lnTo>
                    <a:pt x="916" y="205"/>
                  </a:lnTo>
                  <a:lnTo>
                    <a:pt x="954" y="260"/>
                  </a:lnTo>
                  <a:lnTo>
                    <a:pt x="839" y="369"/>
                  </a:lnTo>
                  <a:lnTo>
                    <a:pt x="826" y="349"/>
                  </a:lnTo>
                  <a:lnTo>
                    <a:pt x="811" y="332"/>
                  </a:lnTo>
                  <a:lnTo>
                    <a:pt x="793" y="316"/>
                  </a:lnTo>
                  <a:lnTo>
                    <a:pt x="773" y="304"/>
                  </a:lnTo>
                  <a:lnTo>
                    <a:pt x="753" y="294"/>
                  </a:lnTo>
                  <a:lnTo>
                    <a:pt x="731" y="287"/>
                  </a:lnTo>
                  <a:lnTo>
                    <a:pt x="709" y="282"/>
                  </a:lnTo>
                  <a:lnTo>
                    <a:pt x="686" y="279"/>
                  </a:lnTo>
                  <a:lnTo>
                    <a:pt x="663" y="280"/>
                  </a:lnTo>
                  <a:lnTo>
                    <a:pt x="641" y="286"/>
                  </a:lnTo>
                  <a:lnTo>
                    <a:pt x="619" y="293"/>
                  </a:lnTo>
                  <a:lnTo>
                    <a:pt x="598" y="303"/>
                  </a:lnTo>
                  <a:lnTo>
                    <a:pt x="578" y="315"/>
                  </a:lnTo>
                  <a:lnTo>
                    <a:pt x="560" y="331"/>
                  </a:lnTo>
                  <a:lnTo>
                    <a:pt x="545" y="347"/>
                  </a:lnTo>
                  <a:lnTo>
                    <a:pt x="531" y="367"/>
                  </a:lnTo>
                  <a:lnTo>
                    <a:pt x="520" y="388"/>
                  </a:lnTo>
                  <a:lnTo>
                    <a:pt x="511" y="410"/>
                  </a:lnTo>
                  <a:lnTo>
                    <a:pt x="506" y="433"/>
                  </a:lnTo>
                  <a:lnTo>
                    <a:pt x="503" y="457"/>
                  </a:lnTo>
                  <a:lnTo>
                    <a:pt x="503" y="481"/>
                  </a:lnTo>
                  <a:lnTo>
                    <a:pt x="505" y="504"/>
                  </a:lnTo>
                  <a:lnTo>
                    <a:pt x="511" y="528"/>
                  </a:lnTo>
                  <a:lnTo>
                    <a:pt x="519" y="549"/>
                  </a:lnTo>
                  <a:lnTo>
                    <a:pt x="530" y="571"/>
                  </a:lnTo>
                  <a:lnTo>
                    <a:pt x="544" y="590"/>
                  </a:lnTo>
                  <a:lnTo>
                    <a:pt x="559" y="608"/>
                  </a:lnTo>
                  <a:lnTo>
                    <a:pt x="577" y="623"/>
                  </a:lnTo>
                  <a:lnTo>
                    <a:pt x="595" y="635"/>
                  </a:lnTo>
                  <a:lnTo>
                    <a:pt x="616" y="646"/>
                  </a:lnTo>
                  <a:lnTo>
                    <a:pt x="639" y="654"/>
                  </a:lnTo>
                  <a:lnTo>
                    <a:pt x="661" y="658"/>
                  </a:lnTo>
                  <a:lnTo>
                    <a:pt x="684" y="660"/>
                  </a:lnTo>
                  <a:lnTo>
                    <a:pt x="707" y="658"/>
                  </a:lnTo>
                  <a:lnTo>
                    <a:pt x="729" y="654"/>
                  </a:lnTo>
                  <a:lnTo>
                    <a:pt x="751" y="647"/>
                  </a:lnTo>
                  <a:lnTo>
                    <a:pt x="772" y="636"/>
                  </a:lnTo>
                  <a:lnTo>
                    <a:pt x="791" y="624"/>
                  </a:lnTo>
                  <a:lnTo>
                    <a:pt x="809" y="609"/>
                  </a:lnTo>
                  <a:lnTo>
                    <a:pt x="825" y="591"/>
                  </a:lnTo>
                  <a:lnTo>
                    <a:pt x="838" y="573"/>
                  </a:lnTo>
                  <a:lnTo>
                    <a:pt x="850" y="551"/>
                  </a:lnTo>
                  <a:lnTo>
                    <a:pt x="858" y="530"/>
                  </a:lnTo>
                  <a:lnTo>
                    <a:pt x="864" y="506"/>
                  </a:lnTo>
                  <a:lnTo>
                    <a:pt x="867" y="483"/>
                  </a:lnTo>
                  <a:lnTo>
                    <a:pt x="867" y="459"/>
                  </a:lnTo>
                  <a:lnTo>
                    <a:pt x="864" y="435"/>
                  </a:lnTo>
                  <a:lnTo>
                    <a:pt x="859" y="412"/>
                  </a:lnTo>
                  <a:lnTo>
                    <a:pt x="851" y="389"/>
                  </a:lnTo>
                  <a:lnTo>
                    <a:pt x="987" y="330"/>
                  </a:lnTo>
                  <a:close/>
                </a:path>
              </a:pathLst>
            </a:custGeom>
            <a:solidFill>
              <a:srgbClr val="339966"/>
            </a:solidFill>
            <a:ln w="9525">
              <a:noFill/>
              <a:round/>
              <a:headEnd/>
              <a:tailEnd/>
            </a:ln>
          </p:spPr>
          <p:txBody>
            <a:bodyPr lIns="93635" tIns="46817" rIns="93635" bIns="46817"/>
            <a:lstStyle/>
            <a:p>
              <a:endParaRPr lang="ja-JP" altLang="en-US"/>
            </a:p>
          </p:txBody>
        </p:sp>
        <p:sp>
          <p:nvSpPr>
            <p:cNvPr id="34871" name="Freeform 202"/>
            <p:cNvSpPr>
              <a:spLocks/>
            </p:cNvSpPr>
            <p:nvPr/>
          </p:nvSpPr>
          <p:spPr bwMode="auto">
            <a:xfrm>
              <a:off x="3781" y="3144"/>
              <a:ext cx="31" cy="28"/>
            </a:xfrm>
            <a:custGeom>
              <a:avLst/>
              <a:gdLst>
                <a:gd name="T0" fmla="*/ 0 w 157"/>
                <a:gd name="T1" fmla="*/ 0 h 142"/>
                <a:gd name="T2" fmla="*/ 0 w 157"/>
                <a:gd name="T3" fmla="*/ 0 h 142"/>
                <a:gd name="T4" fmla="*/ 0 w 157"/>
                <a:gd name="T5" fmla="*/ 0 h 142"/>
                <a:gd name="T6" fmla="*/ 0 w 157"/>
                <a:gd name="T7" fmla="*/ 0 h 142"/>
                <a:gd name="T8" fmla="*/ 0 w 157"/>
                <a:gd name="T9" fmla="*/ 0 h 142"/>
                <a:gd name="T10" fmla="*/ 0 w 157"/>
                <a:gd name="T11" fmla="*/ 0 h 142"/>
                <a:gd name="T12" fmla="*/ 0 w 157"/>
                <a:gd name="T13" fmla="*/ 0 h 142"/>
                <a:gd name="T14" fmla="*/ 0 w 157"/>
                <a:gd name="T15" fmla="*/ 0 h 14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142"/>
                <a:gd name="T26" fmla="*/ 157 w 157"/>
                <a:gd name="T27" fmla="*/ 142 h 1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142">
                  <a:moveTo>
                    <a:pt x="0" y="122"/>
                  </a:moveTo>
                  <a:lnTo>
                    <a:pt x="12" y="142"/>
                  </a:lnTo>
                  <a:lnTo>
                    <a:pt x="157" y="109"/>
                  </a:lnTo>
                  <a:lnTo>
                    <a:pt x="148" y="83"/>
                  </a:lnTo>
                  <a:lnTo>
                    <a:pt x="115" y="13"/>
                  </a:lnTo>
                  <a:lnTo>
                    <a:pt x="90" y="0"/>
                  </a:lnTo>
                  <a:lnTo>
                    <a:pt x="0" y="122"/>
                  </a:lnTo>
                  <a:close/>
                </a:path>
              </a:pathLst>
            </a:custGeom>
            <a:solidFill>
              <a:srgbClr val="339966"/>
            </a:solidFill>
            <a:ln w="9525">
              <a:noFill/>
              <a:round/>
              <a:headEnd/>
              <a:tailEnd/>
            </a:ln>
          </p:spPr>
          <p:txBody>
            <a:bodyPr lIns="93635" tIns="46817" rIns="93635" bIns="46817"/>
            <a:lstStyle/>
            <a:p>
              <a:endParaRPr lang="ja-JP" altLang="en-US"/>
            </a:p>
          </p:txBody>
        </p:sp>
      </p:grpSp>
      <p:sp>
        <p:nvSpPr>
          <p:cNvPr id="34863" name="AutoShape 35"/>
          <p:cNvSpPr>
            <a:spLocks noChangeArrowheads="1"/>
          </p:cNvSpPr>
          <p:nvPr/>
        </p:nvSpPr>
        <p:spPr bwMode="auto">
          <a:xfrm>
            <a:off x="404813" y="2908300"/>
            <a:ext cx="2501900" cy="744538"/>
          </a:xfrm>
          <a:prstGeom prst="wedgeRoundRectCallout">
            <a:avLst>
              <a:gd name="adj1" fmla="val 100681"/>
              <a:gd name="adj2" fmla="val 209167"/>
              <a:gd name="adj3" fmla="val 16667"/>
            </a:avLst>
          </a:prstGeom>
          <a:solidFill>
            <a:schemeClr val="bg1"/>
          </a:solidFill>
          <a:ln w="12700">
            <a:solidFill>
              <a:schemeClr val="tx1"/>
            </a:solidFill>
            <a:miter lim="800000"/>
            <a:headEnd/>
            <a:tailEnd/>
          </a:ln>
        </p:spPr>
        <p:txBody>
          <a:bodyPr lIns="89291" tIns="44646" rIns="89291" bIns="44646"/>
          <a:lstStyle/>
          <a:p>
            <a:pPr algn="ctr" defTabSz="892175" eaLnBrk="0" hangingPunct="0">
              <a:lnSpc>
                <a:spcPct val="90000"/>
              </a:lnSpc>
            </a:pPr>
            <a:r>
              <a:rPr kumimoji="0" lang="en-US" altLang="ja-JP" sz="2100" i="1">
                <a:solidFill>
                  <a:schemeClr val="hlink"/>
                </a:solidFill>
              </a:rPr>
              <a:t>Intermediates</a:t>
            </a:r>
          </a:p>
          <a:p>
            <a:pPr algn="ctr" defTabSz="892175" eaLnBrk="0" hangingPunct="0">
              <a:lnSpc>
                <a:spcPct val="90000"/>
              </a:lnSpc>
            </a:pPr>
            <a:r>
              <a:rPr kumimoji="0" lang="en-US" altLang="ja-JP" sz="2100" i="1">
                <a:solidFill>
                  <a:schemeClr val="hlink"/>
                </a:solidFill>
              </a:rPr>
              <a:t>key assignment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タイトル 1"/>
          <p:cNvSpPr>
            <a:spLocks noGrp="1"/>
          </p:cNvSpPr>
          <p:nvPr>
            <p:ph type="title" idx="4294967295"/>
          </p:nvPr>
        </p:nvSpPr>
        <p:spPr>
          <a:xfrm>
            <a:off x="103188" y="115888"/>
            <a:ext cx="8929687" cy="714375"/>
          </a:xfrm>
        </p:spPr>
        <p:txBody>
          <a:bodyPr lIns="91435" tIns="45717" rIns="91435" bIns="45717"/>
          <a:lstStyle/>
          <a:p>
            <a:r>
              <a:rPr lang="en-US" altLang="ja-JP" sz="2700" smtClean="0">
                <a:ea typeface="ＭＳ Ｐゴシック" charset="-128"/>
              </a:rPr>
              <a:t>Detailed sequence of Secure Session Establishment between PNE &amp; PN GW (PSK based)</a:t>
            </a:r>
            <a:endParaRPr lang="ja-JP" altLang="en-US" sz="2700" smtClean="0">
              <a:ea typeface="ＭＳ Ｐゴシック" charset="-128"/>
            </a:endParaRPr>
          </a:p>
        </p:txBody>
      </p:sp>
      <p:sp>
        <p:nvSpPr>
          <p:cNvPr id="4" name="正方形/長方形 3"/>
          <p:cNvSpPr>
            <a:spLocks noChangeArrowheads="1"/>
          </p:cNvSpPr>
          <p:nvPr/>
        </p:nvSpPr>
        <p:spPr bwMode="auto">
          <a:xfrm>
            <a:off x="1092200"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PNE-1</a:t>
            </a:r>
            <a:endParaRPr lang="ja-JP" altLang="en-US" dirty="0">
              <a:latin typeface="+mn-lt"/>
              <a:ea typeface="+mn-ea"/>
              <a:cs typeface="+mn-cs"/>
            </a:endParaRPr>
          </a:p>
        </p:txBody>
      </p:sp>
      <p:sp>
        <p:nvSpPr>
          <p:cNvPr id="5" name="正方形/長方形 4"/>
          <p:cNvSpPr>
            <a:spLocks noChangeArrowheads="1"/>
          </p:cNvSpPr>
          <p:nvPr/>
        </p:nvSpPr>
        <p:spPr bwMode="auto">
          <a:xfrm>
            <a:off x="4235450"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7378700"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grpSp>
        <p:nvGrpSpPr>
          <p:cNvPr id="35845" name="グループ化 41"/>
          <p:cNvGrpSpPr>
            <a:grpSpLocks/>
          </p:cNvGrpSpPr>
          <p:nvPr/>
        </p:nvGrpSpPr>
        <p:grpSpPr bwMode="auto">
          <a:xfrm>
            <a:off x="1878013" y="1773238"/>
            <a:ext cx="6286500" cy="4640262"/>
            <a:chOff x="1928794" y="1071546"/>
            <a:chExt cx="6286544" cy="5286412"/>
          </a:xfrm>
        </p:grpSpPr>
        <p:cxnSp>
          <p:nvCxnSpPr>
            <p:cNvPr id="9" name="直線コネクタ 8"/>
            <p:cNvCxnSpPr>
              <a:stCxn id="4" idx="2"/>
            </p:cNvCxnSpPr>
            <p:nvPr/>
          </p:nvCxnSpPr>
          <p:spPr>
            <a:xfrm rot="5400000">
              <a:off x="-71441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stCxn id="5" idx="2"/>
            </p:cNvCxnSpPr>
            <p:nvPr/>
          </p:nvCxnSpPr>
          <p:spPr>
            <a:xfrm rot="5400000">
              <a:off x="2428860"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557213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846" name="Text Box 40"/>
          <p:cNvSpPr txBox="1">
            <a:spLocks noChangeArrowheads="1"/>
          </p:cNvSpPr>
          <p:nvPr/>
        </p:nvSpPr>
        <p:spPr bwMode="auto">
          <a:xfrm>
            <a:off x="-23813" y="995363"/>
            <a:ext cx="9251951" cy="366712"/>
          </a:xfrm>
          <a:prstGeom prst="rect">
            <a:avLst/>
          </a:prstGeom>
          <a:noFill/>
          <a:ln w="9525" algn="ctr">
            <a:noFill/>
            <a:miter lim="800000"/>
            <a:headEnd/>
            <a:tailEnd/>
          </a:ln>
        </p:spPr>
        <p:txBody>
          <a:bodyPr wrap="none" lIns="91435" tIns="45717" rIns="91435" bIns="45717">
            <a:spAutoFit/>
          </a:bodyPr>
          <a:lstStyle/>
          <a:p>
            <a:pPr defTabSz="914400"/>
            <a:r>
              <a:rPr lang="en-US" altLang="ja-JP"/>
              <a:t>When EUKey is in form of shared secret (Tentative. Will be studied further in TS phase…)</a:t>
            </a:r>
          </a:p>
        </p:txBody>
      </p:sp>
      <p:sp>
        <p:nvSpPr>
          <p:cNvPr id="35847" name="Line 23"/>
          <p:cNvSpPr>
            <a:spLocks noChangeShapeType="1"/>
          </p:cNvSpPr>
          <p:nvPr/>
        </p:nvSpPr>
        <p:spPr bwMode="auto">
          <a:xfrm flipH="1">
            <a:off x="1890713" y="5011738"/>
            <a:ext cx="3133725" cy="0"/>
          </a:xfrm>
          <a:prstGeom prst="line">
            <a:avLst/>
          </a:prstGeom>
          <a:noFill/>
          <a:ln w="9525">
            <a:solidFill>
              <a:schemeClr val="tx1"/>
            </a:solidFill>
            <a:round/>
            <a:headEnd/>
            <a:tailEnd type="triangle" w="med" len="med"/>
          </a:ln>
        </p:spPr>
        <p:txBody>
          <a:bodyPr/>
          <a:lstStyle/>
          <a:p>
            <a:endParaRPr lang="ja-JP" altLang="en-US"/>
          </a:p>
        </p:txBody>
      </p:sp>
      <p:sp>
        <p:nvSpPr>
          <p:cNvPr id="35848" name="Text Box 24"/>
          <p:cNvSpPr txBox="1">
            <a:spLocks noChangeArrowheads="1"/>
          </p:cNvSpPr>
          <p:nvPr/>
        </p:nvSpPr>
        <p:spPr bwMode="auto">
          <a:xfrm>
            <a:off x="2901950" y="4918075"/>
            <a:ext cx="1300163"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6-a. Challenge (N_gw)</a:t>
            </a:r>
          </a:p>
        </p:txBody>
      </p:sp>
      <p:sp>
        <p:nvSpPr>
          <p:cNvPr id="35849" name="Line 25"/>
          <p:cNvSpPr>
            <a:spLocks noChangeShapeType="1"/>
          </p:cNvSpPr>
          <p:nvPr/>
        </p:nvSpPr>
        <p:spPr bwMode="auto">
          <a:xfrm flipH="1">
            <a:off x="1890713" y="5160963"/>
            <a:ext cx="3146425" cy="0"/>
          </a:xfrm>
          <a:prstGeom prst="line">
            <a:avLst/>
          </a:prstGeom>
          <a:noFill/>
          <a:ln w="9525">
            <a:solidFill>
              <a:schemeClr val="tx1"/>
            </a:solidFill>
            <a:round/>
            <a:headEnd type="triangle" w="med" len="med"/>
            <a:tailEnd/>
          </a:ln>
        </p:spPr>
        <p:txBody>
          <a:bodyPr/>
          <a:lstStyle/>
          <a:p>
            <a:endParaRPr lang="ja-JP" altLang="en-US"/>
          </a:p>
        </p:txBody>
      </p:sp>
      <p:sp>
        <p:nvSpPr>
          <p:cNvPr id="35850" name="Text Box 26"/>
          <p:cNvSpPr txBox="1">
            <a:spLocks noChangeArrowheads="1"/>
          </p:cNvSpPr>
          <p:nvPr/>
        </p:nvSpPr>
        <p:spPr bwMode="auto">
          <a:xfrm>
            <a:off x="2392363" y="5070475"/>
            <a:ext cx="2305050"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6-b. Response (MIC p), Challenge (N_p)</a:t>
            </a:r>
          </a:p>
        </p:txBody>
      </p:sp>
      <p:sp>
        <p:nvSpPr>
          <p:cNvPr id="35851" name="Line 27"/>
          <p:cNvSpPr>
            <a:spLocks noChangeShapeType="1"/>
          </p:cNvSpPr>
          <p:nvPr/>
        </p:nvSpPr>
        <p:spPr bwMode="auto">
          <a:xfrm flipH="1">
            <a:off x="1847850" y="5295900"/>
            <a:ext cx="3189288" cy="0"/>
          </a:xfrm>
          <a:prstGeom prst="line">
            <a:avLst/>
          </a:prstGeom>
          <a:noFill/>
          <a:ln w="9525">
            <a:solidFill>
              <a:schemeClr val="tx1"/>
            </a:solidFill>
            <a:round/>
            <a:headEnd/>
            <a:tailEnd type="triangle" w="med" len="med"/>
          </a:ln>
        </p:spPr>
        <p:txBody>
          <a:bodyPr/>
          <a:lstStyle/>
          <a:p>
            <a:endParaRPr lang="ja-JP" altLang="en-US"/>
          </a:p>
        </p:txBody>
      </p:sp>
      <p:sp>
        <p:nvSpPr>
          <p:cNvPr id="35852" name="Text Box 28"/>
          <p:cNvSpPr txBox="1">
            <a:spLocks noChangeArrowheads="1"/>
          </p:cNvSpPr>
          <p:nvPr/>
        </p:nvSpPr>
        <p:spPr bwMode="auto">
          <a:xfrm>
            <a:off x="2825750" y="5222875"/>
            <a:ext cx="1435100"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6-c. Response (MIC_gw)</a:t>
            </a:r>
          </a:p>
        </p:txBody>
      </p:sp>
      <p:sp>
        <p:nvSpPr>
          <p:cNvPr id="35853" name="Line 29"/>
          <p:cNvSpPr>
            <a:spLocks noChangeShapeType="1"/>
          </p:cNvSpPr>
          <p:nvPr/>
        </p:nvSpPr>
        <p:spPr bwMode="auto">
          <a:xfrm flipH="1">
            <a:off x="1871663" y="5464175"/>
            <a:ext cx="3157537" cy="0"/>
          </a:xfrm>
          <a:prstGeom prst="line">
            <a:avLst/>
          </a:prstGeom>
          <a:noFill/>
          <a:ln w="9525">
            <a:solidFill>
              <a:schemeClr val="tx1"/>
            </a:solidFill>
            <a:round/>
            <a:headEnd type="triangle" w="med" len="med"/>
            <a:tailEnd/>
          </a:ln>
        </p:spPr>
        <p:txBody>
          <a:bodyPr/>
          <a:lstStyle/>
          <a:p>
            <a:endParaRPr lang="ja-JP" altLang="en-US"/>
          </a:p>
        </p:txBody>
      </p:sp>
      <p:sp>
        <p:nvSpPr>
          <p:cNvPr id="35854" name="Text Box 30"/>
          <p:cNvSpPr txBox="1">
            <a:spLocks noChangeArrowheads="1"/>
          </p:cNvSpPr>
          <p:nvPr/>
        </p:nvSpPr>
        <p:spPr bwMode="auto">
          <a:xfrm>
            <a:off x="3090863" y="5368925"/>
            <a:ext cx="625475"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6-d. Finish</a:t>
            </a:r>
          </a:p>
        </p:txBody>
      </p:sp>
      <p:sp>
        <p:nvSpPr>
          <p:cNvPr id="35855" name="Text Box 31"/>
          <p:cNvSpPr txBox="1">
            <a:spLocks noChangeArrowheads="1"/>
          </p:cNvSpPr>
          <p:nvPr/>
        </p:nvSpPr>
        <p:spPr bwMode="auto">
          <a:xfrm>
            <a:off x="1668463" y="4638675"/>
            <a:ext cx="3492500" cy="234950"/>
          </a:xfrm>
          <a:prstGeom prst="rect">
            <a:avLst/>
          </a:prstGeom>
          <a:solidFill>
            <a:schemeClr val="bg1"/>
          </a:solidFill>
          <a:ln w="9525">
            <a:solidFill>
              <a:schemeClr val="tx1"/>
            </a:solidFill>
            <a:prstDash val="dash"/>
            <a:miter lim="800000"/>
            <a:headEnd/>
            <a:tailEnd/>
          </a:ln>
        </p:spPr>
        <p:txBody>
          <a:bodyPr lIns="36000" tIns="36000" rIns="36000" bIns="36000" anchor="ctr" anchorCtr="1">
            <a:spAutoFit/>
          </a:bodyPr>
          <a:lstStyle/>
          <a:p>
            <a:pPr algn="ctr">
              <a:spcBef>
                <a:spcPct val="50000"/>
              </a:spcBef>
            </a:pPr>
            <a:r>
              <a:rPr lang="en-US" altLang="ja-JP" sz="1000"/>
              <a:t>Share PMK between PNE-1 and PN GW-A</a:t>
            </a:r>
          </a:p>
        </p:txBody>
      </p:sp>
      <p:sp>
        <p:nvSpPr>
          <p:cNvPr id="35856" name="Text Box 32"/>
          <p:cNvSpPr txBox="1">
            <a:spLocks noChangeArrowheads="1"/>
          </p:cNvSpPr>
          <p:nvPr/>
        </p:nvSpPr>
        <p:spPr bwMode="auto">
          <a:xfrm>
            <a:off x="1716088" y="5565775"/>
            <a:ext cx="3432175" cy="234950"/>
          </a:xfrm>
          <a:prstGeom prst="rect">
            <a:avLst/>
          </a:prstGeom>
          <a:solidFill>
            <a:schemeClr val="bg1"/>
          </a:solidFill>
          <a:ln w="9525">
            <a:solidFill>
              <a:schemeClr val="tx1"/>
            </a:solidFill>
            <a:miter lim="800000"/>
            <a:headEnd/>
            <a:tailEnd/>
          </a:ln>
        </p:spPr>
        <p:txBody>
          <a:bodyPr lIns="36000" tIns="36000" rIns="36000" bIns="36000" anchor="ctr" anchorCtr="1">
            <a:spAutoFit/>
          </a:bodyPr>
          <a:lstStyle/>
          <a:p>
            <a:pPr algn="ctr">
              <a:spcBef>
                <a:spcPct val="50000"/>
              </a:spcBef>
            </a:pPr>
            <a:r>
              <a:rPr lang="en-US" altLang="ja-JP" sz="1000"/>
              <a:t>6-e. Derive </a:t>
            </a:r>
            <a:r>
              <a:rPr lang="en-US" altLang="ja-JP" sz="1000" b="1"/>
              <a:t>PTK</a:t>
            </a:r>
            <a:r>
              <a:rPr lang="en-US" altLang="ja-JP" sz="1000"/>
              <a:t> from PMK, N_p and N_gw</a:t>
            </a:r>
          </a:p>
        </p:txBody>
      </p:sp>
      <p:sp>
        <p:nvSpPr>
          <p:cNvPr id="35857" name="Text Box 33"/>
          <p:cNvSpPr txBox="1">
            <a:spLocks noChangeArrowheads="1"/>
          </p:cNvSpPr>
          <p:nvPr/>
        </p:nvSpPr>
        <p:spPr bwMode="auto">
          <a:xfrm>
            <a:off x="6819900" y="5422900"/>
            <a:ext cx="2198688" cy="855663"/>
          </a:xfrm>
          <a:prstGeom prst="rect">
            <a:avLst/>
          </a:prstGeom>
          <a:solidFill>
            <a:schemeClr val="bg1"/>
          </a:solidFill>
          <a:ln w="9525">
            <a:solidFill>
              <a:schemeClr val="tx1"/>
            </a:solidFill>
            <a:prstDash val="dash"/>
            <a:miter lim="800000"/>
            <a:headEnd/>
            <a:tailEnd/>
          </a:ln>
        </p:spPr>
        <p:txBody>
          <a:bodyPr wrap="none" lIns="53997" tIns="10799" rIns="53997" bIns="10799" anchor="ctr"/>
          <a:lstStyle/>
          <a:p>
            <a:pPr>
              <a:spcBef>
                <a:spcPct val="10000"/>
              </a:spcBef>
            </a:pPr>
            <a:r>
              <a:rPr lang="en-US" altLang="ja-JP" sz="1000"/>
              <a:t>PMK: Pairwise Master Key</a:t>
            </a:r>
          </a:p>
          <a:p>
            <a:pPr>
              <a:spcBef>
                <a:spcPct val="10000"/>
              </a:spcBef>
            </a:pPr>
            <a:r>
              <a:rPr lang="en-US" altLang="ja-JP" sz="1000"/>
              <a:t>PTK: Pairwise Transient Key</a:t>
            </a:r>
          </a:p>
          <a:p>
            <a:pPr>
              <a:spcBef>
                <a:spcPct val="10000"/>
              </a:spcBef>
            </a:pPr>
            <a:r>
              <a:rPr lang="en-US" altLang="ja-JP" sz="1000"/>
              <a:t>MAC: Message Authentication Code</a:t>
            </a:r>
          </a:p>
          <a:p>
            <a:pPr>
              <a:spcBef>
                <a:spcPct val="10000"/>
              </a:spcBef>
            </a:pPr>
            <a:r>
              <a:rPr lang="en-US" altLang="ja-JP" sz="1000"/>
              <a:t>MIC: Message Integrity Code</a:t>
            </a:r>
          </a:p>
        </p:txBody>
      </p:sp>
      <p:sp>
        <p:nvSpPr>
          <p:cNvPr id="35858" name="Line 40"/>
          <p:cNvSpPr>
            <a:spLocks noChangeShapeType="1"/>
          </p:cNvSpPr>
          <p:nvPr/>
        </p:nvSpPr>
        <p:spPr bwMode="auto">
          <a:xfrm>
            <a:off x="1884363" y="2028825"/>
            <a:ext cx="3133725" cy="0"/>
          </a:xfrm>
          <a:prstGeom prst="line">
            <a:avLst/>
          </a:prstGeom>
          <a:noFill/>
          <a:ln w="19050">
            <a:solidFill>
              <a:schemeClr val="tx1"/>
            </a:solidFill>
            <a:round/>
            <a:headEnd/>
            <a:tailEnd type="arrow" w="med" len="med"/>
          </a:ln>
        </p:spPr>
        <p:txBody>
          <a:bodyPr/>
          <a:lstStyle/>
          <a:p>
            <a:endParaRPr lang="ja-JP" altLang="en-US"/>
          </a:p>
        </p:txBody>
      </p:sp>
      <p:sp>
        <p:nvSpPr>
          <p:cNvPr id="35859" name="Line 41"/>
          <p:cNvSpPr>
            <a:spLocks noChangeShapeType="1"/>
          </p:cNvSpPr>
          <p:nvPr/>
        </p:nvSpPr>
        <p:spPr bwMode="auto">
          <a:xfrm>
            <a:off x="5016500" y="2225675"/>
            <a:ext cx="3133725" cy="0"/>
          </a:xfrm>
          <a:prstGeom prst="line">
            <a:avLst/>
          </a:prstGeom>
          <a:noFill/>
          <a:ln w="19050">
            <a:solidFill>
              <a:schemeClr val="tx1"/>
            </a:solidFill>
            <a:round/>
            <a:headEnd/>
            <a:tailEnd type="arrow" w="med" len="med"/>
          </a:ln>
        </p:spPr>
        <p:txBody>
          <a:bodyPr/>
          <a:lstStyle/>
          <a:p>
            <a:endParaRPr lang="ja-JP" altLang="en-US"/>
          </a:p>
        </p:txBody>
      </p:sp>
      <p:sp>
        <p:nvSpPr>
          <p:cNvPr id="35860" name="Text Box 18"/>
          <p:cNvSpPr txBox="1">
            <a:spLocks noChangeArrowheads="1"/>
          </p:cNvSpPr>
          <p:nvPr/>
        </p:nvSpPr>
        <p:spPr bwMode="auto">
          <a:xfrm>
            <a:off x="2516188" y="1797050"/>
            <a:ext cx="1887537" cy="234950"/>
          </a:xfrm>
          <a:prstGeom prst="rect">
            <a:avLst/>
          </a:prstGeom>
          <a:noFill/>
          <a:ln w="9525">
            <a:noFill/>
            <a:miter lim="800000"/>
            <a:headEnd/>
            <a:tailEnd/>
          </a:ln>
        </p:spPr>
        <p:txBody>
          <a:bodyPr wrap="none" lIns="17999" tIns="10799" rIns="17999" bIns="10799">
            <a:spAutoFit/>
          </a:bodyPr>
          <a:lstStyle/>
          <a:p>
            <a:pPr>
              <a:spcBef>
                <a:spcPct val="50000"/>
              </a:spcBef>
            </a:pPr>
            <a:r>
              <a:rPr lang="en-US" altLang="ja-JP" sz="1400"/>
              <a:t>1. Connection Request </a:t>
            </a:r>
          </a:p>
        </p:txBody>
      </p:sp>
      <p:sp>
        <p:nvSpPr>
          <p:cNvPr id="35861" name="Line 43"/>
          <p:cNvSpPr>
            <a:spLocks noChangeShapeType="1"/>
          </p:cNvSpPr>
          <p:nvPr/>
        </p:nvSpPr>
        <p:spPr bwMode="auto">
          <a:xfrm flipH="1">
            <a:off x="1868488" y="2470150"/>
            <a:ext cx="6313487" cy="0"/>
          </a:xfrm>
          <a:prstGeom prst="line">
            <a:avLst/>
          </a:prstGeom>
          <a:noFill/>
          <a:ln w="9525">
            <a:solidFill>
              <a:schemeClr val="tx1"/>
            </a:solidFill>
            <a:round/>
            <a:headEnd/>
            <a:tailEnd type="triangle" w="med" len="med"/>
          </a:ln>
        </p:spPr>
        <p:txBody>
          <a:bodyPr/>
          <a:lstStyle/>
          <a:p>
            <a:endParaRPr lang="ja-JP" altLang="en-US"/>
          </a:p>
        </p:txBody>
      </p:sp>
      <p:sp>
        <p:nvSpPr>
          <p:cNvPr id="35862" name="Text Box 44"/>
          <p:cNvSpPr txBox="1">
            <a:spLocks noChangeArrowheads="1"/>
          </p:cNvSpPr>
          <p:nvPr/>
        </p:nvSpPr>
        <p:spPr bwMode="auto">
          <a:xfrm>
            <a:off x="5422900" y="2371725"/>
            <a:ext cx="1201738"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3-a. Challenge (R_s)</a:t>
            </a:r>
          </a:p>
        </p:txBody>
      </p:sp>
      <p:sp>
        <p:nvSpPr>
          <p:cNvPr id="35863" name="Line 45"/>
          <p:cNvSpPr>
            <a:spLocks noChangeShapeType="1"/>
          </p:cNvSpPr>
          <p:nvPr/>
        </p:nvSpPr>
        <p:spPr bwMode="auto">
          <a:xfrm flipH="1">
            <a:off x="1868488" y="2595563"/>
            <a:ext cx="6313487" cy="0"/>
          </a:xfrm>
          <a:prstGeom prst="line">
            <a:avLst/>
          </a:prstGeom>
          <a:noFill/>
          <a:ln w="9525">
            <a:solidFill>
              <a:schemeClr val="tx1"/>
            </a:solidFill>
            <a:round/>
            <a:headEnd type="triangle" w="med" len="med"/>
            <a:tailEnd/>
          </a:ln>
        </p:spPr>
        <p:txBody>
          <a:bodyPr/>
          <a:lstStyle/>
          <a:p>
            <a:endParaRPr lang="ja-JP" altLang="en-US"/>
          </a:p>
        </p:txBody>
      </p:sp>
      <p:sp>
        <p:nvSpPr>
          <p:cNvPr id="35864" name="Text Box 46"/>
          <p:cNvSpPr txBox="1">
            <a:spLocks noChangeArrowheads="1"/>
          </p:cNvSpPr>
          <p:nvPr/>
        </p:nvSpPr>
        <p:spPr bwMode="auto">
          <a:xfrm>
            <a:off x="2133600" y="2497138"/>
            <a:ext cx="2598738"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3-b. Response (MAC_p) and Challenge (R_p)</a:t>
            </a:r>
          </a:p>
        </p:txBody>
      </p:sp>
      <p:sp>
        <p:nvSpPr>
          <p:cNvPr id="35865" name="Line 47"/>
          <p:cNvSpPr>
            <a:spLocks noChangeShapeType="1"/>
          </p:cNvSpPr>
          <p:nvPr/>
        </p:nvSpPr>
        <p:spPr bwMode="auto">
          <a:xfrm flipH="1">
            <a:off x="1868488" y="2957513"/>
            <a:ext cx="6280150" cy="0"/>
          </a:xfrm>
          <a:prstGeom prst="line">
            <a:avLst/>
          </a:prstGeom>
          <a:noFill/>
          <a:ln w="9525">
            <a:solidFill>
              <a:schemeClr val="tx1"/>
            </a:solidFill>
            <a:round/>
            <a:headEnd/>
            <a:tailEnd type="triangle" w="med" len="med"/>
          </a:ln>
        </p:spPr>
        <p:txBody>
          <a:bodyPr/>
          <a:lstStyle/>
          <a:p>
            <a:endParaRPr lang="ja-JP" altLang="en-US"/>
          </a:p>
        </p:txBody>
      </p:sp>
      <p:sp>
        <p:nvSpPr>
          <p:cNvPr id="35866" name="Text Box 48"/>
          <p:cNvSpPr txBox="1">
            <a:spLocks noChangeArrowheads="1"/>
          </p:cNvSpPr>
          <p:nvPr/>
        </p:nvSpPr>
        <p:spPr bwMode="auto">
          <a:xfrm>
            <a:off x="5421313" y="2846388"/>
            <a:ext cx="1392237"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3-d. Response (MAC_s)</a:t>
            </a:r>
          </a:p>
        </p:txBody>
      </p:sp>
      <p:sp>
        <p:nvSpPr>
          <p:cNvPr id="35867" name="Line 49"/>
          <p:cNvSpPr>
            <a:spLocks noChangeShapeType="1"/>
          </p:cNvSpPr>
          <p:nvPr/>
        </p:nvSpPr>
        <p:spPr bwMode="auto">
          <a:xfrm flipH="1">
            <a:off x="5024438" y="4532313"/>
            <a:ext cx="3101975" cy="0"/>
          </a:xfrm>
          <a:prstGeom prst="line">
            <a:avLst/>
          </a:prstGeom>
          <a:noFill/>
          <a:ln w="19050">
            <a:solidFill>
              <a:schemeClr val="tx1"/>
            </a:solidFill>
            <a:round/>
            <a:headEnd/>
            <a:tailEnd type="arrow" w="med" len="med"/>
          </a:ln>
        </p:spPr>
        <p:txBody>
          <a:bodyPr/>
          <a:lstStyle/>
          <a:p>
            <a:endParaRPr lang="ja-JP" altLang="en-US"/>
          </a:p>
        </p:txBody>
      </p:sp>
      <p:sp>
        <p:nvSpPr>
          <p:cNvPr id="35868" name="Text Box 50"/>
          <p:cNvSpPr txBox="1">
            <a:spLocks noChangeArrowheads="1"/>
          </p:cNvSpPr>
          <p:nvPr/>
        </p:nvSpPr>
        <p:spPr bwMode="auto">
          <a:xfrm>
            <a:off x="5126038" y="4079875"/>
            <a:ext cx="2919412" cy="447675"/>
          </a:xfrm>
          <a:prstGeom prst="rect">
            <a:avLst/>
          </a:prstGeom>
          <a:noFill/>
          <a:ln w="9525">
            <a:noFill/>
            <a:miter lim="800000"/>
            <a:headEnd/>
            <a:tailEnd/>
          </a:ln>
        </p:spPr>
        <p:txBody>
          <a:bodyPr lIns="18000" tIns="10800" rIns="18000" bIns="10800">
            <a:spAutoFit/>
          </a:bodyPr>
          <a:lstStyle/>
          <a:p>
            <a:pPr algn="ctr">
              <a:spcBef>
                <a:spcPct val="50000"/>
              </a:spcBef>
            </a:pPr>
            <a:r>
              <a:rPr lang="en-US" altLang="ja-JP" sz="1400"/>
              <a:t>5. Authentication and Authorization Response with PMK</a:t>
            </a:r>
          </a:p>
        </p:txBody>
      </p:sp>
      <p:sp>
        <p:nvSpPr>
          <p:cNvPr id="35869" name="Line 55"/>
          <p:cNvSpPr>
            <a:spLocks noChangeShapeType="1"/>
          </p:cNvSpPr>
          <p:nvPr/>
        </p:nvSpPr>
        <p:spPr bwMode="auto">
          <a:xfrm flipH="1">
            <a:off x="1878013" y="3281363"/>
            <a:ext cx="6291262" cy="0"/>
          </a:xfrm>
          <a:prstGeom prst="line">
            <a:avLst/>
          </a:prstGeom>
          <a:noFill/>
          <a:ln w="9525">
            <a:solidFill>
              <a:schemeClr val="tx1"/>
            </a:solidFill>
            <a:round/>
            <a:headEnd type="triangle" w="med" len="med"/>
            <a:tailEnd/>
          </a:ln>
        </p:spPr>
        <p:txBody>
          <a:bodyPr/>
          <a:lstStyle/>
          <a:p>
            <a:endParaRPr lang="ja-JP" altLang="en-US"/>
          </a:p>
        </p:txBody>
      </p:sp>
      <p:sp>
        <p:nvSpPr>
          <p:cNvPr id="35870" name="Text Box 56"/>
          <p:cNvSpPr txBox="1">
            <a:spLocks noChangeArrowheads="1"/>
          </p:cNvSpPr>
          <p:nvPr/>
        </p:nvSpPr>
        <p:spPr bwMode="auto">
          <a:xfrm>
            <a:off x="4206875" y="3206750"/>
            <a:ext cx="625475"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3-f. Finish </a:t>
            </a:r>
          </a:p>
        </p:txBody>
      </p:sp>
      <p:sp>
        <p:nvSpPr>
          <p:cNvPr id="35871" name="Text Box 18"/>
          <p:cNvSpPr txBox="1">
            <a:spLocks noChangeArrowheads="1"/>
          </p:cNvSpPr>
          <p:nvPr/>
        </p:nvSpPr>
        <p:spPr bwMode="auto">
          <a:xfrm>
            <a:off x="5145088" y="1782763"/>
            <a:ext cx="2857500" cy="447675"/>
          </a:xfrm>
          <a:prstGeom prst="rect">
            <a:avLst/>
          </a:prstGeom>
          <a:noFill/>
          <a:ln w="9525">
            <a:noFill/>
            <a:miter lim="800000"/>
            <a:headEnd/>
            <a:tailEnd/>
          </a:ln>
        </p:spPr>
        <p:txBody>
          <a:bodyPr lIns="17999" tIns="10799" rIns="17999" bIns="10799">
            <a:spAutoFit/>
          </a:bodyPr>
          <a:lstStyle/>
          <a:p>
            <a:pPr algn="ctr">
              <a:spcBef>
                <a:spcPct val="50000"/>
              </a:spcBef>
            </a:pPr>
            <a:r>
              <a:rPr lang="en-US" altLang="ja-JP" sz="1400"/>
              <a:t>2. Authentication and Authorization Request </a:t>
            </a:r>
          </a:p>
        </p:txBody>
      </p:sp>
      <p:sp>
        <p:nvSpPr>
          <p:cNvPr id="35872" name="Text Box 59"/>
          <p:cNvSpPr txBox="1">
            <a:spLocks noChangeArrowheads="1"/>
          </p:cNvSpPr>
          <p:nvPr/>
        </p:nvSpPr>
        <p:spPr bwMode="auto">
          <a:xfrm>
            <a:off x="6751638" y="3354388"/>
            <a:ext cx="2247900" cy="234950"/>
          </a:xfrm>
          <a:prstGeom prst="rect">
            <a:avLst/>
          </a:prstGeom>
          <a:solidFill>
            <a:schemeClr val="bg1"/>
          </a:solidFill>
          <a:ln w="9525">
            <a:solidFill>
              <a:schemeClr val="tx1"/>
            </a:solidFill>
            <a:miter lim="800000"/>
            <a:headEnd/>
            <a:tailEnd/>
          </a:ln>
        </p:spPr>
        <p:txBody>
          <a:bodyPr wrap="none" lIns="36000" tIns="36000" rIns="36000" bIns="36000" anchor="ctr" anchorCtr="1">
            <a:spAutoFit/>
          </a:bodyPr>
          <a:lstStyle/>
          <a:p>
            <a:pPr algn="ctr">
              <a:spcBef>
                <a:spcPct val="50000"/>
              </a:spcBef>
            </a:pPr>
            <a:r>
              <a:rPr lang="en-US" altLang="ja-JP" sz="1000"/>
              <a:t>3-g. Derive </a:t>
            </a:r>
            <a:r>
              <a:rPr lang="en-US" altLang="ja-JP" sz="1000" b="1"/>
              <a:t>PMK</a:t>
            </a:r>
            <a:r>
              <a:rPr lang="en-US" altLang="ja-JP" sz="1000"/>
              <a:t> from EUKey and R_p</a:t>
            </a:r>
          </a:p>
        </p:txBody>
      </p:sp>
      <p:sp>
        <p:nvSpPr>
          <p:cNvPr id="35873" name="Text Box 59"/>
          <p:cNvSpPr txBox="1">
            <a:spLocks noChangeArrowheads="1"/>
          </p:cNvSpPr>
          <p:nvPr/>
        </p:nvSpPr>
        <p:spPr bwMode="auto">
          <a:xfrm>
            <a:off x="1438275" y="3376613"/>
            <a:ext cx="2247900" cy="234950"/>
          </a:xfrm>
          <a:prstGeom prst="rect">
            <a:avLst/>
          </a:prstGeom>
          <a:solidFill>
            <a:schemeClr val="bg1"/>
          </a:solidFill>
          <a:ln w="9525">
            <a:solidFill>
              <a:schemeClr val="tx1"/>
            </a:solidFill>
            <a:miter lim="800000"/>
            <a:headEnd/>
            <a:tailEnd/>
          </a:ln>
        </p:spPr>
        <p:txBody>
          <a:bodyPr wrap="none" lIns="36000" tIns="36000" rIns="36000" bIns="36000" anchor="ctr" anchorCtr="1">
            <a:spAutoFit/>
          </a:bodyPr>
          <a:lstStyle/>
          <a:p>
            <a:pPr algn="ctr">
              <a:spcBef>
                <a:spcPct val="50000"/>
              </a:spcBef>
            </a:pPr>
            <a:r>
              <a:rPr lang="en-US" altLang="ja-JP" sz="1000"/>
              <a:t>3-g. Derive </a:t>
            </a:r>
            <a:r>
              <a:rPr lang="en-US" altLang="ja-JP" sz="1000" b="1"/>
              <a:t>PMK</a:t>
            </a:r>
            <a:r>
              <a:rPr lang="en-US" altLang="ja-JP" sz="1000"/>
              <a:t> from EUKey and R_p</a:t>
            </a:r>
          </a:p>
        </p:txBody>
      </p:sp>
      <p:sp>
        <p:nvSpPr>
          <p:cNvPr id="35874" name="Text Box 59"/>
          <p:cNvSpPr txBox="1">
            <a:spLocks noChangeArrowheads="1"/>
          </p:cNvSpPr>
          <p:nvPr/>
        </p:nvSpPr>
        <p:spPr bwMode="auto">
          <a:xfrm>
            <a:off x="6788150" y="3732213"/>
            <a:ext cx="2255838" cy="304800"/>
          </a:xfrm>
          <a:prstGeom prst="rect">
            <a:avLst/>
          </a:prstGeom>
          <a:solidFill>
            <a:schemeClr val="bg1"/>
          </a:solidFill>
          <a:ln w="19050">
            <a:solidFill>
              <a:schemeClr val="tx1"/>
            </a:solidFill>
            <a:miter lim="800000"/>
            <a:headEnd/>
            <a:tailEnd/>
          </a:ln>
        </p:spPr>
        <p:txBody>
          <a:bodyPr lIns="36000" tIns="36000" rIns="36000" bIns="36000" anchor="ctr" anchorCtr="1">
            <a:spAutoFit/>
          </a:bodyPr>
          <a:lstStyle/>
          <a:p>
            <a:pPr algn="ctr">
              <a:spcBef>
                <a:spcPct val="50000"/>
              </a:spcBef>
            </a:pPr>
            <a:r>
              <a:rPr lang="en-US" altLang="ja-JP" sz="1400"/>
              <a:t>4. Check policy</a:t>
            </a:r>
          </a:p>
        </p:txBody>
      </p:sp>
      <p:sp>
        <p:nvSpPr>
          <p:cNvPr id="35875" name="Line 29"/>
          <p:cNvSpPr>
            <a:spLocks noChangeShapeType="1"/>
          </p:cNvSpPr>
          <p:nvPr/>
        </p:nvSpPr>
        <p:spPr bwMode="auto">
          <a:xfrm flipH="1">
            <a:off x="1885950" y="6302375"/>
            <a:ext cx="3124200" cy="0"/>
          </a:xfrm>
          <a:prstGeom prst="line">
            <a:avLst/>
          </a:prstGeom>
          <a:noFill/>
          <a:ln w="19050">
            <a:solidFill>
              <a:srgbClr val="FF0000"/>
            </a:solidFill>
            <a:round/>
            <a:headEnd type="arrow" w="med" len="med"/>
            <a:tailEnd type="arrow" w="med" len="med"/>
          </a:ln>
        </p:spPr>
        <p:txBody>
          <a:bodyPr/>
          <a:lstStyle/>
          <a:p>
            <a:endParaRPr lang="ja-JP" altLang="en-US"/>
          </a:p>
        </p:txBody>
      </p:sp>
      <p:sp>
        <p:nvSpPr>
          <p:cNvPr id="35876" name="Text Box 30"/>
          <p:cNvSpPr txBox="1">
            <a:spLocks noChangeArrowheads="1"/>
          </p:cNvSpPr>
          <p:nvPr/>
        </p:nvSpPr>
        <p:spPr bwMode="auto">
          <a:xfrm>
            <a:off x="2120900" y="5864225"/>
            <a:ext cx="2640013" cy="447675"/>
          </a:xfrm>
          <a:prstGeom prst="rect">
            <a:avLst/>
          </a:prstGeom>
          <a:noFill/>
          <a:ln w="9525">
            <a:noFill/>
            <a:miter lim="800000"/>
            <a:headEnd/>
            <a:tailEnd/>
          </a:ln>
        </p:spPr>
        <p:txBody>
          <a:bodyPr lIns="17999" tIns="10799" rIns="17999" bIns="10799">
            <a:spAutoFit/>
          </a:bodyPr>
          <a:lstStyle/>
          <a:p>
            <a:pPr algn="ctr">
              <a:spcBef>
                <a:spcPct val="50000"/>
              </a:spcBef>
            </a:pPr>
            <a:r>
              <a:rPr lang="en-US" altLang="ja-JP" sz="1400"/>
              <a:t>7. Secure session establishment with PTK</a:t>
            </a:r>
          </a:p>
        </p:txBody>
      </p:sp>
      <p:sp>
        <p:nvSpPr>
          <p:cNvPr id="35877" name="Text Box 59"/>
          <p:cNvSpPr txBox="1">
            <a:spLocks noChangeArrowheads="1"/>
          </p:cNvSpPr>
          <p:nvPr/>
        </p:nvSpPr>
        <p:spPr bwMode="auto">
          <a:xfrm>
            <a:off x="6864350" y="2673350"/>
            <a:ext cx="2154238" cy="234950"/>
          </a:xfrm>
          <a:prstGeom prst="rect">
            <a:avLst/>
          </a:prstGeom>
          <a:solidFill>
            <a:schemeClr val="bg1"/>
          </a:solidFill>
          <a:ln w="9525">
            <a:solidFill>
              <a:schemeClr val="tx1"/>
            </a:solidFill>
            <a:miter lim="800000"/>
            <a:headEnd/>
            <a:tailEnd/>
          </a:ln>
        </p:spPr>
        <p:txBody>
          <a:bodyPr wrap="none" lIns="36000" tIns="36000" rIns="36000" bIns="36000" anchor="ctr" anchorCtr="1">
            <a:spAutoFit/>
          </a:bodyPr>
          <a:lstStyle/>
          <a:p>
            <a:pPr algn="ctr">
              <a:spcBef>
                <a:spcPct val="50000"/>
              </a:spcBef>
            </a:pPr>
            <a:r>
              <a:rPr lang="en-US" altLang="ja-JP" sz="1000"/>
              <a:t>3-c. Authenticate PNE-1 with MAC_p</a:t>
            </a:r>
          </a:p>
        </p:txBody>
      </p:sp>
      <p:sp>
        <p:nvSpPr>
          <p:cNvPr id="35878" name="Text Box 59"/>
          <p:cNvSpPr txBox="1">
            <a:spLocks noChangeArrowheads="1"/>
          </p:cNvSpPr>
          <p:nvPr/>
        </p:nvSpPr>
        <p:spPr bwMode="auto">
          <a:xfrm>
            <a:off x="1455738" y="3006725"/>
            <a:ext cx="2541587" cy="234950"/>
          </a:xfrm>
          <a:prstGeom prst="rect">
            <a:avLst/>
          </a:prstGeom>
          <a:solidFill>
            <a:schemeClr val="bg1"/>
          </a:solidFill>
          <a:ln w="9525">
            <a:solidFill>
              <a:schemeClr val="tx1"/>
            </a:solidFill>
            <a:miter lim="800000"/>
            <a:headEnd/>
            <a:tailEnd/>
          </a:ln>
        </p:spPr>
        <p:txBody>
          <a:bodyPr wrap="none" lIns="36000" tIns="36000" rIns="36000" bIns="36000" anchor="ctr" anchorCtr="1">
            <a:spAutoFit/>
          </a:bodyPr>
          <a:lstStyle/>
          <a:p>
            <a:pPr algn="ctr">
              <a:spcBef>
                <a:spcPct val="50000"/>
              </a:spcBef>
            </a:pPr>
            <a:r>
              <a:rPr lang="en-US" altLang="ja-JP" sz="1000"/>
              <a:t>3-e. Authenticate CPNS Server with MAC_s</a:t>
            </a:r>
          </a:p>
        </p:txBody>
      </p:sp>
      <p:sp>
        <p:nvSpPr>
          <p:cNvPr id="35879" name="AutoShape 74"/>
          <p:cNvSpPr>
            <a:spLocks noChangeArrowheads="1"/>
          </p:cNvSpPr>
          <p:nvPr/>
        </p:nvSpPr>
        <p:spPr bwMode="auto">
          <a:xfrm>
            <a:off x="1395413" y="2328863"/>
            <a:ext cx="7685087" cy="1339850"/>
          </a:xfrm>
          <a:prstGeom prst="roundRect">
            <a:avLst>
              <a:gd name="adj" fmla="val 7704"/>
            </a:avLst>
          </a:prstGeom>
          <a:noFill/>
          <a:ln w="12700">
            <a:solidFill>
              <a:schemeClr val="tx1"/>
            </a:solidFill>
            <a:prstDash val="sysDot"/>
            <a:round/>
            <a:headEnd/>
            <a:tailEnd/>
          </a:ln>
        </p:spPr>
        <p:txBody>
          <a:bodyPr wrap="none" anchor="ctr"/>
          <a:lstStyle/>
          <a:p>
            <a:endParaRPr lang="ja-JP" altLang="en-US"/>
          </a:p>
        </p:txBody>
      </p:sp>
      <p:sp>
        <p:nvSpPr>
          <p:cNvPr id="35880" name="Text Box 18"/>
          <p:cNvSpPr txBox="1">
            <a:spLocks noChangeArrowheads="1"/>
          </p:cNvSpPr>
          <p:nvPr/>
        </p:nvSpPr>
        <p:spPr bwMode="auto">
          <a:xfrm>
            <a:off x="142875" y="2220913"/>
            <a:ext cx="1606550" cy="679450"/>
          </a:xfrm>
          <a:prstGeom prst="rect">
            <a:avLst/>
          </a:prstGeom>
          <a:solidFill>
            <a:schemeClr val="bg1"/>
          </a:solidFill>
          <a:ln w="19050">
            <a:solidFill>
              <a:schemeClr val="tx1"/>
            </a:solidFill>
            <a:miter lim="800000"/>
            <a:headEnd/>
            <a:tailEnd/>
          </a:ln>
        </p:spPr>
        <p:txBody>
          <a:bodyPr lIns="17999" tIns="10799" rIns="17999" bIns="10799">
            <a:spAutoFit/>
          </a:bodyPr>
          <a:lstStyle/>
          <a:p>
            <a:pPr algn="ctr">
              <a:spcBef>
                <a:spcPct val="50000"/>
              </a:spcBef>
            </a:pPr>
            <a:r>
              <a:rPr lang="en-US" altLang="ja-JP" sz="1400"/>
              <a:t>3. Authentication between PNE-A and CPNS Server</a:t>
            </a:r>
          </a:p>
        </p:txBody>
      </p:sp>
      <p:sp>
        <p:nvSpPr>
          <p:cNvPr id="35881" name="AutoShape 75"/>
          <p:cNvSpPr>
            <a:spLocks noChangeArrowheads="1"/>
          </p:cNvSpPr>
          <p:nvPr/>
        </p:nvSpPr>
        <p:spPr bwMode="auto">
          <a:xfrm>
            <a:off x="1577975" y="4594225"/>
            <a:ext cx="3678238" cy="1252538"/>
          </a:xfrm>
          <a:prstGeom prst="roundRect">
            <a:avLst>
              <a:gd name="adj" fmla="val 7704"/>
            </a:avLst>
          </a:prstGeom>
          <a:noFill/>
          <a:ln w="12700">
            <a:solidFill>
              <a:schemeClr val="tx1"/>
            </a:solidFill>
            <a:prstDash val="sysDot"/>
            <a:round/>
            <a:headEnd/>
            <a:tailEnd/>
          </a:ln>
        </p:spPr>
        <p:txBody>
          <a:bodyPr wrap="none" anchor="ctr"/>
          <a:lstStyle/>
          <a:p>
            <a:endParaRPr lang="ja-JP" altLang="en-US"/>
          </a:p>
        </p:txBody>
      </p:sp>
      <p:sp>
        <p:nvSpPr>
          <p:cNvPr id="35882" name="Text Box 18"/>
          <p:cNvSpPr txBox="1">
            <a:spLocks noChangeArrowheads="1"/>
          </p:cNvSpPr>
          <p:nvPr/>
        </p:nvSpPr>
        <p:spPr bwMode="auto">
          <a:xfrm>
            <a:off x="122238" y="4887913"/>
            <a:ext cx="1506537" cy="679450"/>
          </a:xfrm>
          <a:prstGeom prst="rect">
            <a:avLst/>
          </a:prstGeom>
          <a:solidFill>
            <a:schemeClr val="bg1"/>
          </a:solidFill>
          <a:ln w="19050">
            <a:solidFill>
              <a:schemeClr val="tx1"/>
            </a:solidFill>
            <a:miter lim="800000"/>
            <a:headEnd/>
            <a:tailEnd/>
          </a:ln>
        </p:spPr>
        <p:txBody>
          <a:bodyPr lIns="17999" tIns="10799" rIns="17999" bIns="10799">
            <a:spAutoFit/>
          </a:bodyPr>
          <a:lstStyle/>
          <a:p>
            <a:pPr algn="ctr">
              <a:spcBef>
                <a:spcPct val="50000"/>
              </a:spcBef>
            </a:pPr>
            <a:r>
              <a:rPr lang="en-US" altLang="ja-JP" sz="1400"/>
              <a:t>6. Authentication between PNE-A and PN GW-A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タイトル 1"/>
          <p:cNvSpPr>
            <a:spLocks noGrp="1"/>
          </p:cNvSpPr>
          <p:nvPr>
            <p:ph type="title" idx="4294967295"/>
          </p:nvPr>
        </p:nvSpPr>
        <p:spPr>
          <a:xfrm>
            <a:off x="103188" y="115888"/>
            <a:ext cx="8929687" cy="714375"/>
          </a:xfrm>
        </p:spPr>
        <p:txBody>
          <a:bodyPr lIns="91435" tIns="45717" rIns="91435" bIns="45717"/>
          <a:lstStyle/>
          <a:p>
            <a:r>
              <a:rPr lang="en-US" altLang="ja-JP" sz="2700" smtClean="0">
                <a:ea typeface="ＭＳ Ｐゴシック" charset="-128"/>
              </a:rPr>
              <a:t>Detailed sequence of Secure Session Establishment between PNE &amp; PN GW (cert based)</a:t>
            </a:r>
            <a:endParaRPr lang="ja-JP" altLang="en-US" sz="2700" smtClean="0">
              <a:ea typeface="ＭＳ Ｐゴシック" charset="-128"/>
            </a:endParaRPr>
          </a:p>
        </p:txBody>
      </p:sp>
      <p:sp>
        <p:nvSpPr>
          <p:cNvPr id="4" name="正方形/長方形 3"/>
          <p:cNvSpPr>
            <a:spLocks noChangeArrowheads="1"/>
          </p:cNvSpPr>
          <p:nvPr/>
        </p:nvSpPr>
        <p:spPr bwMode="auto">
          <a:xfrm>
            <a:off x="1103313"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PNE-1</a:t>
            </a:r>
            <a:endParaRPr lang="ja-JP" altLang="en-US" dirty="0">
              <a:latin typeface="+mn-lt"/>
              <a:ea typeface="+mn-ea"/>
              <a:cs typeface="+mn-cs"/>
            </a:endParaRPr>
          </a:p>
        </p:txBody>
      </p:sp>
      <p:sp>
        <p:nvSpPr>
          <p:cNvPr id="5" name="正方形/長方形 4"/>
          <p:cNvSpPr>
            <a:spLocks noChangeArrowheads="1"/>
          </p:cNvSpPr>
          <p:nvPr/>
        </p:nvSpPr>
        <p:spPr bwMode="auto">
          <a:xfrm>
            <a:off x="4246563"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7389813"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grpSp>
        <p:nvGrpSpPr>
          <p:cNvPr id="37893" name="グループ化 41"/>
          <p:cNvGrpSpPr>
            <a:grpSpLocks/>
          </p:cNvGrpSpPr>
          <p:nvPr/>
        </p:nvGrpSpPr>
        <p:grpSpPr bwMode="auto">
          <a:xfrm>
            <a:off x="1889125" y="1773238"/>
            <a:ext cx="6286500" cy="4640262"/>
            <a:chOff x="1928794" y="1071546"/>
            <a:chExt cx="6286544" cy="5286412"/>
          </a:xfrm>
        </p:grpSpPr>
        <p:cxnSp>
          <p:nvCxnSpPr>
            <p:cNvPr id="9" name="直線コネクタ 8"/>
            <p:cNvCxnSpPr>
              <a:stCxn id="4" idx="2"/>
            </p:cNvCxnSpPr>
            <p:nvPr/>
          </p:nvCxnSpPr>
          <p:spPr>
            <a:xfrm rot="5400000">
              <a:off x="-71441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stCxn id="5" idx="2"/>
            </p:cNvCxnSpPr>
            <p:nvPr/>
          </p:nvCxnSpPr>
          <p:spPr>
            <a:xfrm rot="5400000">
              <a:off x="2428860"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557213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894" name="Text Box 40"/>
          <p:cNvSpPr txBox="1">
            <a:spLocks noChangeArrowheads="1"/>
          </p:cNvSpPr>
          <p:nvPr/>
        </p:nvSpPr>
        <p:spPr bwMode="auto">
          <a:xfrm>
            <a:off x="165100" y="995363"/>
            <a:ext cx="8845550" cy="366712"/>
          </a:xfrm>
          <a:prstGeom prst="rect">
            <a:avLst/>
          </a:prstGeom>
          <a:noFill/>
          <a:ln w="9525" algn="ctr">
            <a:noFill/>
            <a:miter lim="800000"/>
            <a:headEnd/>
            <a:tailEnd/>
          </a:ln>
        </p:spPr>
        <p:txBody>
          <a:bodyPr wrap="none" lIns="91435" tIns="45717" rIns="91435" bIns="45717">
            <a:spAutoFit/>
          </a:bodyPr>
          <a:lstStyle/>
          <a:p>
            <a:pPr defTabSz="914400"/>
            <a:r>
              <a:rPr lang="en-US" altLang="ja-JP"/>
              <a:t>When EUKey is in form of certificate (Tentative. Will be studied further in TS phase…)</a:t>
            </a:r>
          </a:p>
        </p:txBody>
      </p:sp>
      <p:sp>
        <p:nvSpPr>
          <p:cNvPr id="37895" name="Line 11"/>
          <p:cNvSpPr>
            <a:spLocks noChangeShapeType="1"/>
          </p:cNvSpPr>
          <p:nvPr/>
        </p:nvSpPr>
        <p:spPr bwMode="auto">
          <a:xfrm flipH="1">
            <a:off x="1900238" y="2762250"/>
            <a:ext cx="6291262" cy="0"/>
          </a:xfrm>
          <a:prstGeom prst="line">
            <a:avLst/>
          </a:prstGeom>
          <a:noFill/>
          <a:ln w="9525">
            <a:solidFill>
              <a:schemeClr val="tx1"/>
            </a:solidFill>
            <a:round/>
            <a:headEnd/>
            <a:tailEnd type="triangle" w="med" len="med"/>
          </a:ln>
        </p:spPr>
        <p:txBody>
          <a:bodyPr/>
          <a:lstStyle/>
          <a:p>
            <a:endParaRPr lang="ja-JP" altLang="en-US"/>
          </a:p>
        </p:txBody>
      </p:sp>
      <p:sp>
        <p:nvSpPr>
          <p:cNvPr id="37896" name="Text Box 12"/>
          <p:cNvSpPr txBox="1">
            <a:spLocks noChangeArrowheads="1"/>
          </p:cNvSpPr>
          <p:nvPr/>
        </p:nvSpPr>
        <p:spPr bwMode="auto">
          <a:xfrm>
            <a:off x="5189538" y="2660650"/>
            <a:ext cx="2941637"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3-c. Server Nonce (R_s), Server Certificate (Cert_s)</a:t>
            </a:r>
          </a:p>
        </p:txBody>
      </p:sp>
      <p:sp>
        <p:nvSpPr>
          <p:cNvPr id="37897" name="Line 13"/>
          <p:cNvSpPr>
            <a:spLocks noChangeShapeType="1"/>
          </p:cNvSpPr>
          <p:nvPr/>
        </p:nvSpPr>
        <p:spPr bwMode="auto">
          <a:xfrm flipH="1">
            <a:off x="1878013" y="2924175"/>
            <a:ext cx="6302375" cy="0"/>
          </a:xfrm>
          <a:prstGeom prst="line">
            <a:avLst/>
          </a:prstGeom>
          <a:noFill/>
          <a:ln w="9525">
            <a:solidFill>
              <a:schemeClr val="tx1"/>
            </a:solidFill>
            <a:round/>
            <a:headEnd type="triangle" w="med" len="med"/>
            <a:tailEnd/>
          </a:ln>
        </p:spPr>
        <p:txBody>
          <a:bodyPr/>
          <a:lstStyle/>
          <a:p>
            <a:endParaRPr lang="ja-JP" altLang="en-US"/>
          </a:p>
        </p:txBody>
      </p:sp>
      <p:sp>
        <p:nvSpPr>
          <p:cNvPr id="37898" name="Text Box 14"/>
          <p:cNvSpPr txBox="1">
            <a:spLocks noChangeArrowheads="1"/>
          </p:cNvSpPr>
          <p:nvPr/>
        </p:nvSpPr>
        <p:spPr bwMode="auto">
          <a:xfrm>
            <a:off x="1970088" y="2836863"/>
            <a:ext cx="5626100" cy="174625"/>
          </a:xfrm>
          <a:prstGeom prst="rect">
            <a:avLst/>
          </a:prstGeom>
          <a:solidFill>
            <a:schemeClr val="bg1"/>
          </a:solidFill>
          <a:ln w="9525">
            <a:noFill/>
            <a:miter lim="800000"/>
            <a:headEnd/>
            <a:tailEnd/>
          </a:ln>
        </p:spPr>
        <p:txBody>
          <a:bodyPr lIns="18000" tIns="10800" rIns="18000" bIns="10800">
            <a:spAutoFit/>
          </a:bodyPr>
          <a:lstStyle/>
          <a:p>
            <a:pPr>
              <a:spcBef>
                <a:spcPct val="50000"/>
              </a:spcBef>
            </a:pPr>
            <a:r>
              <a:rPr lang="en-US" altLang="ja-JP" sz="1000"/>
              <a:t>3-d. PNE Certificate (Cert_p), Encrypted random number (E(pk_s, PMS)), PNE’s Signature (Sign_c)</a:t>
            </a:r>
          </a:p>
        </p:txBody>
      </p:sp>
      <p:sp>
        <p:nvSpPr>
          <p:cNvPr id="37899" name="Line 15"/>
          <p:cNvSpPr>
            <a:spLocks noChangeShapeType="1"/>
          </p:cNvSpPr>
          <p:nvPr/>
        </p:nvSpPr>
        <p:spPr bwMode="auto">
          <a:xfrm flipH="1">
            <a:off x="1889125" y="3365500"/>
            <a:ext cx="6289675" cy="0"/>
          </a:xfrm>
          <a:prstGeom prst="line">
            <a:avLst/>
          </a:prstGeom>
          <a:noFill/>
          <a:ln w="9525">
            <a:solidFill>
              <a:schemeClr val="tx1"/>
            </a:solidFill>
            <a:round/>
            <a:headEnd/>
            <a:tailEnd type="triangle" w="med" len="med"/>
          </a:ln>
        </p:spPr>
        <p:txBody>
          <a:bodyPr/>
          <a:lstStyle/>
          <a:p>
            <a:endParaRPr lang="ja-JP" altLang="en-US"/>
          </a:p>
        </p:txBody>
      </p:sp>
      <p:sp>
        <p:nvSpPr>
          <p:cNvPr id="37900" name="Text Box 16"/>
          <p:cNvSpPr txBox="1">
            <a:spLocks noChangeArrowheads="1"/>
          </p:cNvSpPr>
          <p:nvPr/>
        </p:nvSpPr>
        <p:spPr bwMode="auto">
          <a:xfrm>
            <a:off x="3636963" y="3297238"/>
            <a:ext cx="3952875"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3-f. Authentication Finished Message with Server’s Signature (Sign_s)</a:t>
            </a:r>
          </a:p>
        </p:txBody>
      </p:sp>
      <p:sp>
        <p:nvSpPr>
          <p:cNvPr id="37901" name="Line 18"/>
          <p:cNvSpPr>
            <a:spLocks noChangeShapeType="1"/>
          </p:cNvSpPr>
          <p:nvPr/>
        </p:nvSpPr>
        <p:spPr bwMode="auto">
          <a:xfrm flipH="1">
            <a:off x="1889125" y="2625725"/>
            <a:ext cx="6269038" cy="0"/>
          </a:xfrm>
          <a:prstGeom prst="line">
            <a:avLst/>
          </a:prstGeom>
          <a:noFill/>
          <a:ln w="9525">
            <a:solidFill>
              <a:schemeClr val="tx1"/>
            </a:solidFill>
            <a:round/>
            <a:headEnd type="triangle" w="med" len="med"/>
            <a:tailEnd/>
          </a:ln>
        </p:spPr>
        <p:txBody>
          <a:bodyPr/>
          <a:lstStyle/>
          <a:p>
            <a:endParaRPr lang="ja-JP" altLang="en-US"/>
          </a:p>
        </p:txBody>
      </p:sp>
      <p:sp>
        <p:nvSpPr>
          <p:cNvPr id="37902" name="Text Box 19"/>
          <p:cNvSpPr txBox="1">
            <a:spLocks noChangeArrowheads="1"/>
          </p:cNvSpPr>
          <p:nvPr/>
        </p:nvSpPr>
        <p:spPr bwMode="auto">
          <a:xfrm>
            <a:off x="2733675" y="2536825"/>
            <a:ext cx="1300163" cy="174625"/>
          </a:xfrm>
          <a:prstGeom prst="rect">
            <a:avLst/>
          </a:prstGeom>
          <a:solidFill>
            <a:schemeClr val="bg1"/>
          </a:solidFill>
          <a:ln w="9525">
            <a:noFill/>
            <a:miter lim="800000"/>
            <a:headEnd/>
            <a:tailEnd/>
          </a:ln>
        </p:spPr>
        <p:txBody>
          <a:bodyPr wrap="none" lIns="18000" tIns="10800" rIns="18000" bIns="10800">
            <a:spAutoFit/>
          </a:bodyPr>
          <a:lstStyle/>
          <a:p>
            <a:pPr>
              <a:spcBef>
                <a:spcPct val="50000"/>
              </a:spcBef>
            </a:pPr>
            <a:r>
              <a:rPr lang="en-US" altLang="ja-JP" sz="1000"/>
              <a:t>3-b. PNE Nonce (R_p)</a:t>
            </a:r>
          </a:p>
        </p:txBody>
      </p:sp>
      <p:sp>
        <p:nvSpPr>
          <p:cNvPr id="37903" name="Text Box 21"/>
          <p:cNvSpPr txBox="1">
            <a:spLocks noChangeArrowheads="1"/>
          </p:cNvSpPr>
          <p:nvPr/>
        </p:nvSpPr>
        <p:spPr bwMode="auto">
          <a:xfrm>
            <a:off x="1408113" y="3033713"/>
            <a:ext cx="2493962" cy="234950"/>
          </a:xfrm>
          <a:prstGeom prst="rect">
            <a:avLst/>
          </a:prstGeom>
          <a:solidFill>
            <a:schemeClr val="bg1"/>
          </a:solidFill>
          <a:ln w="9525">
            <a:solidFill>
              <a:schemeClr val="tx1"/>
            </a:solidFill>
            <a:miter lim="800000"/>
            <a:headEnd/>
            <a:tailEnd/>
          </a:ln>
        </p:spPr>
        <p:txBody>
          <a:bodyPr wrap="none" lIns="36000" tIns="36000" rIns="36000" bIns="36000">
            <a:spAutoFit/>
          </a:bodyPr>
          <a:lstStyle/>
          <a:p>
            <a:pPr algn="ctr">
              <a:spcBef>
                <a:spcPct val="10000"/>
              </a:spcBef>
            </a:pPr>
            <a:r>
              <a:rPr lang="en-US" altLang="ja-JP" sz="1000"/>
              <a:t>3-e. Derive </a:t>
            </a:r>
            <a:r>
              <a:rPr lang="en-US" altLang="ja-JP" sz="1000" b="1"/>
              <a:t>PMK</a:t>
            </a:r>
            <a:r>
              <a:rPr lang="en-US" altLang="ja-JP" sz="1000"/>
              <a:t> from R_p, R_s , and PMS</a:t>
            </a:r>
          </a:p>
        </p:txBody>
      </p:sp>
      <p:sp>
        <p:nvSpPr>
          <p:cNvPr id="37904" name="Line 40"/>
          <p:cNvSpPr>
            <a:spLocks noChangeShapeType="1"/>
          </p:cNvSpPr>
          <p:nvPr/>
        </p:nvSpPr>
        <p:spPr bwMode="auto">
          <a:xfrm>
            <a:off x="1884363" y="2028825"/>
            <a:ext cx="3133725" cy="0"/>
          </a:xfrm>
          <a:prstGeom prst="line">
            <a:avLst/>
          </a:prstGeom>
          <a:noFill/>
          <a:ln w="19050">
            <a:solidFill>
              <a:schemeClr val="tx1"/>
            </a:solidFill>
            <a:round/>
            <a:headEnd/>
            <a:tailEnd type="arrow" w="med" len="med"/>
          </a:ln>
        </p:spPr>
        <p:txBody>
          <a:bodyPr/>
          <a:lstStyle/>
          <a:p>
            <a:endParaRPr lang="ja-JP" altLang="en-US"/>
          </a:p>
        </p:txBody>
      </p:sp>
      <p:sp>
        <p:nvSpPr>
          <p:cNvPr id="37905" name="Line 41"/>
          <p:cNvSpPr>
            <a:spLocks noChangeShapeType="1"/>
          </p:cNvSpPr>
          <p:nvPr/>
        </p:nvSpPr>
        <p:spPr bwMode="auto">
          <a:xfrm>
            <a:off x="5016500" y="2225675"/>
            <a:ext cx="3133725" cy="0"/>
          </a:xfrm>
          <a:prstGeom prst="line">
            <a:avLst/>
          </a:prstGeom>
          <a:noFill/>
          <a:ln w="19050">
            <a:solidFill>
              <a:schemeClr val="tx1"/>
            </a:solidFill>
            <a:round/>
            <a:headEnd/>
            <a:tailEnd type="arrow" w="med" len="med"/>
          </a:ln>
        </p:spPr>
        <p:txBody>
          <a:bodyPr/>
          <a:lstStyle/>
          <a:p>
            <a:endParaRPr lang="ja-JP" altLang="en-US"/>
          </a:p>
        </p:txBody>
      </p:sp>
      <p:sp>
        <p:nvSpPr>
          <p:cNvPr id="37906" name="Text Box 18"/>
          <p:cNvSpPr txBox="1">
            <a:spLocks noChangeArrowheads="1"/>
          </p:cNvSpPr>
          <p:nvPr/>
        </p:nvSpPr>
        <p:spPr bwMode="auto">
          <a:xfrm>
            <a:off x="2516188" y="1797050"/>
            <a:ext cx="1887537" cy="234950"/>
          </a:xfrm>
          <a:prstGeom prst="rect">
            <a:avLst/>
          </a:prstGeom>
          <a:noFill/>
          <a:ln w="9525">
            <a:noFill/>
            <a:miter lim="800000"/>
            <a:headEnd/>
            <a:tailEnd/>
          </a:ln>
        </p:spPr>
        <p:txBody>
          <a:bodyPr wrap="none" lIns="17999" tIns="10799" rIns="17999" bIns="10799">
            <a:spAutoFit/>
          </a:bodyPr>
          <a:lstStyle/>
          <a:p>
            <a:pPr>
              <a:spcBef>
                <a:spcPct val="50000"/>
              </a:spcBef>
            </a:pPr>
            <a:r>
              <a:rPr lang="en-US" altLang="ja-JP" sz="1400"/>
              <a:t>1. Connection Request </a:t>
            </a:r>
          </a:p>
        </p:txBody>
      </p:sp>
      <p:sp>
        <p:nvSpPr>
          <p:cNvPr id="37907" name="Text Box 18"/>
          <p:cNvSpPr txBox="1">
            <a:spLocks noChangeArrowheads="1"/>
          </p:cNvSpPr>
          <p:nvPr/>
        </p:nvSpPr>
        <p:spPr bwMode="auto">
          <a:xfrm>
            <a:off x="5145088" y="1782763"/>
            <a:ext cx="2857500" cy="447675"/>
          </a:xfrm>
          <a:prstGeom prst="rect">
            <a:avLst/>
          </a:prstGeom>
          <a:noFill/>
          <a:ln w="9525">
            <a:noFill/>
            <a:miter lim="800000"/>
            <a:headEnd/>
            <a:tailEnd/>
          </a:ln>
        </p:spPr>
        <p:txBody>
          <a:bodyPr lIns="17999" tIns="10799" rIns="17999" bIns="10799">
            <a:spAutoFit/>
          </a:bodyPr>
          <a:lstStyle/>
          <a:p>
            <a:pPr algn="ctr">
              <a:spcBef>
                <a:spcPct val="50000"/>
              </a:spcBef>
            </a:pPr>
            <a:r>
              <a:rPr lang="en-US" altLang="ja-JP" sz="1400"/>
              <a:t>2. Authentication and Authorization Request </a:t>
            </a:r>
          </a:p>
        </p:txBody>
      </p:sp>
      <p:sp>
        <p:nvSpPr>
          <p:cNvPr id="37908" name="Line 29"/>
          <p:cNvSpPr>
            <a:spLocks noChangeShapeType="1"/>
          </p:cNvSpPr>
          <p:nvPr/>
        </p:nvSpPr>
        <p:spPr bwMode="auto">
          <a:xfrm flipH="1">
            <a:off x="1909763" y="2513013"/>
            <a:ext cx="6246812" cy="0"/>
          </a:xfrm>
          <a:prstGeom prst="line">
            <a:avLst/>
          </a:prstGeom>
          <a:noFill/>
          <a:ln w="9525">
            <a:solidFill>
              <a:schemeClr val="tx1"/>
            </a:solidFill>
            <a:round/>
            <a:headEnd/>
            <a:tailEnd type="triangle" w="med" len="med"/>
          </a:ln>
        </p:spPr>
        <p:txBody>
          <a:bodyPr/>
          <a:lstStyle/>
          <a:p>
            <a:endParaRPr lang="ja-JP" altLang="en-US"/>
          </a:p>
        </p:txBody>
      </p:sp>
      <p:sp>
        <p:nvSpPr>
          <p:cNvPr id="37909" name="Text Box 30"/>
          <p:cNvSpPr txBox="1">
            <a:spLocks noChangeArrowheads="1"/>
          </p:cNvSpPr>
          <p:nvPr/>
        </p:nvSpPr>
        <p:spPr bwMode="auto">
          <a:xfrm>
            <a:off x="5340350" y="2433638"/>
            <a:ext cx="1644650" cy="174625"/>
          </a:xfrm>
          <a:prstGeom prst="rect">
            <a:avLst/>
          </a:prstGeom>
          <a:solidFill>
            <a:schemeClr val="bg1"/>
          </a:solidFill>
          <a:ln w="9525">
            <a:noFill/>
            <a:miter lim="800000"/>
            <a:headEnd/>
            <a:tailEnd/>
          </a:ln>
        </p:spPr>
        <p:txBody>
          <a:bodyPr lIns="18000" tIns="10800" rIns="18000" bIns="10800">
            <a:spAutoFit/>
          </a:bodyPr>
          <a:lstStyle/>
          <a:p>
            <a:pPr>
              <a:spcBef>
                <a:spcPct val="50000"/>
              </a:spcBef>
            </a:pPr>
            <a:r>
              <a:rPr lang="en-US" altLang="ja-JP" sz="1000"/>
              <a:t>3-a. Authentication Request</a:t>
            </a:r>
          </a:p>
        </p:txBody>
      </p:sp>
      <p:sp>
        <p:nvSpPr>
          <p:cNvPr id="37910" name="Text Box 33"/>
          <p:cNvSpPr txBox="1">
            <a:spLocks noChangeArrowheads="1"/>
          </p:cNvSpPr>
          <p:nvPr/>
        </p:nvSpPr>
        <p:spPr bwMode="auto">
          <a:xfrm>
            <a:off x="6242050" y="3035300"/>
            <a:ext cx="2493963" cy="234950"/>
          </a:xfrm>
          <a:prstGeom prst="rect">
            <a:avLst/>
          </a:prstGeom>
          <a:solidFill>
            <a:schemeClr val="bg1"/>
          </a:solidFill>
          <a:ln w="9525">
            <a:solidFill>
              <a:schemeClr val="tx1"/>
            </a:solidFill>
            <a:miter lim="800000"/>
            <a:headEnd/>
            <a:tailEnd/>
          </a:ln>
        </p:spPr>
        <p:txBody>
          <a:bodyPr wrap="none" lIns="36000" tIns="36000" rIns="36000" bIns="36000">
            <a:spAutoFit/>
          </a:bodyPr>
          <a:lstStyle/>
          <a:p>
            <a:pPr algn="ctr">
              <a:spcBef>
                <a:spcPct val="10000"/>
              </a:spcBef>
            </a:pPr>
            <a:r>
              <a:rPr lang="en-US" altLang="ja-JP" sz="1000"/>
              <a:t>3-e. Derive </a:t>
            </a:r>
            <a:r>
              <a:rPr lang="en-US" altLang="ja-JP" sz="1000" b="1"/>
              <a:t>PMK</a:t>
            </a:r>
            <a:r>
              <a:rPr lang="en-US" altLang="ja-JP" sz="1000"/>
              <a:t> from R_p, R_s , and PMS</a:t>
            </a:r>
          </a:p>
        </p:txBody>
      </p:sp>
      <p:sp>
        <p:nvSpPr>
          <p:cNvPr id="37911" name="AutoShape 43"/>
          <p:cNvSpPr>
            <a:spLocks noChangeArrowheads="1"/>
          </p:cNvSpPr>
          <p:nvPr/>
        </p:nvSpPr>
        <p:spPr bwMode="auto">
          <a:xfrm>
            <a:off x="1335088" y="2406650"/>
            <a:ext cx="7456487" cy="1144588"/>
          </a:xfrm>
          <a:prstGeom prst="roundRect">
            <a:avLst>
              <a:gd name="adj" fmla="val 7704"/>
            </a:avLst>
          </a:prstGeom>
          <a:noFill/>
          <a:ln w="12700">
            <a:solidFill>
              <a:schemeClr val="tx1"/>
            </a:solidFill>
            <a:prstDash val="sysDot"/>
            <a:round/>
            <a:headEnd/>
            <a:tailEnd/>
          </a:ln>
        </p:spPr>
        <p:txBody>
          <a:bodyPr wrap="none" anchor="ctr"/>
          <a:lstStyle/>
          <a:p>
            <a:endParaRPr lang="ja-JP" altLang="en-US"/>
          </a:p>
        </p:txBody>
      </p:sp>
      <p:sp>
        <p:nvSpPr>
          <p:cNvPr id="37912" name="Text Box 18"/>
          <p:cNvSpPr txBox="1">
            <a:spLocks noChangeArrowheads="1"/>
          </p:cNvSpPr>
          <p:nvPr/>
        </p:nvSpPr>
        <p:spPr bwMode="auto">
          <a:xfrm>
            <a:off x="111125" y="2220913"/>
            <a:ext cx="1606550" cy="679450"/>
          </a:xfrm>
          <a:prstGeom prst="rect">
            <a:avLst/>
          </a:prstGeom>
          <a:solidFill>
            <a:schemeClr val="bg1"/>
          </a:solidFill>
          <a:ln w="19050">
            <a:solidFill>
              <a:schemeClr val="tx1"/>
            </a:solidFill>
            <a:miter lim="800000"/>
            <a:headEnd/>
            <a:tailEnd/>
          </a:ln>
        </p:spPr>
        <p:txBody>
          <a:bodyPr lIns="17999" tIns="10799" rIns="17999" bIns="10799">
            <a:spAutoFit/>
          </a:bodyPr>
          <a:lstStyle/>
          <a:p>
            <a:pPr algn="ctr">
              <a:spcBef>
                <a:spcPct val="50000"/>
              </a:spcBef>
            </a:pPr>
            <a:r>
              <a:rPr lang="en-US" altLang="ja-JP" sz="1400"/>
              <a:t>3. Authentication between PNE-A and CPNS Server</a:t>
            </a:r>
          </a:p>
        </p:txBody>
      </p:sp>
      <p:sp>
        <p:nvSpPr>
          <p:cNvPr id="37913" name="Line 23"/>
          <p:cNvSpPr>
            <a:spLocks noChangeShapeType="1"/>
          </p:cNvSpPr>
          <p:nvPr/>
        </p:nvSpPr>
        <p:spPr bwMode="auto">
          <a:xfrm flipH="1">
            <a:off x="1890713" y="4933950"/>
            <a:ext cx="3133725" cy="0"/>
          </a:xfrm>
          <a:prstGeom prst="line">
            <a:avLst/>
          </a:prstGeom>
          <a:noFill/>
          <a:ln w="9525">
            <a:solidFill>
              <a:schemeClr val="tx1"/>
            </a:solidFill>
            <a:round/>
            <a:headEnd/>
            <a:tailEnd type="triangle" w="med" len="med"/>
          </a:ln>
        </p:spPr>
        <p:txBody>
          <a:bodyPr/>
          <a:lstStyle/>
          <a:p>
            <a:endParaRPr lang="ja-JP" altLang="en-US"/>
          </a:p>
        </p:txBody>
      </p:sp>
      <p:sp>
        <p:nvSpPr>
          <p:cNvPr id="37914" name="Text Box 24"/>
          <p:cNvSpPr txBox="1">
            <a:spLocks noChangeArrowheads="1"/>
          </p:cNvSpPr>
          <p:nvPr/>
        </p:nvSpPr>
        <p:spPr bwMode="auto">
          <a:xfrm>
            <a:off x="2901950" y="4840288"/>
            <a:ext cx="1300163"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6-a. Challenge (N_gw)</a:t>
            </a:r>
          </a:p>
        </p:txBody>
      </p:sp>
      <p:sp>
        <p:nvSpPr>
          <p:cNvPr id="37915" name="Line 25"/>
          <p:cNvSpPr>
            <a:spLocks noChangeShapeType="1"/>
          </p:cNvSpPr>
          <p:nvPr/>
        </p:nvSpPr>
        <p:spPr bwMode="auto">
          <a:xfrm flipH="1">
            <a:off x="1890713" y="5083175"/>
            <a:ext cx="3146425" cy="0"/>
          </a:xfrm>
          <a:prstGeom prst="line">
            <a:avLst/>
          </a:prstGeom>
          <a:noFill/>
          <a:ln w="9525">
            <a:solidFill>
              <a:schemeClr val="tx1"/>
            </a:solidFill>
            <a:round/>
            <a:headEnd type="triangle" w="med" len="med"/>
            <a:tailEnd/>
          </a:ln>
        </p:spPr>
        <p:txBody>
          <a:bodyPr/>
          <a:lstStyle/>
          <a:p>
            <a:endParaRPr lang="ja-JP" altLang="en-US"/>
          </a:p>
        </p:txBody>
      </p:sp>
      <p:sp>
        <p:nvSpPr>
          <p:cNvPr id="37916" name="Text Box 26"/>
          <p:cNvSpPr txBox="1">
            <a:spLocks noChangeArrowheads="1"/>
          </p:cNvSpPr>
          <p:nvPr/>
        </p:nvSpPr>
        <p:spPr bwMode="auto">
          <a:xfrm>
            <a:off x="2392363" y="4992688"/>
            <a:ext cx="2305050"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6-b. Response (MIC p), Challenge (N_p)</a:t>
            </a:r>
          </a:p>
        </p:txBody>
      </p:sp>
      <p:sp>
        <p:nvSpPr>
          <p:cNvPr id="37917" name="Line 27"/>
          <p:cNvSpPr>
            <a:spLocks noChangeShapeType="1"/>
          </p:cNvSpPr>
          <p:nvPr/>
        </p:nvSpPr>
        <p:spPr bwMode="auto">
          <a:xfrm flipH="1">
            <a:off x="1847850" y="5218113"/>
            <a:ext cx="3189288" cy="0"/>
          </a:xfrm>
          <a:prstGeom prst="line">
            <a:avLst/>
          </a:prstGeom>
          <a:noFill/>
          <a:ln w="9525">
            <a:solidFill>
              <a:schemeClr val="tx1"/>
            </a:solidFill>
            <a:round/>
            <a:headEnd/>
            <a:tailEnd type="triangle" w="med" len="med"/>
          </a:ln>
        </p:spPr>
        <p:txBody>
          <a:bodyPr/>
          <a:lstStyle/>
          <a:p>
            <a:endParaRPr lang="ja-JP" altLang="en-US"/>
          </a:p>
        </p:txBody>
      </p:sp>
      <p:sp>
        <p:nvSpPr>
          <p:cNvPr id="37918" name="Text Box 28"/>
          <p:cNvSpPr txBox="1">
            <a:spLocks noChangeArrowheads="1"/>
          </p:cNvSpPr>
          <p:nvPr/>
        </p:nvSpPr>
        <p:spPr bwMode="auto">
          <a:xfrm>
            <a:off x="2825750" y="5145088"/>
            <a:ext cx="1435100"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6-c. Response (MIC_gw)</a:t>
            </a:r>
          </a:p>
        </p:txBody>
      </p:sp>
      <p:sp>
        <p:nvSpPr>
          <p:cNvPr id="37919" name="Line 29"/>
          <p:cNvSpPr>
            <a:spLocks noChangeShapeType="1"/>
          </p:cNvSpPr>
          <p:nvPr/>
        </p:nvSpPr>
        <p:spPr bwMode="auto">
          <a:xfrm flipH="1">
            <a:off x="1871663" y="5386388"/>
            <a:ext cx="3157537" cy="0"/>
          </a:xfrm>
          <a:prstGeom prst="line">
            <a:avLst/>
          </a:prstGeom>
          <a:noFill/>
          <a:ln w="9525">
            <a:solidFill>
              <a:schemeClr val="tx1"/>
            </a:solidFill>
            <a:round/>
            <a:headEnd type="triangle" w="med" len="med"/>
            <a:tailEnd/>
          </a:ln>
        </p:spPr>
        <p:txBody>
          <a:bodyPr/>
          <a:lstStyle/>
          <a:p>
            <a:endParaRPr lang="ja-JP" altLang="en-US"/>
          </a:p>
        </p:txBody>
      </p:sp>
      <p:sp>
        <p:nvSpPr>
          <p:cNvPr id="37920" name="Text Box 30"/>
          <p:cNvSpPr txBox="1">
            <a:spLocks noChangeArrowheads="1"/>
          </p:cNvSpPr>
          <p:nvPr/>
        </p:nvSpPr>
        <p:spPr bwMode="auto">
          <a:xfrm>
            <a:off x="3090863" y="5291138"/>
            <a:ext cx="625475" cy="174625"/>
          </a:xfrm>
          <a:prstGeom prst="rect">
            <a:avLst/>
          </a:prstGeom>
          <a:solidFill>
            <a:schemeClr val="bg1"/>
          </a:solidFill>
          <a:ln w="9525">
            <a:noFill/>
            <a:miter lim="800000"/>
            <a:headEnd/>
            <a:tailEnd/>
          </a:ln>
        </p:spPr>
        <p:txBody>
          <a:bodyPr wrap="none" lIns="17999" tIns="10799" rIns="17999" bIns="10799">
            <a:spAutoFit/>
          </a:bodyPr>
          <a:lstStyle/>
          <a:p>
            <a:pPr>
              <a:spcBef>
                <a:spcPct val="50000"/>
              </a:spcBef>
            </a:pPr>
            <a:r>
              <a:rPr lang="en-US" altLang="ja-JP" sz="1000"/>
              <a:t>6-d. Finish</a:t>
            </a:r>
          </a:p>
        </p:txBody>
      </p:sp>
      <p:sp>
        <p:nvSpPr>
          <p:cNvPr id="37921" name="Text Box 31"/>
          <p:cNvSpPr txBox="1">
            <a:spLocks noChangeArrowheads="1"/>
          </p:cNvSpPr>
          <p:nvPr/>
        </p:nvSpPr>
        <p:spPr bwMode="auto">
          <a:xfrm>
            <a:off x="1668463" y="4560888"/>
            <a:ext cx="3492500" cy="234950"/>
          </a:xfrm>
          <a:prstGeom prst="rect">
            <a:avLst/>
          </a:prstGeom>
          <a:solidFill>
            <a:schemeClr val="bg1"/>
          </a:solidFill>
          <a:ln w="9525">
            <a:solidFill>
              <a:schemeClr val="tx1"/>
            </a:solidFill>
            <a:prstDash val="dash"/>
            <a:miter lim="800000"/>
            <a:headEnd/>
            <a:tailEnd/>
          </a:ln>
        </p:spPr>
        <p:txBody>
          <a:bodyPr lIns="36000" tIns="36000" rIns="36000" bIns="36000" anchor="ctr" anchorCtr="1">
            <a:spAutoFit/>
          </a:bodyPr>
          <a:lstStyle/>
          <a:p>
            <a:pPr algn="ctr">
              <a:spcBef>
                <a:spcPct val="50000"/>
              </a:spcBef>
            </a:pPr>
            <a:r>
              <a:rPr lang="en-US" altLang="ja-JP" sz="1000"/>
              <a:t>Share PMK between PNE-1 and PN GW-A</a:t>
            </a:r>
          </a:p>
        </p:txBody>
      </p:sp>
      <p:sp>
        <p:nvSpPr>
          <p:cNvPr id="37922" name="Text Box 32"/>
          <p:cNvSpPr txBox="1">
            <a:spLocks noChangeArrowheads="1"/>
          </p:cNvSpPr>
          <p:nvPr/>
        </p:nvSpPr>
        <p:spPr bwMode="auto">
          <a:xfrm>
            <a:off x="1716088" y="5487988"/>
            <a:ext cx="3432175" cy="234950"/>
          </a:xfrm>
          <a:prstGeom prst="rect">
            <a:avLst/>
          </a:prstGeom>
          <a:solidFill>
            <a:schemeClr val="bg1"/>
          </a:solidFill>
          <a:ln w="9525">
            <a:solidFill>
              <a:schemeClr val="tx1"/>
            </a:solidFill>
            <a:miter lim="800000"/>
            <a:headEnd/>
            <a:tailEnd/>
          </a:ln>
        </p:spPr>
        <p:txBody>
          <a:bodyPr lIns="36000" tIns="36000" rIns="36000" bIns="36000" anchor="ctr" anchorCtr="1">
            <a:spAutoFit/>
          </a:bodyPr>
          <a:lstStyle/>
          <a:p>
            <a:pPr algn="ctr">
              <a:spcBef>
                <a:spcPct val="50000"/>
              </a:spcBef>
            </a:pPr>
            <a:r>
              <a:rPr lang="en-US" altLang="ja-JP" sz="1000"/>
              <a:t>6-e. Derive </a:t>
            </a:r>
            <a:r>
              <a:rPr lang="en-US" altLang="ja-JP" sz="1000" b="1"/>
              <a:t>PTK</a:t>
            </a:r>
            <a:r>
              <a:rPr lang="en-US" altLang="ja-JP" sz="1000"/>
              <a:t> from PMK, N_p and N_gw</a:t>
            </a:r>
          </a:p>
        </p:txBody>
      </p:sp>
      <p:sp>
        <p:nvSpPr>
          <p:cNvPr id="37923" name="Text Box 33"/>
          <p:cNvSpPr txBox="1">
            <a:spLocks noChangeArrowheads="1"/>
          </p:cNvSpPr>
          <p:nvPr/>
        </p:nvSpPr>
        <p:spPr bwMode="auto">
          <a:xfrm>
            <a:off x="6191250" y="4997450"/>
            <a:ext cx="2676525" cy="1301750"/>
          </a:xfrm>
          <a:prstGeom prst="rect">
            <a:avLst/>
          </a:prstGeom>
          <a:solidFill>
            <a:schemeClr val="bg1"/>
          </a:solidFill>
          <a:ln w="9525">
            <a:solidFill>
              <a:schemeClr val="tx1"/>
            </a:solidFill>
            <a:prstDash val="dash"/>
            <a:miter lim="800000"/>
            <a:headEnd/>
            <a:tailEnd/>
          </a:ln>
        </p:spPr>
        <p:txBody>
          <a:bodyPr wrap="none" lIns="53997" tIns="10799" rIns="53997" bIns="10799" anchor="ctr"/>
          <a:lstStyle/>
          <a:p>
            <a:pPr>
              <a:spcBef>
                <a:spcPct val="10000"/>
              </a:spcBef>
            </a:pPr>
            <a:r>
              <a:rPr lang="en-US" altLang="ja-JP" sz="1000"/>
              <a:t>PMK: Pairwise Master Key</a:t>
            </a:r>
          </a:p>
          <a:p>
            <a:pPr>
              <a:spcBef>
                <a:spcPct val="10000"/>
              </a:spcBef>
            </a:pPr>
            <a:r>
              <a:rPr lang="en-US" altLang="ja-JP" sz="1000"/>
              <a:t>PTK: Pairwise Transient Key</a:t>
            </a:r>
          </a:p>
          <a:p>
            <a:pPr>
              <a:spcBef>
                <a:spcPct val="10000"/>
              </a:spcBef>
            </a:pPr>
            <a:r>
              <a:rPr lang="en-US" altLang="ja-JP" sz="1000"/>
              <a:t>PMS: Pre-shared Master Secret</a:t>
            </a:r>
          </a:p>
          <a:p>
            <a:pPr>
              <a:spcBef>
                <a:spcPct val="10000"/>
              </a:spcBef>
            </a:pPr>
            <a:r>
              <a:rPr lang="en-US" altLang="ja-JP" sz="1000"/>
              <a:t>Cert_p: PNE’s certificate</a:t>
            </a:r>
          </a:p>
          <a:p>
            <a:pPr>
              <a:spcBef>
                <a:spcPct val="10000"/>
              </a:spcBef>
            </a:pPr>
            <a:r>
              <a:rPr lang="en-US" altLang="ja-JP" sz="1000"/>
              <a:t>Cert_s: CPNS Server’s certificate</a:t>
            </a:r>
          </a:p>
          <a:p>
            <a:pPr>
              <a:spcBef>
                <a:spcPct val="10000"/>
              </a:spcBef>
            </a:pPr>
            <a:r>
              <a:rPr lang="en-US" altLang="ja-JP" sz="1000"/>
              <a:t>pk_p, sk_p: PNE’s public/private key</a:t>
            </a:r>
          </a:p>
          <a:p>
            <a:pPr>
              <a:spcBef>
                <a:spcPct val="10000"/>
              </a:spcBef>
            </a:pPr>
            <a:r>
              <a:rPr lang="en-US" altLang="ja-JP" sz="1000"/>
              <a:t>pk_s, sk_s: CPNS Server’s public/private key</a:t>
            </a:r>
          </a:p>
        </p:txBody>
      </p:sp>
      <p:sp>
        <p:nvSpPr>
          <p:cNvPr id="37924" name="Line 49"/>
          <p:cNvSpPr>
            <a:spLocks noChangeShapeType="1"/>
          </p:cNvSpPr>
          <p:nvPr/>
        </p:nvSpPr>
        <p:spPr bwMode="auto">
          <a:xfrm flipH="1">
            <a:off x="5024438" y="4454525"/>
            <a:ext cx="3101975" cy="0"/>
          </a:xfrm>
          <a:prstGeom prst="line">
            <a:avLst/>
          </a:prstGeom>
          <a:noFill/>
          <a:ln w="19050">
            <a:solidFill>
              <a:schemeClr val="tx1"/>
            </a:solidFill>
            <a:round/>
            <a:headEnd/>
            <a:tailEnd type="arrow" w="med" len="med"/>
          </a:ln>
        </p:spPr>
        <p:txBody>
          <a:bodyPr/>
          <a:lstStyle/>
          <a:p>
            <a:endParaRPr lang="ja-JP" altLang="en-US"/>
          </a:p>
        </p:txBody>
      </p:sp>
      <p:sp>
        <p:nvSpPr>
          <p:cNvPr id="37925" name="Text Box 50"/>
          <p:cNvSpPr txBox="1">
            <a:spLocks noChangeArrowheads="1"/>
          </p:cNvSpPr>
          <p:nvPr/>
        </p:nvSpPr>
        <p:spPr bwMode="auto">
          <a:xfrm>
            <a:off x="5126038" y="4002088"/>
            <a:ext cx="2919412" cy="447675"/>
          </a:xfrm>
          <a:prstGeom prst="rect">
            <a:avLst/>
          </a:prstGeom>
          <a:noFill/>
          <a:ln w="9525">
            <a:noFill/>
            <a:miter lim="800000"/>
            <a:headEnd/>
            <a:tailEnd/>
          </a:ln>
        </p:spPr>
        <p:txBody>
          <a:bodyPr lIns="18000" tIns="10800" rIns="18000" bIns="10800">
            <a:spAutoFit/>
          </a:bodyPr>
          <a:lstStyle/>
          <a:p>
            <a:pPr algn="ctr">
              <a:spcBef>
                <a:spcPct val="50000"/>
              </a:spcBef>
            </a:pPr>
            <a:r>
              <a:rPr lang="en-US" altLang="ja-JP" sz="1400"/>
              <a:t>5. Authentication and Authorization Response with PMK</a:t>
            </a:r>
          </a:p>
        </p:txBody>
      </p:sp>
      <p:sp>
        <p:nvSpPr>
          <p:cNvPr id="37926" name="Text Box 59"/>
          <p:cNvSpPr txBox="1">
            <a:spLocks noChangeArrowheads="1"/>
          </p:cNvSpPr>
          <p:nvPr/>
        </p:nvSpPr>
        <p:spPr bwMode="auto">
          <a:xfrm>
            <a:off x="6788150" y="3654425"/>
            <a:ext cx="2255838" cy="304800"/>
          </a:xfrm>
          <a:prstGeom prst="rect">
            <a:avLst/>
          </a:prstGeom>
          <a:solidFill>
            <a:schemeClr val="bg1"/>
          </a:solidFill>
          <a:ln w="19050">
            <a:solidFill>
              <a:schemeClr val="tx1"/>
            </a:solidFill>
            <a:miter lim="800000"/>
            <a:headEnd/>
            <a:tailEnd/>
          </a:ln>
        </p:spPr>
        <p:txBody>
          <a:bodyPr lIns="36000" tIns="36000" rIns="36000" bIns="36000" anchor="ctr" anchorCtr="1">
            <a:spAutoFit/>
          </a:bodyPr>
          <a:lstStyle/>
          <a:p>
            <a:pPr algn="ctr">
              <a:spcBef>
                <a:spcPct val="50000"/>
              </a:spcBef>
            </a:pPr>
            <a:r>
              <a:rPr lang="en-US" altLang="ja-JP" sz="1400"/>
              <a:t>4. Check policy</a:t>
            </a:r>
          </a:p>
        </p:txBody>
      </p:sp>
      <p:sp>
        <p:nvSpPr>
          <p:cNvPr id="37927" name="Line 29"/>
          <p:cNvSpPr>
            <a:spLocks noChangeShapeType="1"/>
          </p:cNvSpPr>
          <p:nvPr/>
        </p:nvSpPr>
        <p:spPr bwMode="auto">
          <a:xfrm flipH="1">
            <a:off x="1885950" y="6224588"/>
            <a:ext cx="3124200" cy="0"/>
          </a:xfrm>
          <a:prstGeom prst="line">
            <a:avLst/>
          </a:prstGeom>
          <a:noFill/>
          <a:ln w="19050">
            <a:solidFill>
              <a:srgbClr val="FF0000"/>
            </a:solidFill>
            <a:round/>
            <a:headEnd type="arrow" w="med" len="med"/>
            <a:tailEnd type="arrow" w="med" len="med"/>
          </a:ln>
        </p:spPr>
        <p:txBody>
          <a:bodyPr/>
          <a:lstStyle/>
          <a:p>
            <a:endParaRPr lang="ja-JP" altLang="en-US"/>
          </a:p>
        </p:txBody>
      </p:sp>
      <p:sp>
        <p:nvSpPr>
          <p:cNvPr id="37928" name="Text Box 30"/>
          <p:cNvSpPr txBox="1">
            <a:spLocks noChangeArrowheads="1"/>
          </p:cNvSpPr>
          <p:nvPr/>
        </p:nvSpPr>
        <p:spPr bwMode="auto">
          <a:xfrm>
            <a:off x="2120900" y="5786438"/>
            <a:ext cx="2640013" cy="447675"/>
          </a:xfrm>
          <a:prstGeom prst="rect">
            <a:avLst/>
          </a:prstGeom>
          <a:noFill/>
          <a:ln w="9525">
            <a:noFill/>
            <a:miter lim="800000"/>
            <a:headEnd/>
            <a:tailEnd/>
          </a:ln>
        </p:spPr>
        <p:txBody>
          <a:bodyPr lIns="17999" tIns="10799" rIns="17999" bIns="10799">
            <a:spAutoFit/>
          </a:bodyPr>
          <a:lstStyle/>
          <a:p>
            <a:pPr algn="ctr">
              <a:spcBef>
                <a:spcPct val="50000"/>
              </a:spcBef>
            </a:pPr>
            <a:r>
              <a:rPr lang="en-US" altLang="ja-JP" sz="1400"/>
              <a:t>7. Secure session establishment with PTK</a:t>
            </a:r>
          </a:p>
        </p:txBody>
      </p:sp>
      <p:sp>
        <p:nvSpPr>
          <p:cNvPr id="37929" name="AutoShape 62"/>
          <p:cNvSpPr>
            <a:spLocks noChangeArrowheads="1"/>
          </p:cNvSpPr>
          <p:nvPr/>
        </p:nvSpPr>
        <p:spPr bwMode="auto">
          <a:xfrm>
            <a:off x="1577975" y="4516438"/>
            <a:ext cx="3678238" cy="1252537"/>
          </a:xfrm>
          <a:prstGeom prst="roundRect">
            <a:avLst>
              <a:gd name="adj" fmla="val 7704"/>
            </a:avLst>
          </a:prstGeom>
          <a:noFill/>
          <a:ln w="12700">
            <a:solidFill>
              <a:schemeClr val="tx1"/>
            </a:solidFill>
            <a:prstDash val="sysDot"/>
            <a:round/>
            <a:headEnd/>
            <a:tailEnd/>
          </a:ln>
        </p:spPr>
        <p:txBody>
          <a:bodyPr wrap="none" anchor="ctr"/>
          <a:lstStyle/>
          <a:p>
            <a:endParaRPr lang="ja-JP" altLang="en-US"/>
          </a:p>
        </p:txBody>
      </p:sp>
      <p:sp>
        <p:nvSpPr>
          <p:cNvPr id="37930" name="Text Box 18"/>
          <p:cNvSpPr txBox="1">
            <a:spLocks noChangeArrowheads="1"/>
          </p:cNvSpPr>
          <p:nvPr/>
        </p:nvSpPr>
        <p:spPr bwMode="auto">
          <a:xfrm>
            <a:off x="122238" y="4810125"/>
            <a:ext cx="1506537" cy="679450"/>
          </a:xfrm>
          <a:prstGeom prst="rect">
            <a:avLst/>
          </a:prstGeom>
          <a:solidFill>
            <a:schemeClr val="bg1"/>
          </a:solidFill>
          <a:ln w="19050">
            <a:solidFill>
              <a:schemeClr val="tx1"/>
            </a:solidFill>
            <a:miter lim="800000"/>
            <a:headEnd/>
            <a:tailEnd/>
          </a:ln>
        </p:spPr>
        <p:txBody>
          <a:bodyPr lIns="17999" tIns="10799" rIns="17999" bIns="10799">
            <a:spAutoFit/>
          </a:bodyPr>
          <a:lstStyle/>
          <a:p>
            <a:pPr algn="ctr">
              <a:spcBef>
                <a:spcPct val="50000"/>
              </a:spcBef>
            </a:pPr>
            <a:r>
              <a:rPr lang="en-US" altLang="ja-JP" sz="1400"/>
              <a:t>6. Authentication between PNE-A and PN GW-A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p:txBody>
          <a:bodyPr/>
          <a:lstStyle/>
          <a:p>
            <a:r>
              <a:rPr lang="en-US" altLang="ja-JP" smtClean="0">
                <a:ea typeface="ＭＳ Ｐゴシック" charset="-128"/>
              </a:rPr>
              <a:t>Overview</a:t>
            </a:r>
          </a:p>
        </p:txBody>
      </p:sp>
      <p:sp>
        <p:nvSpPr>
          <p:cNvPr id="16386" name="Rectangle 3"/>
          <p:cNvSpPr>
            <a:spLocks noGrp="1" noChangeArrowheads="1"/>
          </p:cNvSpPr>
          <p:nvPr>
            <p:ph type="body" idx="1"/>
          </p:nvPr>
        </p:nvSpPr>
        <p:spPr>
          <a:xfrm>
            <a:off x="141288" y="952500"/>
            <a:ext cx="8858250" cy="5259388"/>
          </a:xfrm>
        </p:spPr>
        <p:txBody>
          <a:bodyPr/>
          <a:lstStyle/>
          <a:p>
            <a:r>
              <a:rPr lang="en-US" altLang="ja-JP" smtClean="0">
                <a:ea typeface="ＭＳ Ｐゴシック" charset="-128"/>
              </a:rPr>
              <a:t>Background: </a:t>
            </a:r>
          </a:p>
          <a:p>
            <a:pPr lvl="1"/>
            <a:r>
              <a:rPr lang="en-US" altLang="ja-JP" smtClean="0">
                <a:ea typeface="ＭＳ Ｐゴシック" charset="-128"/>
              </a:rPr>
              <a:t>Sequence of “PN Establishment &amp; Registration” is being discussed in CPNS.</a:t>
            </a:r>
          </a:p>
          <a:p>
            <a:pPr lvl="1"/>
            <a:r>
              <a:rPr lang="en-US" altLang="ja-JP" smtClean="0">
                <a:ea typeface="ＭＳ Ｐゴシック" charset="-128"/>
              </a:rPr>
              <a:t>Authentication, authorization and secure session establishment for PNE should be done during “PN Est &amp; Reg” phase.</a:t>
            </a:r>
          </a:p>
          <a:p>
            <a:pPr lvl="1"/>
            <a:r>
              <a:rPr lang="en-US" altLang="ja-JP" smtClean="0">
                <a:ea typeface="ＭＳ Ｐゴシック" charset="-128"/>
              </a:rPr>
              <a:t>CPNS SWG has already agreed KDDI’s contribution regarding “Entity-User Key (EUKey)”, which can be used for the above purposes.</a:t>
            </a:r>
          </a:p>
          <a:p>
            <a:pPr lvl="1"/>
            <a:endParaRPr lang="en-US" altLang="ja-JP" smtClean="0">
              <a:ea typeface="ＭＳ Ｐゴシック" charset="-128"/>
            </a:endParaRPr>
          </a:p>
          <a:p>
            <a:r>
              <a:rPr lang="en-US" altLang="ja-JP" smtClean="0">
                <a:ea typeface="ＭＳ Ｐゴシック" charset="-128"/>
              </a:rPr>
              <a:t>This INP clarifies:</a:t>
            </a:r>
          </a:p>
          <a:p>
            <a:pPr lvl="1"/>
            <a:r>
              <a:rPr lang="en-US" altLang="ja-JP" sz="2500" smtClean="0">
                <a:ea typeface="ＭＳ Ｐゴシック" charset="-128"/>
              </a:rPr>
              <a:t>Sequence of EUKey assignment</a:t>
            </a:r>
          </a:p>
          <a:p>
            <a:pPr lvl="1"/>
            <a:r>
              <a:rPr lang="en-US" altLang="ja-JP" sz="2500" smtClean="0">
                <a:ea typeface="ＭＳ Ｐゴシック" charset="-128"/>
              </a:rPr>
              <a:t>Sequence of authentication, authorization &amp; secure session establishment by EUKey</a:t>
            </a:r>
          </a:p>
          <a:p>
            <a:pPr lvl="1">
              <a:buFontTx/>
              <a:buNone/>
            </a:pPr>
            <a:r>
              <a:rPr lang="en-US" altLang="ja-JP" smtClean="0">
                <a:ea typeface="ＭＳ Ｐゴシック" charset="-128"/>
              </a:rPr>
              <a:t>during “PN Establishment &amp; Registration”</a:t>
            </a:r>
          </a:p>
          <a:p>
            <a:pPr lvl="1"/>
            <a:endParaRPr lang="en-US" altLang="ja-JP" smtClean="0">
              <a:ea typeface="ＭＳ Ｐゴシック"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1"/>
          <p:cNvSpPr>
            <a:spLocks noGrp="1"/>
          </p:cNvSpPr>
          <p:nvPr>
            <p:ph type="title" idx="4294967295"/>
          </p:nvPr>
        </p:nvSpPr>
        <p:spPr>
          <a:xfrm>
            <a:off x="457200" y="0"/>
            <a:ext cx="8229600" cy="654050"/>
          </a:xfrm>
        </p:spPr>
        <p:txBody>
          <a:bodyPr lIns="91435" tIns="45717" rIns="91435" bIns="45717"/>
          <a:lstStyle/>
          <a:p>
            <a:r>
              <a:rPr lang="en-US" altLang="ja-JP" sz="2200" smtClean="0">
                <a:ea typeface="ＭＳ Ｐゴシック" charset="-128"/>
              </a:rPr>
              <a:t>Overview of the sequence in PN Est &amp; Reg phase</a:t>
            </a:r>
            <a:endParaRPr lang="ja-JP" altLang="en-US" sz="2200" smtClean="0">
              <a:ea typeface="ＭＳ Ｐゴシック" charset="-128"/>
            </a:endParaRPr>
          </a:p>
        </p:txBody>
      </p:sp>
      <p:sp>
        <p:nvSpPr>
          <p:cNvPr id="17410" name="Rectangle 53"/>
          <p:cNvSpPr>
            <a:spLocks noChangeArrowheads="1"/>
          </p:cNvSpPr>
          <p:nvPr/>
        </p:nvSpPr>
        <p:spPr bwMode="auto">
          <a:xfrm>
            <a:off x="0" y="1771650"/>
            <a:ext cx="9144000" cy="5086350"/>
          </a:xfrm>
          <a:prstGeom prst="rect">
            <a:avLst/>
          </a:prstGeom>
          <a:solidFill>
            <a:schemeClr val="bg1"/>
          </a:solidFill>
          <a:ln w="9525">
            <a:noFill/>
            <a:miter lim="800000"/>
            <a:headEnd/>
            <a:tailEnd/>
          </a:ln>
        </p:spPr>
        <p:txBody>
          <a:bodyPr wrap="none" lIns="91435" tIns="45717" rIns="91435" bIns="45717" anchor="ctr"/>
          <a:lstStyle/>
          <a:p>
            <a:pPr algn="ctr"/>
            <a:endParaRPr lang="ja-JP" altLang="en-US"/>
          </a:p>
        </p:txBody>
      </p:sp>
      <p:sp>
        <p:nvSpPr>
          <p:cNvPr id="4" name="正方形/長方形 3"/>
          <p:cNvSpPr>
            <a:spLocks noChangeArrowheads="1"/>
          </p:cNvSpPr>
          <p:nvPr/>
        </p:nvSpPr>
        <p:spPr bwMode="auto">
          <a:xfrm>
            <a:off x="1143000" y="614363"/>
            <a:ext cx="1571625" cy="357187"/>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PNE-1</a:t>
            </a:r>
            <a:endParaRPr lang="ja-JP" altLang="en-US" dirty="0">
              <a:latin typeface="+mn-lt"/>
              <a:ea typeface="+mn-ea"/>
              <a:cs typeface="+mn-cs"/>
            </a:endParaRPr>
          </a:p>
        </p:txBody>
      </p:sp>
      <p:sp>
        <p:nvSpPr>
          <p:cNvPr id="5" name="正方形/長方形 4"/>
          <p:cNvSpPr>
            <a:spLocks noChangeArrowheads="1"/>
          </p:cNvSpPr>
          <p:nvPr/>
        </p:nvSpPr>
        <p:spPr bwMode="auto">
          <a:xfrm>
            <a:off x="4286250" y="614363"/>
            <a:ext cx="1571625" cy="357187"/>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7429500" y="614363"/>
            <a:ext cx="1571625" cy="357187"/>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grpSp>
        <p:nvGrpSpPr>
          <p:cNvPr id="17414" name="グループ化 41"/>
          <p:cNvGrpSpPr>
            <a:grpSpLocks/>
          </p:cNvGrpSpPr>
          <p:nvPr/>
        </p:nvGrpSpPr>
        <p:grpSpPr bwMode="auto">
          <a:xfrm>
            <a:off x="1928813" y="971550"/>
            <a:ext cx="6286500" cy="5786438"/>
            <a:chOff x="1928794" y="1071546"/>
            <a:chExt cx="6286544" cy="5286412"/>
          </a:xfrm>
        </p:grpSpPr>
        <p:cxnSp>
          <p:nvCxnSpPr>
            <p:cNvPr id="9" name="直線コネクタ 8"/>
            <p:cNvCxnSpPr>
              <a:stCxn id="4" idx="2"/>
            </p:cNvCxnSpPr>
            <p:nvPr/>
          </p:nvCxnSpPr>
          <p:spPr>
            <a:xfrm rot="5400000">
              <a:off x="-71441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stCxn id="5" idx="2"/>
            </p:cNvCxnSpPr>
            <p:nvPr/>
          </p:nvCxnSpPr>
          <p:spPr>
            <a:xfrm rot="5400000">
              <a:off x="2428860"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557213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7415" name="正方形/長方形 15"/>
          <p:cNvSpPr>
            <a:spLocks noChangeArrowheads="1"/>
          </p:cNvSpPr>
          <p:nvPr/>
        </p:nvSpPr>
        <p:spPr bwMode="auto">
          <a:xfrm>
            <a:off x="1143000" y="3365500"/>
            <a:ext cx="7858125" cy="285750"/>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e. (If ID &amp; EUKey are not assigned) Assign ID &amp; EUKey to PNE</a:t>
            </a:r>
            <a:endParaRPr lang="ja-JP" altLang="en-US">
              <a:latin typeface="Calibri" pitchFamily="34" charset="0"/>
            </a:endParaRPr>
          </a:p>
        </p:txBody>
      </p:sp>
      <p:sp>
        <p:nvSpPr>
          <p:cNvPr id="17416" name="正方形/長方形 16"/>
          <p:cNvSpPr>
            <a:spLocks noChangeArrowheads="1"/>
          </p:cNvSpPr>
          <p:nvPr/>
        </p:nvSpPr>
        <p:spPr bwMode="auto">
          <a:xfrm>
            <a:off x="4286250" y="1247775"/>
            <a:ext cx="4714875" cy="285750"/>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a. CPNS Server authenticate &amp; authorize PN GW</a:t>
            </a:r>
            <a:endParaRPr lang="ja-JP" altLang="en-US">
              <a:latin typeface="Calibri" pitchFamily="34" charset="0"/>
            </a:endParaRPr>
          </a:p>
        </p:txBody>
      </p:sp>
      <p:cxnSp>
        <p:nvCxnSpPr>
          <p:cNvPr id="19" name="直線矢印コネクタ 18"/>
          <p:cNvCxnSpPr/>
          <p:nvPr/>
        </p:nvCxnSpPr>
        <p:spPr>
          <a:xfrm>
            <a:off x="1928813" y="4216400"/>
            <a:ext cx="314325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418" name="正方形/長方形 19"/>
          <p:cNvSpPr>
            <a:spLocks noChangeArrowheads="1"/>
          </p:cNvSpPr>
          <p:nvPr/>
        </p:nvSpPr>
        <p:spPr bwMode="auto">
          <a:xfrm>
            <a:off x="1143000" y="4514850"/>
            <a:ext cx="7858125" cy="33972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g. CPNS Server authenticates and authorize PNE by its ID &amp; EUKey</a:t>
            </a:r>
          </a:p>
        </p:txBody>
      </p:sp>
      <p:sp>
        <p:nvSpPr>
          <p:cNvPr id="17419" name="テキスト ボックス 21"/>
          <p:cNvSpPr txBox="1">
            <a:spLocks noChangeArrowheads="1"/>
          </p:cNvSpPr>
          <p:nvPr/>
        </p:nvSpPr>
        <p:spPr bwMode="auto">
          <a:xfrm>
            <a:off x="2000250" y="3878263"/>
            <a:ext cx="2781300" cy="336550"/>
          </a:xfrm>
          <a:prstGeom prst="rect">
            <a:avLst/>
          </a:prstGeom>
          <a:noFill/>
          <a:ln w="9525">
            <a:noFill/>
            <a:miter lim="800000"/>
            <a:headEnd/>
            <a:tailEnd/>
          </a:ln>
        </p:spPr>
        <p:txBody>
          <a:bodyPr wrap="none" lIns="91435" tIns="45717" rIns="91435" bIns="45717">
            <a:spAutoFit/>
          </a:bodyPr>
          <a:lstStyle/>
          <a:p>
            <a:pPr defTabSz="914400"/>
            <a:r>
              <a:rPr lang="en-US" altLang="ja-JP" sz="1600"/>
              <a:t>f. Connection Setup Request</a:t>
            </a:r>
            <a:endParaRPr lang="ja-JP" altLang="en-US" sz="1600"/>
          </a:p>
        </p:txBody>
      </p:sp>
      <p:cxnSp>
        <p:nvCxnSpPr>
          <p:cNvPr id="32" name="直線コネクタ 31"/>
          <p:cNvCxnSpPr/>
          <p:nvPr/>
        </p:nvCxnSpPr>
        <p:spPr>
          <a:xfrm>
            <a:off x="0" y="2162175"/>
            <a:ext cx="9144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0" y="3844925"/>
            <a:ext cx="9144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0" y="5414963"/>
            <a:ext cx="9144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423" name="テキスト ボックス 37"/>
          <p:cNvSpPr txBox="1">
            <a:spLocks noChangeArrowheads="1"/>
          </p:cNvSpPr>
          <p:nvPr/>
        </p:nvSpPr>
        <p:spPr bwMode="auto">
          <a:xfrm>
            <a:off x="22225" y="1323975"/>
            <a:ext cx="311150" cy="366713"/>
          </a:xfrm>
          <a:prstGeom prst="rect">
            <a:avLst/>
          </a:prstGeom>
          <a:noFill/>
          <a:ln w="9525">
            <a:noFill/>
            <a:miter lim="800000"/>
            <a:headEnd/>
            <a:tailEnd/>
          </a:ln>
        </p:spPr>
        <p:txBody>
          <a:bodyPr wrap="none" lIns="91435" tIns="45717" rIns="91435" bIns="45717">
            <a:spAutoFit/>
          </a:bodyPr>
          <a:lstStyle/>
          <a:p>
            <a:pPr defTabSz="914400"/>
            <a:r>
              <a:rPr lang="en-US" altLang="ja-JP">
                <a:solidFill>
                  <a:schemeClr val="hlink"/>
                </a:solidFill>
              </a:rPr>
              <a:t>1</a:t>
            </a:r>
            <a:endParaRPr lang="ja-JP" altLang="en-US">
              <a:solidFill>
                <a:schemeClr val="hlink"/>
              </a:solidFill>
            </a:endParaRPr>
          </a:p>
        </p:txBody>
      </p:sp>
      <p:sp>
        <p:nvSpPr>
          <p:cNvPr id="17424" name="テキスト ボックス 38"/>
          <p:cNvSpPr txBox="1">
            <a:spLocks noChangeArrowheads="1"/>
          </p:cNvSpPr>
          <p:nvPr/>
        </p:nvSpPr>
        <p:spPr bwMode="auto">
          <a:xfrm>
            <a:off x="44450" y="2265363"/>
            <a:ext cx="311150" cy="366712"/>
          </a:xfrm>
          <a:prstGeom prst="rect">
            <a:avLst/>
          </a:prstGeom>
          <a:noFill/>
          <a:ln w="9525">
            <a:noFill/>
            <a:miter lim="800000"/>
            <a:headEnd/>
            <a:tailEnd/>
          </a:ln>
        </p:spPr>
        <p:txBody>
          <a:bodyPr wrap="none" lIns="91435" tIns="45717" rIns="91435" bIns="45717">
            <a:spAutoFit/>
          </a:bodyPr>
          <a:lstStyle/>
          <a:p>
            <a:pPr defTabSz="914400"/>
            <a:r>
              <a:rPr lang="en-US" altLang="ja-JP"/>
              <a:t>2</a:t>
            </a:r>
            <a:endParaRPr lang="ja-JP" altLang="en-US"/>
          </a:p>
        </p:txBody>
      </p:sp>
      <p:sp>
        <p:nvSpPr>
          <p:cNvPr id="17425" name="テキスト ボックス 39"/>
          <p:cNvSpPr txBox="1">
            <a:spLocks noChangeArrowheads="1"/>
          </p:cNvSpPr>
          <p:nvPr/>
        </p:nvSpPr>
        <p:spPr bwMode="auto">
          <a:xfrm>
            <a:off x="44450" y="3143250"/>
            <a:ext cx="311150" cy="366713"/>
          </a:xfrm>
          <a:prstGeom prst="rect">
            <a:avLst/>
          </a:prstGeom>
          <a:noFill/>
          <a:ln w="9525">
            <a:noFill/>
            <a:miter lim="800000"/>
            <a:headEnd/>
            <a:tailEnd/>
          </a:ln>
        </p:spPr>
        <p:txBody>
          <a:bodyPr wrap="none" lIns="91435" tIns="45717" rIns="91435" bIns="45717">
            <a:spAutoFit/>
          </a:bodyPr>
          <a:lstStyle/>
          <a:p>
            <a:pPr defTabSz="914400"/>
            <a:r>
              <a:rPr lang="en-US" altLang="ja-JP">
                <a:solidFill>
                  <a:schemeClr val="hlink"/>
                </a:solidFill>
              </a:rPr>
              <a:t>3</a:t>
            </a:r>
            <a:endParaRPr lang="ja-JP" altLang="en-US">
              <a:solidFill>
                <a:schemeClr val="hlink"/>
              </a:solidFill>
            </a:endParaRPr>
          </a:p>
        </p:txBody>
      </p:sp>
      <p:sp>
        <p:nvSpPr>
          <p:cNvPr id="17426" name="テキスト ボックス 40"/>
          <p:cNvSpPr txBox="1">
            <a:spLocks noChangeArrowheads="1"/>
          </p:cNvSpPr>
          <p:nvPr/>
        </p:nvSpPr>
        <p:spPr bwMode="auto">
          <a:xfrm>
            <a:off x="53975" y="4443413"/>
            <a:ext cx="311150" cy="366712"/>
          </a:xfrm>
          <a:prstGeom prst="rect">
            <a:avLst/>
          </a:prstGeom>
          <a:noFill/>
          <a:ln w="9525">
            <a:noFill/>
            <a:miter lim="800000"/>
            <a:headEnd/>
            <a:tailEnd/>
          </a:ln>
        </p:spPr>
        <p:txBody>
          <a:bodyPr wrap="none" lIns="91435" tIns="45717" rIns="91435" bIns="45717">
            <a:spAutoFit/>
          </a:bodyPr>
          <a:lstStyle/>
          <a:p>
            <a:pPr defTabSz="914400"/>
            <a:r>
              <a:rPr lang="en-US" altLang="ja-JP">
                <a:solidFill>
                  <a:schemeClr val="hlink"/>
                </a:solidFill>
              </a:rPr>
              <a:t>4</a:t>
            </a:r>
            <a:endParaRPr lang="ja-JP" altLang="en-US">
              <a:solidFill>
                <a:schemeClr val="hlink"/>
              </a:solidFill>
            </a:endParaRPr>
          </a:p>
        </p:txBody>
      </p:sp>
      <p:sp>
        <p:nvSpPr>
          <p:cNvPr id="17427" name="正方形/長方形 44"/>
          <p:cNvSpPr>
            <a:spLocks noChangeArrowheads="1"/>
          </p:cNvSpPr>
          <p:nvPr/>
        </p:nvSpPr>
        <p:spPr bwMode="auto">
          <a:xfrm>
            <a:off x="857250" y="1114425"/>
            <a:ext cx="2879725" cy="488950"/>
          </a:xfrm>
          <a:prstGeom prst="rect">
            <a:avLst/>
          </a:prstGeom>
          <a:solidFill>
            <a:schemeClr val="bg1">
              <a:alpha val="70195"/>
            </a:schemeClr>
          </a:solidFill>
          <a:ln w="9525">
            <a:noFill/>
            <a:miter lim="800000"/>
            <a:headEnd/>
            <a:tailEnd/>
          </a:ln>
        </p:spPr>
        <p:txBody>
          <a:bodyPr wrap="none" lIns="0" tIns="0" rIns="0" bIns="0">
            <a:spAutoFit/>
          </a:bodyPr>
          <a:lstStyle/>
          <a:p>
            <a:pPr defTabSz="914400"/>
            <a:r>
              <a:rPr lang="en-US" altLang="ja-JP" sz="1600" i="1">
                <a:solidFill>
                  <a:schemeClr val="hlink"/>
                </a:solidFill>
              </a:rPr>
              <a:t>1. Secure Session Est between </a:t>
            </a:r>
          </a:p>
          <a:p>
            <a:pPr defTabSz="914400"/>
            <a:r>
              <a:rPr lang="en-US" altLang="ja-JP" sz="1600" i="1">
                <a:solidFill>
                  <a:schemeClr val="hlink"/>
                </a:solidFill>
              </a:rPr>
              <a:t>PN GW and CPNS Server </a:t>
            </a:r>
            <a:endParaRPr lang="ja-JP" altLang="en-US" sz="1600" i="1">
              <a:solidFill>
                <a:schemeClr val="hlink"/>
              </a:solidFill>
            </a:endParaRPr>
          </a:p>
        </p:txBody>
      </p:sp>
      <p:sp>
        <p:nvSpPr>
          <p:cNvPr id="17428" name="正方形/長方形 45"/>
          <p:cNvSpPr>
            <a:spLocks noChangeArrowheads="1"/>
          </p:cNvSpPr>
          <p:nvPr/>
        </p:nvSpPr>
        <p:spPr bwMode="auto">
          <a:xfrm>
            <a:off x="5414963" y="2820988"/>
            <a:ext cx="2611437" cy="336550"/>
          </a:xfrm>
          <a:prstGeom prst="rect">
            <a:avLst/>
          </a:prstGeom>
          <a:solidFill>
            <a:schemeClr val="bg1">
              <a:alpha val="70195"/>
            </a:schemeClr>
          </a:solidFill>
          <a:ln w="9525">
            <a:noFill/>
            <a:miter lim="800000"/>
            <a:headEnd/>
            <a:tailEnd/>
          </a:ln>
        </p:spPr>
        <p:txBody>
          <a:bodyPr wrap="none" lIns="91435" tIns="45717" rIns="91435" bIns="45717">
            <a:spAutoFit/>
          </a:bodyPr>
          <a:lstStyle/>
          <a:p>
            <a:pPr defTabSz="914400"/>
            <a:r>
              <a:rPr lang="en-US" altLang="ja-JP" sz="1600" i="1">
                <a:solidFill>
                  <a:schemeClr val="hlink"/>
                </a:solidFill>
              </a:rPr>
              <a:t>3. ID &amp; EUKey Assignment</a:t>
            </a:r>
            <a:endParaRPr lang="ja-JP" altLang="en-US" sz="1600" i="1">
              <a:solidFill>
                <a:schemeClr val="hlink"/>
              </a:solidFill>
            </a:endParaRPr>
          </a:p>
        </p:txBody>
      </p:sp>
      <p:sp>
        <p:nvSpPr>
          <p:cNvPr id="17429" name="正方形/長方形 46"/>
          <p:cNvSpPr>
            <a:spLocks noChangeArrowheads="1"/>
          </p:cNvSpPr>
          <p:nvPr/>
        </p:nvSpPr>
        <p:spPr bwMode="auto">
          <a:xfrm>
            <a:off x="5483225" y="3895725"/>
            <a:ext cx="2913063" cy="488950"/>
          </a:xfrm>
          <a:prstGeom prst="rect">
            <a:avLst/>
          </a:prstGeom>
          <a:solidFill>
            <a:schemeClr val="bg1">
              <a:alpha val="70195"/>
            </a:schemeClr>
          </a:solidFill>
          <a:ln w="9525">
            <a:noFill/>
            <a:miter lim="800000"/>
            <a:headEnd/>
            <a:tailEnd/>
          </a:ln>
        </p:spPr>
        <p:txBody>
          <a:bodyPr lIns="0" tIns="0" rIns="0" bIns="0">
            <a:spAutoFit/>
          </a:bodyPr>
          <a:lstStyle/>
          <a:p>
            <a:pPr defTabSz="914400"/>
            <a:r>
              <a:rPr lang="en-US" altLang="ja-JP" sz="1600" i="1">
                <a:solidFill>
                  <a:schemeClr val="hlink"/>
                </a:solidFill>
              </a:rPr>
              <a:t>4. Secure Session Est between PNE and PN GW</a:t>
            </a:r>
            <a:endParaRPr lang="ja-JP" altLang="en-US" sz="1600" i="1">
              <a:solidFill>
                <a:schemeClr val="hlink"/>
              </a:solidFill>
            </a:endParaRPr>
          </a:p>
        </p:txBody>
      </p:sp>
      <p:grpSp>
        <p:nvGrpSpPr>
          <p:cNvPr id="17430" name="Group 37"/>
          <p:cNvGrpSpPr>
            <a:grpSpLocks/>
          </p:cNvGrpSpPr>
          <p:nvPr/>
        </p:nvGrpSpPr>
        <p:grpSpPr bwMode="auto">
          <a:xfrm>
            <a:off x="1436688" y="2046288"/>
            <a:ext cx="931862" cy="200025"/>
            <a:chOff x="793" y="1617"/>
            <a:chExt cx="317" cy="68"/>
          </a:xfrm>
        </p:grpSpPr>
        <p:sp>
          <p:nvSpPr>
            <p:cNvPr id="17451" name="Freeform 38"/>
            <p:cNvSpPr>
              <a:spLocks/>
            </p:cNvSpPr>
            <p:nvPr/>
          </p:nvSpPr>
          <p:spPr bwMode="auto">
            <a:xfrm>
              <a:off x="793" y="1617"/>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sp>
          <p:nvSpPr>
            <p:cNvPr id="17452" name="Freeform 39"/>
            <p:cNvSpPr>
              <a:spLocks/>
            </p:cNvSpPr>
            <p:nvPr/>
          </p:nvSpPr>
          <p:spPr bwMode="auto">
            <a:xfrm>
              <a:off x="793" y="1640"/>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grpSp>
      <p:grpSp>
        <p:nvGrpSpPr>
          <p:cNvPr id="17431" name="Group 37"/>
          <p:cNvGrpSpPr>
            <a:grpSpLocks/>
          </p:cNvGrpSpPr>
          <p:nvPr/>
        </p:nvGrpSpPr>
        <p:grpSpPr bwMode="auto">
          <a:xfrm>
            <a:off x="4602163" y="2041525"/>
            <a:ext cx="931862" cy="200025"/>
            <a:chOff x="793" y="1617"/>
            <a:chExt cx="317" cy="68"/>
          </a:xfrm>
        </p:grpSpPr>
        <p:sp>
          <p:nvSpPr>
            <p:cNvPr id="17449" name="Freeform 38"/>
            <p:cNvSpPr>
              <a:spLocks/>
            </p:cNvSpPr>
            <p:nvPr/>
          </p:nvSpPr>
          <p:spPr bwMode="auto">
            <a:xfrm>
              <a:off x="793" y="1617"/>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sp>
          <p:nvSpPr>
            <p:cNvPr id="17450" name="Freeform 39"/>
            <p:cNvSpPr>
              <a:spLocks/>
            </p:cNvSpPr>
            <p:nvPr/>
          </p:nvSpPr>
          <p:spPr bwMode="auto">
            <a:xfrm>
              <a:off x="793" y="1640"/>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grpSp>
      <p:grpSp>
        <p:nvGrpSpPr>
          <p:cNvPr id="17432" name="Group 37"/>
          <p:cNvGrpSpPr>
            <a:grpSpLocks/>
          </p:cNvGrpSpPr>
          <p:nvPr/>
        </p:nvGrpSpPr>
        <p:grpSpPr bwMode="auto">
          <a:xfrm>
            <a:off x="7745413" y="2046288"/>
            <a:ext cx="931862" cy="200025"/>
            <a:chOff x="793" y="1617"/>
            <a:chExt cx="317" cy="68"/>
          </a:xfrm>
        </p:grpSpPr>
        <p:sp>
          <p:nvSpPr>
            <p:cNvPr id="17447" name="Freeform 38"/>
            <p:cNvSpPr>
              <a:spLocks/>
            </p:cNvSpPr>
            <p:nvPr/>
          </p:nvSpPr>
          <p:spPr bwMode="auto">
            <a:xfrm>
              <a:off x="793" y="1617"/>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sp>
          <p:nvSpPr>
            <p:cNvPr id="17448" name="Freeform 39"/>
            <p:cNvSpPr>
              <a:spLocks/>
            </p:cNvSpPr>
            <p:nvPr/>
          </p:nvSpPr>
          <p:spPr bwMode="auto">
            <a:xfrm>
              <a:off x="793" y="1640"/>
              <a:ext cx="317" cy="45"/>
            </a:xfrm>
            <a:custGeom>
              <a:avLst/>
              <a:gdLst>
                <a:gd name="T0" fmla="*/ 0 w 317"/>
                <a:gd name="T1" fmla="*/ 45 h 45"/>
                <a:gd name="T2" fmla="*/ 116 w 317"/>
                <a:gd name="T3" fmla="*/ 0 h 45"/>
                <a:gd name="T4" fmla="*/ 201 w 317"/>
                <a:gd name="T5" fmla="*/ 42 h 45"/>
                <a:gd name="T6" fmla="*/ 317 w 317"/>
                <a:gd name="T7" fmla="*/ 1 h 45"/>
                <a:gd name="T8" fmla="*/ 0 60000 65536"/>
                <a:gd name="T9" fmla="*/ 0 60000 65536"/>
                <a:gd name="T10" fmla="*/ 0 60000 65536"/>
                <a:gd name="T11" fmla="*/ 0 60000 65536"/>
                <a:gd name="T12" fmla="*/ 0 w 317"/>
                <a:gd name="T13" fmla="*/ 0 h 45"/>
                <a:gd name="T14" fmla="*/ 317 w 317"/>
                <a:gd name="T15" fmla="*/ 45 h 45"/>
              </a:gdLst>
              <a:ahLst/>
              <a:cxnLst>
                <a:cxn ang="T8">
                  <a:pos x="T0" y="T1"/>
                </a:cxn>
                <a:cxn ang="T9">
                  <a:pos x="T2" y="T3"/>
                </a:cxn>
                <a:cxn ang="T10">
                  <a:pos x="T4" y="T5"/>
                </a:cxn>
                <a:cxn ang="T11">
                  <a:pos x="T6" y="T7"/>
                </a:cxn>
              </a:cxnLst>
              <a:rect l="T12" t="T13" r="T14" b="T15"/>
              <a:pathLst>
                <a:path w="317" h="45">
                  <a:moveTo>
                    <a:pt x="0" y="45"/>
                  </a:moveTo>
                  <a:cubicBezTo>
                    <a:pt x="18" y="38"/>
                    <a:pt x="83" y="0"/>
                    <a:pt x="116" y="0"/>
                  </a:cubicBezTo>
                  <a:cubicBezTo>
                    <a:pt x="149" y="0"/>
                    <a:pt x="168" y="42"/>
                    <a:pt x="201" y="42"/>
                  </a:cubicBezTo>
                  <a:cubicBezTo>
                    <a:pt x="234" y="42"/>
                    <a:pt x="298" y="8"/>
                    <a:pt x="317" y="1"/>
                  </a:cubicBezTo>
                </a:path>
              </a:pathLst>
            </a:custGeom>
            <a:noFill/>
            <a:ln w="9525">
              <a:solidFill>
                <a:schemeClr val="tx1"/>
              </a:solidFill>
              <a:round/>
              <a:headEnd/>
              <a:tailEnd/>
            </a:ln>
          </p:spPr>
          <p:txBody>
            <a:bodyPr lIns="91435" tIns="45717" rIns="91435" bIns="45717"/>
            <a:lstStyle/>
            <a:p>
              <a:endParaRPr lang="ja-JP" altLang="en-US"/>
            </a:p>
          </p:txBody>
        </p:sp>
      </p:grpSp>
      <p:sp>
        <p:nvSpPr>
          <p:cNvPr id="17433" name="正方形/長方形 15"/>
          <p:cNvSpPr>
            <a:spLocks noChangeArrowheads="1"/>
          </p:cNvSpPr>
          <p:nvPr/>
        </p:nvSpPr>
        <p:spPr bwMode="auto">
          <a:xfrm>
            <a:off x="1679575" y="2333625"/>
            <a:ext cx="3668713" cy="285750"/>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c. Physical pairing &amp; entity discovery</a:t>
            </a:r>
            <a:endParaRPr lang="ja-JP" altLang="en-US">
              <a:latin typeface="Calibri" pitchFamily="34" charset="0"/>
            </a:endParaRPr>
          </a:p>
        </p:txBody>
      </p:sp>
      <p:sp>
        <p:nvSpPr>
          <p:cNvPr id="17434" name="正方形/長方形 15"/>
          <p:cNvSpPr>
            <a:spLocks noChangeArrowheads="1"/>
          </p:cNvSpPr>
          <p:nvPr/>
        </p:nvSpPr>
        <p:spPr bwMode="auto">
          <a:xfrm>
            <a:off x="433388" y="2814638"/>
            <a:ext cx="2986087" cy="342900"/>
          </a:xfrm>
          <a:prstGeom prst="rect">
            <a:avLst/>
          </a:prstGeom>
          <a:solidFill>
            <a:schemeClr val="bg1"/>
          </a:solidFill>
          <a:ln w="25400" algn="ctr">
            <a:solidFill>
              <a:schemeClr val="tx1"/>
            </a:solidFill>
            <a:miter lim="800000"/>
            <a:headEnd/>
            <a:tailEnd/>
          </a:ln>
        </p:spPr>
        <p:txBody>
          <a:bodyPr lIns="0" tIns="45717" rIns="0" bIns="45717" anchor="ctr"/>
          <a:lstStyle/>
          <a:p>
            <a:pPr algn="ctr" defTabSz="914400"/>
            <a:r>
              <a:rPr lang="en-US" altLang="ja-JP">
                <a:latin typeface="Calibri" pitchFamily="34" charset="0"/>
              </a:rPr>
              <a:t>d. Check if ID &amp; EUKey assigned</a:t>
            </a:r>
          </a:p>
        </p:txBody>
      </p:sp>
      <p:sp>
        <p:nvSpPr>
          <p:cNvPr id="17435" name="AutoShape 49"/>
          <p:cNvSpPr>
            <a:spLocks noChangeArrowheads="1"/>
          </p:cNvSpPr>
          <p:nvPr/>
        </p:nvSpPr>
        <p:spPr bwMode="auto">
          <a:xfrm rot="-5400000">
            <a:off x="3305969" y="3458369"/>
            <a:ext cx="336550" cy="3367088"/>
          </a:xfrm>
          <a:prstGeom prst="can">
            <a:avLst>
              <a:gd name="adj" fmla="val 57527"/>
            </a:avLst>
          </a:prstGeom>
          <a:solidFill>
            <a:schemeClr val="folHlink"/>
          </a:solidFill>
          <a:ln w="9525">
            <a:solidFill>
              <a:schemeClr val="tx1"/>
            </a:solidFill>
            <a:round/>
            <a:headEnd/>
            <a:tailEnd/>
          </a:ln>
          <a:effectLst>
            <a:prstShdw prst="shdw17" dist="17961" dir="13500000">
              <a:srgbClr val="000000"/>
            </a:prstShdw>
          </a:effectLst>
        </p:spPr>
        <p:txBody>
          <a:bodyPr vert="eaVert" wrap="none" lIns="91435" tIns="45717" rIns="91435" bIns="45717" anchor="ctr"/>
          <a:lstStyle/>
          <a:p>
            <a:pPr algn="ctr" defTabSz="914400"/>
            <a:r>
              <a:rPr lang="en-US" altLang="ja-JP" sz="1600"/>
              <a:t>h. Establish Secure Session</a:t>
            </a:r>
          </a:p>
        </p:txBody>
      </p:sp>
      <p:sp>
        <p:nvSpPr>
          <p:cNvPr id="17436" name="AutoShape 50"/>
          <p:cNvSpPr>
            <a:spLocks noChangeArrowheads="1"/>
          </p:cNvSpPr>
          <p:nvPr/>
        </p:nvSpPr>
        <p:spPr bwMode="auto">
          <a:xfrm rot="-5400000">
            <a:off x="6473032" y="134144"/>
            <a:ext cx="336550" cy="3367087"/>
          </a:xfrm>
          <a:prstGeom prst="can">
            <a:avLst>
              <a:gd name="adj" fmla="val 57527"/>
            </a:avLst>
          </a:prstGeom>
          <a:solidFill>
            <a:schemeClr val="folHlink"/>
          </a:solidFill>
          <a:ln w="9525">
            <a:solidFill>
              <a:schemeClr val="tx1"/>
            </a:solidFill>
            <a:round/>
            <a:headEnd/>
            <a:tailEnd/>
          </a:ln>
          <a:effectLst>
            <a:prstShdw prst="shdw17" dist="17961" dir="13500000">
              <a:srgbClr val="000000"/>
            </a:prstShdw>
          </a:effectLst>
        </p:spPr>
        <p:txBody>
          <a:bodyPr vert="eaVert" wrap="none" lIns="91435" tIns="45717" rIns="91435" bIns="45717" anchor="ctr"/>
          <a:lstStyle/>
          <a:p>
            <a:pPr algn="ctr" defTabSz="914400"/>
            <a:r>
              <a:rPr lang="en-US" altLang="ja-JP" sz="1600"/>
              <a:t>b. Establish Secure Session</a:t>
            </a:r>
          </a:p>
        </p:txBody>
      </p:sp>
      <p:sp>
        <p:nvSpPr>
          <p:cNvPr id="17437" name="AutoShape 51"/>
          <p:cNvSpPr>
            <a:spLocks noChangeArrowheads="1"/>
          </p:cNvSpPr>
          <p:nvPr/>
        </p:nvSpPr>
        <p:spPr bwMode="auto">
          <a:xfrm rot="-5400000">
            <a:off x="3216276" y="4130675"/>
            <a:ext cx="487362" cy="3367087"/>
          </a:xfrm>
          <a:prstGeom prst="can">
            <a:avLst>
              <a:gd name="adj" fmla="val 39726"/>
            </a:avLst>
          </a:prstGeom>
          <a:solidFill>
            <a:schemeClr val="folHlink"/>
          </a:solidFill>
          <a:ln w="9525">
            <a:solidFill>
              <a:schemeClr val="tx1"/>
            </a:solidFill>
            <a:round/>
            <a:headEnd/>
            <a:tailEnd/>
          </a:ln>
          <a:effectLst>
            <a:prstShdw prst="shdw17" dist="17961" dir="13500000">
              <a:srgbClr val="000000"/>
            </a:prstShdw>
          </a:effectLst>
        </p:spPr>
        <p:txBody>
          <a:bodyPr vert="eaVert" wrap="none" lIns="91435" tIns="45717" rIns="91435" bIns="45717"/>
          <a:lstStyle/>
          <a:p>
            <a:pPr algn="ctr" defTabSz="914400"/>
            <a:r>
              <a:rPr lang="en-US" altLang="ja-JP" sz="1600" i="1"/>
              <a:t>i. </a:t>
            </a:r>
          </a:p>
        </p:txBody>
      </p:sp>
      <p:sp>
        <p:nvSpPr>
          <p:cNvPr id="17438" name="AutoShape 52"/>
          <p:cNvSpPr>
            <a:spLocks noChangeArrowheads="1"/>
          </p:cNvSpPr>
          <p:nvPr/>
        </p:nvSpPr>
        <p:spPr bwMode="auto">
          <a:xfrm rot="-5400000">
            <a:off x="6434931" y="4582319"/>
            <a:ext cx="498475" cy="3367088"/>
          </a:xfrm>
          <a:prstGeom prst="can">
            <a:avLst>
              <a:gd name="adj" fmla="val 38840"/>
            </a:avLst>
          </a:prstGeom>
          <a:solidFill>
            <a:schemeClr val="folHlink"/>
          </a:solidFill>
          <a:ln w="9525">
            <a:solidFill>
              <a:schemeClr val="tx1"/>
            </a:solidFill>
            <a:round/>
            <a:headEnd/>
            <a:tailEnd/>
          </a:ln>
          <a:effectLst>
            <a:prstShdw prst="shdw17" dist="17961" dir="13500000">
              <a:srgbClr val="000000"/>
            </a:prstShdw>
          </a:effectLst>
        </p:spPr>
        <p:txBody>
          <a:bodyPr vert="eaVert" wrap="none" lIns="91435" tIns="45717" rIns="91435" bIns="45717"/>
          <a:lstStyle/>
          <a:p>
            <a:pPr algn="ctr" defTabSz="914400"/>
            <a:r>
              <a:rPr lang="en-US" altLang="ja-JP" sz="1600" i="1"/>
              <a:t>j. </a:t>
            </a:r>
          </a:p>
        </p:txBody>
      </p:sp>
      <p:cxnSp>
        <p:nvCxnSpPr>
          <p:cNvPr id="17439" name="直線矢印コネクタ 18"/>
          <p:cNvCxnSpPr>
            <a:cxnSpLocks noChangeShapeType="1"/>
          </p:cNvCxnSpPr>
          <p:nvPr/>
        </p:nvCxnSpPr>
        <p:spPr bwMode="auto">
          <a:xfrm>
            <a:off x="1924050" y="5970588"/>
            <a:ext cx="3143250" cy="1587"/>
          </a:xfrm>
          <a:prstGeom prst="straightConnector1">
            <a:avLst/>
          </a:prstGeom>
          <a:noFill/>
          <a:ln w="38100" algn="ctr">
            <a:solidFill>
              <a:schemeClr val="tx1"/>
            </a:solidFill>
            <a:round/>
            <a:headEnd type="arrow" w="med" len="med"/>
            <a:tailEnd type="arrow" w="med" len="med"/>
          </a:ln>
        </p:spPr>
      </p:cxnSp>
      <p:cxnSp>
        <p:nvCxnSpPr>
          <p:cNvPr id="17440" name="直線矢印コネクタ 18"/>
          <p:cNvCxnSpPr>
            <a:cxnSpLocks noChangeShapeType="1"/>
          </p:cNvCxnSpPr>
          <p:nvPr/>
        </p:nvCxnSpPr>
        <p:spPr bwMode="auto">
          <a:xfrm>
            <a:off x="5045075" y="6419850"/>
            <a:ext cx="3143250" cy="1588"/>
          </a:xfrm>
          <a:prstGeom prst="straightConnector1">
            <a:avLst/>
          </a:prstGeom>
          <a:noFill/>
          <a:ln w="38100" algn="ctr">
            <a:solidFill>
              <a:schemeClr val="tx1"/>
            </a:solidFill>
            <a:round/>
            <a:headEnd type="arrow" w="med" len="med"/>
            <a:tailEnd type="arrow" w="med" len="med"/>
          </a:ln>
        </p:spPr>
      </p:cxnSp>
      <p:cxnSp>
        <p:nvCxnSpPr>
          <p:cNvPr id="17441" name="直線矢印コネクタ 18"/>
          <p:cNvCxnSpPr>
            <a:cxnSpLocks noChangeShapeType="1"/>
          </p:cNvCxnSpPr>
          <p:nvPr/>
        </p:nvCxnSpPr>
        <p:spPr bwMode="auto">
          <a:xfrm>
            <a:off x="1925638" y="6692900"/>
            <a:ext cx="3143250" cy="1588"/>
          </a:xfrm>
          <a:prstGeom prst="straightConnector1">
            <a:avLst/>
          </a:prstGeom>
          <a:noFill/>
          <a:ln w="38100" algn="ctr">
            <a:solidFill>
              <a:schemeClr val="tx1"/>
            </a:solidFill>
            <a:round/>
            <a:headEnd type="arrow" w="med" len="med"/>
            <a:tailEnd/>
          </a:ln>
        </p:spPr>
      </p:cxnSp>
      <p:sp>
        <p:nvSpPr>
          <p:cNvPr id="17442" name="テキスト ボックス 21"/>
          <p:cNvSpPr txBox="1">
            <a:spLocks noChangeArrowheads="1"/>
          </p:cNvSpPr>
          <p:nvPr/>
        </p:nvSpPr>
        <p:spPr bwMode="auto">
          <a:xfrm>
            <a:off x="1997075" y="6354763"/>
            <a:ext cx="2982913" cy="336550"/>
          </a:xfrm>
          <a:prstGeom prst="rect">
            <a:avLst/>
          </a:prstGeom>
          <a:noFill/>
          <a:ln w="9525">
            <a:noFill/>
            <a:miter lim="800000"/>
            <a:headEnd/>
            <a:tailEnd/>
          </a:ln>
        </p:spPr>
        <p:txBody>
          <a:bodyPr wrap="none" lIns="91435" tIns="45717" rIns="91435" bIns="45717">
            <a:spAutoFit/>
          </a:bodyPr>
          <a:lstStyle/>
          <a:p>
            <a:pPr defTabSz="914400"/>
            <a:r>
              <a:rPr lang="en-US" altLang="ja-JP" sz="1600"/>
              <a:t>k. Connection Setup Response</a:t>
            </a:r>
            <a:endParaRPr lang="ja-JP" altLang="en-US" sz="1600"/>
          </a:p>
        </p:txBody>
      </p:sp>
      <p:sp>
        <p:nvSpPr>
          <p:cNvPr id="17443" name="正方形/長方形 46"/>
          <p:cNvSpPr>
            <a:spLocks noChangeArrowheads="1"/>
          </p:cNvSpPr>
          <p:nvPr/>
        </p:nvSpPr>
        <p:spPr bwMode="auto">
          <a:xfrm>
            <a:off x="5724525" y="5519738"/>
            <a:ext cx="2114550" cy="244475"/>
          </a:xfrm>
          <a:prstGeom prst="rect">
            <a:avLst/>
          </a:prstGeom>
          <a:solidFill>
            <a:schemeClr val="bg1">
              <a:alpha val="70195"/>
            </a:schemeClr>
          </a:solidFill>
          <a:ln w="9525">
            <a:noFill/>
            <a:miter lim="800000"/>
            <a:headEnd/>
            <a:tailEnd/>
          </a:ln>
        </p:spPr>
        <p:txBody>
          <a:bodyPr lIns="0" tIns="0" rIns="0" bIns="0">
            <a:spAutoFit/>
          </a:bodyPr>
          <a:lstStyle/>
          <a:p>
            <a:pPr defTabSz="914400"/>
            <a:r>
              <a:rPr lang="en-US" altLang="ja-JP" sz="1600" i="1">
                <a:solidFill>
                  <a:srgbClr val="7F7F7F"/>
                </a:solidFill>
              </a:rPr>
              <a:t>5. PN Inventory update</a:t>
            </a:r>
            <a:endParaRPr lang="ja-JP" altLang="en-US" sz="1600" i="1">
              <a:solidFill>
                <a:srgbClr val="7F7F7F"/>
              </a:solidFill>
            </a:endParaRPr>
          </a:p>
        </p:txBody>
      </p:sp>
      <p:cxnSp>
        <p:nvCxnSpPr>
          <p:cNvPr id="14" name="直線コネクタ 31"/>
          <p:cNvCxnSpPr/>
          <p:nvPr/>
        </p:nvCxnSpPr>
        <p:spPr>
          <a:xfrm>
            <a:off x="-4763" y="2725738"/>
            <a:ext cx="9144001"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445" name="テキスト ボックス 40"/>
          <p:cNvSpPr txBox="1">
            <a:spLocks noChangeArrowheads="1"/>
          </p:cNvSpPr>
          <p:nvPr/>
        </p:nvSpPr>
        <p:spPr bwMode="auto">
          <a:xfrm>
            <a:off x="52388" y="5934075"/>
            <a:ext cx="311150" cy="366713"/>
          </a:xfrm>
          <a:prstGeom prst="rect">
            <a:avLst/>
          </a:prstGeom>
          <a:noFill/>
          <a:ln w="9525">
            <a:noFill/>
            <a:miter lim="800000"/>
            <a:headEnd/>
            <a:tailEnd/>
          </a:ln>
        </p:spPr>
        <p:txBody>
          <a:bodyPr wrap="none" lIns="91435" tIns="45717" rIns="91435" bIns="45717">
            <a:spAutoFit/>
          </a:bodyPr>
          <a:lstStyle/>
          <a:p>
            <a:pPr defTabSz="914400"/>
            <a:r>
              <a:rPr lang="en-US" altLang="ja-JP"/>
              <a:t>5</a:t>
            </a:r>
            <a:endParaRPr lang="ja-JP" altLang="en-US"/>
          </a:p>
        </p:txBody>
      </p:sp>
      <p:sp>
        <p:nvSpPr>
          <p:cNvPr id="17446" name="正方形/長方形 45"/>
          <p:cNvSpPr>
            <a:spLocks noChangeArrowheads="1"/>
          </p:cNvSpPr>
          <p:nvPr/>
        </p:nvSpPr>
        <p:spPr bwMode="auto">
          <a:xfrm>
            <a:off x="5421313" y="2284413"/>
            <a:ext cx="2419350" cy="336550"/>
          </a:xfrm>
          <a:prstGeom prst="rect">
            <a:avLst/>
          </a:prstGeom>
          <a:solidFill>
            <a:schemeClr val="bg1">
              <a:alpha val="70195"/>
            </a:schemeClr>
          </a:solidFill>
          <a:ln w="9525">
            <a:noFill/>
            <a:miter lim="800000"/>
            <a:headEnd/>
            <a:tailEnd/>
          </a:ln>
        </p:spPr>
        <p:txBody>
          <a:bodyPr wrap="none" lIns="91435" tIns="45717" rIns="91435" bIns="45717">
            <a:spAutoFit/>
          </a:bodyPr>
          <a:lstStyle/>
          <a:p>
            <a:pPr defTabSz="914400"/>
            <a:r>
              <a:rPr lang="en-US" altLang="ja-JP" sz="1600" i="1">
                <a:solidFill>
                  <a:srgbClr val="7F7F7F"/>
                </a:solidFill>
              </a:rPr>
              <a:t>2. Entity Discovery in PN</a:t>
            </a:r>
            <a:endParaRPr lang="ja-JP" altLang="en-US" sz="1600" i="1">
              <a:solidFill>
                <a:srgbClr val="7F7F7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altLang="ja-JP" sz="2700" smtClean="0">
                <a:ea typeface="ＭＳ Ｐゴシック" charset="-128"/>
              </a:rPr>
              <a:t>1. Secure Session Establishment</a:t>
            </a:r>
            <a:br>
              <a:rPr lang="en-US" altLang="ja-JP" sz="2700" smtClean="0">
                <a:ea typeface="ＭＳ Ｐゴシック" charset="-128"/>
              </a:rPr>
            </a:br>
            <a:r>
              <a:rPr lang="en-US" altLang="ja-JP" sz="2700" smtClean="0">
                <a:ea typeface="ＭＳ Ｐゴシック" charset="-128"/>
              </a:rPr>
              <a:t>between PN GW &amp; CPNS Server</a:t>
            </a:r>
          </a:p>
        </p:txBody>
      </p:sp>
      <p:sp>
        <p:nvSpPr>
          <p:cNvPr id="19458" name="Rectangle 3"/>
          <p:cNvSpPr>
            <a:spLocks noGrp="1" noChangeArrowheads="1"/>
          </p:cNvSpPr>
          <p:nvPr>
            <p:ph type="body" idx="1"/>
          </p:nvPr>
        </p:nvSpPr>
        <p:spPr>
          <a:xfrm>
            <a:off x="174625" y="1135063"/>
            <a:ext cx="8858250" cy="5164137"/>
          </a:xfrm>
        </p:spPr>
        <p:txBody>
          <a:bodyPr/>
          <a:lstStyle/>
          <a:p>
            <a:pPr marL="476250" indent="-476250"/>
            <a:r>
              <a:rPr lang="en-US" altLang="ja-JP" sz="2100" smtClean="0">
                <a:ea typeface="ＭＳ Ｐゴシック" charset="-128"/>
              </a:rPr>
              <a:t>When?</a:t>
            </a:r>
          </a:p>
          <a:p>
            <a:pPr marL="619125" lvl="1" indent="-400050"/>
            <a:r>
              <a:rPr lang="en-US" altLang="ja-JP" sz="1900" smtClean="0">
                <a:ea typeface="ＭＳ Ｐゴシック" charset="-128"/>
              </a:rPr>
              <a:t>Secure session should be established before PN GW and CPNS Server start communication with each other </a:t>
            </a:r>
          </a:p>
          <a:p>
            <a:pPr marL="619125" lvl="1" indent="-400050"/>
            <a:r>
              <a:rPr lang="en-US" altLang="ja-JP" sz="1900" smtClean="0">
                <a:ea typeface="ＭＳ Ｐゴシック" charset="-128"/>
              </a:rPr>
              <a:t>Secure session establishment is triggered by either of two events</a:t>
            </a:r>
          </a:p>
          <a:p>
            <a:pPr marL="823913" lvl="2" indent="-379413">
              <a:buFontTx/>
              <a:buAutoNum type="alphaLcPeriod"/>
            </a:pPr>
            <a:r>
              <a:rPr lang="en-US" altLang="ja-JP" sz="1800" smtClean="0">
                <a:ea typeface="ＭＳ Ｐゴシック" charset="-128"/>
              </a:rPr>
              <a:t>When user manually triggers via PN GW’s UI (previous slide shows this case)</a:t>
            </a:r>
          </a:p>
          <a:p>
            <a:pPr marL="823913" lvl="2" indent="-379413">
              <a:buFontTx/>
              <a:buAutoNum type="alphaLcPeriod"/>
            </a:pPr>
            <a:r>
              <a:rPr lang="en-US" altLang="ja-JP" sz="1800" smtClean="0">
                <a:ea typeface="ＭＳ Ｐゴシック" charset="-128"/>
              </a:rPr>
              <a:t>When PN GW sends message to CPNS Server triggered by message from PNE</a:t>
            </a:r>
          </a:p>
          <a:p>
            <a:pPr marL="476250" indent="-476250"/>
            <a:r>
              <a:rPr lang="en-US" altLang="ja-JP" sz="2100" smtClean="0">
                <a:ea typeface="ＭＳ Ｐゴシック" charset="-128"/>
              </a:rPr>
              <a:t>How?</a:t>
            </a:r>
          </a:p>
          <a:p>
            <a:pPr marL="619125" lvl="1" indent="-400050"/>
            <a:r>
              <a:rPr lang="en-US" altLang="ja-JP" sz="1900" smtClean="0">
                <a:ea typeface="ＭＳ Ｐゴシック" charset="-128"/>
              </a:rPr>
              <a:t>If PN GW connects to non-secure WAN:</a:t>
            </a:r>
          </a:p>
          <a:p>
            <a:pPr marL="823913" lvl="2" indent="-379413"/>
            <a:r>
              <a:rPr lang="en-US" altLang="ja-JP" sz="1800" smtClean="0">
                <a:ea typeface="ＭＳ Ｐゴシック" charset="-128"/>
              </a:rPr>
              <a:t>AUTH, AUZ and Secure Session establishment are done by SEC_CF</a:t>
            </a:r>
          </a:p>
          <a:p>
            <a:pPr marL="1600200" lvl="3" indent="-228600"/>
            <a:r>
              <a:rPr lang="en-US" altLang="ja-JP" sz="1800" smtClean="0">
                <a:ea typeface="ＭＳ Ｐゴシック" charset="-128"/>
              </a:rPr>
              <a:t>EUKey can be used as password, PSK or certificate for AUTH and session establishment</a:t>
            </a:r>
          </a:p>
          <a:p>
            <a:pPr marL="1600200" lvl="3" indent="-228600"/>
            <a:r>
              <a:rPr lang="en-US" altLang="ja-JP" sz="1800" smtClean="0">
                <a:ea typeface="ＭＳ Ｐゴシック" charset="-128"/>
              </a:rPr>
              <a:t>Since SEC_CF 1.0/1.1 supports only TLS, TLS session is established as secure session</a:t>
            </a:r>
          </a:p>
          <a:p>
            <a:pPr marL="619125" lvl="1" indent="-400050"/>
            <a:r>
              <a:rPr lang="en-US" altLang="ja-JP" sz="1900" smtClean="0">
                <a:ea typeface="ＭＳ Ｐゴシック" charset="-128"/>
              </a:rPr>
              <a:t>If PN GW connects to secure WAN (e.g. IMS):</a:t>
            </a:r>
          </a:p>
          <a:p>
            <a:pPr marL="823913" lvl="2" indent="-379413"/>
            <a:r>
              <a:rPr lang="en-US" altLang="ja-JP" sz="1800" smtClean="0">
                <a:ea typeface="ＭＳ Ｐゴシック" charset="-128"/>
              </a:rPr>
              <a:t>AUTH, AUZ and Secure Session establishment are done by underlying network mechanisms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val 33"/>
          <p:cNvSpPr>
            <a:spLocks noChangeArrowheads="1"/>
          </p:cNvSpPr>
          <p:nvPr/>
        </p:nvSpPr>
        <p:spPr bwMode="auto">
          <a:xfrm>
            <a:off x="3479800" y="1900238"/>
            <a:ext cx="819150" cy="4357687"/>
          </a:xfrm>
          <a:prstGeom prst="ellipse">
            <a:avLst/>
          </a:prstGeom>
          <a:solidFill>
            <a:srgbClr val="FFFFFF"/>
          </a:solidFill>
          <a:ln w="9525" algn="ctr">
            <a:solidFill>
              <a:schemeClr val="bg2"/>
            </a:solidFill>
            <a:round/>
            <a:headEnd/>
            <a:tailEnd/>
          </a:ln>
        </p:spPr>
        <p:txBody>
          <a:bodyPr wrap="none" lIns="91435" tIns="45717" rIns="91435" bIns="45717" anchor="ctr"/>
          <a:lstStyle/>
          <a:p>
            <a:pPr algn="ctr"/>
            <a:endParaRPr lang="ja-JP" altLang="en-US"/>
          </a:p>
        </p:txBody>
      </p:sp>
      <p:sp>
        <p:nvSpPr>
          <p:cNvPr id="20482" name="Rectangle 2"/>
          <p:cNvSpPr>
            <a:spLocks noGrp="1" noChangeArrowheads="1"/>
          </p:cNvSpPr>
          <p:nvPr>
            <p:ph type="title"/>
          </p:nvPr>
        </p:nvSpPr>
        <p:spPr/>
        <p:txBody>
          <a:bodyPr/>
          <a:lstStyle/>
          <a:p>
            <a:r>
              <a:rPr lang="en-US" altLang="ja-JP" sz="2700" smtClean="0">
                <a:ea typeface="ＭＳ Ｐゴシック" charset="-128"/>
              </a:rPr>
              <a:t>1. Secure Session Establishment</a:t>
            </a:r>
            <a:br>
              <a:rPr lang="en-US" altLang="ja-JP" sz="2700" smtClean="0">
                <a:ea typeface="ＭＳ Ｐゴシック" charset="-128"/>
              </a:rPr>
            </a:br>
            <a:r>
              <a:rPr lang="en-US" altLang="ja-JP" sz="2700" smtClean="0">
                <a:ea typeface="ＭＳ Ｐゴシック" charset="-128"/>
              </a:rPr>
              <a:t>between PN GW &amp; CPNS Server (cont.)</a:t>
            </a:r>
            <a:endParaRPr lang="ja-JP" altLang="en-US" sz="2700" smtClean="0">
              <a:ea typeface="ＭＳ Ｐゴシック" charset="-128"/>
            </a:endParaRPr>
          </a:p>
        </p:txBody>
      </p:sp>
      <p:sp>
        <p:nvSpPr>
          <p:cNvPr id="5" name="正方形/長方形 4"/>
          <p:cNvSpPr>
            <a:spLocks noChangeArrowheads="1"/>
          </p:cNvSpPr>
          <p:nvPr/>
        </p:nvSpPr>
        <p:spPr bwMode="auto">
          <a:xfrm>
            <a:off x="1512888" y="1136650"/>
            <a:ext cx="1571625" cy="763588"/>
          </a:xfrm>
          <a:prstGeom prst="rect">
            <a:avLst/>
          </a:prstGeom>
          <a:solidFill>
            <a:schemeClr val="bg1"/>
          </a:solidFill>
          <a:ln w="25400" algn="ctr">
            <a:solidFill>
              <a:schemeClr val="tx1"/>
            </a:solidFill>
            <a:miter lim="800000"/>
            <a:headEnd/>
            <a:tailEnd/>
          </a:ln>
        </p:spPr>
        <p:txBody>
          <a:bodyPr lIns="91435" tIns="45717" rIns="91435" bIns="45717"/>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4656138" y="1136650"/>
            <a:ext cx="1571625" cy="739775"/>
          </a:xfrm>
          <a:prstGeom prst="rect">
            <a:avLst/>
          </a:prstGeom>
          <a:solidFill>
            <a:schemeClr val="bg1"/>
          </a:solidFill>
          <a:ln w="25400" algn="ctr">
            <a:solidFill>
              <a:schemeClr val="tx1"/>
            </a:solidFill>
            <a:miter lim="800000"/>
            <a:headEnd/>
            <a:tailEnd/>
          </a:ln>
        </p:spPr>
        <p:txBody>
          <a:bodyPr lIns="91435" tIns="45717" rIns="91435" bIns="45717"/>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grpSp>
        <p:nvGrpSpPr>
          <p:cNvPr id="20485" name="Group 17"/>
          <p:cNvGrpSpPr>
            <a:grpSpLocks/>
          </p:cNvGrpSpPr>
          <p:nvPr/>
        </p:nvGrpSpPr>
        <p:grpSpPr bwMode="auto">
          <a:xfrm>
            <a:off x="2298700" y="1887538"/>
            <a:ext cx="3143250" cy="4465637"/>
            <a:chOff x="1171" y="941"/>
            <a:chExt cx="1980" cy="3645"/>
          </a:xfrm>
        </p:grpSpPr>
        <p:cxnSp>
          <p:nvCxnSpPr>
            <p:cNvPr id="11" name="直線コネクタ 10"/>
            <p:cNvCxnSpPr>
              <a:stCxn id="5" idx="2"/>
            </p:cNvCxnSpPr>
            <p:nvPr/>
          </p:nvCxnSpPr>
          <p:spPr>
            <a:xfrm rot="5400000">
              <a:off x="-652" y="2764"/>
              <a:ext cx="36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1328" y="2764"/>
              <a:ext cx="364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486" name="Group 13"/>
          <p:cNvGrpSpPr>
            <a:grpSpLocks/>
          </p:cNvGrpSpPr>
          <p:nvPr/>
        </p:nvGrpSpPr>
        <p:grpSpPr bwMode="auto">
          <a:xfrm>
            <a:off x="682625" y="2032000"/>
            <a:ext cx="396875" cy="558800"/>
            <a:chOff x="3602" y="2520"/>
            <a:chExt cx="250" cy="352"/>
          </a:xfrm>
        </p:grpSpPr>
        <p:sp>
          <p:nvSpPr>
            <p:cNvPr id="20505" name="Oval 10"/>
            <p:cNvSpPr>
              <a:spLocks noChangeArrowheads="1"/>
            </p:cNvSpPr>
            <p:nvPr/>
          </p:nvSpPr>
          <p:spPr bwMode="auto">
            <a:xfrm>
              <a:off x="3613" y="2520"/>
              <a:ext cx="216" cy="216"/>
            </a:xfrm>
            <a:prstGeom prst="ellipse">
              <a:avLst/>
            </a:prstGeom>
            <a:solidFill>
              <a:schemeClr val="accent1"/>
            </a:solidFill>
            <a:ln w="9525">
              <a:noFill/>
              <a:round/>
              <a:headEnd/>
              <a:tailEnd/>
            </a:ln>
          </p:spPr>
          <p:txBody>
            <a:bodyPr wrap="none" lIns="91435" tIns="45717" rIns="91435" bIns="45717" anchor="ctr"/>
            <a:lstStyle/>
            <a:p>
              <a:pPr algn="ctr"/>
              <a:endParaRPr lang="ja-JP" altLang="en-US"/>
            </a:p>
          </p:txBody>
        </p:sp>
        <p:sp>
          <p:nvSpPr>
            <p:cNvPr id="20506" name="AutoShape 11"/>
            <p:cNvSpPr>
              <a:spLocks noChangeArrowheads="1"/>
            </p:cNvSpPr>
            <p:nvPr/>
          </p:nvSpPr>
          <p:spPr bwMode="auto">
            <a:xfrm>
              <a:off x="3602" y="2656"/>
              <a:ext cx="250" cy="216"/>
            </a:xfrm>
            <a:prstGeom prst="triangle">
              <a:avLst>
                <a:gd name="adj" fmla="val 50000"/>
              </a:avLst>
            </a:prstGeom>
            <a:solidFill>
              <a:schemeClr val="accent1"/>
            </a:solidFill>
            <a:ln w="9525">
              <a:noFill/>
              <a:miter lim="800000"/>
              <a:headEnd/>
              <a:tailEnd/>
            </a:ln>
          </p:spPr>
          <p:txBody>
            <a:bodyPr wrap="none" lIns="91435" tIns="45717" rIns="91435" bIns="45717" anchor="ctr"/>
            <a:lstStyle/>
            <a:p>
              <a:pPr algn="ctr"/>
              <a:endParaRPr lang="ja-JP" altLang="en-US"/>
            </a:p>
          </p:txBody>
        </p:sp>
      </p:grpSp>
      <p:sp>
        <p:nvSpPr>
          <p:cNvPr id="20487" name="AutoShape 14"/>
          <p:cNvSpPr>
            <a:spLocks noChangeArrowheads="1"/>
          </p:cNvSpPr>
          <p:nvPr/>
        </p:nvSpPr>
        <p:spPr bwMode="auto">
          <a:xfrm>
            <a:off x="1144588" y="2036763"/>
            <a:ext cx="1146175" cy="566737"/>
          </a:xfrm>
          <a:prstGeom prst="rightArrow">
            <a:avLst>
              <a:gd name="adj1" fmla="val 50000"/>
              <a:gd name="adj2" fmla="val 50560"/>
            </a:avLst>
          </a:prstGeom>
          <a:solidFill>
            <a:schemeClr val="accent1"/>
          </a:solidFill>
          <a:ln w="9525">
            <a:noFill/>
            <a:miter lim="800000"/>
            <a:headEnd/>
            <a:tailEnd/>
          </a:ln>
        </p:spPr>
        <p:txBody>
          <a:bodyPr wrap="none" lIns="91435" tIns="45717" rIns="91435" bIns="45717" anchor="ctr"/>
          <a:lstStyle/>
          <a:p>
            <a:pPr algn="ctr" defTabSz="914400"/>
            <a:r>
              <a:rPr lang="en-US" altLang="ja-JP"/>
              <a:t>Manual</a:t>
            </a:r>
          </a:p>
          <a:p>
            <a:pPr algn="ctr" defTabSz="914400"/>
            <a:r>
              <a:rPr lang="en-US" altLang="ja-JP"/>
              <a:t>operation</a:t>
            </a:r>
          </a:p>
        </p:txBody>
      </p:sp>
      <p:sp>
        <p:nvSpPr>
          <p:cNvPr id="20488" name="正方形/長方形 4"/>
          <p:cNvSpPr>
            <a:spLocks noChangeArrowheads="1"/>
          </p:cNvSpPr>
          <p:nvPr/>
        </p:nvSpPr>
        <p:spPr bwMode="auto">
          <a:xfrm>
            <a:off x="606425" y="2841625"/>
            <a:ext cx="749300"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PNE</a:t>
            </a:r>
            <a:endParaRPr lang="ja-JP" altLang="en-US">
              <a:latin typeface="Calibri" pitchFamily="34" charset="0"/>
            </a:endParaRPr>
          </a:p>
        </p:txBody>
      </p:sp>
      <p:sp>
        <p:nvSpPr>
          <p:cNvPr id="20489" name="Line 16"/>
          <p:cNvSpPr>
            <a:spLocks noChangeShapeType="1"/>
          </p:cNvSpPr>
          <p:nvPr/>
        </p:nvSpPr>
        <p:spPr bwMode="auto">
          <a:xfrm>
            <a:off x="947738" y="3689350"/>
            <a:ext cx="1354137" cy="0"/>
          </a:xfrm>
          <a:prstGeom prst="line">
            <a:avLst/>
          </a:prstGeom>
          <a:noFill/>
          <a:ln w="38100">
            <a:solidFill>
              <a:schemeClr val="tx1"/>
            </a:solidFill>
            <a:round/>
            <a:headEnd/>
            <a:tailEnd type="arrow" w="med" len="med"/>
          </a:ln>
        </p:spPr>
        <p:txBody>
          <a:bodyPr/>
          <a:lstStyle/>
          <a:p>
            <a:endParaRPr lang="ja-JP" altLang="en-US"/>
          </a:p>
        </p:txBody>
      </p:sp>
      <p:sp>
        <p:nvSpPr>
          <p:cNvPr id="20490" name="Line 18"/>
          <p:cNvSpPr>
            <a:spLocks noChangeShapeType="1"/>
          </p:cNvSpPr>
          <p:nvPr/>
        </p:nvSpPr>
        <p:spPr bwMode="auto">
          <a:xfrm>
            <a:off x="949325" y="3187700"/>
            <a:ext cx="0" cy="1312863"/>
          </a:xfrm>
          <a:prstGeom prst="line">
            <a:avLst/>
          </a:prstGeom>
          <a:noFill/>
          <a:ln w="9525">
            <a:solidFill>
              <a:schemeClr val="tx1"/>
            </a:solidFill>
            <a:round/>
            <a:headEnd/>
            <a:tailEnd/>
          </a:ln>
        </p:spPr>
        <p:txBody>
          <a:bodyPr/>
          <a:lstStyle/>
          <a:p>
            <a:endParaRPr lang="ja-JP" altLang="en-US"/>
          </a:p>
        </p:txBody>
      </p:sp>
      <p:sp>
        <p:nvSpPr>
          <p:cNvPr id="20491" name="Text Box 19"/>
          <p:cNvSpPr txBox="1">
            <a:spLocks noChangeArrowheads="1"/>
          </p:cNvSpPr>
          <p:nvPr/>
        </p:nvSpPr>
        <p:spPr bwMode="auto">
          <a:xfrm>
            <a:off x="723900" y="3302000"/>
            <a:ext cx="1866900"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A certain message</a:t>
            </a:r>
          </a:p>
        </p:txBody>
      </p:sp>
      <p:sp>
        <p:nvSpPr>
          <p:cNvPr id="20492" name="正方形/長方形 4"/>
          <p:cNvSpPr>
            <a:spLocks noChangeArrowheads="1"/>
          </p:cNvSpPr>
          <p:nvPr/>
        </p:nvSpPr>
        <p:spPr bwMode="auto">
          <a:xfrm>
            <a:off x="1176338" y="3902075"/>
            <a:ext cx="2233612" cy="508000"/>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sz="1600">
                <a:latin typeface="Calibri" pitchFamily="34" charset="0"/>
              </a:rPr>
              <a:t>Triggered to send message to CPNS Server</a:t>
            </a:r>
          </a:p>
        </p:txBody>
      </p:sp>
      <p:sp>
        <p:nvSpPr>
          <p:cNvPr id="20493" name="Rectangle 22"/>
          <p:cNvSpPr>
            <a:spLocks noChangeArrowheads="1"/>
          </p:cNvSpPr>
          <p:nvPr/>
        </p:nvSpPr>
        <p:spPr bwMode="auto">
          <a:xfrm>
            <a:off x="1897063" y="1550988"/>
            <a:ext cx="800100" cy="346075"/>
          </a:xfrm>
          <a:prstGeom prst="rect">
            <a:avLst/>
          </a:prstGeom>
          <a:solidFill>
            <a:srgbClr val="FFFFFF"/>
          </a:solidFill>
          <a:ln w="9525" algn="ctr">
            <a:solidFill>
              <a:schemeClr val="tx1"/>
            </a:solidFill>
            <a:miter lim="800000"/>
            <a:headEnd/>
            <a:tailEnd/>
          </a:ln>
        </p:spPr>
        <p:txBody>
          <a:bodyPr wrap="none" lIns="91435" tIns="45717" rIns="91435" bIns="45717" anchor="ctr"/>
          <a:lstStyle/>
          <a:p>
            <a:pPr algn="ctr" defTabSz="914400"/>
            <a:r>
              <a:rPr lang="en-US" altLang="ja-JP" sz="1600"/>
              <a:t>SECA*</a:t>
            </a:r>
          </a:p>
        </p:txBody>
      </p:sp>
      <p:sp>
        <p:nvSpPr>
          <p:cNvPr id="20494" name="Rectangle 23"/>
          <p:cNvSpPr>
            <a:spLocks noChangeArrowheads="1"/>
          </p:cNvSpPr>
          <p:nvPr/>
        </p:nvSpPr>
        <p:spPr bwMode="auto">
          <a:xfrm>
            <a:off x="5040313" y="1524000"/>
            <a:ext cx="800100" cy="346075"/>
          </a:xfrm>
          <a:prstGeom prst="rect">
            <a:avLst/>
          </a:prstGeom>
          <a:solidFill>
            <a:srgbClr val="FFFFFF"/>
          </a:solidFill>
          <a:ln w="9525" algn="ctr">
            <a:solidFill>
              <a:schemeClr val="tx1"/>
            </a:solidFill>
            <a:miter lim="800000"/>
            <a:headEnd/>
            <a:tailEnd/>
          </a:ln>
        </p:spPr>
        <p:txBody>
          <a:bodyPr wrap="none" lIns="91435" tIns="45717" rIns="91435" bIns="45717" anchor="ctr"/>
          <a:lstStyle/>
          <a:p>
            <a:pPr algn="ctr" defTabSz="914400"/>
            <a:r>
              <a:rPr lang="en-US" altLang="ja-JP" sz="1600"/>
              <a:t>OSG*</a:t>
            </a:r>
          </a:p>
        </p:txBody>
      </p:sp>
      <p:sp>
        <p:nvSpPr>
          <p:cNvPr id="20495" name="AutoShape 24"/>
          <p:cNvSpPr>
            <a:spLocks noChangeArrowheads="1"/>
          </p:cNvSpPr>
          <p:nvPr/>
        </p:nvSpPr>
        <p:spPr bwMode="auto">
          <a:xfrm>
            <a:off x="2292350" y="4767263"/>
            <a:ext cx="3148013" cy="1273175"/>
          </a:xfrm>
          <a:prstGeom prst="leftRightArrow">
            <a:avLst>
              <a:gd name="adj1" fmla="val 50000"/>
              <a:gd name="adj2" fmla="val 49451"/>
            </a:avLst>
          </a:prstGeom>
          <a:solidFill>
            <a:srgbClr val="FFFFFF"/>
          </a:solidFill>
          <a:ln w="9525" algn="ctr">
            <a:solidFill>
              <a:schemeClr val="tx1"/>
            </a:solidFill>
            <a:miter lim="800000"/>
            <a:headEnd/>
            <a:tailEnd/>
          </a:ln>
        </p:spPr>
        <p:txBody>
          <a:bodyPr wrap="none" lIns="91435" tIns="45717" rIns="91435" bIns="45717" anchor="ctr"/>
          <a:lstStyle/>
          <a:p>
            <a:pPr algn="ctr" defTabSz="914400"/>
            <a:r>
              <a:rPr lang="en-US" altLang="ja-JP"/>
              <a:t>TLS session setup</a:t>
            </a:r>
          </a:p>
        </p:txBody>
      </p:sp>
      <p:sp>
        <p:nvSpPr>
          <p:cNvPr id="20496" name="Line 27"/>
          <p:cNvSpPr>
            <a:spLocks noChangeShapeType="1"/>
          </p:cNvSpPr>
          <p:nvPr/>
        </p:nvSpPr>
        <p:spPr bwMode="auto">
          <a:xfrm>
            <a:off x="190500" y="4608513"/>
            <a:ext cx="5400675" cy="0"/>
          </a:xfrm>
          <a:prstGeom prst="line">
            <a:avLst/>
          </a:prstGeom>
          <a:noFill/>
          <a:ln w="9525">
            <a:solidFill>
              <a:schemeClr val="tx1"/>
            </a:solidFill>
            <a:prstDash val="dash"/>
            <a:round/>
            <a:headEnd/>
            <a:tailEnd/>
          </a:ln>
        </p:spPr>
        <p:txBody>
          <a:bodyPr/>
          <a:lstStyle/>
          <a:p>
            <a:endParaRPr lang="ja-JP" altLang="en-US"/>
          </a:p>
        </p:txBody>
      </p:sp>
      <p:sp>
        <p:nvSpPr>
          <p:cNvPr id="20497" name="Line 28"/>
          <p:cNvSpPr>
            <a:spLocks noChangeShapeType="1"/>
          </p:cNvSpPr>
          <p:nvPr/>
        </p:nvSpPr>
        <p:spPr bwMode="auto">
          <a:xfrm>
            <a:off x="190500" y="2724150"/>
            <a:ext cx="5365750" cy="0"/>
          </a:xfrm>
          <a:prstGeom prst="line">
            <a:avLst/>
          </a:prstGeom>
          <a:noFill/>
          <a:ln w="9525">
            <a:solidFill>
              <a:schemeClr val="tx1"/>
            </a:solidFill>
            <a:prstDash val="dash"/>
            <a:round/>
            <a:headEnd/>
            <a:tailEnd/>
          </a:ln>
        </p:spPr>
        <p:txBody>
          <a:bodyPr/>
          <a:lstStyle/>
          <a:p>
            <a:endParaRPr lang="ja-JP" altLang="en-US"/>
          </a:p>
        </p:txBody>
      </p:sp>
      <p:sp>
        <p:nvSpPr>
          <p:cNvPr id="20498" name="Text Box 29"/>
          <p:cNvSpPr txBox="1">
            <a:spLocks noChangeArrowheads="1"/>
          </p:cNvSpPr>
          <p:nvPr/>
        </p:nvSpPr>
        <p:spPr bwMode="auto">
          <a:xfrm>
            <a:off x="158750" y="2128838"/>
            <a:ext cx="374650" cy="366712"/>
          </a:xfrm>
          <a:prstGeom prst="rect">
            <a:avLst/>
          </a:prstGeom>
          <a:noFill/>
          <a:ln w="9525" algn="ctr">
            <a:noFill/>
            <a:miter lim="800000"/>
            <a:headEnd/>
            <a:tailEnd/>
          </a:ln>
        </p:spPr>
        <p:txBody>
          <a:bodyPr wrap="none" lIns="91435" tIns="45717" rIns="91435" bIns="45717">
            <a:spAutoFit/>
          </a:bodyPr>
          <a:lstStyle/>
          <a:p>
            <a:pPr algn="ctr" defTabSz="914400"/>
            <a:r>
              <a:rPr lang="en-US" altLang="ja-JP"/>
              <a:t>a.</a:t>
            </a:r>
          </a:p>
        </p:txBody>
      </p:sp>
      <p:sp>
        <p:nvSpPr>
          <p:cNvPr id="20499" name="Text Box 30"/>
          <p:cNvSpPr txBox="1">
            <a:spLocks noChangeArrowheads="1"/>
          </p:cNvSpPr>
          <p:nvPr/>
        </p:nvSpPr>
        <p:spPr bwMode="auto">
          <a:xfrm>
            <a:off x="144463" y="3606800"/>
            <a:ext cx="374650" cy="366713"/>
          </a:xfrm>
          <a:prstGeom prst="rect">
            <a:avLst/>
          </a:prstGeom>
          <a:noFill/>
          <a:ln w="9525" algn="ctr">
            <a:noFill/>
            <a:miter lim="800000"/>
            <a:headEnd/>
            <a:tailEnd/>
          </a:ln>
        </p:spPr>
        <p:txBody>
          <a:bodyPr wrap="none" lIns="91435" tIns="45717" rIns="91435" bIns="45717">
            <a:spAutoFit/>
          </a:bodyPr>
          <a:lstStyle/>
          <a:p>
            <a:pPr algn="ctr" defTabSz="914400"/>
            <a:r>
              <a:rPr lang="en-US" altLang="ja-JP"/>
              <a:t>b.</a:t>
            </a:r>
          </a:p>
        </p:txBody>
      </p:sp>
      <p:sp>
        <p:nvSpPr>
          <p:cNvPr id="20500" name="Text Box 31"/>
          <p:cNvSpPr txBox="1">
            <a:spLocks noChangeArrowheads="1"/>
          </p:cNvSpPr>
          <p:nvPr/>
        </p:nvSpPr>
        <p:spPr bwMode="auto">
          <a:xfrm>
            <a:off x="0" y="4708525"/>
            <a:ext cx="2482850" cy="641350"/>
          </a:xfrm>
          <a:prstGeom prst="rect">
            <a:avLst/>
          </a:prstGeom>
          <a:noFill/>
          <a:ln w="9525" algn="ctr">
            <a:noFill/>
            <a:miter lim="800000"/>
            <a:headEnd/>
            <a:tailEnd/>
          </a:ln>
        </p:spPr>
        <p:txBody>
          <a:bodyPr lIns="91435" tIns="45717" rIns="91435" bIns="45717">
            <a:spAutoFit/>
          </a:bodyPr>
          <a:lstStyle/>
          <a:p>
            <a:pPr algn="ctr" defTabSz="914400"/>
            <a:r>
              <a:rPr lang="en-US" altLang="ja-JP" i="1"/>
              <a:t>Either a. or b. triggers TLS session setup</a:t>
            </a:r>
          </a:p>
        </p:txBody>
      </p:sp>
      <p:sp>
        <p:nvSpPr>
          <p:cNvPr id="20501" name="Text Box 32"/>
          <p:cNvSpPr txBox="1">
            <a:spLocks noChangeArrowheads="1"/>
          </p:cNvSpPr>
          <p:nvPr/>
        </p:nvSpPr>
        <p:spPr bwMode="auto">
          <a:xfrm>
            <a:off x="5602288" y="5870575"/>
            <a:ext cx="3541712" cy="517525"/>
          </a:xfrm>
          <a:prstGeom prst="rect">
            <a:avLst/>
          </a:prstGeom>
          <a:noFill/>
          <a:ln w="9525" algn="ctr">
            <a:noFill/>
            <a:miter lim="800000"/>
            <a:headEnd/>
            <a:tailEnd/>
          </a:ln>
        </p:spPr>
        <p:txBody>
          <a:bodyPr lIns="91435" tIns="45717" rIns="91435" bIns="45717">
            <a:spAutoFit/>
          </a:bodyPr>
          <a:lstStyle/>
          <a:p>
            <a:pPr algn="ctr" defTabSz="914400"/>
            <a:r>
              <a:rPr lang="en-US" altLang="ja-JP" sz="1400"/>
              <a:t>* SECA (security agent) and OSG(OMA security gateway) are SEC_CF module</a:t>
            </a:r>
          </a:p>
        </p:txBody>
      </p:sp>
      <p:sp>
        <p:nvSpPr>
          <p:cNvPr id="20502" name="Text Box 34"/>
          <p:cNvSpPr txBox="1">
            <a:spLocks noChangeArrowheads="1"/>
          </p:cNvSpPr>
          <p:nvPr/>
        </p:nvSpPr>
        <p:spPr bwMode="auto">
          <a:xfrm rot="-5400000">
            <a:off x="2924969" y="3896519"/>
            <a:ext cx="1962150" cy="366712"/>
          </a:xfrm>
          <a:prstGeom prst="rect">
            <a:avLst/>
          </a:prstGeom>
          <a:noFill/>
          <a:ln w="9525" algn="ctr">
            <a:noFill/>
            <a:miter lim="800000"/>
            <a:headEnd/>
            <a:tailEnd/>
          </a:ln>
        </p:spPr>
        <p:txBody>
          <a:bodyPr wrap="none" lIns="91435" tIns="45717" rIns="91435" bIns="45717">
            <a:spAutoFit/>
          </a:bodyPr>
          <a:lstStyle/>
          <a:p>
            <a:pPr algn="ctr" defTabSz="914400"/>
            <a:r>
              <a:rPr lang="en-US" altLang="ja-JP">
                <a:solidFill>
                  <a:schemeClr val="bg2"/>
                </a:solidFill>
              </a:rPr>
              <a:t>Non-secure WAN</a:t>
            </a:r>
          </a:p>
        </p:txBody>
      </p:sp>
      <p:sp>
        <p:nvSpPr>
          <p:cNvPr id="20503" name="Text Box 35"/>
          <p:cNvSpPr txBox="1">
            <a:spLocks noChangeArrowheads="1"/>
          </p:cNvSpPr>
          <p:nvPr/>
        </p:nvSpPr>
        <p:spPr bwMode="auto">
          <a:xfrm>
            <a:off x="5594350" y="2052638"/>
            <a:ext cx="3405188" cy="3778250"/>
          </a:xfrm>
          <a:prstGeom prst="rect">
            <a:avLst/>
          </a:prstGeom>
          <a:noFill/>
          <a:ln w="19050" algn="ctr">
            <a:solidFill>
              <a:schemeClr val="tx1"/>
            </a:solidFill>
            <a:miter lim="800000"/>
            <a:headEnd/>
            <a:tailEnd/>
          </a:ln>
        </p:spPr>
        <p:txBody>
          <a:bodyPr lIns="91435" tIns="45717" rIns="91435" bIns="45717">
            <a:spAutoFit/>
          </a:bodyPr>
          <a:lstStyle/>
          <a:p>
            <a:pPr marL="342900" indent="-342900" defTabSz="914400">
              <a:buFontTx/>
              <a:buChar char="•"/>
            </a:pPr>
            <a:r>
              <a:rPr lang="en-US" altLang="ja-JP" sz="1600"/>
              <a:t>According to SEC_CF AD, </a:t>
            </a:r>
          </a:p>
          <a:p>
            <a:pPr lvl="1" defTabSz="914400">
              <a:buFontTx/>
              <a:buChar char="•"/>
            </a:pPr>
            <a:r>
              <a:rPr lang="en-US" altLang="ja-JP" sz="1600"/>
              <a:t>when http is used as transport protocol, PNGW MUST be authenticated by “Digest authentication”</a:t>
            </a:r>
          </a:p>
          <a:p>
            <a:pPr lvl="1" defTabSz="914400">
              <a:buFontTx/>
              <a:buChar char="•"/>
            </a:pPr>
            <a:r>
              <a:rPr lang="en-US" altLang="ja-JP" sz="1600"/>
              <a:t>when transport is not http, PNGW can be authenticated by PSK or Certificate</a:t>
            </a:r>
          </a:p>
          <a:p>
            <a:pPr marL="342900" indent="-342900" defTabSz="914400">
              <a:buFontTx/>
              <a:buChar char="•"/>
            </a:pPr>
            <a:endParaRPr lang="en-US" altLang="ja-JP" sz="1600"/>
          </a:p>
          <a:p>
            <a:pPr marL="342900" indent="-342900" defTabSz="914400">
              <a:buFontTx/>
              <a:buChar char="•"/>
            </a:pPr>
            <a:r>
              <a:rPr lang="en-US" altLang="ja-JP" sz="1600"/>
              <a:t>For the above client authentication, EUKey can be used as password, PSK or certificate</a:t>
            </a:r>
          </a:p>
          <a:p>
            <a:pPr lvl="1" defTabSz="914400">
              <a:buFontTx/>
              <a:buChar char="•"/>
            </a:pPr>
            <a:r>
              <a:rPr lang="en-US" altLang="ja-JP" sz="1600"/>
              <a:t>EUKey can be either of “PSK” or “Certificate”</a:t>
            </a:r>
          </a:p>
        </p:txBody>
      </p:sp>
      <p:sp>
        <p:nvSpPr>
          <p:cNvPr id="20504" name="Freeform 36"/>
          <p:cNvSpPr>
            <a:spLocks/>
          </p:cNvSpPr>
          <p:nvPr/>
        </p:nvSpPr>
        <p:spPr bwMode="auto">
          <a:xfrm>
            <a:off x="5035550" y="3686175"/>
            <a:ext cx="542925" cy="1638300"/>
          </a:xfrm>
          <a:custGeom>
            <a:avLst/>
            <a:gdLst>
              <a:gd name="T0" fmla="*/ 0 w 342"/>
              <a:gd name="T1" fmla="*/ 2147483647 h 1032"/>
              <a:gd name="T2" fmla="*/ 2147483647 w 342"/>
              <a:gd name="T3" fmla="*/ 2147483647 h 1032"/>
              <a:gd name="T4" fmla="*/ 2147483647 w 342"/>
              <a:gd name="T5" fmla="*/ 2147483647 h 1032"/>
              <a:gd name="T6" fmla="*/ 2147483647 w 342"/>
              <a:gd name="T7" fmla="*/ 2147483647 h 1032"/>
              <a:gd name="T8" fmla="*/ 0 60000 65536"/>
              <a:gd name="T9" fmla="*/ 0 60000 65536"/>
              <a:gd name="T10" fmla="*/ 0 60000 65536"/>
              <a:gd name="T11" fmla="*/ 0 60000 65536"/>
              <a:gd name="T12" fmla="*/ 0 w 342"/>
              <a:gd name="T13" fmla="*/ 0 h 1032"/>
              <a:gd name="T14" fmla="*/ 342 w 342"/>
              <a:gd name="T15" fmla="*/ 1032 h 1032"/>
            </a:gdLst>
            <a:ahLst/>
            <a:cxnLst>
              <a:cxn ang="T8">
                <a:pos x="T0" y="T1"/>
              </a:cxn>
              <a:cxn ang="T9">
                <a:pos x="T2" y="T3"/>
              </a:cxn>
              <a:cxn ang="T10">
                <a:pos x="T4" y="T5"/>
              </a:cxn>
              <a:cxn ang="T11">
                <a:pos x="T6" y="T7"/>
              </a:cxn>
            </a:cxnLst>
            <a:rect l="T12" t="T13" r="T14" b="T15"/>
            <a:pathLst>
              <a:path w="342" h="1032">
                <a:moveTo>
                  <a:pt x="0" y="1032"/>
                </a:moveTo>
                <a:cubicBezTo>
                  <a:pt x="52" y="1000"/>
                  <a:pt x="105" y="969"/>
                  <a:pt x="138" y="820"/>
                </a:cubicBezTo>
                <a:cubicBezTo>
                  <a:pt x="171" y="671"/>
                  <a:pt x="163" y="270"/>
                  <a:pt x="197" y="135"/>
                </a:cubicBezTo>
                <a:cubicBezTo>
                  <a:pt x="231" y="0"/>
                  <a:pt x="286" y="5"/>
                  <a:pt x="342" y="11"/>
                </a:cubicBezTo>
              </a:path>
            </a:pathLst>
          </a:custGeom>
          <a:noFill/>
          <a:ln w="9525">
            <a:solidFill>
              <a:schemeClr val="tx1"/>
            </a:solidFill>
            <a:round/>
            <a:headEnd type="triangle" w="med" len="med"/>
            <a:tailEnd/>
          </a:ln>
        </p:spPr>
        <p:txBody>
          <a:bodyPr lIns="91435" tIns="45717" rIns="91435" bIns="45717"/>
          <a:lstStyle/>
          <a:p>
            <a:endParaRPr lang="ja-JP"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r>
              <a:rPr lang="en-US" altLang="ja-JP" sz="2700" smtClean="0">
                <a:ea typeface="ＭＳ Ｐゴシック" charset="-128"/>
              </a:rPr>
              <a:t>2. Physical pairing &amp; Entity Discovery in PN </a:t>
            </a:r>
          </a:p>
        </p:txBody>
      </p:sp>
      <p:sp>
        <p:nvSpPr>
          <p:cNvPr id="21506" name="Rectangle 3"/>
          <p:cNvSpPr>
            <a:spLocks noGrp="1" noChangeArrowheads="1"/>
          </p:cNvSpPr>
          <p:nvPr>
            <p:ph type="body" idx="1"/>
          </p:nvPr>
        </p:nvSpPr>
        <p:spPr/>
        <p:txBody>
          <a:bodyPr/>
          <a:lstStyle/>
          <a:p>
            <a:r>
              <a:rPr lang="en-US" altLang="ja-JP" smtClean="0">
                <a:ea typeface="ＭＳ Ｐゴシック" charset="-128"/>
              </a:rPr>
              <a:t>In this step, PNE establishes a physical connection (e.g. bluetooth, WiFi) to PN GW device and discovers PN GW entity.</a:t>
            </a:r>
          </a:p>
          <a:p>
            <a:endParaRPr lang="en-US" altLang="ja-JP" smtClean="0">
              <a:ea typeface="ＭＳ Ｐゴシック" charset="-128"/>
            </a:endParaRPr>
          </a:p>
          <a:p>
            <a:r>
              <a:rPr lang="en-US" altLang="ja-JP" smtClean="0">
                <a:ea typeface="ＭＳ Ｐゴシック" charset="-128"/>
              </a:rPr>
              <a:t>KDDI expects that other members come up with specific flow</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タイトル 1"/>
          <p:cNvSpPr>
            <a:spLocks noGrp="1"/>
          </p:cNvSpPr>
          <p:nvPr>
            <p:ph type="title" idx="4294967295"/>
          </p:nvPr>
        </p:nvSpPr>
        <p:spPr>
          <a:xfrm>
            <a:off x="457200" y="214313"/>
            <a:ext cx="8229600" cy="868362"/>
          </a:xfrm>
        </p:spPr>
        <p:txBody>
          <a:bodyPr lIns="91435" tIns="45717" rIns="91435" bIns="45717"/>
          <a:lstStyle/>
          <a:p>
            <a:r>
              <a:rPr lang="en-US" altLang="ja-JP" sz="2700" smtClean="0">
                <a:ea typeface="ＭＳ Ｐゴシック" charset="-128"/>
              </a:rPr>
              <a:t>3. ID &amp; EUKey assignment to PNE </a:t>
            </a:r>
            <a:endParaRPr lang="ja-JP" altLang="en-US" sz="2700" smtClean="0">
              <a:ea typeface="ＭＳ Ｐゴシック" charset="-128"/>
            </a:endParaRPr>
          </a:p>
        </p:txBody>
      </p:sp>
      <p:sp>
        <p:nvSpPr>
          <p:cNvPr id="22530" name="コンテンツ プレースホルダ 2"/>
          <p:cNvSpPr>
            <a:spLocks noGrp="1"/>
          </p:cNvSpPr>
          <p:nvPr>
            <p:ph idx="4294967295"/>
          </p:nvPr>
        </p:nvSpPr>
        <p:spPr>
          <a:xfrm>
            <a:off x="314325" y="1039813"/>
            <a:ext cx="8472488" cy="5286375"/>
          </a:xfrm>
        </p:spPr>
        <p:txBody>
          <a:bodyPr lIns="91435" tIns="45717" rIns="91435" bIns="45717"/>
          <a:lstStyle/>
          <a:p>
            <a:pPr marL="514350" indent="-514350" defTabSz="914400"/>
            <a:r>
              <a:rPr lang="en-US" altLang="ja-JP" sz="2000" smtClean="0">
                <a:ea typeface="ＭＳ Ｐゴシック" charset="-128"/>
              </a:rPr>
              <a:t>When?</a:t>
            </a:r>
          </a:p>
          <a:p>
            <a:pPr marL="914400" lvl="1" indent="-514350" defTabSz="914400"/>
            <a:r>
              <a:rPr lang="en-US" altLang="ja-JP" sz="1800" smtClean="0">
                <a:ea typeface="ＭＳ Ｐゴシック" charset="-128"/>
              </a:rPr>
              <a:t>After physical pairing and entity discovery, and before PNE sends Connection Request</a:t>
            </a:r>
          </a:p>
          <a:p>
            <a:pPr marL="514350" indent="-514350" defTabSz="914400"/>
            <a:r>
              <a:rPr lang="en-US" altLang="ja-JP" sz="2000" smtClean="0">
                <a:ea typeface="ＭＳ Ｐゴシック" charset="-128"/>
              </a:rPr>
              <a:t>How ?</a:t>
            </a:r>
          </a:p>
          <a:p>
            <a:pPr marL="514350" indent="-514350" defTabSz="914400">
              <a:buFontTx/>
              <a:buAutoNum type="alphaLcPeriod" startAt="4"/>
            </a:pPr>
            <a:r>
              <a:rPr lang="en-US" altLang="ja-JP" sz="2000" smtClean="0">
                <a:ea typeface="ＭＳ Ｐゴシック" charset="-128"/>
              </a:rPr>
              <a:t>PNE checks if it already has ID &amp; EUKey</a:t>
            </a:r>
          </a:p>
          <a:p>
            <a:pPr marL="514350" indent="-514350" defTabSz="914400">
              <a:buFontTx/>
              <a:buAutoNum type="alphaLcPeriod" startAt="4"/>
            </a:pPr>
            <a:r>
              <a:rPr lang="en-US" altLang="ja-JP" sz="2000" smtClean="0">
                <a:ea typeface="ＭＳ Ｐゴシック" charset="-128"/>
              </a:rPr>
              <a:t>If not, it requests ID &amp; EUKey assignment to PN GW (ref. Appendix) </a:t>
            </a:r>
          </a:p>
          <a:p>
            <a:pPr marL="914400" lvl="1" indent="-514350" defTabSz="914400"/>
            <a:r>
              <a:rPr lang="en-US" altLang="ja-JP" sz="1700" smtClean="0">
                <a:ea typeface="ＭＳ Ｐゴシック" charset="-128"/>
              </a:rPr>
              <a:t>Support shared-secret and certificate (public/private key) as Entity-User Key</a:t>
            </a:r>
          </a:p>
          <a:p>
            <a:pPr marL="1314450" lvl="2" indent="-514350" defTabSz="914400"/>
            <a:r>
              <a:rPr lang="en-US" altLang="ja-JP" sz="1600" smtClean="0">
                <a:ea typeface="ＭＳ Ｐゴシック" charset="-128"/>
              </a:rPr>
              <a:t>In case of Shared Secret Key, EUKey is shared between PNE &amp; CPNS Server</a:t>
            </a:r>
          </a:p>
          <a:p>
            <a:pPr marL="1314450" lvl="2" indent="-514350" defTabSz="914400"/>
            <a:r>
              <a:rPr lang="en-US" altLang="ja-JP" sz="1600" smtClean="0">
                <a:ea typeface="ＭＳ Ｐゴシック" charset="-128"/>
              </a:rPr>
              <a:t>In case of Certificate, EUKey is signed by CPNS Server’s certificate</a:t>
            </a:r>
          </a:p>
          <a:p>
            <a:pPr marL="1771650" lvl="3" indent="-514350" defTabSz="914400"/>
            <a:r>
              <a:rPr lang="en-US" altLang="ja-JP" sz="1400" smtClean="0">
                <a:ea typeface="ＭＳ Ｐゴシック" charset="-128"/>
              </a:rPr>
              <a:t>PNE’s certificate can be validated by CPNS Server</a:t>
            </a:r>
            <a:endParaRPr lang="en-US" altLang="ja-JP" sz="1600" smtClean="0">
              <a:ea typeface="ＭＳ Ｐゴシック" charset="-128"/>
            </a:endParaRPr>
          </a:p>
          <a:p>
            <a:pPr marL="914400" lvl="1" indent="-514350" defTabSz="914400"/>
            <a:r>
              <a:rPr lang="en-US" altLang="ja-JP" sz="1700" smtClean="0">
                <a:ea typeface="ＭＳ Ｐゴシック" charset="-128"/>
              </a:rPr>
              <a:t>Key assignment can be performed in either of two ways</a:t>
            </a:r>
          </a:p>
          <a:p>
            <a:pPr marL="1314450" lvl="2" indent="-514350" defTabSz="914400"/>
            <a:r>
              <a:rPr lang="en-US" altLang="ja-JP" sz="1600" smtClean="0">
                <a:ea typeface="ＭＳ Ｐゴシック" charset="-128"/>
              </a:rPr>
              <a:t>Intermediate PN GW Initiated: Intermediate PN GW creates shared secret/certificate for PNE</a:t>
            </a:r>
          </a:p>
          <a:p>
            <a:pPr marL="1771650" lvl="3" indent="-514350" defTabSz="914400"/>
            <a:r>
              <a:rPr lang="en-US" altLang="ja-JP" sz="1600" smtClean="0">
                <a:ea typeface="ＭＳ Ｐゴシック" charset="-128"/>
              </a:rPr>
              <a:t>To create shared secret/certificate for PNE, Intermediate PN GW acquires “seed”/its own certificate from CPNS Server</a:t>
            </a:r>
          </a:p>
          <a:p>
            <a:pPr marL="1314450" lvl="2" indent="-514350" defTabSz="914400"/>
            <a:r>
              <a:rPr lang="en-US" altLang="ja-JP" sz="1600" smtClean="0">
                <a:ea typeface="ＭＳ Ｐゴシック" charset="-128"/>
              </a:rPr>
              <a:t>CPNS Server Initiated: CPNS Server creates shared secret/certificate for PNE</a:t>
            </a:r>
          </a:p>
          <a:p>
            <a:pPr marL="1771650" lvl="3" indent="-514350" defTabSz="914400"/>
            <a:r>
              <a:rPr lang="en-US" altLang="ja-JP" sz="1600" smtClean="0">
                <a:ea typeface="ＭＳ Ｐゴシック" charset="-128"/>
              </a:rPr>
              <a:t>Intermediate PN GW just forwards shared secret/certificate from CPNS Server to PNE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8"/>
          <p:cNvSpPr>
            <a:spLocks noChangeArrowheads="1"/>
          </p:cNvSpPr>
          <p:nvPr/>
        </p:nvSpPr>
        <p:spPr bwMode="auto">
          <a:xfrm>
            <a:off x="0" y="1504950"/>
            <a:ext cx="9144000" cy="5353050"/>
          </a:xfrm>
          <a:prstGeom prst="rect">
            <a:avLst/>
          </a:prstGeom>
          <a:solidFill>
            <a:srgbClr val="FFFFFF"/>
          </a:solidFill>
          <a:ln w="9525" algn="ctr">
            <a:noFill/>
            <a:miter lim="800000"/>
            <a:headEnd/>
            <a:tailEnd/>
          </a:ln>
        </p:spPr>
        <p:txBody>
          <a:bodyPr wrap="none" lIns="91435" tIns="45717" rIns="91435" bIns="45717" anchor="ctr"/>
          <a:lstStyle/>
          <a:p>
            <a:pPr algn="ctr"/>
            <a:endParaRPr lang="ja-JP" altLang="en-US"/>
          </a:p>
        </p:txBody>
      </p:sp>
      <p:sp>
        <p:nvSpPr>
          <p:cNvPr id="24578" name="タイトル 1"/>
          <p:cNvSpPr>
            <a:spLocks noGrp="1"/>
          </p:cNvSpPr>
          <p:nvPr>
            <p:ph type="title" idx="4294967295"/>
          </p:nvPr>
        </p:nvSpPr>
        <p:spPr>
          <a:xfrm>
            <a:off x="457200" y="92075"/>
            <a:ext cx="8229600" cy="868363"/>
          </a:xfrm>
        </p:spPr>
        <p:txBody>
          <a:bodyPr lIns="91435" tIns="45717" rIns="91435" bIns="45717"/>
          <a:lstStyle/>
          <a:p>
            <a:r>
              <a:rPr lang="en-US" altLang="ja-JP" sz="2700" smtClean="0">
                <a:ea typeface="ＭＳ Ｐゴシック" charset="-128"/>
              </a:rPr>
              <a:t>3. ID &amp; EUKey assignment to PNE</a:t>
            </a:r>
            <a:br>
              <a:rPr lang="en-US" altLang="ja-JP" sz="2700" smtClean="0">
                <a:ea typeface="ＭＳ Ｐゴシック" charset="-128"/>
              </a:rPr>
            </a:br>
            <a:r>
              <a:rPr lang="en-US" altLang="ja-JP" sz="2700" smtClean="0">
                <a:ea typeface="ＭＳ Ｐゴシック" charset="-128"/>
              </a:rPr>
              <a:t>(PN GW initiated EUKey assignment) </a:t>
            </a:r>
            <a:endParaRPr lang="ja-JP" altLang="en-US" sz="2700" smtClean="0">
              <a:ea typeface="ＭＳ Ｐゴシック" charset="-128"/>
            </a:endParaRPr>
          </a:p>
        </p:txBody>
      </p:sp>
      <p:sp>
        <p:nvSpPr>
          <p:cNvPr id="4" name="正方形/長方形 3"/>
          <p:cNvSpPr>
            <a:spLocks noChangeArrowheads="1"/>
          </p:cNvSpPr>
          <p:nvPr/>
        </p:nvSpPr>
        <p:spPr bwMode="auto">
          <a:xfrm>
            <a:off x="536575" y="1038225"/>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PNE-1</a:t>
            </a:r>
            <a:endParaRPr lang="ja-JP" altLang="en-US" dirty="0">
              <a:latin typeface="+mn-lt"/>
              <a:ea typeface="+mn-ea"/>
              <a:cs typeface="+mn-cs"/>
            </a:endParaRPr>
          </a:p>
        </p:txBody>
      </p:sp>
      <p:sp>
        <p:nvSpPr>
          <p:cNvPr id="5" name="正方形/長方形 4"/>
          <p:cNvSpPr>
            <a:spLocks noChangeArrowheads="1"/>
          </p:cNvSpPr>
          <p:nvPr/>
        </p:nvSpPr>
        <p:spPr bwMode="auto">
          <a:xfrm>
            <a:off x="3679825" y="1038225"/>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6823075" y="1038225"/>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grpSp>
        <p:nvGrpSpPr>
          <p:cNvPr id="24582" name="グループ化 41"/>
          <p:cNvGrpSpPr>
            <a:grpSpLocks/>
          </p:cNvGrpSpPr>
          <p:nvPr/>
        </p:nvGrpSpPr>
        <p:grpSpPr bwMode="auto">
          <a:xfrm>
            <a:off x="1322388" y="1395413"/>
            <a:ext cx="6286500" cy="5462587"/>
            <a:chOff x="1928794" y="1071546"/>
            <a:chExt cx="6286544" cy="5286412"/>
          </a:xfrm>
        </p:grpSpPr>
        <p:cxnSp>
          <p:nvCxnSpPr>
            <p:cNvPr id="9" name="直線コネクタ 8"/>
            <p:cNvCxnSpPr>
              <a:stCxn id="4" idx="2"/>
            </p:cNvCxnSpPr>
            <p:nvPr/>
          </p:nvCxnSpPr>
          <p:spPr>
            <a:xfrm rot="5400000">
              <a:off x="-714413"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stCxn id="5" idx="2"/>
            </p:cNvCxnSpPr>
            <p:nvPr/>
          </p:nvCxnSpPr>
          <p:spPr>
            <a:xfrm rot="5400000">
              <a:off x="2428859"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5572131"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583" name="Line 11"/>
          <p:cNvSpPr>
            <a:spLocks noChangeShapeType="1"/>
          </p:cNvSpPr>
          <p:nvPr/>
        </p:nvSpPr>
        <p:spPr bwMode="auto">
          <a:xfrm>
            <a:off x="1316038" y="2281238"/>
            <a:ext cx="3160712" cy="0"/>
          </a:xfrm>
          <a:prstGeom prst="line">
            <a:avLst/>
          </a:prstGeom>
          <a:noFill/>
          <a:ln w="38100">
            <a:solidFill>
              <a:schemeClr val="tx1"/>
            </a:solidFill>
            <a:round/>
            <a:headEnd/>
            <a:tailEnd type="arrow" w="med" len="med"/>
          </a:ln>
        </p:spPr>
        <p:txBody>
          <a:bodyPr/>
          <a:lstStyle/>
          <a:p>
            <a:endParaRPr lang="ja-JP" altLang="en-US"/>
          </a:p>
        </p:txBody>
      </p:sp>
      <p:sp>
        <p:nvSpPr>
          <p:cNvPr id="24584" name="Text Box 12"/>
          <p:cNvSpPr txBox="1">
            <a:spLocks noChangeArrowheads="1"/>
          </p:cNvSpPr>
          <p:nvPr/>
        </p:nvSpPr>
        <p:spPr bwMode="auto">
          <a:xfrm>
            <a:off x="1757363" y="1933575"/>
            <a:ext cx="2217737"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ID assignment request</a:t>
            </a:r>
          </a:p>
        </p:txBody>
      </p:sp>
      <p:sp>
        <p:nvSpPr>
          <p:cNvPr id="24585" name="Line 13"/>
          <p:cNvSpPr>
            <a:spLocks noChangeShapeType="1"/>
          </p:cNvSpPr>
          <p:nvPr/>
        </p:nvSpPr>
        <p:spPr bwMode="auto">
          <a:xfrm>
            <a:off x="4471988" y="4527550"/>
            <a:ext cx="3136900" cy="0"/>
          </a:xfrm>
          <a:prstGeom prst="line">
            <a:avLst/>
          </a:prstGeom>
          <a:noFill/>
          <a:ln w="38100">
            <a:solidFill>
              <a:schemeClr val="tx1"/>
            </a:solidFill>
            <a:round/>
            <a:headEnd/>
            <a:tailEnd type="arrow" w="med" len="med"/>
          </a:ln>
        </p:spPr>
        <p:txBody>
          <a:bodyPr/>
          <a:lstStyle/>
          <a:p>
            <a:endParaRPr lang="ja-JP" altLang="en-US"/>
          </a:p>
        </p:txBody>
      </p:sp>
      <p:sp>
        <p:nvSpPr>
          <p:cNvPr id="24586" name="正方形/長方形 4"/>
          <p:cNvSpPr>
            <a:spLocks noChangeArrowheads="1"/>
          </p:cNvSpPr>
          <p:nvPr/>
        </p:nvSpPr>
        <p:spPr bwMode="auto">
          <a:xfrm>
            <a:off x="3465513" y="2462213"/>
            <a:ext cx="1990725" cy="33337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Generate PNE’s ID</a:t>
            </a:r>
          </a:p>
        </p:txBody>
      </p:sp>
      <p:sp>
        <p:nvSpPr>
          <p:cNvPr id="24587" name="Text Box 15"/>
          <p:cNvSpPr txBox="1">
            <a:spLocks noChangeArrowheads="1"/>
          </p:cNvSpPr>
          <p:nvPr/>
        </p:nvSpPr>
        <p:spPr bwMode="auto">
          <a:xfrm>
            <a:off x="4416425" y="4152900"/>
            <a:ext cx="3211513"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Seed/PN GW’s certificate request</a:t>
            </a:r>
          </a:p>
        </p:txBody>
      </p:sp>
      <p:sp>
        <p:nvSpPr>
          <p:cNvPr id="24588" name="Line 16"/>
          <p:cNvSpPr>
            <a:spLocks noChangeShapeType="1"/>
          </p:cNvSpPr>
          <p:nvPr/>
        </p:nvSpPr>
        <p:spPr bwMode="auto">
          <a:xfrm>
            <a:off x="4468813" y="5581650"/>
            <a:ext cx="3136900" cy="0"/>
          </a:xfrm>
          <a:prstGeom prst="line">
            <a:avLst/>
          </a:prstGeom>
          <a:noFill/>
          <a:ln w="38100">
            <a:solidFill>
              <a:schemeClr val="tx1"/>
            </a:solidFill>
            <a:round/>
            <a:headEnd type="arrow" w="med" len="med"/>
            <a:tailEnd/>
          </a:ln>
        </p:spPr>
        <p:txBody>
          <a:bodyPr/>
          <a:lstStyle/>
          <a:p>
            <a:endParaRPr lang="ja-JP" altLang="en-US"/>
          </a:p>
        </p:txBody>
      </p:sp>
      <p:sp>
        <p:nvSpPr>
          <p:cNvPr id="24589" name="Text Box 17"/>
          <p:cNvSpPr txBox="1">
            <a:spLocks noChangeArrowheads="1"/>
          </p:cNvSpPr>
          <p:nvPr/>
        </p:nvSpPr>
        <p:spPr bwMode="auto">
          <a:xfrm>
            <a:off x="4337050" y="5207000"/>
            <a:ext cx="3368675"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Seed/PN GW’s certificate response</a:t>
            </a:r>
          </a:p>
        </p:txBody>
      </p:sp>
      <p:sp>
        <p:nvSpPr>
          <p:cNvPr id="24590" name="Line 18"/>
          <p:cNvSpPr>
            <a:spLocks noChangeShapeType="1"/>
          </p:cNvSpPr>
          <p:nvPr/>
        </p:nvSpPr>
        <p:spPr bwMode="auto">
          <a:xfrm>
            <a:off x="1328738" y="6738938"/>
            <a:ext cx="3136900" cy="0"/>
          </a:xfrm>
          <a:prstGeom prst="line">
            <a:avLst/>
          </a:prstGeom>
          <a:noFill/>
          <a:ln w="38100">
            <a:solidFill>
              <a:schemeClr val="tx1"/>
            </a:solidFill>
            <a:round/>
            <a:headEnd type="arrow" w="med" len="med"/>
            <a:tailEnd/>
          </a:ln>
        </p:spPr>
        <p:txBody>
          <a:bodyPr/>
          <a:lstStyle/>
          <a:p>
            <a:endParaRPr lang="ja-JP" altLang="en-US"/>
          </a:p>
        </p:txBody>
      </p:sp>
      <p:sp>
        <p:nvSpPr>
          <p:cNvPr id="24591" name="Text Box 19"/>
          <p:cNvSpPr txBox="1">
            <a:spLocks noChangeArrowheads="1"/>
          </p:cNvSpPr>
          <p:nvPr/>
        </p:nvSpPr>
        <p:spPr bwMode="auto">
          <a:xfrm>
            <a:off x="1506538" y="6373813"/>
            <a:ext cx="2801937"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EUKey assignment response</a:t>
            </a:r>
          </a:p>
        </p:txBody>
      </p:sp>
      <p:sp>
        <p:nvSpPr>
          <p:cNvPr id="24592" name="正方形/長方形 4"/>
          <p:cNvSpPr>
            <a:spLocks noChangeArrowheads="1"/>
          </p:cNvSpPr>
          <p:nvPr/>
        </p:nvSpPr>
        <p:spPr bwMode="auto">
          <a:xfrm>
            <a:off x="6280150" y="4681538"/>
            <a:ext cx="2633663" cy="519112"/>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Generate seed/certificate for PN GW</a:t>
            </a:r>
          </a:p>
        </p:txBody>
      </p:sp>
      <p:sp>
        <p:nvSpPr>
          <p:cNvPr id="24593" name="正方形/長方形 4"/>
          <p:cNvSpPr>
            <a:spLocks noChangeArrowheads="1"/>
          </p:cNvSpPr>
          <p:nvPr/>
        </p:nvSpPr>
        <p:spPr bwMode="auto">
          <a:xfrm>
            <a:off x="2562225" y="3721100"/>
            <a:ext cx="3797300" cy="333375"/>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Checks if it can assign EUKey for PNE</a:t>
            </a:r>
          </a:p>
        </p:txBody>
      </p:sp>
      <p:sp>
        <p:nvSpPr>
          <p:cNvPr id="24594" name="AutoShape 24"/>
          <p:cNvSpPr>
            <a:spLocks/>
          </p:cNvSpPr>
          <p:nvPr/>
        </p:nvSpPr>
        <p:spPr bwMode="auto">
          <a:xfrm>
            <a:off x="3943350" y="4213225"/>
            <a:ext cx="358775" cy="1482725"/>
          </a:xfrm>
          <a:prstGeom prst="leftBrace">
            <a:avLst>
              <a:gd name="adj1" fmla="val 34440"/>
              <a:gd name="adj2" fmla="val 50000"/>
            </a:avLst>
          </a:prstGeom>
          <a:noFill/>
          <a:ln w="9525">
            <a:solidFill>
              <a:schemeClr val="tx1"/>
            </a:solidFill>
            <a:round/>
            <a:headEnd/>
            <a:tailEnd/>
          </a:ln>
        </p:spPr>
        <p:txBody>
          <a:bodyPr wrap="none" lIns="91435" tIns="45717" rIns="91435" bIns="45717" anchor="ctr"/>
          <a:lstStyle/>
          <a:p>
            <a:pPr algn="ctr"/>
            <a:endParaRPr lang="ja-JP" altLang="en-US"/>
          </a:p>
        </p:txBody>
      </p:sp>
      <p:sp>
        <p:nvSpPr>
          <p:cNvPr id="24595" name="Text Box 25"/>
          <p:cNvSpPr txBox="1">
            <a:spLocks noChangeArrowheads="1"/>
          </p:cNvSpPr>
          <p:nvPr/>
        </p:nvSpPr>
        <p:spPr bwMode="auto">
          <a:xfrm>
            <a:off x="3271838" y="4765675"/>
            <a:ext cx="692150" cy="366713"/>
          </a:xfrm>
          <a:prstGeom prst="rect">
            <a:avLst/>
          </a:prstGeom>
          <a:noFill/>
          <a:ln w="9525" algn="ctr">
            <a:noFill/>
            <a:miter lim="800000"/>
            <a:headEnd/>
            <a:tailEnd/>
          </a:ln>
        </p:spPr>
        <p:txBody>
          <a:bodyPr wrap="none" lIns="91435" tIns="45717" rIns="91435" bIns="45717">
            <a:spAutoFit/>
          </a:bodyPr>
          <a:lstStyle/>
          <a:p>
            <a:pPr algn="ctr" defTabSz="914400"/>
            <a:r>
              <a:rPr lang="en-US" altLang="ja-JP"/>
              <a:t>If not</a:t>
            </a:r>
          </a:p>
        </p:txBody>
      </p:sp>
      <p:cxnSp>
        <p:nvCxnSpPr>
          <p:cNvPr id="24596" name="AutoShape 26"/>
          <p:cNvCxnSpPr>
            <a:cxnSpLocks noChangeShapeType="1"/>
            <a:endCxn id="24595" idx="1"/>
          </p:cNvCxnSpPr>
          <p:nvPr/>
        </p:nvCxnSpPr>
        <p:spPr bwMode="auto">
          <a:xfrm rot="10800000" flipH="1" flipV="1">
            <a:off x="2549525" y="3887788"/>
            <a:ext cx="722313" cy="1062037"/>
          </a:xfrm>
          <a:prstGeom prst="bentConnector3">
            <a:avLst>
              <a:gd name="adj1" fmla="val -29889"/>
            </a:avLst>
          </a:prstGeom>
          <a:noFill/>
          <a:ln w="9525">
            <a:solidFill>
              <a:schemeClr val="tx1"/>
            </a:solidFill>
            <a:miter lim="800000"/>
            <a:headEnd/>
            <a:tailEnd type="triangle" w="med" len="med"/>
          </a:ln>
        </p:spPr>
      </p:cxnSp>
      <p:sp>
        <p:nvSpPr>
          <p:cNvPr id="24597" name="正方形/長方形 4"/>
          <p:cNvSpPr>
            <a:spLocks noChangeArrowheads="1"/>
          </p:cNvSpPr>
          <p:nvPr/>
        </p:nvSpPr>
        <p:spPr bwMode="auto">
          <a:xfrm>
            <a:off x="2570163" y="5773738"/>
            <a:ext cx="3797300" cy="541337"/>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generate shared secret/certificate</a:t>
            </a:r>
          </a:p>
        </p:txBody>
      </p:sp>
      <p:sp>
        <p:nvSpPr>
          <p:cNvPr id="24598" name="正方形/長方形 4"/>
          <p:cNvSpPr>
            <a:spLocks noChangeArrowheads="1"/>
          </p:cNvSpPr>
          <p:nvPr/>
        </p:nvSpPr>
        <p:spPr bwMode="auto">
          <a:xfrm>
            <a:off x="100013" y="1503363"/>
            <a:ext cx="2454275" cy="333375"/>
          </a:xfrm>
          <a:prstGeom prst="rect">
            <a:avLst/>
          </a:prstGeom>
          <a:solidFill>
            <a:schemeClr val="bg1"/>
          </a:solidFill>
          <a:ln w="25400" algn="ctr">
            <a:solidFill>
              <a:schemeClr val="tx1"/>
            </a:solidFill>
            <a:miter lim="800000"/>
            <a:headEnd/>
            <a:tailEnd/>
          </a:ln>
        </p:spPr>
        <p:txBody>
          <a:bodyPr lIns="0" tIns="45717" rIns="0" bIns="45717" anchor="ctr"/>
          <a:lstStyle/>
          <a:p>
            <a:pPr algn="ctr" defTabSz="914400"/>
            <a:r>
              <a:rPr lang="en-US" altLang="ja-JP" sz="1600">
                <a:latin typeface="Calibri" pitchFamily="34" charset="0"/>
              </a:rPr>
              <a:t>If ID&amp;EUKey are not assigned</a:t>
            </a:r>
          </a:p>
        </p:txBody>
      </p:sp>
      <p:sp>
        <p:nvSpPr>
          <p:cNvPr id="24599" name="Line 11"/>
          <p:cNvSpPr>
            <a:spLocks noChangeShapeType="1"/>
          </p:cNvSpPr>
          <p:nvPr/>
        </p:nvSpPr>
        <p:spPr bwMode="auto">
          <a:xfrm>
            <a:off x="1308100" y="3581400"/>
            <a:ext cx="3160713" cy="0"/>
          </a:xfrm>
          <a:prstGeom prst="line">
            <a:avLst/>
          </a:prstGeom>
          <a:noFill/>
          <a:ln w="38100">
            <a:solidFill>
              <a:schemeClr val="tx1"/>
            </a:solidFill>
            <a:round/>
            <a:headEnd/>
            <a:tailEnd type="arrow" w="med" len="med"/>
          </a:ln>
        </p:spPr>
        <p:txBody>
          <a:bodyPr/>
          <a:lstStyle/>
          <a:p>
            <a:endParaRPr lang="ja-JP" altLang="en-US"/>
          </a:p>
        </p:txBody>
      </p:sp>
      <p:sp>
        <p:nvSpPr>
          <p:cNvPr id="24600" name="Text Box 12"/>
          <p:cNvSpPr txBox="1">
            <a:spLocks noChangeArrowheads="1"/>
          </p:cNvSpPr>
          <p:nvPr/>
        </p:nvSpPr>
        <p:spPr bwMode="auto">
          <a:xfrm>
            <a:off x="1535113" y="3233738"/>
            <a:ext cx="2644775"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EUKey assignment request</a:t>
            </a:r>
          </a:p>
        </p:txBody>
      </p:sp>
      <p:sp>
        <p:nvSpPr>
          <p:cNvPr id="24601" name="Line 11"/>
          <p:cNvSpPr>
            <a:spLocks noChangeShapeType="1"/>
          </p:cNvSpPr>
          <p:nvPr/>
        </p:nvSpPr>
        <p:spPr bwMode="auto">
          <a:xfrm>
            <a:off x="1316038" y="3152775"/>
            <a:ext cx="3160712" cy="0"/>
          </a:xfrm>
          <a:prstGeom prst="line">
            <a:avLst/>
          </a:prstGeom>
          <a:noFill/>
          <a:ln w="38100">
            <a:solidFill>
              <a:schemeClr val="tx1"/>
            </a:solidFill>
            <a:round/>
            <a:headEnd type="arrow" w="med" len="med"/>
            <a:tailEnd/>
          </a:ln>
        </p:spPr>
        <p:txBody>
          <a:bodyPr/>
          <a:lstStyle/>
          <a:p>
            <a:endParaRPr lang="ja-JP" altLang="en-US"/>
          </a:p>
        </p:txBody>
      </p:sp>
      <p:sp>
        <p:nvSpPr>
          <p:cNvPr id="24602" name="Text Box 12"/>
          <p:cNvSpPr txBox="1">
            <a:spLocks noChangeArrowheads="1"/>
          </p:cNvSpPr>
          <p:nvPr/>
        </p:nvSpPr>
        <p:spPr bwMode="auto">
          <a:xfrm>
            <a:off x="1658938" y="2805113"/>
            <a:ext cx="2374900"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ID assignment response</a:t>
            </a:r>
            <a:endParaRPr lang="ja-JP" altLang="en-US" sz="1600"/>
          </a:p>
        </p:txBody>
      </p:sp>
      <p:sp>
        <p:nvSpPr>
          <p:cNvPr id="24603" name="AutoShape 31"/>
          <p:cNvSpPr>
            <a:spLocks/>
          </p:cNvSpPr>
          <p:nvPr/>
        </p:nvSpPr>
        <p:spPr bwMode="auto">
          <a:xfrm>
            <a:off x="909638" y="1958975"/>
            <a:ext cx="225425" cy="1366838"/>
          </a:xfrm>
          <a:prstGeom prst="leftBrace">
            <a:avLst>
              <a:gd name="adj1" fmla="val 50528"/>
              <a:gd name="adj2" fmla="val 50000"/>
            </a:avLst>
          </a:prstGeom>
          <a:noFill/>
          <a:ln w="9525">
            <a:solidFill>
              <a:schemeClr val="tx1"/>
            </a:solidFill>
            <a:round/>
            <a:headEnd/>
            <a:tailEnd/>
          </a:ln>
        </p:spPr>
        <p:txBody>
          <a:bodyPr wrap="none" anchor="ctr"/>
          <a:lstStyle/>
          <a:p>
            <a:endParaRPr lang="ja-JP" altLang="en-US"/>
          </a:p>
        </p:txBody>
      </p:sp>
      <p:sp>
        <p:nvSpPr>
          <p:cNvPr id="24604" name="AutoShape 32"/>
          <p:cNvSpPr>
            <a:spLocks/>
          </p:cNvSpPr>
          <p:nvPr/>
        </p:nvSpPr>
        <p:spPr bwMode="auto">
          <a:xfrm>
            <a:off x="922338" y="3398838"/>
            <a:ext cx="214312" cy="3313112"/>
          </a:xfrm>
          <a:prstGeom prst="leftBrace">
            <a:avLst>
              <a:gd name="adj1" fmla="val 128827"/>
              <a:gd name="adj2" fmla="val 50000"/>
            </a:avLst>
          </a:prstGeom>
          <a:noFill/>
          <a:ln w="9525">
            <a:solidFill>
              <a:schemeClr val="tx1"/>
            </a:solidFill>
            <a:round/>
            <a:headEnd/>
            <a:tailEnd/>
          </a:ln>
        </p:spPr>
        <p:txBody>
          <a:bodyPr wrap="none" anchor="ctr"/>
          <a:lstStyle/>
          <a:p>
            <a:endParaRPr lang="ja-JP" altLang="en-US"/>
          </a:p>
        </p:txBody>
      </p:sp>
      <p:sp>
        <p:nvSpPr>
          <p:cNvPr id="24610" name="Text Box 34"/>
          <p:cNvSpPr txBox="1">
            <a:spLocks noChangeArrowheads="1"/>
          </p:cNvSpPr>
          <p:nvPr/>
        </p:nvSpPr>
        <p:spPr bwMode="auto">
          <a:xfrm>
            <a:off x="365125" y="2463800"/>
            <a:ext cx="4127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a:t>ID</a:t>
            </a:r>
          </a:p>
        </p:txBody>
      </p:sp>
      <p:sp>
        <p:nvSpPr>
          <p:cNvPr id="24611" name="Text Box 35"/>
          <p:cNvSpPr txBox="1">
            <a:spLocks noChangeArrowheads="1"/>
          </p:cNvSpPr>
          <p:nvPr/>
        </p:nvSpPr>
        <p:spPr bwMode="auto">
          <a:xfrm>
            <a:off x="23813" y="4852988"/>
            <a:ext cx="8953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a:t>EUKey</a:t>
            </a:r>
          </a:p>
        </p:txBody>
      </p:sp>
      <p:sp>
        <p:nvSpPr>
          <p:cNvPr id="24607" name="Rectangle 36"/>
          <p:cNvSpPr>
            <a:spLocks noChangeArrowheads="1"/>
          </p:cNvSpPr>
          <p:nvPr/>
        </p:nvSpPr>
        <p:spPr bwMode="auto">
          <a:xfrm>
            <a:off x="1258888" y="3302000"/>
            <a:ext cx="7885112" cy="3556000"/>
          </a:xfrm>
          <a:prstGeom prst="rect">
            <a:avLst/>
          </a:prstGeom>
          <a:noFill/>
          <a:ln w="9525">
            <a:solidFill>
              <a:schemeClr val="tx1"/>
            </a:solidFill>
            <a:prstDash val="dash"/>
            <a:miter lim="800000"/>
            <a:headEnd/>
            <a:tailEnd/>
          </a:ln>
        </p:spPr>
        <p:txBody>
          <a:bodyPr wrap="none" anchor="ctr"/>
          <a:lstStyle/>
          <a:p>
            <a:endParaRPr lang="ja-JP" altLang="en-US"/>
          </a:p>
        </p:txBody>
      </p:sp>
      <p:sp>
        <p:nvSpPr>
          <p:cNvPr id="24613" name="Text Box 37"/>
          <p:cNvSpPr txBox="1">
            <a:spLocks noChangeArrowheads="1"/>
          </p:cNvSpPr>
          <p:nvPr/>
        </p:nvSpPr>
        <p:spPr bwMode="auto">
          <a:xfrm>
            <a:off x="5745163" y="3302000"/>
            <a:ext cx="3411537"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sz="1600" i="1"/>
              <a:t>PN GW initiated EUKey assignment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1"/>
          <p:cNvSpPr>
            <a:spLocks noGrp="1"/>
          </p:cNvSpPr>
          <p:nvPr>
            <p:ph type="title"/>
          </p:nvPr>
        </p:nvSpPr>
        <p:spPr/>
        <p:txBody>
          <a:bodyPr lIns="91435" tIns="45717" rIns="91435" bIns="45717"/>
          <a:lstStyle/>
          <a:p>
            <a:r>
              <a:rPr lang="en-US" altLang="ja-JP" sz="2700" smtClean="0">
                <a:ea typeface="ＭＳ Ｐゴシック" charset="-128"/>
              </a:rPr>
              <a:t>3. ID &amp; EUKey assignment to PNE</a:t>
            </a:r>
            <a:br>
              <a:rPr lang="en-US" altLang="ja-JP" sz="2700" smtClean="0">
                <a:ea typeface="ＭＳ Ｐゴシック" charset="-128"/>
              </a:rPr>
            </a:br>
            <a:r>
              <a:rPr lang="en-US" altLang="ja-JP" sz="2700" smtClean="0">
                <a:ea typeface="ＭＳ Ｐゴシック" charset="-128"/>
              </a:rPr>
              <a:t>(CPNS Server initiated EUKey assignment) </a:t>
            </a:r>
            <a:endParaRPr lang="ja-JP" altLang="en-US" sz="2700" smtClean="0">
              <a:ea typeface="ＭＳ Ｐゴシック" charset="-128"/>
            </a:endParaRPr>
          </a:p>
        </p:txBody>
      </p:sp>
      <p:sp>
        <p:nvSpPr>
          <p:cNvPr id="26626" name="Rectangle 24"/>
          <p:cNvSpPr>
            <a:spLocks noGrp="1" noChangeArrowheads="1"/>
          </p:cNvSpPr>
          <p:nvPr>
            <p:ph type="body" idx="1"/>
          </p:nvPr>
        </p:nvSpPr>
        <p:spPr>
          <a:xfrm>
            <a:off x="285750" y="984250"/>
            <a:ext cx="8572500" cy="406400"/>
          </a:xfrm>
        </p:spPr>
        <p:txBody>
          <a:bodyPr/>
          <a:lstStyle/>
          <a:p>
            <a:r>
              <a:rPr lang="en-US" altLang="ja-JP" sz="2100" smtClean="0">
                <a:solidFill>
                  <a:schemeClr val="bg2"/>
                </a:solidFill>
                <a:ea typeface="ＭＳ Ｐゴシック" charset="-128"/>
              </a:rPr>
              <a:t>Sequences in grey are as same as previous slide</a:t>
            </a:r>
            <a:endParaRPr lang="ja-JP" altLang="en-US" sz="2100" smtClean="0">
              <a:solidFill>
                <a:schemeClr val="bg2"/>
              </a:solidFill>
              <a:ea typeface="ＭＳ Ｐゴシック" charset="-128"/>
            </a:endParaRPr>
          </a:p>
        </p:txBody>
      </p:sp>
      <p:grpSp>
        <p:nvGrpSpPr>
          <p:cNvPr id="26627" name="グループ化 41"/>
          <p:cNvGrpSpPr>
            <a:grpSpLocks/>
          </p:cNvGrpSpPr>
          <p:nvPr/>
        </p:nvGrpSpPr>
        <p:grpSpPr bwMode="auto">
          <a:xfrm>
            <a:off x="1511300" y="1725613"/>
            <a:ext cx="6286500" cy="4679950"/>
            <a:chOff x="1928794" y="1071546"/>
            <a:chExt cx="6286544" cy="5286412"/>
          </a:xfrm>
        </p:grpSpPr>
        <p:cxnSp>
          <p:nvCxnSpPr>
            <p:cNvPr id="9" name="直線コネクタ 8"/>
            <p:cNvCxnSpPr>
              <a:stCxn id="4" idx="2"/>
            </p:cNvCxnSpPr>
            <p:nvPr/>
          </p:nvCxnSpPr>
          <p:spPr>
            <a:xfrm rot="5400000">
              <a:off x="-71441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a:stCxn id="0" idx="2"/>
            </p:cNvCxnSpPr>
            <p:nvPr/>
          </p:nvCxnSpPr>
          <p:spPr>
            <a:xfrm rot="5400000">
              <a:off x="2428860"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a:stCxn id="6" idx="2"/>
            </p:cNvCxnSpPr>
            <p:nvPr/>
          </p:nvCxnSpPr>
          <p:spPr>
            <a:xfrm rot="5400000">
              <a:off x="5572132" y="3714752"/>
              <a:ext cx="52864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628" name="Line 13"/>
          <p:cNvSpPr>
            <a:spLocks noChangeShapeType="1"/>
          </p:cNvSpPr>
          <p:nvPr/>
        </p:nvSpPr>
        <p:spPr bwMode="auto">
          <a:xfrm>
            <a:off x="4660900" y="4508500"/>
            <a:ext cx="3136900" cy="0"/>
          </a:xfrm>
          <a:prstGeom prst="line">
            <a:avLst/>
          </a:prstGeom>
          <a:noFill/>
          <a:ln w="38100">
            <a:solidFill>
              <a:schemeClr val="tx1"/>
            </a:solidFill>
            <a:round/>
            <a:headEnd/>
            <a:tailEnd type="arrow" w="med" len="med"/>
          </a:ln>
        </p:spPr>
        <p:txBody>
          <a:bodyPr/>
          <a:lstStyle/>
          <a:p>
            <a:endParaRPr lang="ja-JP" altLang="en-US"/>
          </a:p>
        </p:txBody>
      </p:sp>
      <p:sp>
        <p:nvSpPr>
          <p:cNvPr id="26629" name="Text Box 15"/>
          <p:cNvSpPr txBox="1">
            <a:spLocks noChangeArrowheads="1"/>
          </p:cNvSpPr>
          <p:nvPr/>
        </p:nvSpPr>
        <p:spPr bwMode="auto">
          <a:xfrm>
            <a:off x="4876800" y="4133850"/>
            <a:ext cx="2644775"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EUKey assignment request</a:t>
            </a:r>
          </a:p>
        </p:txBody>
      </p:sp>
      <p:sp>
        <p:nvSpPr>
          <p:cNvPr id="26630" name="Line 16"/>
          <p:cNvSpPr>
            <a:spLocks noChangeShapeType="1"/>
          </p:cNvSpPr>
          <p:nvPr/>
        </p:nvSpPr>
        <p:spPr bwMode="auto">
          <a:xfrm>
            <a:off x="4657725" y="5851525"/>
            <a:ext cx="3136900" cy="0"/>
          </a:xfrm>
          <a:prstGeom prst="line">
            <a:avLst/>
          </a:prstGeom>
          <a:noFill/>
          <a:ln w="38100">
            <a:solidFill>
              <a:schemeClr val="tx1"/>
            </a:solidFill>
            <a:round/>
            <a:headEnd type="arrow" w="med" len="med"/>
            <a:tailEnd/>
          </a:ln>
        </p:spPr>
        <p:txBody>
          <a:bodyPr/>
          <a:lstStyle/>
          <a:p>
            <a:endParaRPr lang="ja-JP" altLang="en-US"/>
          </a:p>
        </p:txBody>
      </p:sp>
      <p:sp>
        <p:nvSpPr>
          <p:cNvPr id="26631" name="Text Box 17"/>
          <p:cNvSpPr txBox="1">
            <a:spLocks noChangeArrowheads="1"/>
          </p:cNvSpPr>
          <p:nvPr/>
        </p:nvSpPr>
        <p:spPr bwMode="auto">
          <a:xfrm>
            <a:off x="4797425" y="5476875"/>
            <a:ext cx="2801938"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t>EUKey assignment response</a:t>
            </a:r>
          </a:p>
        </p:txBody>
      </p:sp>
      <p:sp>
        <p:nvSpPr>
          <p:cNvPr id="26632" name="Line 18"/>
          <p:cNvSpPr>
            <a:spLocks noChangeShapeType="1"/>
          </p:cNvSpPr>
          <p:nvPr/>
        </p:nvSpPr>
        <p:spPr bwMode="auto">
          <a:xfrm>
            <a:off x="1516063" y="6146800"/>
            <a:ext cx="3136900" cy="0"/>
          </a:xfrm>
          <a:prstGeom prst="line">
            <a:avLst/>
          </a:prstGeom>
          <a:noFill/>
          <a:ln w="38100">
            <a:solidFill>
              <a:schemeClr val="bg2"/>
            </a:solidFill>
            <a:round/>
            <a:headEnd type="arrow" w="med" len="med"/>
            <a:tailEnd/>
          </a:ln>
        </p:spPr>
        <p:txBody>
          <a:bodyPr/>
          <a:lstStyle/>
          <a:p>
            <a:endParaRPr lang="ja-JP" altLang="en-US"/>
          </a:p>
        </p:txBody>
      </p:sp>
      <p:sp>
        <p:nvSpPr>
          <p:cNvPr id="26633" name="Text Box 19"/>
          <p:cNvSpPr txBox="1">
            <a:spLocks noChangeArrowheads="1"/>
          </p:cNvSpPr>
          <p:nvPr/>
        </p:nvSpPr>
        <p:spPr bwMode="auto">
          <a:xfrm>
            <a:off x="1693863" y="5781675"/>
            <a:ext cx="2801937"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solidFill>
                  <a:schemeClr val="bg2"/>
                </a:solidFill>
              </a:rPr>
              <a:t>EUKey assignment response</a:t>
            </a:r>
          </a:p>
        </p:txBody>
      </p:sp>
      <p:sp>
        <p:nvSpPr>
          <p:cNvPr id="26634" name="正方形/長方形 4"/>
          <p:cNvSpPr>
            <a:spLocks noChangeArrowheads="1"/>
          </p:cNvSpPr>
          <p:nvPr/>
        </p:nvSpPr>
        <p:spPr bwMode="auto">
          <a:xfrm>
            <a:off x="6467475" y="4718050"/>
            <a:ext cx="2646363" cy="738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r>
              <a:rPr lang="en-US" altLang="ja-JP">
                <a:latin typeface="Calibri" pitchFamily="34" charset="0"/>
              </a:rPr>
              <a:t>Generate Shared Secret/Certificate for PNE</a:t>
            </a:r>
          </a:p>
        </p:txBody>
      </p:sp>
      <p:sp>
        <p:nvSpPr>
          <p:cNvPr id="4" name="正方形/長方形 3"/>
          <p:cNvSpPr>
            <a:spLocks noChangeArrowheads="1"/>
          </p:cNvSpPr>
          <p:nvPr/>
        </p:nvSpPr>
        <p:spPr bwMode="auto">
          <a:xfrm>
            <a:off x="725488"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PNE-1</a:t>
            </a:r>
            <a:endParaRPr lang="ja-JP" altLang="en-US" dirty="0">
              <a:latin typeface="+mn-lt"/>
              <a:ea typeface="+mn-ea"/>
              <a:cs typeface="+mn-cs"/>
            </a:endParaRPr>
          </a:p>
        </p:txBody>
      </p:sp>
      <p:sp>
        <p:nvSpPr>
          <p:cNvPr id="3" name="正方形/長方形 4"/>
          <p:cNvSpPr>
            <a:spLocks noChangeArrowheads="1"/>
          </p:cNvSpPr>
          <p:nvPr/>
        </p:nvSpPr>
        <p:spPr bwMode="auto">
          <a:xfrm>
            <a:off x="3868738"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PN GW-A</a:t>
            </a:r>
            <a:endParaRPr lang="ja-JP" altLang="en-US" dirty="0">
              <a:latin typeface="+mn-lt"/>
              <a:ea typeface="+mn-ea"/>
              <a:cs typeface="+mn-cs"/>
            </a:endParaRPr>
          </a:p>
        </p:txBody>
      </p:sp>
      <p:sp>
        <p:nvSpPr>
          <p:cNvPr id="6" name="正方形/長方形 5"/>
          <p:cNvSpPr>
            <a:spLocks noChangeArrowheads="1"/>
          </p:cNvSpPr>
          <p:nvPr/>
        </p:nvSpPr>
        <p:spPr bwMode="auto">
          <a:xfrm>
            <a:off x="7011988" y="1416050"/>
            <a:ext cx="1571625" cy="357188"/>
          </a:xfrm>
          <a:prstGeom prst="rect">
            <a:avLst/>
          </a:prstGeom>
          <a:solidFill>
            <a:schemeClr val="bg1"/>
          </a:solidFill>
          <a:ln w="25400" algn="ctr">
            <a:solidFill>
              <a:schemeClr val="tx1"/>
            </a:solidFill>
            <a:miter lim="800000"/>
            <a:headEnd/>
            <a:tailEnd/>
          </a:ln>
        </p:spPr>
        <p:txBody>
          <a:bodyPr lIns="91435" tIns="45717" rIns="91435" bIns="45717" anchor="ctr"/>
          <a:lstStyle/>
          <a:p>
            <a:pPr algn="ctr" defTabSz="914400">
              <a:defRPr/>
            </a:pPr>
            <a:r>
              <a:rPr lang="en-US" altLang="ja-JP" dirty="0">
                <a:latin typeface="+mn-lt"/>
                <a:ea typeface="+mn-ea"/>
                <a:cs typeface="+mn-cs"/>
              </a:rPr>
              <a:t>CPNS Server</a:t>
            </a:r>
            <a:endParaRPr lang="ja-JP" altLang="en-US" dirty="0">
              <a:latin typeface="+mn-lt"/>
              <a:ea typeface="+mn-ea"/>
              <a:cs typeface="+mn-cs"/>
            </a:endParaRPr>
          </a:p>
        </p:txBody>
      </p:sp>
      <p:sp>
        <p:nvSpPr>
          <p:cNvPr id="26638" name="正方形/長方形 4"/>
          <p:cNvSpPr>
            <a:spLocks noChangeArrowheads="1"/>
          </p:cNvSpPr>
          <p:nvPr/>
        </p:nvSpPr>
        <p:spPr bwMode="auto">
          <a:xfrm>
            <a:off x="273050" y="1897063"/>
            <a:ext cx="2454275" cy="333375"/>
          </a:xfrm>
          <a:prstGeom prst="rect">
            <a:avLst/>
          </a:prstGeom>
          <a:solidFill>
            <a:schemeClr val="bg1"/>
          </a:solidFill>
          <a:ln w="25400" algn="ctr">
            <a:solidFill>
              <a:schemeClr val="bg2"/>
            </a:solidFill>
            <a:miter lim="800000"/>
            <a:headEnd/>
            <a:tailEnd/>
          </a:ln>
        </p:spPr>
        <p:txBody>
          <a:bodyPr lIns="0" tIns="45717" rIns="0" bIns="45717" anchor="ctr"/>
          <a:lstStyle/>
          <a:p>
            <a:pPr algn="ctr" defTabSz="914400"/>
            <a:r>
              <a:rPr lang="en-US" altLang="ja-JP" sz="1600">
                <a:solidFill>
                  <a:schemeClr val="bg2"/>
                </a:solidFill>
                <a:latin typeface="Calibri" pitchFamily="34" charset="0"/>
              </a:rPr>
              <a:t>If ID&amp;EUKey are not assigned</a:t>
            </a:r>
          </a:p>
        </p:txBody>
      </p:sp>
      <p:sp>
        <p:nvSpPr>
          <p:cNvPr id="26639" name="Line 11"/>
          <p:cNvSpPr>
            <a:spLocks noChangeShapeType="1"/>
          </p:cNvSpPr>
          <p:nvPr/>
        </p:nvSpPr>
        <p:spPr bwMode="auto">
          <a:xfrm>
            <a:off x="1493838" y="2789238"/>
            <a:ext cx="3160712" cy="0"/>
          </a:xfrm>
          <a:prstGeom prst="line">
            <a:avLst/>
          </a:prstGeom>
          <a:noFill/>
          <a:ln w="38100">
            <a:solidFill>
              <a:schemeClr val="bg2"/>
            </a:solidFill>
            <a:round/>
            <a:headEnd/>
            <a:tailEnd type="arrow" w="med" len="med"/>
          </a:ln>
        </p:spPr>
        <p:txBody>
          <a:bodyPr/>
          <a:lstStyle/>
          <a:p>
            <a:endParaRPr lang="ja-JP" altLang="en-US"/>
          </a:p>
        </p:txBody>
      </p:sp>
      <p:sp>
        <p:nvSpPr>
          <p:cNvPr id="26640" name="Text Box 12"/>
          <p:cNvSpPr txBox="1">
            <a:spLocks noChangeArrowheads="1"/>
          </p:cNvSpPr>
          <p:nvPr/>
        </p:nvSpPr>
        <p:spPr bwMode="auto">
          <a:xfrm>
            <a:off x="1935163" y="2441575"/>
            <a:ext cx="2217737"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solidFill>
                  <a:schemeClr val="bg2"/>
                </a:solidFill>
              </a:rPr>
              <a:t>ID assignment request</a:t>
            </a:r>
          </a:p>
        </p:txBody>
      </p:sp>
      <p:sp>
        <p:nvSpPr>
          <p:cNvPr id="26641" name="正方形/長方形 4"/>
          <p:cNvSpPr>
            <a:spLocks noChangeArrowheads="1"/>
          </p:cNvSpPr>
          <p:nvPr/>
        </p:nvSpPr>
        <p:spPr bwMode="auto">
          <a:xfrm>
            <a:off x="3643313" y="2970213"/>
            <a:ext cx="1990725" cy="333375"/>
          </a:xfrm>
          <a:prstGeom prst="rect">
            <a:avLst/>
          </a:prstGeom>
          <a:solidFill>
            <a:schemeClr val="bg1"/>
          </a:solidFill>
          <a:ln w="25400" algn="ctr">
            <a:solidFill>
              <a:schemeClr val="bg2"/>
            </a:solidFill>
            <a:miter lim="800000"/>
            <a:headEnd/>
            <a:tailEnd/>
          </a:ln>
        </p:spPr>
        <p:txBody>
          <a:bodyPr lIns="91435" tIns="45717" rIns="91435" bIns="45717" anchor="ctr"/>
          <a:lstStyle/>
          <a:p>
            <a:pPr algn="ctr" defTabSz="914400"/>
            <a:r>
              <a:rPr lang="en-US" altLang="ja-JP">
                <a:solidFill>
                  <a:schemeClr val="bg2"/>
                </a:solidFill>
                <a:latin typeface="Calibri" pitchFamily="34" charset="0"/>
              </a:rPr>
              <a:t>Generate PNE’s ID</a:t>
            </a:r>
          </a:p>
        </p:txBody>
      </p:sp>
      <p:sp>
        <p:nvSpPr>
          <p:cNvPr id="26642" name="Line 11"/>
          <p:cNvSpPr>
            <a:spLocks noChangeShapeType="1"/>
          </p:cNvSpPr>
          <p:nvPr/>
        </p:nvSpPr>
        <p:spPr bwMode="auto">
          <a:xfrm>
            <a:off x="1493838" y="3660775"/>
            <a:ext cx="3160712" cy="0"/>
          </a:xfrm>
          <a:prstGeom prst="line">
            <a:avLst/>
          </a:prstGeom>
          <a:noFill/>
          <a:ln w="38100">
            <a:solidFill>
              <a:schemeClr val="bg2"/>
            </a:solidFill>
            <a:round/>
            <a:headEnd type="arrow" w="med" len="med"/>
            <a:tailEnd/>
          </a:ln>
        </p:spPr>
        <p:txBody>
          <a:bodyPr/>
          <a:lstStyle/>
          <a:p>
            <a:endParaRPr lang="ja-JP" altLang="en-US"/>
          </a:p>
        </p:txBody>
      </p:sp>
      <p:sp>
        <p:nvSpPr>
          <p:cNvPr id="26643" name="Text Box 12"/>
          <p:cNvSpPr txBox="1">
            <a:spLocks noChangeArrowheads="1"/>
          </p:cNvSpPr>
          <p:nvPr/>
        </p:nvSpPr>
        <p:spPr bwMode="auto">
          <a:xfrm>
            <a:off x="1836738" y="3313113"/>
            <a:ext cx="2374900"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solidFill>
                  <a:schemeClr val="bg2"/>
                </a:solidFill>
              </a:rPr>
              <a:t>ID assignment response</a:t>
            </a:r>
            <a:endParaRPr lang="ja-JP" altLang="en-US" sz="1600">
              <a:solidFill>
                <a:schemeClr val="bg2"/>
              </a:solidFill>
            </a:endParaRPr>
          </a:p>
        </p:txBody>
      </p:sp>
      <p:sp>
        <p:nvSpPr>
          <p:cNvPr id="26644" name="Line 11"/>
          <p:cNvSpPr>
            <a:spLocks noChangeShapeType="1"/>
          </p:cNvSpPr>
          <p:nvPr/>
        </p:nvSpPr>
        <p:spPr bwMode="auto">
          <a:xfrm>
            <a:off x="1490663" y="4090988"/>
            <a:ext cx="3160712" cy="0"/>
          </a:xfrm>
          <a:prstGeom prst="line">
            <a:avLst/>
          </a:prstGeom>
          <a:noFill/>
          <a:ln w="38100">
            <a:solidFill>
              <a:schemeClr val="bg2"/>
            </a:solidFill>
            <a:round/>
            <a:headEnd/>
            <a:tailEnd type="arrow" w="med" len="med"/>
          </a:ln>
        </p:spPr>
        <p:txBody>
          <a:bodyPr/>
          <a:lstStyle/>
          <a:p>
            <a:endParaRPr lang="ja-JP" altLang="en-US"/>
          </a:p>
        </p:txBody>
      </p:sp>
      <p:sp>
        <p:nvSpPr>
          <p:cNvPr id="26645" name="Text Box 12"/>
          <p:cNvSpPr txBox="1">
            <a:spLocks noChangeArrowheads="1"/>
          </p:cNvSpPr>
          <p:nvPr/>
        </p:nvSpPr>
        <p:spPr bwMode="auto">
          <a:xfrm>
            <a:off x="1717675" y="3743325"/>
            <a:ext cx="2644775" cy="336550"/>
          </a:xfrm>
          <a:prstGeom prst="rect">
            <a:avLst/>
          </a:prstGeom>
          <a:noFill/>
          <a:ln w="9525" algn="ctr">
            <a:noFill/>
            <a:miter lim="800000"/>
            <a:headEnd/>
            <a:tailEnd/>
          </a:ln>
        </p:spPr>
        <p:txBody>
          <a:bodyPr wrap="none" lIns="91435" tIns="45717" rIns="91435" bIns="45717">
            <a:spAutoFit/>
          </a:bodyPr>
          <a:lstStyle/>
          <a:p>
            <a:pPr algn="ctr" defTabSz="914400"/>
            <a:r>
              <a:rPr lang="en-US" altLang="ja-JP" sz="1600">
                <a:solidFill>
                  <a:schemeClr val="bg2"/>
                </a:solidFill>
              </a:rPr>
              <a:t>EUKey assignment request</a:t>
            </a:r>
          </a:p>
        </p:txBody>
      </p:sp>
      <p:sp>
        <p:nvSpPr>
          <p:cNvPr id="26646" name="AutoShape 26"/>
          <p:cNvSpPr>
            <a:spLocks/>
          </p:cNvSpPr>
          <p:nvPr/>
        </p:nvSpPr>
        <p:spPr bwMode="auto">
          <a:xfrm>
            <a:off x="1135063" y="2470150"/>
            <a:ext cx="225425" cy="1366838"/>
          </a:xfrm>
          <a:prstGeom prst="leftBrace">
            <a:avLst>
              <a:gd name="adj1" fmla="val 50528"/>
              <a:gd name="adj2" fmla="val 50000"/>
            </a:avLst>
          </a:prstGeom>
          <a:noFill/>
          <a:ln w="9525">
            <a:solidFill>
              <a:schemeClr val="bg2"/>
            </a:solidFill>
            <a:round/>
            <a:headEnd/>
            <a:tailEnd/>
          </a:ln>
        </p:spPr>
        <p:txBody>
          <a:bodyPr wrap="none" anchor="ctr"/>
          <a:lstStyle/>
          <a:p>
            <a:endParaRPr lang="ja-JP" altLang="en-US"/>
          </a:p>
        </p:txBody>
      </p:sp>
      <p:sp>
        <p:nvSpPr>
          <p:cNvPr id="26651" name="Text Box 27"/>
          <p:cNvSpPr txBox="1">
            <a:spLocks noChangeArrowheads="1"/>
          </p:cNvSpPr>
          <p:nvPr/>
        </p:nvSpPr>
        <p:spPr bwMode="auto">
          <a:xfrm>
            <a:off x="590550" y="2974975"/>
            <a:ext cx="412750" cy="366713"/>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a:solidFill>
                  <a:schemeClr val="bg2"/>
                </a:solidFill>
              </a:rPr>
              <a:t>ID</a:t>
            </a:r>
          </a:p>
        </p:txBody>
      </p:sp>
      <p:sp>
        <p:nvSpPr>
          <p:cNvPr id="26648" name="AutoShape 28"/>
          <p:cNvSpPr>
            <a:spLocks/>
          </p:cNvSpPr>
          <p:nvPr/>
        </p:nvSpPr>
        <p:spPr bwMode="auto">
          <a:xfrm>
            <a:off x="1125538" y="3921125"/>
            <a:ext cx="214312" cy="2351088"/>
          </a:xfrm>
          <a:prstGeom prst="leftBrace">
            <a:avLst>
              <a:gd name="adj1" fmla="val 91420"/>
              <a:gd name="adj2" fmla="val 50000"/>
            </a:avLst>
          </a:prstGeom>
          <a:noFill/>
          <a:ln w="9525">
            <a:solidFill>
              <a:schemeClr val="tx1"/>
            </a:solidFill>
            <a:round/>
            <a:headEnd/>
            <a:tailEnd/>
          </a:ln>
        </p:spPr>
        <p:txBody>
          <a:bodyPr wrap="none" anchor="ctr"/>
          <a:lstStyle/>
          <a:p>
            <a:endParaRPr lang="ja-JP" altLang="en-US"/>
          </a:p>
        </p:txBody>
      </p:sp>
      <p:sp>
        <p:nvSpPr>
          <p:cNvPr id="26653" name="Text Box 29"/>
          <p:cNvSpPr txBox="1">
            <a:spLocks noChangeArrowheads="1"/>
          </p:cNvSpPr>
          <p:nvPr/>
        </p:nvSpPr>
        <p:spPr bwMode="auto">
          <a:xfrm>
            <a:off x="225425" y="4887913"/>
            <a:ext cx="895350" cy="366712"/>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a:t>EUKey</a:t>
            </a:r>
          </a:p>
        </p:txBody>
      </p:sp>
      <p:sp>
        <p:nvSpPr>
          <p:cNvPr id="26654" name="Text Box 30"/>
          <p:cNvSpPr txBox="1">
            <a:spLocks noChangeArrowheads="1"/>
          </p:cNvSpPr>
          <p:nvPr/>
        </p:nvSpPr>
        <p:spPr bwMode="auto">
          <a:xfrm>
            <a:off x="5180013" y="3781425"/>
            <a:ext cx="3940175" cy="336550"/>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en-US" altLang="ja-JP" sz="1600" i="1"/>
              <a:t>CPNS Server initiated EUKey assignment</a:t>
            </a:r>
          </a:p>
        </p:txBody>
      </p:sp>
      <p:sp>
        <p:nvSpPr>
          <p:cNvPr id="2" name="Rectangle 31"/>
          <p:cNvSpPr>
            <a:spLocks noChangeArrowheads="1"/>
          </p:cNvSpPr>
          <p:nvPr/>
        </p:nvSpPr>
        <p:spPr bwMode="auto">
          <a:xfrm>
            <a:off x="1438275" y="3800475"/>
            <a:ext cx="7705725" cy="2563813"/>
          </a:xfrm>
          <a:prstGeom prst="rect">
            <a:avLst/>
          </a:prstGeom>
          <a:noFill/>
          <a:ln w="9525">
            <a:solidFill>
              <a:schemeClr val="tx1"/>
            </a:solidFill>
            <a:prstDash val="dash"/>
            <a:miter lim="800000"/>
            <a:headEnd/>
            <a:tailEnd/>
          </a:ln>
        </p:spPr>
        <p:txBody>
          <a:bodyPr wrap="none" anchor="ctr"/>
          <a:lstStyle/>
          <a:p>
            <a:endParaRPr lang="ja-JP" altLang="en-US"/>
          </a:p>
        </p:txBody>
      </p:sp>
    </p:spTree>
  </p:cSld>
  <p:clrMapOvr>
    <a:masterClrMapping/>
  </p:clrMapOvr>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2186</TotalTime>
  <Words>1642</Words>
  <Application>Microsoft Office PowerPoint</Application>
  <PresentationFormat>画面に合わせる (4:3)</PresentationFormat>
  <Paragraphs>283</Paragraphs>
  <Slides>16</Slides>
  <Notes>8</Notes>
  <HiddenSlides>0</HiddenSlides>
  <MMClips>0</MMClips>
  <ScaleCrop>false</ScaleCrop>
  <HeadingPairs>
    <vt:vector size="6" baseType="variant">
      <vt:variant>
        <vt:lpstr>使用されているフォント</vt:lpstr>
      </vt:variant>
      <vt:variant>
        <vt:i4>10</vt:i4>
      </vt:variant>
      <vt:variant>
        <vt:lpstr>デザイン テンプレート</vt:lpstr>
      </vt:variant>
      <vt:variant>
        <vt:i4>1</vt:i4>
      </vt:variant>
      <vt:variant>
        <vt:lpstr>スライド タイトル</vt:lpstr>
      </vt:variant>
      <vt:variant>
        <vt:i4>16</vt:i4>
      </vt:variant>
    </vt:vector>
  </HeadingPairs>
  <TitlesOfParts>
    <vt:vector size="27" baseType="lpstr">
      <vt:lpstr>Arial</vt:lpstr>
      <vt:lpstr>ＭＳ Ｐゴシック</vt:lpstr>
      <vt:lpstr>Tahoma</vt:lpstr>
      <vt:lpstr>Arial Narrow</vt:lpstr>
      <vt:lpstr>맑은 고딕</vt:lpstr>
      <vt:lpstr>Gulim</vt:lpstr>
      <vt:lpstr>Times New Roman</vt:lpstr>
      <vt:lpstr>SimSun</vt:lpstr>
      <vt:lpstr>Calibri</vt:lpstr>
      <vt:lpstr>Wingdings</vt:lpstr>
      <vt:lpstr>1_OMA Template</vt:lpstr>
      <vt:lpstr>OMA-CD-CPNS-2010-0032-CR_PN_Establishment_and_Registration  Secure Session Establishment in PN Establishment and Registration</vt:lpstr>
      <vt:lpstr>Overview</vt:lpstr>
      <vt:lpstr>Overview of the sequence in PN Est &amp; Reg phase</vt:lpstr>
      <vt:lpstr>1. Secure Session Establishment between PN GW &amp; CPNS Server</vt:lpstr>
      <vt:lpstr>1. Secure Session Establishment between PN GW &amp; CPNS Server (cont.)</vt:lpstr>
      <vt:lpstr>2. Physical pairing &amp; Entity Discovery in PN </vt:lpstr>
      <vt:lpstr>3. ID &amp; EUKey assignment to PNE </vt:lpstr>
      <vt:lpstr>3. ID &amp; EUKey assignment to PNE (PN GW initiated EUKey assignment) </vt:lpstr>
      <vt:lpstr>3. ID &amp; EUKey assignment to PNE (CPNS Server initiated EUKey assignment) </vt:lpstr>
      <vt:lpstr>4. Secure Session Establishment  between PNE &amp; PN GW </vt:lpstr>
      <vt:lpstr>5. PN Inventory update </vt:lpstr>
      <vt:lpstr>Recommendation</vt:lpstr>
      <vt:lpstr>Appendix</vt:lpstr>
      <vt:lpstr>Quick Recap:  Entity-User Key Assignment Function</vt:lpstr>
      <vt:lpstr>Detailed sequence of Secure Session Establishment between PNE &amp; PN GW (PSK based)</vt:lpstr>
      <vt:lpstr>Detailed sequence of Secure Session Establishment between PNE &amp; PN GW (cert based)</vt:lpstr>
    </vt:vector>
  </TitlesOfParts>
  <Company>Samsung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Group Management</dc:title>
  <dc:creator>Sungjin, Samsung</dc:creator>
  <cp:lastModifiedBy>KDDI</cp:lastModifiedBy>
  <cp:revision>51</cp:revision>
  <dcterms:created xsi:type="dcterms:W3CDTF">2009-11-16T09:08:49Z</dcterms:created>
  <dcterms:modified xsi:type="dcterms:W3CDTF">2010-01-25T02:47:08Z</dcterms:modified>
</cp:coreProperties>
</file>