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93" r:id="rId2"/>
    <p:sldId id="342" r:id="rId3"/>
    <p:sldId id="336" r:id="rId4"/>
    <p:sldId id="332" r:id="rId5"/>
    <p:sldId id="343" r:id="rId6"/>
    <p:sldId id="338" r:id="rId7"/>
    <p:sldId id="344" r:id="rId8"/>
    <p:sldId id="339" r:id="rId9"/>
    <p:sldId id="328" r:id="rId10"/>
    <p:sldId id="341" r:id="rId11"/>
    <p:sldId id="345" r:id="rId12"/>
    <p:sldId id="346" r:id="rId13"/>
    <p:sldId id="333" r:id="rId14"/>
  </p:sldIdLst>
  <p:sldSz cx="9363075" cy="7023100"/>
  <p:notesSz cx="6735763" cy="9866313"/>
  <p:kinsoku lang="ko-KR" invalStChars="、。，．・：；？！゛゜ヽヾゝゞ々ー’”）〕］｝〉》」』】°‰′″℃￠％ぁぃぅぇぉっゃゅょゎァィゥェォッャュョヮヵヶ!%),.:;?]}｡｣､･ｧｨｩｪｫｬｭｮｯｰﾞﾟ" invalEndChars="‘“（〔［｛〈《「『【￥＄$([\{｢￡"/>
  <p:defaultTextStyle>
    <a:defPPr>
      <a:defRPr lang="en-US"/>
    </a:defPPr>
    <a:lvl1pPr algn="ctr"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ctr"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ctr"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ctr"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ctr"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0066FF"/>
    <a:srgbClr val="FDB5C3"/>
    <a:srgbClr val="99FFCC"/>
    <a:srgbClr val="FFCCCC"/>
    <a:srgbClr val="FEEDCE"/>
    <a:srgbClr val="330066"/>
    <a:srgbClr val="543800"/>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112" autoAdjust="0"/>
    <p:restoredTop sz="78107" autoAdjust="0"/>
  </p:normalViewPr>
  <p:slideViewPr>
    <p:cSldViewPr>
      <p:cViewPr>
        <p:scale>
          <a:sx n="75" d="100"/>
          <a:sy n="75" d="100"/>
        </p:scale>
        <p:origin x="-792" y="-85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3108"/>
        <p:guide pos="2122"/>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898102" y="4703688"/>
            <a:ext cx="4939560" cy="4459717"/>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5" name="Rectangle 3"/>
          <p:cNvSpPr>
            <a:spLocks noGrp="1" noRot="1" noChangeAspect="1" noChangeArrowheads="1" noTextEdit="1"/>
          </p:cNvSpPr>
          <p:nvPr>
            <p:ph type="sldImg" idx="2"/>
          </p:nvPr>
        </p:nvSpPr>
        <p:spPr bwMode="auto">
          <a:xfrm>
            <a:off x="1063625" y="857250"/>
            <a:ext cx="4608513" cy="3457575"/>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11" tIns="45706" rIns="91411" bIns="45706"/>
          <a:lstStyle/>
          <a:p>
            <a:pPr algn="l" defTabSz="911225">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lgn="l">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11" tIns="45706" rIns="91411" bIns="45706" anchor="ctr"/>
          <a:lstStyle/>
          <a:p>
            <a:pPr algn="l" defTabSz="911225">
              <a:defRPr/>
            </a:pPr>
            <a:endParaRPr lang="en-GB"/>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60" tIns="44438" rIns="90460" bIns="44438">
            <a:spAutoFit/>
          </a:bodyPr>
          <a:lstStyle/>
          <a:p>
            <a:pPr algn="l" defTabSz="403225">
              <a:tabLst>
                <a:tab pos="5372100" algn="ctr"/>
                <a:tab pos="9182100" algn="r"/>
              </a:tabLst>
              <a:defRPr/>
            </a:pPr>
            <a:r>
              <a:rPr lang="en-GB" sz="1000" b="1" dirty="0">
                <a:cs typeface="Times New Roman" charset="0"/>
              </a:rPr>
              <a:t>© 2009 Open Mobile Alliance Ltd.  All Rights Reserved.</a:t>
            </a:r>
            <a:endParaRPr lang="en-US" sz="1000" b="1" dirty="0"/>
          </a:p>
          <a:p>
            <a:pPr algn="l" defTabSz="403225">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408488" y="6635750"/>
            <a:ext cx="4114800" cy="280988"/>
          </a:xfrm>
          <a:prstGeom prst="rect">
            <a:avLst/>
          </a:prstGeom>
          <a:noFill/>
          <a:ln w="12700">
            <a:noFill/>
            <a:miter lim="800000"/>
            <a:headEnd/>
            <a:tailEnd/>
          </a:ln>
        </p:spPr>
        <p:txBody>
          <a:bodyPr lIns="90460" tIns="44438" rIns="90460" bIns="44438">
            <a:spAutoFit/>
          </a:bodyPr>
          <a:lstStyle/>
          <a:p>
            <a:pPr defTabSz="403225">
              <a:tabLst>
                <a:tab pos="5368925" algn="ctr"/>
                <a:tab pos="9182100" algn="r"/>
              </a:tabLst>
            </a:pPr>
            <a:r>
              <a:rPr lang="en-US" altLang="ko-KR" sz="1400" b="1">
                <a:latin typeface="Arial Narrow" pitchFamily="34" charset="0"/>
                <a:ea typeface="Gulim" pitchFamily="34" charset="-127"/>
              </a:rPr>
              <a:t>OMA-CD-CPNS-2009-0003</a:t>
            </a: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60" tIns="44438" rIns="90460" bIns="44438">
            <a:spAutoFit/>
          </a:bodyPr>
          <a:lstStyle/>
          <a:p>
            <a:pPr algn="r" defTabSz="403225">
              <a:tabLst>
                <a:tab pos="5372100" algn="ctr"/>
                <a:tab pos="9182100" algn="r"/>
              </a:tabLst>
              <a:defRPr/>
            </a:pPr>
            <a:r>
              <a:rPr lang="en-US" sz="1800" b="1" dirty="0">
                <a:latin typeface="Arial Narrow" pitchFamily="34" charset="0"/>
              </a:rPr>
              <a:t>Slide #</a:t>
            </a:r>
            <a:fld id="{8C227CE4-3E21-45B0-8045-F5F7CE350174}"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[OMA-Template-SlideDeck-20090101-I]</a:t>
            </a:r>
            <a:endParaRPr lang="en-US"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60" tIns="44438" rIns="90460" bIns="44438" numCol="1" anchor="ctr" anchorCtr="0" compatLnSpc="1">
            <a:prstTxWarp prst="textNoShape">
              <a:avLst/>
            </a:prstTxWarp>
          </a:bodyPr>
          <a:lstStyle/>
          <a:p>
            <a:pPr lvl="0"/>
            <a:endParaRPr lang="en-GB"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60" tIns="44438" rIns="90460" bIns="44438"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jf.deprun@lge.com" TargetMode="External"/><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ys.chu@lge.com" TargetMode="External"/><Relationship Id="rId4" Type="http://schemas.openxmlformats.org/officeDocument/2006/relationships/hyperlink" Target="mailto:christophe.ochem@lge.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261938" y="1225550"/>
            <a:ext cx="8458200" cy="2362200"/>
          </a:xfrm>
          <a:prstGeom prst="rect">
            <a:avLst/>
          </a:prstGeom>
          <a:noFill/>
          <a:ln w="12700">
            <a:noFill/>
            <a:miter lim="800000"/>
            <a:headEnd/>
            <a:tailEnd/>
          </a:ln>
        </p:spPr>
        <p:txBody>
          <a:bodyPr lIns="90460" tIns="44438" rIns="90460" bIns="44438"/>
          <a:lstStyle/>
          <a:p>
            <a:pPr algn="l" defTabSz="762000">
              <a:lnSpc>
                <a:spcPct val="95000"/>
              </a:lnSpc>
              <a:spcAft>
                <a:spcPct val="35000"/>
              </a:spcAft>
              <a:tabLst>
                <a:tab pos="1827213" algn="r"/>
                <a:tab pos="1939925" algn="l"/>
              </a:tabLst>
            </a:pPr>
            <a:r>
              <a:rPr lang="ko-KR" altLang="en-US" b="1" dirty="0">
                <a:latin typeface="Tahoma" pitchFamily="34" charset="0"/>
                <a:ea typeface="Gulim" pitchFamily="34" charset="-127"/>
              </a:rPr>
              <a:t>	</a:t>
            </a:r>
            <a:r>
              <a:rPr lang="en-US" altLang="ko-KR" b="1" dirty="0">
                <a:latin typeface="Tahoma" pitchFamily="34" charset="0"/>
                <a:ea typeface="Gulim" pitchFamily="34" charset="-127"/>
              </a:rPr>
              <a:t>Submitted To:	OMA CD CPNS AHG</a:t>
            </a:r>
          </a:p>
          <a:p>
            <a:pPr algn="l" defTabSz="762000">
              <a:lnSpc>
                <a:spcPct val="95000"/>
              </a:lnSpc>
              <a:spcAft>
                <a:spcPct val="35000"/>
              </a:spcAft>
              <a:tabLst>
                <a:tab pos="1827213" algn="r"/>
                <a:tab pos="1939925" algn="l"/>
              </a:tabLst>
            </a:pPr>
            <a:r>
              <a:rPr lang="en-US" altLang="ko-KR" b="1" dirty="0">
                <a:latin typeface="Tahoma" pitchFamily="34" charset="0"/>
                <a:ea typeface="Gulim" pitchFamily="34" charset="-127"/>
              </a:rPr>
              <a:t>	Date:	</a:t>
            </a:r>
            <a:r>
              <a:rPr lang="en-US" altLang="ko-KR" b="1" dirty="0" smtClean="0">
                <a:latin typeface="Tahoma" pitchFamily="34" charset="0"/>
                <a:ea typeface="Gulim" pitchFamily="34" charset="-127"/>
              </a:rPr>
              <a:t>18 Feb 2010</a:t>
            </a:r>
            <a:r>
              <a:rPr lang="en-US" altLang="ko-KR" b="1" dirty="0">
                <a:latin typeface="Tahoma" pitchFamily="34" charset="0"/>
                <a:ea typeface="Gulim" pitchFamily="34" charset="-127"/>
              </a:rPr>
              <a:t>	</a:t>
            </a:r>
          </a:p>
          <a:p>
            <a:pPr algn="l" defTabSz="762000">
              <a:lnSpc>
                <a:spcPct val="95000"/>
              </a:lnSpc>
              <a:spcAft>
                <a:spcPct val="35000"/>
              </a:spcAft>
              <a:tabLst>
                <a:tab pos="1827213" algn="r"/>
                <a:tab pos="1939925" algn="l"/>
              </a:tabLst>
            </a:pPr>
            <a:r>
              <a:rPr lang="en-US" altLang="ko-KR" b="1" dirty="0">
                <a:latin typeface="Tahoma" pitchFamily="34" charset="0"/>
                <a:ea typeface="Gulim" pitchFamily="34" charset="-127"/>
              </a:rPr>
              <a:t>	Availability:	      Public            OMA Confidential</a:t>
            </a:r>
          </a:p>
          <a:p>
            <a:pPr algn="l" defTabSz="762000">
              <a:lnSpc>
                <a:spcPct val="95000"/>
              </a:lnSpc>
              <a:spcAft>
                <a:spcPct val="35000"/>
              </a:spcAft>
              <a:tabLst>
                <a:tab pos="1827213" algn="r"/>
                <a:tab pos="1939925" algn="l"/>
              </a:tabLst>
            </a:pPr>
            <a:r>
              <a:rPr lang="en-US" altLang="ko-KR" b="1" dirty="0">
                <a:latin typeface="Tahoma" pitchFamily="34" charset="0"/>
                <a:ea typeface="Gulim" pitchFamily="34" charset="-127"/>
              </a:rPr>
              <a:t>	Contact:	</a:t>
            </a:r>
            <a:r>
              <a:rPr lang="en-US" altLang="ko-KR" sz="1800" b="1" dirty="0">
                <a:latin typeface="Tahoma" pitchFamily="34" charset="0"/>
                <a:ea typeface="Gulim" pitchFamily="34" charset="-127"/>
              </a:rPr>
              <a:t>	Jean-François </a:t>
            </a:r>
            <a:r>
              <a:rPr lang="en-US" altLang="ko-KR" sz="1800" b="1" dirty="0" err="1">
                <a:latin typeface="Tahoma" pitchFamily="34" charset="0"/>
                <a:ea typeface="Gulim" pitchFamily="34" charset="-127"/>
              </a:rPr>
              <a:t>Deprun</a:t>
            </a:r>
            <a:r>
              <a:rPr lang="en-US" altLang="ko-KR" sz="1800" b="1" dirty="0">
                <a:latin typeface="Tahoma" pitchFamily="34" charset="0"/>
                <a:ea typeface="Gulim" pitchFamily="34" charset="-127"/>
              </a:rPr>
              <a:t>, </a:t>
            </a:r>
            <a:r>
              <a:rPr lang="en-US" altLang="ko-KR" sz="1800" b="1" dirty="0" smtClean="0">
                <a:latin typeface="Tahoma" pitchFamily="34" charset="0"/>
                <a:ea typeface="Gulim" pitchFamily="34" charset="-127"/>
                <a:hlinkClick r:id="rId3"/>
              </a:rPr>
              <a:t>jf.deprun@lge.com</a:t>
            </a:r>
            <a:endParaRPr lang="en-US" altLang="ko-KR" sz="1800" b="1" dirty="0" smtClean="0">
              <a:latin typeface="Tahoma" pitchFamily="34" charset="0"/>
              <a:ea typeface="Gulim" pitchFamily="34" charset="-127"/>
            </a:endParaRPr>
          </a:p>
          <a:p>
            <a:pPr algn="l" defTabSz="762000">
              <a:lnSpc>
                <a:spcPct val="95000"/>
              </a:lnSpc>
              <a:spcAft>
                <a:spcPct val="35000"/>
              </a:spcAft>
              <a:tabLst>
                <a:tab pos="1827213" algn="r"/>
                <a:tab pos="1939925" algn="l"/>
              </a:tabLst>
            </a:pPr>
            <a:r>
              <a:rPr lang="en-US" altLang="ko-KR" sz="1800" b="1" dirty="0">
                <a:latin typeface="Tahoma" pitchFamily="34" charset="0"/>
                <a:ea typeface="Gulim" pitchFamily="34" charset="-127"/>
              </a:rPr>
              <a:t>	</a:t>
            </a:r>
            <a:r>
              <a:rPr lang="en-US" altLang="ko-KR" sz="1800" b="1" dirty="0" smtClean="0">
                <a:latin typeface="Tahoma" pitchFamily="34" charset="0"/>
                <a:ea typeface="Gulim" pitchFamily="34" charset="-127"/>
              </a:rPr>
              <a:t>		Christophe </a:t>
            </a:r>
            <a:r>
              <a:rPr lang="en-US" altLang="ko-KR" sz="1800" b="1" dirty="0" err="1" smtClean="0">
                <a:latin typeface="Tahoma" pitchFamily="34" charset="0"/>
                <a:ea typeface="Gulim" pitchFamily="34" charset="-127"/>
              </a:rPr>
              <a:t>Ochem</a:t>
            </a:r>
            <a:r>
              <a:rPr lang="en-US" altLang="ko-KR" sz="1800" b="1" dirty="0" smtClean="0">
                <a:latin typeface="Tahoma" pitchFamily="34" charset="0"/>
                <a:ea typeface="Gulim" pitchFamily="34" charset="-127"/>
              </a:rPr>
              <a:t>, </a:t>
            </a:r>
            <a:r>
              <a:rPr lang="en-US" altLang="ko-KR" sz="1800" b="1" dirty="0" smtClean="0">
                <a:latin typeface="Tahoma" pitchFamily="34" charset="0"/>
                <a:ea typeface="Gulim" pitchFamily="34" charset="-127"/>
                <a:hlinkClick r:id="rId4"/>
              </a:rPr>
              <a:t>christophe.ochem@lge.com</a:t>
            </a:r>
            <a:endParaRPr lang="en-US" altLang="ko-KR" sz="1800" b="1" dirty="0" smtClean="0">
              <a:latin typeface="Tahoma" pitchFamily="34" charset="0"/>
              <a:ea typeface="Gulim" pitchFamily="34" charset="-127"/>
            </a:endParaRPr>
          </a:p>
          <a:p>
            <a:pPr algn="l" defTabSz="762000">
              <a:lnSpc>
                <a:spcPct val="95000"/>
              </a:lnSpc>
              <a:spcAft>
                <a:spcPct val="35000"/>
              </a:spcAft>
              <a:tabLst>
                <a:tab pos="1827213" algn="r"/>
                <a:tab pos="1939925" algn="l"/>
              </a:tabLst>
            </a:pPr>
            <a:r>
              <a:rPr lang="en-GB" altLang="ko-KR" sz="1800" b="1" dirty="0" smtClean="0">
                <a:latin typeface="Tahoma" pitchFamily="34" charset="0"/>
                <a:ea typeface="Gulim" pitchFamily="34" charset="-127"/>
              </a:rPr>
              <a:t>			Youn-Sung Chu, LG Electronics, </a:t>
            </a:r>
            <a:r>
              <a:rPr lang="en-GB" altLang="ko-KR" sz="1800" b="1" dirty="0" err="1" smtClean="0">
                <a:latin typeface="Tahoma" pitchFamily="34" charset="0"/>
                <a:ea typeface="Gulim" pitchFamily="34" charset="-127"/>
                <a:hlinkClick r:id="rId5"/>
              </a:rPr>
              <a:t>ys.chu@lge.com</a:t>
            </a:r>
            <a:endParaRPr lang="en-GB" altLang="ko-KR" sz="1800" b="1" dirty="0" smtClean="0">
              <a:latin typeface="Tahoma" pitchFamily="34" charset="0"/>
              <a:ea typeface="Gulim" pitchFamily="34" charset="-127"/>
            </a:endParaRPr>
          </a:p>
          <a:p>
            <a:pPr algn="l" defTabSz="762000">
              <a:lnSpc>
                <a:spcPct val="95000"/>
              </a:lnSpc>
              <a:spcAft>
                <a:spcPct val="35000"/>
              </a:spcAft>
              <a:tabLst>
                <a:tab pos="1827213" algn="r"/>
                <a:tab pos="1939925" algn="l"/>
              </a:tabLst>
            </a:pPr>
            <a:r>
              <a:rPr lang="en-US" altLang="ko-KR" sz="1800" b="1" dirty="0" smtClean="0">
                <a:latin typeface="Tahoma" pitchFamily="34" charset="0"/>
                <a:ea typeface="Gulim" pitchFamily="34" charset="-127"/>
              </a:rPr>
              <a:t>	</a:t>
            </a:r>
          </a:p>
          <a:p>
            <a:pPr algn="l" defTabSz="762000">
              <a:lnSpc>
                <a:spcPct val="95000"/>
              </a:lnSpc>
              <a:spcAft>
                <a:spcPct val="35000"/>
              </a:spcAft>
              <a:tabLst>
                <a:tab pos="1827213" algn="r"/>
                <a:tab pos="1939925" algn="l"/>
              </a:tabLst>
            </a:pPr>
            <a:r>
              <a:rPr lang="en-US" altLang="ko-KR" sz="1800" b="1" dirty="0">
                <a:latin typeface="Tahoma" pitchFamily="34" charset="0"/>
                <a:ea typeface="Gulim" pitchFamily="34" charset="-127"/>
              </a:rPr>
              <a:t>	</a:t>
            </a:r>
            <a:r>
              <a:rPr lang="en-US" altLang="ko-KR" sz="1800" b="1" dirty="0" smtClean="0">
                <a:latin typeface="Tahoma" pitchFamily="34" charset="0"/>
                <a:ea typeface="Gulim" pitchFamily="34" charset="-127"/>
              </a:rPr>
              <a:t>		</a:t>
            </a:r>
            <a:endParaRPr lang="en-US" altLang="ko-KR" sz="1800" b="1" dirty="0">
              <a:latin typeface="Tahoma" pitchFamily="34" charset="0"/>
              <a:ea typeface="Gulim" pitchFamily="34" charset="-127"/>
            </a:endParaRPr>
          </a:p>
          <a:p>
            <a:pPr algn="l" defTabSz="762000">
              <a:lnSpc>
                <a:spcPct val="95000"/>
              </a:lnSpc>
              <a:spcAft>
                <a:spcPct val="35000"/>
              </a:spcAft>
              <a:tabLst>
                <a:tab pos="1827213" algn="r"/>
                <a:tab pos="1939925" algn="l"/>
              </a:tabLst>
            </a:pPr>
            <a:r>
              <a:rPr lang="en-US" altLang="ko-KR" sz="1800" b="1" dirty="0">
                <a:latin typeface="Tahoma" pitchFamily="34" charset="0"/>
                <a:ea typeface="Gulim" pitchFamily="34" charset="-127"/>
              </a:rPr>
              <a:t> 	</a:t>
            </a:r>
            <a:r>
              <a:rPr lang="en-US" altLang="ko-KR" b="1" dirty="0">
                <a:latin typeface="Tahoma" pitchFamily="34" charset="0"/>
                <a:ea typeface="Gulim" pitchFamily="34" charset="-127"/>
              </a:rPr>
              <a:t>Source:	 	LG Electronics</a:t>
            </a:r>
          </a:p>
        </p:txBody>
      </p:sp>
      <p:sp>
        <p:nvSpPr>
          <p:cNvPr id="2052" name="Rectangle 26"/>
          <p:cNvSpPr>
            <a:spLocks noGrp="1" noChangeArrowheads="1"/>
          </p:cNvSpPr>
          <p:nvPr>
            <p:ph type="ctrTitle"/>
          </p:nvPr>
        </p:nvSpPr>
        <p:spPr>
          <a:xfrm>
            <a:off x="684213" y="228600"/>
            <a:ext cx="7996237" cy="996950"/>
          </a:xfrm>
          <a:noFill/>
        </p:spPr>
        <p:txBody>
          <a:bodyPr anchor="t"/>
          <a:lstStyle/>
          <a:p>
            <a:r>
              <a:rPr lang="en-US" altLang="ko-KR" sz="3600" smtClean="0">
                <a:ea typeface="Gulim" pitchFamily="34" charset="-127"/>
              </a:rPr>
              <a:t> </a:t>
            </a:r>
            <a:r>
              <a:rPr lang="en-US" altLang="ko-KR" sz="2400" smtClean="0">
                <a:ea typeface="Gulim" pitchFamily="34" charset="-127"/>
              </a:rPr>
              <a:t>OMA-CD-CPNS-2010-0051R01-INP_Physical_Diagrams</a:t>
            </a:r>
            <a:endParaRPr lang="en-US" altLang="ko-KR" sz="2400" dirty="0" smtClean="0">
              <a:ea typeface="Gulim" pitchFamily="34" charset="-127"/>
            </a:endParaRPr>
          </a:p>
        </p:txBody>
      </p:sp>
      <p:sp>
        <p:nvSpPr>
          <p:cNvPr id="2053" name="Text Box 29"/>
          <p:cNvSpPr txBox="1">
            <a:spLocks noChangeArrowheads="1"/>
          </p:cNvSpPr>
          <p:nvPr/>
        </p:nvSpPr>
        <p:spPr bwMode="auto">
          <a:xfrm>
            <a:off x="2395538" y="2063750"/>
            <a:ext cx="287337" cy="349250"/>
          </a:xfrm>
          <a:prstGeom prst="rect">
            <a:avLst/>
          </a:prstGeom>
          <a:noFill/>
          <a:ln w="12700">
            <a:solidFill>
              <a:schemeClr val="tx2"/>
            </a:solidFill>
            <a:miter lim="800000"/>
            <a:headEnd/>
            <a:tailEnd/>
          </a:ln>
        </p:spPr>
        <p:txBody>
          <a:bodyPr lIns="0" tIns="44438" rIns="0" bIns="44438" anchor="ctr"/>
          <a:lstStyle/>
          <a:p>
            <a:pPr defTabSz="762000">
              <a:spcBef>
                <a:spcPct val="50000"/>
              </a:spcBef>
            </a:pPr>
            <a:r>
              <a:rPr lang="en-US" altLang="ko-KR" sz="1800" b="1">
                <a:solidFill>
                  <a:srgbClr val="800000"/>
                </a:solidFill>
                <a:latin typeface="Tahoma" pitchFamily="34" charset="0"/>
                <a:ea typeface="Gulim" pitchFamily="34" charset="-127"/>
              </a:rPr>
              <a:t>X</a:t>
            </a:r>
          </a:p>
        </p:txBody>
      </p:sp>
      <p:sp>
        <p:nvSpPr>
          <p:cNvPr id="2054" name="Text Box 30"/>
          <p:cNvSpPr txBox="1">
            <a:spLocks noChangeArrowheads="1"/>
          </p:cNvSpPr>
          <p:nvPr/>
        </p:nvSpPr>
        <p:spPr bwMode="auto">
          <a:xfrm>
            <a:off x="3995738" y="2063750"/>
            <a:ext cx="290512" cy="349250"/>
          </a:xfrm>
          <a:prstGeom prst="rect">
            <a:avLst/>
          </a:prstGeom>
          <a:noFill/>
          <a:ln w="12700">
            <a:solidFill>
              <a:schemeClr val="tx2"/>
            </a:solidFill>
            <a:miter lim="800000"/>
            <a:headEnd/>
            <a:tailEnd/>
          </a:ln>
        </p:spPr>
        <p:txBody>
          <a:bodyPr lIns="0" tIns="44438" rIns="0" bIns="44438" anchor="ctr"/>
          <a:lstStyle/>
          <a:p>
            <a:pPr defTabSz="762000">
              <a:spcBef>
                <a:spcPct val="50000"/>
              </a:spcBef>
            </a:pPr>
            <a:endParaRPr lang="en-GB"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11" tIns="45706" rIns="91411" bIns="45706">
            <a:spAutoFit/>
          </a:bodyPr>
          <a:lstStyle/>
          <a:p>
            <a:pPr algn="l" defTabSz="762000">
              <a:spcBef>
                <a:spcPct val="35000"/>
              </a:spcBef>
            </a:pPr>
            <a:r>
              <a:rPr lang="en-US" altLang="ko-KR" sz="900">
                <a:ea typeface="Gulim" pitchFamily="34" charset="-127"/>
                <a:cs typeface="Times New Roman" pitchFamily="18" charset="0"/>
              </a:rPr>
              <a:t>USE OF THIS DOCUMENT BY NON-OMA MEMBERS IS SUBJECT TO ALL OF THE TERMS AND CONDITIONS OF THE USE AGREEMENT (located at </a:t>
            </a:r>
            <a:r>
              <a:rPr lang="en-US" altLang="ko-KR" sz="900">
                <a:ea typeface="Gulim" pitchFamily="34" charset="-127"/>
                <a:cs typeface="Times New Roman" pitchFamily="18" charset="0"/>
                <a:hlinkClick r:id="rId6"/>
              </a:rPr>
              <a:t>http://www.openmobilealliance.org/UseAgreement.html</a:t>
            </a:r>
            <a:r>
              <a:rPr lang="en-US" altLang="ko-KR" sz="900">
                <a:ea typeface="Gulim" pitchFamily="34" charset="-127"/>
                <a:cs typeface="Times New Roman" pitchFamily="18" charset="0"/>
              </a:rPr>
              <a:t>) AND IF YOU HAVE NOT AGREED TO THE TERMS OF THE USE AGREEMENT, YOU DO NOT HAVE THE RIGHT TO USE, COPY OR DISTRIBUTE THIS DOCUMENT.</a:t>
            </a:r>
          </a:p>
          <a:p>
            <a:pPr algn="l" defTabSz="762000">
              <a:spcBef>
                <a:spcPct val="35000"/>
              </a:spcBef>
            </a:pPr>
            <a:r>
              <a:rPr lang="en-US" altLang="ko-KR" sz="900">
                <a:ea typeface="Gulim" pitchFamily="34" charset="-127"/>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11" tIns="45706" rIns="91411" bIns="45706">
            <a:spAutoFit/>
          </a:bodyPr>
          <a:lstStyle/>
          <a:p>
            <a:pPr defTabSz="762000">
              <a:spcBef>
                <a:spcPct val="35000"/>
              </a:spcBef>
            </a:pPr>
            <a:r>
              <a:rPr lang="en-US" altLang="ko-KR" sz="900" b="1">
                <a:ea typeface="Gulim" pitchFamily="34" charset="-127"/>
                <a:cs typeface="Times New Roman" pitchFamily="18" charset="0"/>
              </a:rPr>
              <a:t>Intellectual Property Rights</a:t>
            </a:r>
          </a:p>
          <a:p>
            <a:pPr algn="l" defTabSz="762000">
              <a:spcBef>
                <a:spcPct val="35000"/>
              </a:spcBef>
            </a:pPr>
            <a:r>
              <a:rPr lang="en-US" altLang="ko-KR" sz="900">
                <a:ea typeface="Gulim" pitchFamily="34"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sz="2800" dirty="0" smtClean="0"/>
              <a:t>Comments 4: Wireless Range </a:t>
            </a:r>
            <a:endParaRPr lang="en-GB" sz="2000" dirty="0" smtClean="0"/>
          </a:p>
        </p:txBody>
      </p:sp>
      <p:sp>
        <p:nvSpPr>
          <p:cNvPr id="38915" name="Rectangle 3"/>
          <p:cNvSpPr>
            <a:spLocks noGrp="1" noChangeArrowheads="1"/>
          </p:cNvSpPr>
          <p:nvPr>
            <p:ph type="body" sz="half" idx="2"/>
          </p:nvPr>
        </p:nvSpPr>
        <p:spPr>
          <a:xfrm>
            <a:off x="719138" y="1169988"/>
            <a:ext cx="8351837" cy="4703762"/>
          </a:xfrm>
        </p:spPr>
        <p:txBody>
          <a:bodyPr/>
          <a:lstStyle/>
          <a:p>
            <a:r>
              <a:rPr lang="en-US" altLang="ja-JP" sz="3200" dirty="0" smtClean="0">
                <a:ea typeface="MS PGothic" pitchFamily="34" charset="-128"/>
              </a:rPr>
              <a:t> </a:t>
            </a:r>
            <a:r>
              <a:rPr lang="en-US" sz="2400" dirty="0" smtClean="0"/>
              <a:t>Each circle shows the range of the wireless connection. Some CPNS entities can be in contact with several other CPNS entities. </a:t>
            </a:r>
            <a:r>
              <a:rPr lang="en-US" altLang="ja-JP" sz="2600" dirty="0" smtClean="0">
                <a:ea typeface="MS PGothic" pitchFamily="34" charset="-128"/>
              </a:rPr>
              <a:t> </a:t>
            </a:r>
          </a:p>
          <a:p>
            <a:r>
              <a:rPr lang="en-GB" sz="2400" dirty="0" smtClean="0"/>
              <a:t>The range of CPNS entities varies upon the nature of this entity.</a:t>
            </a:r>
          </a:p>
          <a:p>
            <a:pPr lvl="1"/>
            <a:r>
              <a:rPr lang="en-GB" sz="2000" dirty="0" smtClean="0"/>
              <a:t>PNE may have longer range than GW (e.g. PNE1 vs. GW 2).</a:t>
            </a:r>
          </a:p>
          <a:p>
            <a:pPr lvl="1"/>
            <a:r>
              <a:rPr lang="en-GB" sz="2000" dirty="0" smtClean="0"/>
              <a:t>A GW may be in the range of a PAN but cannot communicate with the master of this PAN (e.g. GW2 cannot communicate with PAN 1; GW1).</a:t>
            </a:r>
            <a:endParaRPr lang="en-GB" dirty="0" smtClean="0"/>
          </a:p>
          <a:p>
            <a:endParaRPr lang="en-US" altLang="ja-JP" sz="2600" dirty="0" smtClean="0">
              <a:ea typeface="MS PGothic" pitchFamily="34" charset="-128"/>
            </a:endParaRPr>
          </a:p>
          <a:p>
            <a:endParaRPr lang="en-US" altLang="ja-JP" sz="2600" dirty="0" smtClean="0">
              <a:ea typeface="MS PGothic" pitchFamily="34"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idx="4294967295"/>
          </p:nvPr>
        </p:nvSpPr>
        <p:spPr>
          <a:xfrm>
            <a:off x="185737" y="234950"/>
            <a:ext cx="8748712" cy="703262"/>
          </a:xfrm>
        </p:spPr>
        <p:txBody>
          <a:bodyPr/>
          <a:lstStyle/>
          <a:p>
            <a:r>
              <a:rPr lang="sv-SE" sz="2800" dirty="0" smtClean="0"/>
              <a:t>Figure 5: CPNS Enabler</a:t>
            </a:r>
            <a:endParaRPr lang="en-US" sz="2000" dirty="0" smtClean="0"/>
          </a:p>
        </p:txBody>
      </p:sp>
      <p:sp>
        <p:nvSpPr>
          <p:cNvPr id="43" name="Text Box 169"/>
          <p:cNvSpPr txBox="1">
            <a:spLocks noChangeArrowheads="1"/>
          </p:cNvSpPr>
          <p:nvPr/>
        </p:nvSpPr>
        <p:spPr bwMode="auto">
          <a:xfrm>
            <a:off x="2319337" y="3054350"/>
            <a:ext cx="642938" cy="307975"/>
          </a:xfrm>
          <a:prstGeom prst="rect">
            <a:avLst/>
          </a:prstGeom>
          <a:noFill/>
          <a:ln w="9525">
            <a:noFill/>
            <a:miter lim="800000"/>
            <a:headEnd/>
            <a:tailEnd/>
          </a:ln>
        </p:spPr>
        <p:txBody>
          <a:bodyPr wrap="none">
            <a:spAutoFit/>
          </a:bodyPr>
          <a:lstStyle/>
          <a:p>
            <a:r>
              <a:rPr lang="fr-FR" dirty="0"/>
              <a:t>GW 1</a:t>
            </a:r>
          </a:p>
        </p:txBody>
      </p:sp>
      <p:sp>
        <p:nvSpPr>
          <p:cNvPr id="44" name="Text Box 171"/>
          <p:cNvSpPr txBox="1">
            <a:spLocks noChangeArrowheads="1"/>
          </p:cNvSpPr>
          <p:nvPr/>
        </p:nvSpPr>
        <p:spPr bwMode="auto">
          <a:xfrm>
            <a:off x="1428750" y="4276725"/>
            <a:ext cx="703263" cy="307975"/>
          </a:xfrm>
          <a:prstGeom prst="rect">
            <a:avLst/>
          </a:prstGeom>
          <a:noFill/>
          <a:ln w="9525">
            <a:noFill/>
            <a:miter lim="800000"/>
            <a:headEnd/>
            <a:tailEnd/>
          </a:ln>
        </p:spPr>
        <p:txBody>
          <a:bodyPr wrap="none">
            <a:spAutoFit/>
          </a:bodyPr>
          <a:lstStyle/>
          <a:p>
            <a:r>
              <a:rPr lang="fr-FR"/>
              <a:t>PNE 1</a:t>
            </a:r>
          </a:p>
        </p:txBody>
      </p:sp>
      <p:sp>
        <p:nvSpPr>
          <p:cNvPr id="45" name="Oval 188"/>
          <p:cNvSpPr>
            <a:spLocks noChangeArrowheads="1"/>
          </p:cNvSpPr>
          <p:nvPr/>
        </p:nvSpPr>
        <p:spPr bwMode="auto">
          <a:xfrm>
            <a:off x="714375" y="2133600"/>
            <a:ext cx="2862263" cy="2649538"/>
          </a:xfrm>
          <a:prstGeom prst="ellipse">
            <a:avLst/>
          </a:prstGeom>
          <a:noFill/>
          <a:ln w="9525">
            <a:solidFill>
              <a:schemeClr val="tx1"/>
            </a:solidFill>
            <a:prstDash val="lgDashDotDot"/>
            <a:round/>
            <a:headEnd/>
            <a:tailEnd/>
          </a:ln>
        </p:spPr>
        <p:txBody>
          <a:bodyPr wrap="none" anchor="ctr"/>
          <a:lstStyle/>
          <a:p>
            <a:endParaRPr lang="en-GB"/>
          </a:p>
        </p:txBody>
      </p:sp>
      <p:sp>
        <p:nvSpPr>
          <p:cNvPr id="46" name="Text Box 171"/>
          <p:cNvSpPr txBox="1">
            <a:spLocks noChangeArrowheads="1"/>
          </p:cNvSpPr>
          <p:nvPr/>
        </p:nvSpPr>
        <p:spPr bwMode="auto">
          <a:xfrm>
            <a:off x="871537" y="2901950"/>
            <a:ext cx="703262" cy="307975"/>
          </a:xfrm>
          <a:prstGeom prst="rect">
            <a:avLst/>
          </a:prstGeom>
          <a:noFill/>
          <a:ln w="9525">
            <a:noFill/>
            <a:miter lim="800000"/>
            <a:headEnd/>
            <a:tailEnd/>
          </a:ln>
        </p:spPr>
        <p:txBody>
          <a:bodyPr wrap="none">
            <a:spAutoFit/>
          </a:bodyPr>
          <a:lstStyle/>
          <a:p>
            <a:r>
              <a:rPr lang="fr-FR" dirty="0"/>
              <a:t>PNE 2</a:t>
            </a:r>
          </a:p>
        </p:txBody>
      </p:sp>
      <p:sp>
        <p:nvSpPr>
          <p:cNvPr id="47" name="Text Box 191"/>
          <p:cNvSpPr txBox="1">
            <a:spLocks noChangeArrowheads="1"/>
          </p:cNvSpPr>
          <p:nvPr/>
        </p:nvSpPr>
        <p:spPr bwMode="auto">
          <a:xfrm>
            <a:off x="1857375" y="2347913"/>
            <a:ext cx="690563" cy="307975"/>
          </a:xfrm>
          <a:prstGeom prst="rect">
            <a:avLst/>
          </a:prstGeom>
          <a:noFill/>
          <a:ln w="9525">
            <a:noFill/>
            <a:miter lim="800000"/>
            <a:headEnd/>
            <a:tailEnd/>
          </a:ln>
        </p:spPr>
        <p:txBody>
          <a:bodyPr wrap="none">
            <a:spAutoFit/>
          </a:bodyPr>
          <a:lstStyle/>
          <a:p>
            <a:r>
              <a:rPr lang="fr-FR"/>
              <a:t>PAN 1</a:t>
            </a:r>
          </a:p>
        </p:txBody>
      </p:sp>
      <p:cxnSp>
        <p:nvCxnSpPr>
          <p:cNvPr id="48" name="Curved Connector 47"/>
          <p:cNvCxnSpPr>
            <a:endCxn id="45" idx="1"/>
          </p:cNvCxnSpPr>
          <p:nvPr/>
        </p:nvCxnSpPr>
        <p:spPr>
          <a:xfrm rot="5400000">
            <a:off x="716458" y="2023637"/>
            <a:ext cx="915066" cy="80893"/>
          </a:xfrm>
          <a:prstGeom prst="curved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9" name="Text Box 191"/>
          <p:cNvSpPr txBox="1">
            <a:spLocks noChangeArrowheads="1"/>
          </p:cNvSpPr>
          <p:nvPr/>
        </p:nvSpPr>
        <p:spPr bwMode="auto">
          <a:xfrm>
            <a:off x="414337" y="1225550"/>
            <a:ext cx="1098550" cy="307975"/>
          </a:xfrm>
          <a:prstGeom prst="rect">
            <a:avLst/>
          </a:prstGeom>
          <a:noFill/>
          <a:ln w="9525">
            <a:noFill/>
            <a:miter lim="800000"/>
            <a:headEnd/>
            <a:tailEnd/>
          </a:ln>
        </p:spPr>
        <p:txBody>
          <a:bodyPr wrap="none">
            <a:spAutoFit/>
          </a:bodyPr>
          <a:lstStyle/>
          <a:p>
            <a:r>
              <a:rPr lang="fr-FR" dirty="0"/>
              <a:t>PAN 1 area</a:t>
            </a:r>
          </a:p>
        </p:txBody>
      </p:sp>
      <p:sp>
        <p:nvSpPr>
          <p:cNvPr id="90" name="Oval 154"/>
          <p:cNvSpPr>
            <a:spLocks noChangeArrowheads="1"/>
          </p:cNvSpPr>
          <p:nvPr/>
        </p:nvSpPr>
        <p:spPr bwMode="auto">
          <a:xfrm>
            <a:off x="4572000" y="2847975"/>
            <a:ext cx="642938" cy="642938"/>
          </a:xfrm>
          <a:prstGeom prst="ellipse">
            <a:avLst/>
          </a:prstGeom>
          <a:noFill/>
          <a:ln w="9525">
            <a:solidFill>
              <a:schemeClr val="tx1"/>
            </a:solidFill>
            <a:round/>
            <a:headEnd/>
            <a:tailEnd/>
          </a:ln>
        </p:spPr>
        <p:txBody>
          <a:bodyPr wrap="none" anchor="ctr"/>
          <a:lstStyle/>
          <a:p>
            <a:endParaRPr lang="en-GB"/>
          </a:p>
        </p:txBody>
      </p:sp>
      <p:sp>
        <p:nvSpPr>
          <p:cNvPr id="91" name="Text Box 171"/>
          <p:cNvSpPr txBox="1">
            <a:spLocks noChangeArrowheads="1"/>
          </p:cNvSpPr>
          <p:nvPr/>
        </p:nvSpPr>
        <p:spPr bwMode="auto">
          <a:xfrm>
            <a:off x="4500563" y="3562350"/>
            <a:ext cx="1381125" cy="338138"/>
          </a:xfrm>
          <a:prstGeom prst="rect">
            <a:avLst/>
          </a:prstGeom>
          <a:noFill/>
          <a:ln w="9525">
            <a:noFill/>
            <a:miter lim="800000"/>
            <a:headEnd/>
            <a:tailEnd/>
          </a:ln>
        </p:spPr>
        <p:txBody>
          <a:bodyPr wrap="none">
            <a:spAutoFit/>
          </a:bodyPr>
          <a:lstStyle/>
          <a:p>
            <a:r>
              <a:rPr lang="fr-FR" sz="1600"/>
              <a:t>CPNS server</a:t>
            </a:r>
          </a:p>
        </p:txBody>
      </p:sp>
      <p:sp>
        <p:nvSpPr>
          <p:cNvPr id="92" name="Text Box 169"/>
          <p:cNvSpPr txBox="1">
            <a:spLocks noChangeArrowheads="1"/>
          </p:cNvSpPr>
          <p:nvPr/>
        </p:nvSpPr>
        <p:spPr bwMode="auto">
          <a:xfrm>
            <a:off x="7500937" y="3282950"/>
            <a:ext cx="642938" cy="307975"/>
          </a:xfrm>
          <a:prstGeom prst="rect">
            <a:avLst/>
          </a:prstGeom>
          <a:noFill/>
          <a:ln w="9525">
            <a:noFill/>
            <a:miter lim="800000"/>
            <a:headEnd/>
            <a:tailEnd/>
          </a:ln>
        </p:spPr>
        <p:txBody>
          <a:bodyPr wrap="none">
            <a:spAutoFit/>
          </a:bodyPr>
          <a:lstStyle/>
          <a:p>
            <a:r>
              <a:rPr lang="fr-FR" dirty="0"/>
              <a:t>GW 2</a:t>
            </a:r>
          </a:p>
        </p:txBody>
      </p:sp>
      <p:sp>
        <p:nvSpPr>
          <p:cNvPr id="93" name="Text Box 171"/>
          <p:cNvSpPr txBox="1">
            <a:spLocks noChangeArrowheads="1"/>
          </p:cNvSpPr>
          <p:nvPr/>
        </p:nvSpPr>
        <p:spPr bwMode="auto">
          <a:xfrm>
            <a:off x="6643688" y="4562475"/>
            <a:ext cx="703262" cy="307975"/>
          </a:xfrm>
          <a:prstGeom prst="rect">
            <a:avLst/>
          </a:prstGeom>
          <a:noFill/>
          <a:ln w="9525">
            <a:noFill/>
            <a:miter lim="800000"/>
            <a:headEnd/>
            <a:tailEnd/>
          </a:ln>
        </p:spPr>
        <p:txBody>
          <a:bodyPr wrap="none">
            <a:spAutoFit/>
          </a:bodyPr>
          <a:lstStyle/>
          <a:p>
            <a:r>
              <a:rPr lang="fr-FR"/>
              <a:t>PNE 3</a:t>
            </a:r>
          </a:p>
        </p:txBody>
      </p:sp>
      <p:sp>
        <p:nvSpPr>
          <p:cNvPr id="94" name="Oval 188"/>
          <p:cNvSpPr>
            <a:spLocks noChangeArrowheads="1"/>
          </p:cNvSpPr>
          <p:nvPr/>
        </p:nvSpPr>
        <p:spPr bwMode="auto">
          <a:xfrm>
            <a:off x="5857875" y="2341563"/>
            <a:ext cx="2862263" cy="2649537"/>
          </a:xfrm>
          <a:prstGeom prst="ellipse">
            <a:avLst/>
          </a:prstGeom>
          <a:noFill/>
          <a:ln w="9525">
            <a:solidFill>
              <a:schemeClr val="tx1"/>
            </a:solidFill>
            <a:prstDash val="lgDashDotDot"/>
            <a:round/>
            <a:headEnd/>
            <a:tailEnd/>
          </a:ln>
        </p:spPr>
        <p:txBody>
          <a:bodyPr wrap="none" anchor="ctr"/>
          <a:lstStyle/>
          <a:p>
            <a:endParaRPr lang="en-GB"/>
          </a:p>
        </p:txBody>
      </p:sp>
      <p:sp>
        <p:nvSpPr>
          <p:cNvPr id="95" name="Text Box 171"/>
          <p:cNvSpPr txBox="1">
            <a:spLocks noChangeArrowheads="1"/>
          </p:cNvSpPr>
          <p:nvPr/>
        </p:nvSpPr>
        <p:spPr bwMode="auto">
          <a:xfrm>
            <a:off x="7929563" y="4062413"/>
            <a:ext cx="704850" cy="307975"/>
          </a:xfrm>
          <a:prstGeom prst="rect">
            <a:avLst/>
          </a:prstGeom>
          <a:noFill/>
          <a:ln w="9525">
            <a:noFill/>
            <a:miter lim="800000"/>
            <a:headEnd/>
            <a:tailEnd/>
          </a:ln>
        </p:spPr>
        <p:txBody>
          <a:bodyPr wrap="none">
            <a:spAutoFit/>
          </a:bodyPr>
          <a:lstStyle/>
          <a:p>
            <a:r>
              <a:rPr lang="fr-FR"/>
              <a:t>PNE 4</a:t>
            </a:r>
          </a:p>
        </p:txBody>
      </p:sp>
      <p:sp>
        <p:nvSpPr>
          <p:cNvPr id="96" name="Text Box 191"/>
          <p:cNvSpPr txBox="1">
            <a:spLocks noChangeArrowheads="1"/>
          </p:cNvSpPr>
          <p:nvPr/>
        </p:nvSpPr>
        <p:spPr bwMode="auto">
          <a:xfrm>
            <a:off x="7715250" y="2919413"/>
            <a:ext cx="690563" cy="307975"/>
          </a:xfrm>
          <a:prstGeom prst="rect">
            <a:avLst/>
          </a:prstGeom>
          <a:noFill/>
          <a:ln w="9525">
            <a:noFill/>
            <a:miter lim="800000"/>
            <a:headEnd/>
            <a:tailEnd/>
          </a:ln>
        </p:spPr>
        <p:txBody>
          <a:bodyPr wrap="none">
            <a:spAutoFit/>
          </a:bodyPr>
          <a:lstStyle/>
          <a:p>
            <a:r>
              <a:rPr lang="fr-FR"/>
              <a:t>PAN 2</a:t>
            </a:r>
          </a:p>
        </p:txBody>
      </p:sp>
      <p:cxnSp>
        <p:nvCxnSpPr>
          <p:cNvPr id="97" name="Curved Connector 96"/>
          <p:cNvCxnSpPr/>
          <p:nvPr/>
        </p:nvCxnSpPr>
        <p:spPr>
          <a:xfrm rot="5400000">
            <a:off x="7620795" y="1624808"/>
            <a:ext cx="888998" cy="700086"/>
          </a:xfrm>
          <a:prstGeom prst="curved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8" name="Text Box 191"/>
          <p:cNvSpPr txBox="1">
            <a:spLocks noChangeArrowheads="1"/>
          </p:cNvSpPr>
          <p:nvPr/>
        </p:nvSpPr>
        <p:spPr bwMode="auto">
          <a:xfrm>
            <a:off x="7929563" y="1133475"/>
            <a:ext cx="1098550" cy="307975"/>
          </a:xfrm>
          <a:prstGeom prst="rect">
            <a:avLst/>
          </a:prstGeom>
          <a:noFill/>
          <a:ln w="9525">
            <a:noFill/>
            <a:miter lim="800000"/>
            <a:headEnd/>
            <a:tailEnd/>
          </a:ln>
        </p:spPr>
        <p:txBody>
          <a:bodyPr wrap="none">
            <a:spAutoFit/>
          </a:bodyPr>
          <a:lstStyle/>
          <a:p>
            <a:r>
              <a:rPr lang="fr-FR" dirty="0"/>
              <a:t>PAN 2 area</a:t>
            </a:r>
          </a:p>
        </p:txBody>
      </p:sp>
      <p:cxnSp>
        <p:nvCxnSpPr>
          <p:cNvPr id="99" name="Straight Arrow Connector 98"/>
          <p:cNvCxnSpPr>
            <a:stCxn id="160" idx="6"/>
            <a:endCxn id="90" idx="2"/>
          </p:cNvCxnSpPr>
          <p:nvPr/>
        </p:nvCxnSpPr>
        <p:spPr>
          <a:xfrm flipV="1">
            <a:off x="2357438" y="3170238"/>
            <a:ext cx="2214562" cy="249237"/>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a:stCxn id="157" idx="2"/>
            <a:endCxn id="90" idx="6"/>
          </p:cNvCxnSpPr>
          <p:nvPr/>
        </p:nvCxnSpPr>
        <p:spPr>
          <a:xfrm rot="10800000">
            <a:off x="5214938" y="3170238"/>
            <a:ext cx="1857375" cy="46355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1" name="Oval 154"/>
          <p:cNvSpPr>
            <a:spLocks noChangeArrowheads="1"/>
          </p:cNvSpPr>
          <p:nvPr/>
        </p:nvSpPr>
        <p:spPr bwMode="auto">
          <a:xfrm>
            <a:off x="6281737" y="1530350"/>
            <a:ext cx="431800" cy="431800"/>
          </a:xfrm>
          <a:prstGeom prst="ellipse">
            <a:avLst/>
          </a:prstGeom>
          <a:noFill/>
          <a:ln w="9525">
            <a:solidFill>
              <a:schemeClr val="tx1"/>
            </a:solidFill>
            <a:round/>
            <a:headEnd/>
            <a:tailEnd/>
          </a:ln>
        </p:spPr>
        <p:txBody>
          <a:bodyPr wrap="none" anchor="ctr"/>
          <a:lstStyle/>
          <a:p>
            <a:endParaRPr lang="en-GB"/>
          </a:p>
        </p:txBody>
      </p:sp>
      <p:sp>
        <p:nvSpPr>
          <p:cNvPr id="102" name="Text Box 171"/>
          <p:cNvSpPr txBox="1">
            <a:spLocks noChangeArrowheads="1"/>
          </p:cNvSpPr>
          <p:nvPr/>
        </p:nvSpPr>
        <p:spPr bwMode="auto">
          <a:xfrm>
            <a:off x="5900737" y="1149350"/>
            <a:ext cx="1319213" cy="307975"/>
          </a:xfrm>
          <a:prstGeom prst="rect">
            <a:avLst/>
          </a:prstGeom>
          <a:noFill/>
          <a:ln w="9525">
            <a:noFill/>
            <a:miter lim="800000"/>
            <a:headEnd/>
            <a:tailEnd/>
          </a:ln>
        </p:spPr>
        <p:txBody>
          <a:bodyPr wrap="none">
            <a:spAutoFit/>
          </a:bodyPr>
          <a:lstStyle/>
          <a:p>
            <a:r>
              <a:rPr lang="fr-FR" dirty="0" err="1"/>
              <a:t>External</a:t>
            </a:r>
            <a:r>
              <a:rPr lang="fr-FR" dirty="0"/>
              <a:t> </a:t>
            </a:r>
            <a:r>
              <a:rPr lang="fr-FR" dirty="0" err="1"/>
              <a:t>entity</a:t>
            </a:r>
            <a:endParaRPr lang="fr-FR" dirty="0"/>
          </a:p>
        </p:txBody>
      </p:sp>
      <p:cxnSp>
        <p:nvCxnSpPr>
          <p:cNvPr id="103" name="Straight Arrow Connector 102"/>
          <p:cNvCxnSpPr>
            <a:stCxn id="101" idx="3"/>
            <a:endCxn id="90" idx="0"/>
          </p:cNvCxnSpPr>
          <p:nvPr/>
        </p:nvCxnSpPr>
        <p:spPr>
          <a:xfrm rot="5400000">
            <a:off x="5144691" y="1647692"/>
            <a:ext cx="949061" cy="1451504"/>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4" name="Text Box 169"/>
          <p:cNvSpPr txBox="1">
            <a:spLocks noChangeArrowheads="1"/>
          </p:cNvSpPr>
          <p:nvPr/>
        </p:nvSpPr>
        <p:spPr bwMode="auto">
          <a:xfrm>
            <a:off x="2643188" y="3776663"/>
            <a:ext cx="642937" cy="307975"/>
          </a:xfrm>
          <a:prstGeom prst="rect">
            <a:avLst/>
          </a:prstGeom>
          <a:noFill/>
          <a:ln w="9525">
            <a:noFill/>
            <a:miter lim="800000"/>
            <a:headEnd/>
            <a:tailEnd/>
          </a:ln>
        </p:spPr>
        <p:txBody>
          <a:bodyPr wrap="none">
            <a:spAutoFit/>
          </a:bodyPr>
          <a:lstStyle/>
          <a:p>
            <a:r>
              <a:rPr lang="fr-FR"/>
              <a:t>GW 3</a:t>
            </a:r>
          </a:p>
        </p:txBody>
      </p:sp>
      <p:sp>
        <p:nvSpPr>
          <p:cNvPr id="105" name="Oval 188"/>
          <p:cNvSpPr>
            <a:spLocks noChangeArrowheads="1"/>
          </p:cNvSpPr>
          <p:nvPr/>
        </p:nvSpPr>
        <p:spPr bwMode="auto">
          <a:xfrm>
            <a:off x="1281113" y="2990850"/>
            <a:ext cx="2862262" cy="2649538"/>
          </a:xfrm>
          <a:prstGeom prst="ellipse">
            <a:avLst/>
          </a:prstGeom>
          <a:noFill/>
          <a:ln w="9525">
            <a:solidFill>
              <a:schemeClr val="tx1"/>
            </a:solidFill>
            <a:prstDash val="lgDashDotDot"/>
            <a:round/>
            <a:headEnd/>
            <a:tailEnd/>
          </a:ln>
        </p:spPr>
        <p:txBody>
          <a:bodyPr wrap="none" anchor="ctr"/>
          <a:lstStyle/>
          <a:p>
            <a:endParaRPr lang="en-GB"/>
          </a:p>
        </p:txBody>
      </p:sp>
      <p:sp>
        <p:nvSpPr>
          <p:cNvPr id="106" name="Text Box 191"/>
          <p:cNvSpPr txBox="1">
            <a:spLocks noChangeArrowheads="1"/>
          </p:cNvSpPr>
          <p:nvPr/>
        </p:nvSpPr>
        <p:spPr bwMode="auto">
          <a:xfrm>
            <a:off x="185737" y="5492750"/>
            <a:ext cx="1098550" cy="307975"/>
          </a:xfrm>
          <a:prstGeom prst="rect">
            <a:avLst/>
          </a:prstGeom>
          <a:noFill/>
          <a:ln w="9525">
            <a:noFill/>
            <a:miter lim="800000"/>
            <a:headEnd/>
            <a:tailEnd/>
          </a:ln>
        </p:spPr>
        <p:txBody>
          <a:bodyPr wrap="none">
            <a:spAutoFit/>
          </a:bodyPr>
          <a:lstStyle/>
          <a:p>
            <a:r>
              <a:rPr lang="fr-FR" dirty="0"/>
              <a:t>PAN 3 area</a:t>
            </a:r>
          </a:p>
        </p:txBody>
      </p:sp>
      <p:cxnSp>
        <p:nvCxnSpPr>
          <p:cNvPr id="107" name="Curved Connector 37"/>
          <p:cNvCxnSpPr>
            <a:endCxn id="105" idx="3"/>
          </p:cNvCxnSpPr>
          <p:nvPr/>
        </p:nvCxnSpPr>
        <p:spPr>
          <a:xfrm rot="5400000" flipH="1" flipV="1">
            <a:off x="1318120" y="5339189"/>
            <a:ext cx="468978" cy="295345"/>
          </a:xfrm>
          <a:prstGeom prst="curved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8" name="Text Box 171"/>
          <p:cNvSpPr txBox="1">
            <a:spLocks noChangeArrowheads="1"/>
          </p:cNvSpPr>
          <p:nvPr/>
        </p:nvSpPr>
        <p:spPr bwMode="auto">
          <a:xfrm>
            <a:off x="2357438" y="5419725"/>
            <a:ext cx="703262" cy="307975"/>
          </a:xfrm>
          <a:prstGeom prst="rect">
            <a:avLst/>
          </a:prstGeom>
          <a:noFill/>
          <a:ln w="9525">
            <a:noFill/>
            <a:miter lim="800000"/>
            <a:headEnd/>
            <a:tailEnd/>
          </a:ln>
        </p:spPr>
        <p:txBody>
          <a:bodyPr wrap="none">
            <a:spAutoFit/>
          </a:bodyPr>
          <a:lstStyle/>
          <a:p>
            <a:r>
              <a:rPr lang="fr-FR"/>
              <a:t>PNE 5</a:t>
            </a:r>
          </a:p>
        </p:txBody>
      </p:sp>
      <p:cxnSp>
        <p:nvCxnSpPr>
          <p:cNvPr id="109" name="Straight Arrow Connector 108"/>
          <p:cNvCxnSpPr>
            <a:stCxn id="161" idx="7"/>
          </p:cNvCxnSpPr>
          <p:nvPr/>
        </p:nvCxnSpPr>
        <p:spPr>
          <a:xfrm rot="5400000" flipH="1" flipV="1">
            <a:off x="3258344" y="2812256"/>
            <a:ext cx="992188" cy="1635125"/>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a:stCxn id="160" idx="5"/>
            <a:endCxn id="161" idx="1"/>
          </p:cNvCxnSpPr>
          <p:nvPr/>
        </p:nvCxnSpPr>
        <p:spPr>
          <a:xfrm rot="16200000" flipH="1">
            <a:off x="2186781" y="3677445"/>
            <a:ext cx="555625" cy="341312"/>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a:stCxn id="161" idx="4"/>
            <a:endCxn id="166" idx="0"/>
          </p:cNvCxnSpPr>
          <p:nvPr/>
        </p:nvCxnSpPr>
        <p:spPr>
          <a:xfrm rot="5400000">
            <a:off x="2446338" y="4794250"/>
            <a:ext cx="642937" cy="36513"/>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a:stCxn id="167" idx="0"/>
            <a:endCxn id="160" idx="3"/>
          </p:cNvCxnSpPr>
          <p:nvPr/>
        </p:nvCxnSpPr>
        <p:spPr>
          <a:xfrm rot="5400000" flipH="1" flipV="1">
            <a:off x="1624806" y="3694907"/>
            <a:ext cx="492125" cy="242888"/>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a:stCxn id="167" idx="6"/>
            <a:endCxn id="161" idx="2"/>
          </p:cNvCxnSpPr>
          <p:nvPr/>
        </p:nvCxnSpPr>
        <p:spPr>
          <a:xfrm>
            <a:off x="1857375" y="4170363"/>
            <a:ext cx="714375" cy="106362"/>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a:stCxn id="168" idx="5"/>
            <a:endCxn id="160" idx="1"/>
          </p:cNvCxnSpPr>
          <p:nvPr/>
        </p:nvCxnSpPr>
        <p:spPr>
          <a:xfrm rot="16200000" flipH="1">
            <a:off x="1575594" y="2851944"/>
            <a:ext cx="452438" cy="38100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a:stCxn id="157" idx="3"/>
            <a:endCxn id="162" idx="7"/>
          </p:cNvCxnSpPr>
          <p:nvPr/>
        </p:nvCxnSpPr>
        <p:spPr>
          <a:xfrm rot="5400000">
            <a:off x="6683375" y="3927475"/>
            <a:ext cx="595313" cy="309563"/>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a:stCxn id="164" idx="2"/>
            <a:endCxn id="157" idx="6"/>
          </p:cNvCxnSpPr>
          <p:nvPr/>
        </p:nvCxnSpPr>
        <p:spPr>
          <a:xfrm rot="10800000">
            <a:off x="7500938" y="3633788"/>
            <a:ext cx="571500" cy="322262"/>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7" name="Text Box 191"/>
          <p:cNvSpPr txBox="1">
            <a:spLocks noChangeArrowheads="1"/>
          </p:cNvSpPr>
          <p:nvPr/>
        </p:nvSpPr>
        <p:spPr bwMode="auto">
          <a:xfrm rot="150988">
            <a:off x="2362200" y="4786313"/>
            <a:ext cx="714375" cy="260350"/>
          </a:xfrm>
          <a:prstGeom prst="rect">
            <a:avLst/>
          </a:prstGeom>
          <a:noFill/>
          <a:ln w="9525">
            <a:noFill/>
            <a:miter lim="800000"/>
            <a:headEnd/>
            <a:tailEnd/>
          </a:ln>
        </p:spPr>
        <p:txBody>
          <a:bodyPr>
            <a:spAutoFit/>
          </a:bodyPr>
          <a:lstStyle/>
          <a:p>
            <a:pPr>
              <a:defRPr/>
            </a:pPr>
            <a:r>
              <a:rPr lang="fr-FR" sz="1050" dirty="0"/>
              <a:t>CPNS-1</a:t>
            </a:r>
          </a:p>
        </p:txBody>
      </p:sp>
      <p:sp>
        <p:nvSpPr>
          <p:cNvPr id="118" name="Text Box 191"/>
          <p:cNvSpPr txBox="1">
            <a:spLocks noChangeArrowheads="1"/>
          </p:cNvSpPr>
          <p:nvPr/>
        </p:nvSpPr>
        <p:spPr bwMode="auto">
          <a:xfrm rot="18555918">
            <a:off x="1470819" y="2932907"/>
            <a:ext cx="714375" cy="261937"/>
          </a:xfrm>
          <a:prstGeom prst="rect">
            <a:avLst/>
          </a:prstGeom>
          <a:noFill/>
          <a:ln w="9525">
            <a:noFill/>
            <a:miter lim="800000"/>
            <a:headEnd/>
            <a:tailEnd/>
          </a:ln>
        </p:spPr>
        <p:txBody>
          <a:bodyPr>
            <a:spAutoFit/>
          </a:bodyPr>
          <a:lstStyle/>
          <a:p>
            <a:pPr>
              <a:defRPr/>
            </a:pPr>
            <a:r>
              <a:rPr lang="fr-FR" sz="1050" dirty="0"/>
              <a:t>CPNS-1</a:t>
            </a:r>
          </a:p>
        </p:txBody>
      </p:sp>
      <p:sp>
        <p:nvSpPr>
          <p:cNvPr id="119" name="Text Box 191"/>
          <p:cNvSpPr txBox="1">
            <a:spLocks noChangeArrowheads="1"/>
          </p:cNvSpPr>
          <p:nvPr/>
        </p:nvSpPr>
        <p:spPr bwMode="auto">
          <a:xfrm rot="4477289">
            <a:off x="3650456" y="3167857"/>
            <a:ext cx="714375" cy="261938"/>
          </a:xfrm>
          <a:prstGeom prst="rect">
            <a:avLst/>
          </a:prstGeom>
          <a:noFill/>
          <a:ln w="9525">
            <a:noFill/>
            <a:miter lim="800000"/>
            <a:headEnd/>
            <a:tailEnd/>
          </a:ln>
        </p:spPr>
        <p:txBody>
          <a:bodyPr>
            <a:spAutoFit/>
          </a:bodyPr>
          <a:lstStyle/>
          <a:p>
            <a:pPr>
              <a:defRPr/>
            </a:pPr>
            <a:r>
              <a:rPr lang="fr-FR" sz="1050" dirty="0"/>
              <a:t>CPNS-2</a:t>
            </a:r>
          </a:p>
        </p:txBody>
      </p:sp>
      <p:sp>
        <p:nvSpPr>
          <p:cNvPr id="120" name="Text Box 191"/>
          <p:cNvSpPr txBox="1">
            <a:spLocks noChangeArrowheads="1"/>
          </p:cNvSpPr>
          <p:nvPr/>
        </p:nvSpPr>
        <p:spPr bwMode="auto">
          <a:xfrm rot="17285498">
            <a:off x="5164931" y="3086894"/>
            <a:ext cx="714375" cy="261938"/>
          </a:xfrm>
          <a:prstGeom prst="rect">
            <a:avLst/>
          </a:prstGeom>
          <a:noFill/>
          <a:ln w="9525">
            <a:noFill/>
            <a:miter lim="800000"/>
            <a:headEnd/>
            <a:tailEnd/>
          </a:ln>
        </p:spPr>
        <p:txBody>
          <a:bodyPr>
            <a:spAutoFit/>
          </a:bodyPr>
          <a:lstStyle/>
          <a:p>
            <a:pPr>
              <a:defRPr/>
            </a:pPr>
            <a:r>
              <a:rPr lang="fr-FR" sz="1050" dirty="0"/>
              <a:t>CPNS-2</a:t>
            </a:r>
          </a:p>
        </p:txBody>
      </p:sp>
      <p:sp>
        <p:nvSpPr>
          <p:cNvPr id="121" name="Text Box 191"/>
          <p:cNvSpPr txBox="1">
            <a:spLocks noChangeArrowheads="1"/>
          </p:cNvSpPr>
          <p:nvPr/>
        </p:nvSpPr>
        <p:spPr bwMode="auto">
          <a:xfrm rot="3368734">
            <a:off x="5089297" y="2302371"/>
            <a:ext cx="714375" cy="261937"/>
          </a:xfrm>
          <a:prstGeom prst="rect">
            <a:avLst/>
          </a:prstGeom>
          <a:noFill/>
          <a:ln w="9525">
            <a:noFill/>
            <a:miter lim="800000"/>
            <a:headEnd/>
            <a:tailEnd/>
          </a:ln>
        </p:spPr>
        <p:txBody>
          <a:bodyPr>
            <a:spAutoFit/>
          </a:bodyPr>
          <a:lstStyle/>
          <a:p>
            <a:pPr>
              <a:defRPr/>
            </a:pPr>
            <a:r>
              <a:rPr lang="fr-FR" sz="1050" dirty="0"/>
              <a:t>CPNS-5</a:t>
            </a:r>
          </a:p>
        </p:txBody>
      </p:sp>
      <p:sp>
        <p:nvSpPr>
          <p:cNvPr id="122" name="Text Box 191"/>
          <p:cNvSpPr txBox="1">
            <a:spLocks noChangeArrowheads="1"/>
          </p:cNvSpPr>
          <p:nvPr/>
        </p:nvSpPr>
        <p:spPr bwMode="auto">
          <a:xfrm rot="20056355">
            <a:off x="2122488" y="3705225"/>
            <a:ext cx="714375" cy="260350"/>
          </a:xfrm>
          <a:prstGeom prst="rect">
            <a:avLst/>
          </a:prstGeom>
          <a:noFill/>
          <a:ln w="9525">
            <a:noFill/>
            <a:miter lim="800000"/>
            <a:headEnd/>
            <a:tailEnd/>
          </a:ln>
        </p:spPr>
        <p:txBody>
          <a:bodyPr>
            <a:spAutoFit/>
          </a:bodyPr>
          <a:lstStyle/>
          <a:p>
            <a:pPr>
              <a:defRPr/>
            </a:pPr>
            <a:r>
              <a:rPr lang="fr-FR" sz="1050" dirty="0"/>
              <a:t>CPNS-3</a:t>
            </a:r>
          </a:p>
        </p:txBody>
      </p:sp>
      <p:cxnSp>
        <p:nvCxnSpPr>
          <p:cNvPr id="123" name="Straight Arrow Connector 122"/>
          <p:cNvCxnSpPr>
            <a:stCxn id="163" idx="4"/>
            <a:endCxn id="157" idx="0"/>
          </p:cNvCxnSpPr>
          <p:nvPr/>
        </p:nvCxnSpPr>
        <p:spPr>
          <a:xfrm rot="16200000" flipH="1">
            <a:off x="6947694" y="3080544"/>
            <a:ext cx="571500" cy="106362"/>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4" name="Text Box 171"/>
          <p:cNvSpPr txBox="1">
            <a:spLocks noChangeArrowheads="1"/>
          </p:cNvSpPr>
          <p:nvPr/>
        </p:nvSpPr>
        <p:spPr bwMode="auto">
          <a:xfrm>
            <a:off x="6357938" y="2705100"/>
            <a:ext cx="703262" cy="307975"/>
          </a:xfrm>
          <a:prstGeom prst="rect">
            <a:avLst/>
          </a:prstGeom>
          <a:noFill/>
          <a:ln w="9525">
            <a:noFill/>
            <a:miter lim="800000"/>
            <a:headEnd/>
            <a:tailEnd/>
          </a:ln>
        </p:spPr>
        <p:txBody>
          <a:bodyPr wrap="none">
            <a:spAutoFit/>
          </a:bodyPr>
          <a:lstStyle/>
          <a:p>
            <a:r>
              <a:rPr lang="fr-FR"/>
              <a:t>PNE 6</a:t>
            </a:r>
          </a:p>
        </p:txBody>
      </p:sp>
      <p:cxnSp>
        <p:nvCxnSpPr>
          <p:cNvPr id="125" name="Straight Arrow Connector 124"/>
          <p:cNvCxnSpPr>
            <a:stCxn id="101" idx="5"/>
            <a:endCxn id="163" idx="1"/>
          </p:cNvCxnSpPr>
          <p:nvPr/>
        </p:nvCxnSpPr>
        <p:spPr>
          <a:xfrm rot="16200000" flipH="1">
            <a:off x="6493932" y="2055282"/>
            <a:ext cx="766134" cy="453397"/>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6" name="Text Box 191"/>
          <p:cNvSpPr txBox="1">
            <a:spLocks noChangeArrowheads="1"/>
          </p:cNvSpPr>
          <p:nvPr/>
        </p:nvSpPr>
        <p:spPr bwMode="auto">
          <a:xfrm rot="18426526">
            <a:off x="6067859" y="2158121"/>
            <a:ext cx="714375" cy="261938"/>
          </a:xfrm>
          <a:prstGeom prst="rect">
            <a:avLst/>
          </a:prstGeom>
          <a:noFill/>
          <a:ln w="9525">
            <a:noFill/>
            <a:miter lim="800000"/>
            <a:headEnd/>
            <a:tailEnd/>
          </a:ln>
        </p:spPr>
        <p:txBody>
          <a:bodyPr>
            <a:spAutoFit/>
          </a:bodyPr>
          <a:lstStyle/>
          <a:p>
            <a:pPr>
              <a:defRPr/>
            </a:pPr>
            <a:r>
              <a:rPr lang="fr-FR" sz="1050" dirty="0"/>
              <a:t>CPNS-6</a:t>
            </a:r>
          </a:p>
        </p:txBody>
      </p:sp>
      <p:sp>
        <p:nvSpPr>
          <p:cNvPr id="127" name="Oval 188"/>
          <p:cNvSpPr>
            <a:spLocks noChangeArrowheads="1"/>
          </p:cNvSpPr>
          <p:nvPr/>
        </p:nvSpPr>
        <p:spPr bwMode="auto">
          <a:xfrm>
            <a:off x="2066925" y="3770313"/>
            <a:ext cx="2862263" cy="2649537"/>
          </a:xfrm>
          <a:prstGeom prst="ellipse">
            <a:avLst/>
          </a:prstGeom>
          <a:noFill/>
          <a:ln w="9525">
            <a:solidFill>
              <a:schemeClr val="tx1"/>
            </a:solidFill>
            <a:prstDash val="lgDashDotDot"/>
            <a:round/>
            <a:headEnd/>
            <a:tailEnd/>
          </a:ln>
        </p:spPr>
        <p:txBody>
          <a:bodyPr wrap="none" anchor="ctr"/>
          <a:lstStyle/>
          <a:p>
            <a:endParaRPr lang="en-GB"/>
          </a:p>
        </p:txBody>
      </p:sp>
      <p:cxnSp>
        <p:nvCxnSpPr>
          <p:cNvPr id="128" name="Straight Arrow Connector 127"/>
          <p:cNvCxnSpPr>
            <a:stCxn id="161" idx="5"/>
            <a:endCxn id="159" idx="1"/>
          </p:cNvCxnSpPr>
          <p:nvPr/>
        </p:nvCxnSpPr>
        <p:spPr>
          <a:xfrm rot="16200000" flipH="1">
            <a:off x="2936875" y="4427538"/>
            <a:ext cx="484187" cy="484188"/>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9" name="Text Box 191"/>
          <p:cNvSpPr txBox="1">
            <a:spLocks noChangeArrowheads="1"/>
          </p:cNvSpPr>
          <p:nvPr/>
        </p:nvSpPr>
        <p:spPr bwMode="auto">
          <a:xfrm rot="19631125">
            <a:off x="2806700" y="4562475"/>
            <a:ext cx="714375" cy="260350"/>
          </a:xfrm>
          <a:prstGeom prst="rect">
            <a:avLst/>
          </a:prstGeom>
          <a:noFill/>
          <a:ln w="9525">
            <a:noFill/>
            <a:miter lim="800000"/>
            <a:headEnd/>
            <a:tailEnd/>
          </a:ln>
        </p:spPr>
        <p:txBody>
          <a:bodyPr>
            <a:spAutoFit/>
          </a:bodyPr>
          <a:lstStyle/>
          <a:p>
            <a:pPr>
              <a:defRPr/>
            </a:pPr>
            <a:r>
              <a:rPr lang="fr-FR" sz="1050" dirty="0"/>
              <a:t>CPNS-3</a:t>
            </a:r>
          </a:p>
        </p:txBody>
      </p:sp>
      <p:sp>
        <p:nvSpPr>
          <p:cNvPr id="130" name="Text Box 169"/>
          <p:cNvSpPr txBox="1">
            <a:spLocks noChangeArrowheads="1"/>
          </p:cNvSpPr>
          <p:nvPr/>
        </p:nvSpPr>
        <p:spPr bwMode="auto">
          <a:xfrm>
            <a:off x="3143250" y="5205413"/>
            <a:ext cx="642938" cy="307975"/>
          </a:xfrm>
          <a:prstGeom prst="rect">
            <a:avLst/>
          </a:prstGeom>
          <a:noFill/>
          <a:ln w="9525">
            <a:noFill/>
            <a:miter lim="800000"/>
            <a:headEnd/>
            <a:tailEnd/>
          </a:ln>
        </p:spPr>
        <p:txBody>
          <a:bodyPr wrap="none">
            <a:spAutoFit/>
          </a:bodyPr>
          <a:lstStyle/>
          <a:p>
            <a:r>
              <a:rPr lang="fr-FR"/>
              <a:t>GW 4</a:t>
            </a:r>
          </a:p>
        </p:txBody>
      </p:sp>
      <p:sp>
        <p:nvSpPr>
          <p:cNvPr id="131" name="Text Box 191"/>
          <p:cNvSpPr txBox="1">
            <a:spLocks noChangeArrowheads="1"/>
          </p:cNvSpPr>
          <p:nvPr/>
        </p:nvSpPr>
        <p:spPr bwMode="auto">
          <a:xfrm rot="16200000">
            <a:off x="3797300" y="5083176"/>
            <a:ext cx="714375" cy="260350"/>
          </a:xfrm>
          <a:prstGeom prst="rect">
            <a:avLst/>
          </a:prstGeom>
          <a:noFill/>
          <a:ln w="9525">
            <a:noFill/>
            <a:miter lim="800000"/>
            <a:headEnd/>
            <a:tailEnd/>
          </a:ln>
        </p:spPr>
        <p:txBody>
          <a:bodyPr>
            <a:spAutoFit/>
          </a:bodyPr>
          <a:lstStyle/>
          <a:p>
            <a:pPr>
              <a:defRPr/>
            </a:pPr>
            <a:r>
              <a:rPr lang="fr-FR" sz="1050" dirty="0"/>
              <a:t>CPNS-1</a:t>
            </a:r>
          </a:p>
        </p:txBody>
      </p:sp>
      <p:cxnSp>
        <p:nvCxnSpPr>
          <p:cNvPr id="132" name="Straight Arrow Connector 131"/>
          <p:cNvCxnSpPr>
            <a:stCxn id="159" idx="6"/>
            <a:endCxn id="165" idx="2"/>
          </p:cNvCxnSpPr>
          <p:nvPr/>
        </p:nvCxnSpPr>
        <p:spPr>
          <a:xfrm>
            <a:off x="3786188" y="5062538"/>
            <a:ext cx="714375" cy="179387"/>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3" name="Text Box 171"/>
          <p:cNvSpPr txBox="1">
            <a:spLocks noChangeArrowheads="1"/>
          </p:cNvSpPr>
          <p:nvPr/>
        </p:nvSpPr>
        <p:spPr bwMode="auto">
          <a:xfrm>
            <a:off x="4214813" y="5491163"/>
            <a:ext cx="654050" cy="307975"/>
          </a:xfrm>
          <a:prstGeom prst="rect">
            <a:avLst/>
          </a:prstGeom>
          <a:noFill/>
          <a:ln w="9525">
            <a:noFill/>
            <a:miter lim="800000"/>
            <a:headEnd/>
            <a:tailEnd/>
          </a:ln>
        </p:spPr>
        <p:txBody>
          <a:bodyPr wrap="none">
            <a:spAutoFit/>
          </a:bodyPr>
          <a:lstStyle/>
          <a:p>
            <a:r>
              <a:rPr lang="fr-FR"/>
              <a:t>PNE6</a:t>
            </a:r>
          </a:p>
        </p:txBody>
      </p:sp>
      <p:cxnSp>
        <p:nvCxnSpPr>
          <p:cNvPr id="134" name="Straight Arrow Connector 133"/>
          <p:cNvCxnSpPr>
            <a:stCxn id="159" idx="7"/>
            <a:endCxn id="90" idx="3"/>
          </p:cNvCxnSpPr>
          <p:nvPr/>
        </p:nvCxnSpPr>
        <p:spPr>
          <a:xfrm rot="5400000" flipH="1" flipV="1">
            <a:off x="3436938" y="3683000"/>
            <a:ext cx="1514475" cy="942975"/>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5" name="Text Box 191"/>
          <p:cNvSpPr txBox="1">
            <a:spLocks noChangeArrowheads="1"/>
          </p:cNvSpPr>
          <p:nvPr/>
        </p:nvSpPr>
        <p:spPr bwMode="auto">
          <a:xfrm rot="6143069">
            <a:off x="1790700" y="4078288"/>
            <a:ext cx="714375" cy="260350"/>
          </a:xfrm>
          <a:prstGeom prst="rect">
            <a:avLst/>
          </a:prstGeom>
          <a:noFill/>
          <a:ln w="9525">
            <a:noFill/>
            <a:miter lim="800000"/>
            <a:headEnd/>
            <a:tailEnd/>
          </a:ln>
        </p:spPr>
        <p:txBody>
          <a:bodyPr>
            <a:spAutoFit/>
          </a:bodyPr>
          <a:lstStyle/>
          <a:p>
            <a:pPr>
              <a:defRPr/>
            </a:pPr>
            <a:r>
              <a:rPr lang="fr-FR" sz="1050" dirty="0"/>
              <a:t>CPNS-1</a:t>
            </a:r>
          </a:p>
        </p:txBody>
      </p:sp>
      <p:sp>
        <p:nvSpPr>
          <p:cNvPr id="136" name="Text Box 191"/>
          <p:cNvSpPr txBox="1">
            <a:spLocks noChangeArrowheads="1"/>
          </p:cNvSpPr>
          <p:nvPr/>
        </p:nvSpPr>
        <p:spPr bwMode="auto">
          <a:xfrm rot="2034188">
            <a:off x="4084638" y="3595688"/>
            <a:ext cx="714375" cy="261937"/>
          </a:xfrm>
          <a:prstGeom prst="rect">
            <a:avLst/>
          </a:prstGeom>
          <a:noFill/>
          <a:ln w="9525">
            <a:noFill/>
            <a:miter lim="800000"/>
            <a:headEnd/>
            <a:tailEnd/>
          </a:ln>
        </p:spPr>
        <p:txBody>
          <a:bodyPr>
            <a:spAutoFit/>
          </a:bodyPr>
          <a:lstStyle/>
          <a:p>
            <a:pPr>
              <a:defRPr/>
            </a:pPr>
            <a:r>
              <a:rPr lang="fr-FR" sz="1050" dirty="0"/>
              <a:t>CPNS-2</a:t>
            </a:r>
          </a:p>
        </p:txBody>
      </p:sp>
      <p:sp>
        <p:nvSpPr>
          <p:cNvPr id="137" name="Text Box 191"/>
          <p:cNvSpPr txBox="1">
            <a:spLocks noChangeArrowheads="1"/>
          </p:cNvSpPr>
          <p:nvPr/>
        </p:nvSpPr>
        <p:spPr bwMode="auto">
          <a:xfrm>
            <a:off x="1071563" y="6134100"/>
            <a:ext cx="1098550" cy="307975"/>
          </a:xfrm>
          <a:prstGeom prst="rect">
            <a:avLst/>
          </a:prstGeom>
          <a:noFill/>
          <a:ln w="9525">
            <a:noFill/>
            <a:miter lim="800000"/>
            <a:headEnd/>
            <a:tailEnd/>
          </a:ln>
        </p:spPr>
        <p:txBody>
          <a:bodyPr wrap="none">
            <a:spAutoFit/>
          </a:bodyPr>
          <a:lstStyle/>
          <a:p>
            <a:r>
              <a:rPr lang="fr-FR"/>
              <a:t>PAN 4 area</a:t>
            </a:r>
          </a:p>
        </p:txBody>
      </p:sp>
      <p:cxnSp>
        <p:nvCxnSpPr>
          <p:cNvPr id="138" name="Curved Connector 37"/>
          <p:cNvCxnSpPr>
            <a:stCxn id="137" idx="3"/>
          </p:cNvCxnSpPr>
          <p:nvPr/>
        </p:nvCxnSpPr>
        <p:spPr>
          <a:xfrm flipV="1">
            <a:off x="2170113" y="5919788"/>
            <a:ext cx="187325" cy="368300"/>
          </a:xfrm>
          <a:prstGeom prst="curved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9" name="Oval 154"/>
          <p:cNvSpPr>
            <a:spLocks noChangeArrowheads="1"/>
          </p:cNvSpPr>
          <p:nvPr/>
        </p:nvSpPr>
        <p:spPr bwMode="auto">
          <a:xfrm>
            <a:off x="3538537" y="1606550"/>
            <a:ext cx="457200" cy="431800"/>
          </a:xfrm>
          <a:prstGeom prst="ellipse">
            <a:avLst/>
          </a:prstGeom>
          <a:noFill/>
          <a:ln w="9525">
            <a:solidFill>
              <a:schemeClr val="tx1"/>
            </a:solidFill>
            <a:round/>
            <a:headEnd/>
            <a:tailEnd/>
          </a:ln>
        </p:spPr>
        <p:txBody>
          <a:bodyPr wrap="none" anchor="ctr"/>
          <a:lstStyle/>
          <a:p>
            <a:endParaRPr lang="en-GB"/>
          </a:p>
        </p:txBody>
      </p:sp>
      <p:sp>
        <p:nvSpPr>
          <p:cNvPr id="140" name="Text Box 171"/>
          <p:cNvSpPr txBox="1">
            <a:spLocks noChangeArrowheads="1"/>
          </p:cNvSpPr>
          <p:nvPr/>
        </p:nvSpPr>
        <p:spPr bwMode="auto">
          <a:xfrm>
            <a:off x="2928937" y="996950"/>
            <a:ext cx="1681871" cy="646331"/>
          </a:xfrm>
          <a:prstGeom prst="rect">
            <a:avLst/>
          </a:prstGeom>
          <a:noFill/>
          <a:ln w="9525">
            <a:noFill/>
            <a:miter lim="800000"/>
            <a:headEnd/>
            <a:tailEnd/>
          </a:ln>
        </p:spPr>
        <p:txBody>
          <a:bodyPr wrap="none">
            <a:spAutoFit/>
          </a:bodyPr>
          <a:lstStyle/>
          <a:p>
            <a:r>
              <a:rPr lang="fr-FR" dirty="0" err="1" smtClean="0"/>
              <a:t>External</a:t>
            </a:r>
            <a:endParaRPr lang="fr-FR" dirty="0" smtClean="0"/>
          </a:p>
          <a:p>
            <a:r>
              <a:rPr lang="fr-FR" dirty="0" smtClean="0"/>
              <a:t>CPNS </a:t>
            </a:r>
            <a:r>
              <a:rPr lang="fr-FR" dirty="0"/>
              <a:t>server</a:t>
            </a:r>
          </a:p>
        </p:txBody>
      </p:sp>
      <p:cxnSp>
        <p:nvCxnSpPr>
          <p:cNvPr id="141" name="Straight Arrow Connector 140"/>
          <p:cNvCxnSpPr>
            <a:stCxn id="139" idx="5"/>
            <a:endCxn id="90" idx="0"/>
          </p:cNvCxnSpPr>
          <p:nvPr/>
        </p:nvCxnSpPr>
        <p:spPr>
          <a:xfrm rot="16200000" flipH="1">
            <a:off x="3974695" y="1929200"/>
            <a:ext cx="872861" cy="964687"/>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2" name="Text Box 191"/>
          <p:cNvSpPr txBox="1">
            <a:spLocks noChangeArrowheads="1"/>
          </p:cNvSpPr>
          <p:nvPr/>
        </p:nvSpPr>
        <p:spPr bwMode="auto">
          <a:xfrm rot="18784842">
            <a:off x="4013106" y="2260123"/>
            <a:ext cx="785043" cy="237757"/>
          </a:xfrm>
          <a:prstGeom prst="rect">
            <a:avLst/>
          </a:prstGeom>
          <a:noFill/>
          <a:ln w="9525">
            <a:noFill/>
            <a:miter lim="800000"/>
            <a:headEnd/>
            <a:tailEnd/>
          </a:ln>
        </p:spPr>
        <p:txBody>
          <a:bodyPr wrap="square">
            <a:spAutoFit/>
          </a:bodyPr>
          <a:lstStyle/>
          <a:p>
            <a:pPr>
              <a:defRPr/>
            </a:pPr>
            <a:r>
              <a:rPr lang="fr-FR" sz="1050" dirty="0"/>
              <a:t>CPNS-4</a:t>
            </a:r>
          </a:p>
        </p:txBody>
      </p:sp>
      <p:sp>
        <p:nvSpPr>
          <p:cNvPr id="143" name="Text Box 169"/>
          <p:cNvSpPr txBox="1">
            <a:spLocks noChangeArrowheads="1"/>
          </p:cNvSpPr>
          <p:nvPr/>
        </p:nvSpPr>
        <p:spPr bwMode="auto">
          <a:xfrm>
            <a:off x="5143500" y="5468938"/>
            <a:ext cx="642938" cy="307975"/>
          </a:xfrm>
          <a:prstGeom prst="rect">
            <a:avLst/>
          </a:prstGeom>
          <a:noFill/>
          <a:ln w="9525">
            <a:noFill/>
            <a:miter lim="800000"/>
            <a:headEnd/>
            <a:tailEnd/>
          </a:ln>
        </p:spPr>
        <p:txBody>
          <a:bodyPr wrap="none">
            <a:spAutoFit/>
          </a:bodyPr>
          <a:lstStyle/>
          <a:p>
            <a:r>
              <a:rPr lang="fr-FR"/>
              <a:t>GW 5</a:t>
            </a:r>
          </a:p>
        </p:txBody>
      </p:sp>
      <p:cxnSp>
        <p:nvCxnSpPr>
          <p:cNvPr id="144" name="Straight Arrow Connector 143"/>
          <p:cNvCxnSpPr>
            <a:stCxn id="165" idx="6"/>
            <a:endCxn id="158" idx="2"/>
          </p:cNvCxnSpPr>
          <p:nvPr/>
        </p:nvCxnSpPr>
        <p:spPr>
          <a:xfrm>
            <a:off x="4714875" y="5241925"/>
            <a:ext cx="500063" cy="34925"/>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5" name="Oval 188"/>
          <p:cNvSpPr>
            <a:spLocks noChangeArrowheads="1"/>
          </p:cNvSpPr>
          <p:nvPr/>
        </p:nvSpPr>
        <p:spPr bwMode="auto">
          <a:xfrm>
            <a:off x="4286250" y="4205288"/>
            <a:ext cx="2286000" cy="2220912"/>
          </a:xfrm>
          <a:prstGeom prst="ellipse">
            <a:avLst/>
          </a:prstGeom>
          <a:noFill/>
          <a:ln w="9525">
            <a:solidFill>
              <a:schemeClr val="tx1"/>
            </a:solidFill>
            <a:prstDash val="lgDashDotDot"/>
            <a:round/>
            <a:headEnd/>
            <a:tailEnd/>
          </a:ln>
        </p:spPr>
        <p:txBody>
          <a:bodyPr wrap="none" anchor="ctr"/>
          <a:lstStyle/>
          <a:p>
            <a:endParaRPr lang="en-GB"/>
          </a:p>
        </p:txBody>
      </p:sp>
      <p:sp>
        <p:nvSpPr>
          <p:cNvPr id="146" name="Text Box 191"/>
          <p:cNvSpPr txBox="1">
            <a:spLocks noChangeArrowheads="1"/>
          </p:cNvSpPr>
          <p:nvPr/>
        </p:nvSpPr>
        <p:spPr bwMode="auto">
          <a:xfrm>
            <a:off x="7119937" y="5111750"/>
            <a:ext cx="1098550" cy="307975"/>
          </a:xfrm>
          <a:prstGeom prst="rect">
            <a:avLst/>
          </a:prstGeom>
          <a:noFill/>
          <a:ln w="9525">
            <a:noFill/>
            <a:miter lim="800000"/>
            <a:headEnd/>
            <a:tailEnd/>
          </a:ln>
        </p:spPr>
        <p:txBody>
          <a:bodyPr wrap="none">
            <a:spAutoFit/>
          </a:bodyPr>
          <a:lstStyle/>
          <a:p>
            <a:r>
              <a:rPr lang="fr-FR" dirty="0"/>
              <a:t>PAN 5 area</a:t>
            </a:r>
          </a:p>
        </p:txBody>
      </p:sp>
      <p:cxnSp>
        <p:nvCxnSpPr>
          <p:cNvPr id="147" name="Curved Connector 37"/>
          <p:cNvCxnSpPr>
            <a:stCxn id="146" idx="1"/>
          </p:cNvCxnSpPr>
          <p:nvPr/>
        </p:nvCxnSpPr>
        <p:spPr>
          <a:xfrm rot="10800000" flipV="1">
            <a:off x="6586537" y="5265738"/>
            <a:ext cx="533400" cy="150812"/>
          </a:xfrm>
          <a:prstGeom prst="curved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8" name="Text Box 191"/>
          <p:cNvSpPr txBox="1">
            <a:spLocks noChangeArrowheads="1"/>
          </p:cNvSpPr>
          <p:nvPr/>
        </p:nvSpPr>
        <p:spPr bwMode="auto">
          <a:xfrm rot="17164539">
            <a:off x="4630737" y="5146676"/>
            <a:ext cx="714375" cy="260350"/>
          </a:xfrm>
          <a:prstGeom prst="rect">
            <a:avLst/>
          </a:prstGeom>
          <a:noFill/>
          <a:ln w="9525">
            <a:noFill/>
            <a:miter lim="800000"/>
            <a:headEnd/>
            <a:tailEnd/>
          </a:ln>
        </p:spPr>
        <p:txBody>
          <a:bodyPr>
            <a:spAutoFit/>
          </a:bodyPr>
          <a:lstStyle/>
          <a:p>
            <a:pPr>
              <a:defRPr/>
            </a:pPr>
            <a:r>
              <a:rPr lang="fr-FR" sz="1050" dirty="0"/>
              <a:t>CPNS-1</a:t>
            </a:r>
          </a:p>
        </p:txBody>
      </p:sp>
      <p:cxnSp>
        <p:nvCxnSpPr>
          <p:cNvPr id="149" name="Straight Arrow Connector 148"/>
          <p:cNvCxnSpPr>
            <a:stCxn id="158" idx="0"/>
          </p:cNvCxnSpPr>
          <p:nvPr/>
        </p:nvCxnSpPr>
        <p:spPr>
          <a:xfrm rot="16200000" flipV="1">
            <a:off x="4429125" y="4062413"/>
            <a:ext cx="1571625" cy="428625"/>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0" name="Text Box 191"/>
          <p:cNvSpPr txBox="1">
            <a:spLocks noChangeArrowheads="1"/>
          </p:cNvSpPr>
          <p:nvPr/>
        </p:nvSpPr>
        <p:spPr bwMode="auto">
          <a:xfrm rot="20536225">
            <a:off x="4941888" y="4381500"/>
            <a:ext cx="714375" cy="261938"/>
          </a:xfrm>
          <a:prstGeom prst="rect">
            <a:avLst/>
          </a:prstGeom>
          <a:noFill/>
          <a:ln w="9525">
            <a:noFill/>
            <a:miter lim="800000"/>
            <a:headEnd/>
            <a:tailEnd/>
          </a:ln>
        </p:spPr>
        <p:txBody>
          <a:bodyPr>
            <a:spAutoFit/>
          </a:bodyPr>
          <a:lstStyle/>
          <a:p>
            <a:pPr>
              <a:defRPr/>
            </a:pPr>
            <a:r>
              <a:rPr lang="fr-FR" sz="1050" dirty="0"/>
              <a:t>CPNS-2</a:t>
            </a:r>
          </a:p>
        </p:txBody>
      </p:sp>
      <p:sp>
        <p:nvSpPr>
          <p:cNvPr id="151" name="Oval 152"/>
          <p:cNvSpPr>
            <a:spLocks noChangeArrowheads="1"/>
          </p:cNvSpPr>
          <p:nvPr/>
        </p:nvSpPr>
        <p:spPr bwMode="auto">
          <a:xfrm>
            <a:off x="8231188" y="5514975"/>
            <a:ext cx="214312" cy="214312"/>
          </a:xfrm>
          <a:prstGeom prst="ellipse">
            <a:avLst/>
          </a:prstGeom>
          <a:solidFill>
            <a:srgbClr val="FF0000"/>
          </a:solidFill>
          <a:ln w="9525">
            <a:solidFill>
              <a:schemeClr val="tx1"/>
            </a:solidFill>
            <a:round/>
            <a:headEnd/>
            <a:tailEnd/>
          </a:ln>
        </p:spPr>
        <p:txBody>
          <a:bodyPr wrap="none" anchor="ctr"/>
          <a:lstStyle/>
          <a:p>
            <a:endParaRPr lang="en-GB"/>
          </a:p>
        </p:txBody>
      </p:sp>
      <p:sp>
        <p:nvSpPr>
          <p:cNvPr id="152" name="Oval 152"/>
          <p:cNvSpPr>
            <a:spLocks noChangeArrowheads="1"/>
          </p:cNvSpPr>
          <p:nvPr/>
        </p:nvSpPr>
        <p:spPr bwMode="auto">
          <a:xfrm>
            <a:off x="8231188" y="5891212"/>
            <a:ext cx="214312" cy="214313"/>
          </a:xfrm>
          <a:prstGeom prst="ellipse">
            <a:avLst/>
          </a:prstGeom>
          <a:solidFill>
            <a:srgbClr val="00B0F0"/>
          </a:solidFill>
          <a:ln w="9525">
            <a:solidFill>
              <a:schemeClr val="tx1"/>
            </a:solidFill>
            <a:round/>
            <a:headEnd/>
            <a:tailEnd/>
          </a:ln>
        </p:spPr>
        <p:txBody>
          <a:bodyPr wrap="none" anchor="ctr"/>
          <a:lstStyle/>
          <a:p>
            <a:endParaRPr lang="en-GB"/>
          </a:p>
        </p:txBody>
      </p:sp>
      <p:sp>
        <p:nvSpPr>
          <p:cNvPr id="153" name="Text Box 169"/>
          <p:cNvSpPr txBox="1">
            <a:spLocks noChangeArrowheads="1"/>
          </p:cNvSpPr>
          <p:nvPr/>
        </p:nvSpPr>
        <p:spPr bwMode="auto">
          <a:xfrm>
            <a:off x="8516938" y="5492750"/>
            <a:ext cx="493712" cy="307975"/>
          </a:xfrm>
          <a:prstGeom prst="rect">
            <a:avLst/>
          </a:prstGeom>
          <a:noFill/>
          <a:ln w="9525">
            <a:noFill/>
            <a:miter lim="800000"/>
            <a:headEnd/>
            <a:tailEnd/>
          </a:ln>
        </p:spPr>
        <p:txBody>
          <a:bodyPr wrap="none">
            <a:spAutoFit/>
          </a:bodyPr>
          <a:lstStyle/>
          <a:p>
            <a:r>
              <a:rPr lang="fr-FR"/>
              <a:t>GW</a:t>
            </a:r>
          </a:p>
        </p:txBody>
      </p:sp>
      <p:sp>
        <p:nvSpPr>
          <p:cNvPr id="154" name="Text Box 171"/>
          <p:cNvSpPr txBox="1">
            <a:spLocks noChangeArrowheads="1"/>
          </p:cNvSpPr>
          <p:nvPr/>
        </p:nvSpPr>
        <p:spPr bwMode="auto">
          <a:xfrm>
            <a:off x="8516938" y="5849937"/>
            <a:ext cx="555625" cy="307975"/>
          </a:xfrm>
          <a:prstGeom prst="rect">
            <a:avLst/>
          </a:prstGeom>
          <a:noFill/>
          <a:ln w="9525">
            <a:noFill/>
            <a:miter lim="800000"/>
            <a:headEnd/>
            <a:tailEnd/>
          </a:ln>
        </p:spPr>
        <p:txBody>
          <a:bodyPr wrap="none">
            <a:spAutoFit/>
          </a:bodyPr>
          <a:lstStyle/>
          <a:p>
            <a:r>
              <a:rPr lang="fr-FR"/>
              <a:t>PNE</a:t>
            </a:r>
          </a:p>
        </p:txBody>
      </p:sp>
      <p:sp>
        <p:nvSpPr>
          <p:cNvPr id="155" name="Oval 188"/>
          <p:cNvSpPr>
            <a:spLocks noChangeArrowheads="1"/>
          </p:cNvSpPr>
          <p:nvPr/>
        </p:nvSpPr>
        <p:spPr bwMode="auto">
          <a:xfrm>
            <a:off x="6434137" y="5949950"/>
            <a:ext cx="304800" cy="317500"/>
          </a:xfrm>
          <a:prstGeom prst="ellipse">
            <a:avLst/>
          </a:prstGeom>
          <a:noFill/>
          <a:ln w="9525">
            <a:solidFill>
              <a:schemeClr val="tx1"/>
            </a:solidFill>
            <a:prstDash val="lgDashDotDot"/>
            <a:round/>
            <a:headEnd/>
            <a:tailEnd/>
          </a:ln>
        </p:spPr>
        <p:txBody>
          <a:bodyPr wrap="none" anchor="ctr"/>
          <a:lstStyle/>
          <a:p>
            <a:endParaRPr lang="en-GB"/>
          </a:p>
        </p:txBody>
      </p:sp>
      <p:sp>
        <p:nvSpPr>
          <p:cNvPr id="156" name="Text Box 169"/>
          <p:cNvSpPr txBox="1">
            <a:spLocks noChangeArrowheads="1"/>
          </p:cNvSpPr>
          <p:nvPr/>
        </p:nvSpPr>
        <p:spPr bwMode="auto">
          <a:xfrm>
            <a:off x="6738937" y="5949950"/>
            <a:ext cx="1452562" cy="369887"/>
          </a:xfrm>
          <a:prstGeom prst="rect">
            <a:avLst/>
          </a:prstGeom>
          <a:noFill/>
          <a:ln w="9525">
            <a:noFill/>
            <a:miter lim="800000"/>
            <a:headEnd/>
            <a:tailEnd/>
          </a:ln>
        </p:spPr>
        <p:txBody>
          <a:bodyPr wrap="none">
            <a:spAutoFit/>
          </a:bodyPr>
          <a:lstStyle/>
          <a:p>
            <a:r>
              <a:rPr lang="fr-FR" dirty="0"/>
              <a:t>GW Range</a:t>
            </a:r>
          </a:p>
        </p:txBody>
      </p:sp>
      <p:sp>
        <p:nvSpPr>
          <p:cNvPr id="157" name="Oval 152"/>
          <p:cNvSpPr>
            <a:spLocks noChangeArrowheads="1"/>
          </p:cNvSpPr>
          <p:nvPr/>
        </p:nvSpPr>
        <p:spPr bwMode="auto">
          <a:xfrm>
            <a:off x="7072313" y="3419475"/>
            <a:ext cx="428625" cy="428625"/>
          </a:xfrm>
          <a:prstGeom prst="ellipse">
            <a:avLst/>
          </a:prstGeom>
          <a:solidFill>
            <a:srgbClr val="FF0000"/>
          </a:solidFill>
          <a:ln w="9525">
            <a:solidFill>
              <a:schemeClr val="tx1"/>
            </a:solidFill>
            <a:round/>
            <a:headEnd/>
            <a:tailEnd/>
          </a:ln>
        </p:spPr>
        <p:txBody>
          <a:bodyPr wrap="none" anchor="ctr"/>
          <a:lstStyle/>
          <a:p>
            <a:endParaRPr lang="en-GB"/>
          </a:p>
        </p:txBody>
      </p:sp>
      <p:sp>
        <p:nvSpPr>
          <p:cNvPr id="158" name="Oval 152"/>
          <p:cNvSpPr>
            <a:spLocks noChangeArrowheads="1"/>
          </p:cNvSpPr>
          <p:nvPr/>
        </p:nvSpPr>
        <p:spPr bwMode="auto">
          <a:xfrm>
            <a:off x="5214938" y="5062538"/>
            <a:ext cx="428625" cy="428625"/>
          </a:xfrm>
          <a:prstGeom prst="ellipse">
            <a:avLst/>
          </a:prstGeom>
          <a:solidFill>
            <a:srgbClr val="FF0000"/>
          </a:solidFill>
          <a:ln w="9525">
            <a:solidFill>
              <a:schemeClr val="tx1"/>
            </a:solidFill>
            <a:round/>
            <a:headEnd/>
            <a:tailEnd/>
          </a:ln>
        </p:spPr>
        <p:txBody>
          <a:bodyPr wrap="none" anchor="ctr"/>
          <a:lstStyle/>
          <a:p>
            <a:endParaRPr lang="en-GB"/>
          </a:p>
        </p:txBody>
      </p:sp>
      <p:sp>
        <p:nvSpPr>
          <p:cNvPr id="159" name="Oval 152"/>
          <p:cNvSpPr>
            <a:spLocks noChangeArrowheads="1"/>
          </p:cNvSpPr>
          <p:nvPr/>
        </p:nvSpPr>
        <p:spPr bwMode="auto">
          <a:xfrm>
            <a:off x="3357563" y="4848225"/>
            <a:ext cx="428625" cy="428625"/>
          </a:xfrm>
          <a:prstGeom prst="ellipse">
            <a:avLst/>
          </a:prstGeom>
          <a:solidFill>
            <a:srgbClr val="FF0000"/>
          </a:solidFill>
          <a:ln w="9525">
            <a:solidFill>
              <a:schemeClr val="tx1"/>
            </a:solidFill>
            <a:round/>
            <a:headEnd/>
            <a:tailEnd/>
          </a:ln>
        </p:spPr>
        <p:txBody>
          <a:bodyPr wrap="none" anchor="ctr"/>
          <a:lstStyle/>
          <a:p>
            <a:endParaRPr lang="en-GB"/>
          </a:p>
        </p:txBody>
      </p:sp>
      <p:sp>
        <p:nvSpPr>
          <p:cNvPr id="160" name="Oval 152"/>
          <p:cNvSpPr>
            <a:spLocks noChangeArrowheads="1"/>
          </p:cNvSpPr>
          <p:nvPr/>
        </p:nvSpPr>
        <p:spPr bwMode="auto">
          <a:xfrm>
            <a:off x="1928813" y="3205163"/>
            <a:ext cx="428625" cy="428625"/>
          </a:xfrm>
          <a:prstGeom prst="ellipse">
            <a:avLst/>
          </a:prstGeom>
          <a:solidFill>
            <a:srgbClr val="FF0000"/>
          </a:solidFill>
          <a:ln w="9525">
            <a:solidFill>
              <a:schemeClr val="tx1"/>
            </a:solidFill>
            <a:round/>
            <a:headEnd/>
            <a:tailEnd/>
          </a:ln>
        </p:spPr>
        <p:txBody>
          <a:bodyPr wrap="none" anchor="ctr"/>
          <a:lstStyle/>
          <a:p>
            <a:endParaRPr lang="en-GB"/>
          </a:p>
        </p:txBody>
      </p:sp>
      <p:sp>
        <p:nvSpPr>
          <p:cNvPr id="161" name="Oval 152"/>
          <p:cNvSpPr>
            <a:spLocks noChangeArrowheads="1"/>
          </p:cNvSpPr>
          <p:nvPr/>
        </p:nvSpPr>
        <p:spPr bwMode="auto">
          <a:xfrm>
            <a:off x="2571750" y="4062413"/>
            <a:ext cx="428625" cy="428625"/>
          </a:xfrm>
          <a:prstGeom prst="ellipse">
            <a:avLst/>
          </a:prstGeom>
          <a:solidFill>
            <a:srgbClr val="FF0000"/>
          </a:solidFill>
          <a:ln w="9525">
            <a:solidFill>
              <a:schemeClr val="tx1"/>
            </a:solidFill>
            <a:round/>
            <a:headEnd/>
            <a:tailEnd/>
          </a:ln>
        </p:spPr>
        <p:txBody>
          <a:bodyPr wrap="none" anchor="ctr"/>
          <a:lstStyle/>
          <a:p>
            <a:endParaRPr lang="en-GB"/>
          </a:p>
        </p:txBody>
      </p:sp>
      <p:sp>
        <p:nvSpPr>
          <p:cNvPr id="162" name="Oval 152"/>
          <p:cNvSpPr>
            <a:spLocks noChangeArrowheads="1"/>
          </p:cNvSpPr>
          <p:nvPr/>
        </p:nvSpPr>
        <p:spPr bwMode="auto">
          <a:xfrm>
            <a:off x="6643688" y="4348163"/>
            <a:ext cx="214312" cy="214312"/>
          </a:xfrm>
          <a:prstGeom prst="ellipse">
            <a:avLst/>
          </a:prstGeom>
          <a:solidFill>
            <a:srgbClr val="00B0F0"/>
          </a:solidFill>
          <a:ln w="9525">
            <a:solidFill>
              <a:schemeClr val="tx1"/>
            </a:solidFill>
            <a:round/>
            <a:headEnd/>
            <a:tailEnd/>
          </a:ln>
        </p:spPr>
        <p:txBody>
          <a:bodyPr wrap="none" anchor="ctr"/>
          <a:lstStyle/>
          <a:p>
            <a:endParaRPr lang="en-GB"/>
          </a:p>
        </p:txBody>
      </p:sp>
      <p:sp>
        <p:nvSpPr>
          <p:cNvPr id="163" name="Oval 152"/>
          <p:cNvSpPr>
            <a:spLocks noChangeArrowheads="1"/>
          </p:cNvSpPr>
          <p:nvPr/>
        </p:nvSpPr>
        <p:spPr bwMode="auto">
          <a:xfrm>
            <a:off x="7072313" y="2633663"/>
            <a:ext cx="214312" cy="214312"/>
          </a:xfrm>
          <a:prstGeom prst="ellipse">
            <a:avLst/>
          </a:prstGeom>
          <a:solidFill>
            <a:srgbClr val="00B0F0"/>
          </a:solidFill>
          <a:ln w="9525">
            <a:solidFill>
              <a:schemeClr val="tx1"/>
            </a:solidFill>
            <a:round/>
            <a:headEnd/>
            <a:tailEnd/>
          </a:ln>
        </p:spPr>
        <p:txBody>
          <a:bodyPr wrap="none" anchor="ctr"/>
          <a:lstStyle/>
          <a:p>
            <a:endParaRPr lang="en-GB"/>
          </a:p>
        </p:txBody>
      </p:sp>
      <p:sp>
        <p:nvSpPr>
          <p:cNvPr id="164" name="Oval 152"/>
          <p:cNvSpPr>
            <a:spLocks noChangeArrowheads="1"/>
          </p:cNvSpPr>
          <p:nvPr/>
        </p:nvSpPr>
        <p:spPr bwMode="auto">
          <a:xfrm>
            <a:off x="8072438" y="3848100"/>
            <a:ext cx="214312" cy="214313"/>
          </a:xfrm>
          <a:prstGeom prst="ellipse">
            <a:avLst/>
          </a:prstGeom>
          <a:solidFill>
            <a:srgbClr val="00B0F0"/>
          </a:solidFill>
          <a:ln w="9525">
            <a:solidFill>
              <a:schemeClr val="tx1"/>
            </a:solidFill>
            <a:round/>
            <a:headEnd/>
            <a:tailEnd/>
          </a:ln>
        </p:spPr>
        <p:txBody>
          <a:bodyPr wrap="none" anchor="ctr"/>
          <a:lstStyle/>
          <a:p>
            <a:endParaRPr lang="en-GB"/>
          </a:p>
        </p:txBody>
      </p:sp>
      <p:sp>
        <p:nvSpPr>
          <p:cNvPr id="165" name="Oval 152"/>
          <p:cNvSpPr>
            <a:spLocks noChangeArrowheads="1"/>
          </p:cNvSpPr>
          <p:nvPr/>
        </p:nvSpPr>
        <p:spPr bwMode="auto">
          <a:xfrm>
            <a:off x="4500563" y="5133975"/>
            <a:ext cx="214312" cy="214313"/>
          </a:xfrm>
          <a:prstGeom prst="ellipse">
            <a:avLst/>
          </a:prstGeom>
          <a:solidFill>
            <a:srgbClr val="00B0F0"/>
          </a:solidFill>
          <a:ln w="9525">
            <a:solidFill>
              <a:schemeClr val="tx1"/>
            </a:solidFill>
            <a:round/>
            <a:headEnd/>
            <a:tailEnd/>
          </a:ln>
        </p:spPr>
        <p:txBody>
          <a:bodyPr wrap="none" anchor="ctr"/>
          <a:lstStyle/>
          <a:p>
            <a:endParaRPr lang="en-GB"/>
          </a:p>
        </p:txBody>
      </p:sp>
      <p:sp>
        <p:nvSpPr>
          <p:cNvPr id="166" name="Oval 152"/>
          <p:cNvSpPr>
            <a:spLocks noChangeArrowheads="1"/>
          </p:cNvSpPr>
          <p:nvPr/>
        </p:nvSpPr>
        <p:spPr bwMode="auto">
          <a:xfrm>
            <a:off x="2643188" y="5133975"/>
            <a:ext cx="214312" cy="214313"/>
          </a:xfrm>
          <a:prstGeom prst="ellipse">
            <a:avLst/>
          </a:prstGeom>
          <a:solidFill>
            <a:srgbClr val="00B0F0"/>
          </a:solidFill>
          <a:ln w="9525">
            <a:solidFill>
              <a:schemeClr val="tx1"/>
            </a:solidFill>
            <a:round/>
            <a:headEnd/>
            <a:tailEnd/>
          </a:ln>
        </p:spPr>
        <p:txBody>
          <a:bodyPr wrap="none" anchor="ctr"/>
          <a:lstStyle/>
          <a:p>
            <a:endParaRPr lang="en-GB"/>
          </a:p>
        </p:txBody>
      </p:sp>
      <p:sp>
        <p:nvSpPr>
          <p:cNvPr id="167" name="Oval 152"/>
          <p:cNvSpPr>
            <a:spLocks noChangeArrowheads="1"/>
          </p:cNvSpPr>
          <p:nvPr/>
        </p:nvSpPr>
        <p:spPr bwMode="auto">
          <a:xfrm>
            <a:off x="1643063" y="4062413"/>
            <a:ext cx="214312" cy="214312"/>
          </a:xfrm>
          <a:prstGeom prst="ellipse">
            <a:avLst/>
          </a:prstGeom>
          <a:solidFill>
            <a:srgbClr val="00B0F0"/>
          </a:solidFill>
          <a:ln w="9525">
            <a:solidFill>
              <a:schemeClr val="tx1"/>
            </a:solidFill>
            <a:round/>
            <a:headEnd/>
            <a:tailEnd/>
          </a:ln>
        </p:spPr>
        <p:txBody>
          <a:bodyPr wrap="none" anchor="ctr"/>
          <a:lstStyle/>
          <a:p>
            <a:endParaRPr lang="en-GB"/>
          </a:p>
        </p:txBody>
      </p:sp>
      <p:sp>
        <p:nvSpPr>
          <p:cNvPr id="168" name="Oval 152"/>
          <p:cNvSpPr>
            <a:spLocks noChangeArrowheads="1"/>
          </p:cNvSpPr>
          <p:nvPr/>
        </p:nvSpPr>
        <p:spPr bwMode="auto">
          <a:xfrm>
            <a:off x="1428750" y="2633663"/>
            <a:ext cx="214313" cy="214312"/>
          </a:xfrm>
          <a:prstGeom prst="ellipse">
            <a:avLst/>
          </a:prstGeom>
          <a:solidFill>
            <a:srgbClr val="00B0F0"/>
          </a:solidFill>
          <a:ln w="9525">
            <a:solidFill>
              <a:schemeClr val="tx1"/>
            </a:solidFill>
            <a:round/>
            <a:headEnd/>
            <a:tailEnd/>
          </a:ln>
        </p:spPr>
        <p:txBody>
          <a:bodyPr wrap="none" anchor="ctr"/>
          <a:lstStyle/>
          <a:p>
            <a:endParaRPr lang="en-GB"/>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sz="2800" dirty="0" smtClean="0"/>
              <a:t>Comments 5: </a:t>
            </a:r>
            <a:r>
              <a:rPr lang="sv-SE" sz="2800" dirty="0" smtClean="0"/>
              <a:t>CPNS Enabler</a:t>
            </a:r>
            <a:endParaRPr lang="en-GB" sz="2000" dirty="0" smtClean="0"/>
          </a:p>
        </p:txBody>
      </p:sp>
      <p:sp>
        <p:nvSpPr>
          <p:cNvPr id="38915" name="Rectangle 3"/>
          <p:cNvSpPr>
            <a:spLocks noGrp="1" noChangeArrowheads="1"/>
          </p:cNvSpPr>
          <p:nvPr>
            <p:ph type="body" sz="half" idx="2"/>
          </p:nvPr>
        </p:nvSpPr>
        <p:spPr>
          <a:xfrm>
            <a:off x="719138" y="1169988"/>
            <a:ext cx="8351837" cy="4703762"/>
          </a:xfrm>
        </p:spPr>
        <p:txBody>
          <a:bodyPr/>
          <a:lstStyle/>
          <a:p>
            <a:r>
              <a:rPr lang="en-AU" dirty="0" smtClean="0"/>
              <a:t>This figure shows a complete CPNS enabler with possible configurations. Some specific cases are showed. For example:</a:t>
            </a:r>
            <a:endParaRPr lang="en-GB" dirty="0" smtClean="0"/>
          </a:p>
          <a:p>
            <a:pPr lvl="1"/>
            <a:r>
              <a:rPr lang="en-AU" dirty="0" smtClean="0"/>
              <a:t>The PNE 2 could communicate with the GW 5 with or without CPNS server operations.</a:t>
            </a:r>
            <a:endParaRPr lang="en-GB" dirty="0" smtClean="0"/>
          </a:p>
          <a:p>
            <a:pPr lvl="1"/>
            <a:r>
              <a:rPr lang="en-AU" dirty="0" smtClean="0"/>
              <a:t>The PNE 1 could communicate with GW1 and GW3. </a:t>
            </a:r>
            <a:endParaRPr lang="en-GB" dirty="0" smtClean="0"/>
          </a:p>
          <a:p>
            <a:pPr lvl="1"/>
            <a:r>
              <a:rPr lang="en-AU" dirty="0" smtClean="0"/>
              <a:t>The PNE 6 is between 2 GW and could forward data to and from the PAN 4 and PAN 5</a:t>
            </a:r>
            <a:endParaRPr lang="en-GB" dirty="0" smtClean="0"/>
          </a:p>
          <a:p>
            <a:pPr lvl="1"/>
            <a:r>
              <a:rPr lang="en-AU" dirty="0" smtClean="0"/>
              <a:t>The PNE 5 could be in contact with 2 GW</a:t>
            </a:r>
            <a:endParaRPr lang="en-GB" dirty="0" smtClean="0"/>
          </a:p>
          <a:p>
            <a:pPr lvl="2"/>
            <a:endParaRPr lang="en-GB" dirty="0" smtClean="0"/>
          </a:p>
          <a:p>
            <a:endParaRPr lang="en-US" altLang="ja-JP" sz="2600" dirty="0" smtClean="0">
              <a:ea typeface="MS PGothic" pitchFamily="34" charset="-128"/>
            </a:endParaRPr>
          </a:p>
          <a:p>
            <a:endParaRPr lang="en-US" altLang="ja-JP" sz="2600" dirty="0" smtClean="0">
              <a:ea typeface="MS PGothic" pitchFamily="34" charset="-128"/>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sz="2800" dirty="0" smtClean="0"/>
              <a:t>Conclusion</a:t>
            </a:r>
            <a:endParaRPr lang="en-GB" sz="2000" dirty="0" smtClean="0"/>
          </a:p>
        </p:txBody>
      </p:sp>
      <p:sp>
        <p:nvSpPr>
          <p:cNvPr id="39939" name="Rectangle 3"/>
          <p:cNvSpPr>
            <a:spLocks noGrp="1" noChangeArrowheads="1"/>
          </p:cNvSpPr>
          <p:nvPr>
            <p:ph type="body" sz="half" idx="2"/>
          </p:nvPr>
        </p:nvSpPr>
        <p:spPr>
          <a:xfrm>
            <a:off x="719138" y="1758950"/>
            <a:ext cx="8351837" cy="4794250"/>
          </a:xfrm>
        </p:spPr>
        <p:txBody>
          <a:bodyPr/>
          <a:lstStyle/>
          <a:p>
            <a:r>
              <a:rPr lang="en-GB" dirty="0" smtClean="0"/>
              <a:t> All these different configurations will create specific cases.</a:t>
            </a:r>
          </a:p>
          <a:p>
            <a:r>
              <a:rPr lang="en-GB" dirty="0" smtClean="0"/>
              <a:t> These cases could be optimized to increase the efficiency of the CPNS enabler.</a:t>
            </a:r>
          </a:p>
          <a:p>
            <a:pPr>
              <a:buNone/>
            </a:pPr>
            <a:endParaRPr lang="en-US" altLang="ja-JP" sz="2600" dirty="0" smtClean="0">
              <a:ea typeface="MS PGothic" pitchFamily="34" charset="-128"/>
            </a:endParaRPr>
          </a:p>
          <a:p>
            <a:r>
              <a:rPr lang="en-US" altLang="ja-JP" dirty="0" smtClean="0">
                <a:ea typeface="MS PGothic" pitchFamily="34" charset="-128"/>
              </a:rPr>
              <a:t>The figure 5 will be added in the AD, Appendix part.</a:t>
            </a:r>
          </a:p>
          <a:p>
            <a:endParaRPr lang="en-US" altLang="ja-JP" sz="2600" dirty="0" smtClean="0">
              <a:ea typeface="MS PGothic" pitchFamily="34"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dirty="0" smtClean="0"/>
              <a:t>Preamble</a:t>
            </a:r>
            <a:endParaRPr lang="en-GB" sz="1200" i="1" dirty="0" smtClean="0"/>
          </a:p>
        </p:txBody>
      </p:sp>
      <p:sp>
        <p:nvSpPr>
          <p:cNvPr id="26646" name="Rectangle 22"/>
          <p:cNvSpPr>
            <a:spLocks noGrp="1" noChangeArrowheads="1"/>
          </p:cNvSpPr>
          <p:nvPr>
            <p:ph type="body" sz="half" idx="2"/>
          </p:nvPr>
        </p:nvSpPr>
        <p:spPr>
          <a:xfrm>
            <a:off x="719138" y="1169988"/>
            <a:ext cx="8351837" cy="5383212"/>
          </a:xfrm>
        </p:spPr>
        <p:txBody>
          <a:bodyPr/>
          <a:lstStyle/>
          <a:p>
            <a:r>
              <a:rPr lang="en-US" altLang="ja-JP" sz="2600" dirty="0" smtClean="0">
                <a:ea typeface="MS PGothic" pitchFamily="34" charset="-128"/>
              </a:rPr>
              <a:t>The goal of this input contribution is to specify the impact on the CPNS software architecture, of the physical interactions</a:t>
            </a:r>
          </a:p>
          <a:p>
            <a:pPr lvl="1"/>
            <a:r>
              <a:rPr lang="en-US" altLang="ja-JP" sz="2200" dirty="0" smtClean="0">
                <a:ea typeface="MS PGothic" pitchFamily="34" charset="-128"/>
              </a:rPr>
              <a:t>Connection between CPNS entities</a:t>
            </a:r>
          </a:p>
          <a:p>
            <a:pPr lvl="1"/>
            <a:r>
              <a:rPr lang="en-US" altLang="ja-JP" sz="2200" dirty="0" smtClean="0">
                <a:ea typeface="MS PGothic" pitchFamily="34" charset="-128"/>
              </a:rPr>
              <a:t>Wireless range of the CPNS entities</a:t>
            </a:r>
          </a:p>
          <a:p>
            <a:r>
              <a:rPr lang="en-US" altLang="ja-JP" sz="2600" dirty="0" smtClean="0">
                <a:ea typeface="MS PGothic" pitchFamily="34" charset="-128"/>
              </a:rPr>
              <a:t>when:</a:t>
            </a:r>
          </a:p>
          <a:p>
            <a:pPr lvl="1"/>
            <a:r>
              <a:rPr lang="en-US" altLang="ja-JP" sz="2200" dirty="0" smtClean="0">
                <a:ea typeface="MS PGothic" pitchFamily="34" charset="-128"/>
              </a:rPr>
              <a:t>PAN are isolated or not</a:t>
            </a:r>
          </a:p>
          <a:p>
            <a:pPr lvl="1"/>
            <a:r>
              <a:rPr lang="en-US" altLang="ja-JP" sz="2200" dirty="0" smtClean="0">
                <a:ea typeface="MS PGothic" pitchFamily="34" charset="-128"/>
              </a:rPr>
              <a:t>GW are in connection range one another / or Not</a:t>
            </a:r>
          </a:p>
          <a:p>
            <a:pPr lvl="1"/>
            <a:r>
              <a:rPr lang="en-US" altLang="ja-JP" sz="2200" dirty="0" smtClean="0">
                <a:ea typeface="MS PGothic" pitchFamily="34" charset="-128"/>
              </a:rPr>
              <a:t>PNE are connected to GWs which are in wireless range one another</a:t>
            </a:r>
          </a:p>
          <a:p>
            <a:pPr lvl="1"/>
            <a:r>
              <a:rPr lang="en-US" altLang="ja-JP" sz="2200" dirty="0" smtClean="0">
                <a:ea typeface="MS PGothic" pitchFamily="34" charset="-128"/>
              </a:rPr>
              <a:t>PNE are connected to isolated </a:t>
            </a:r>
            <a:r>
              <a:rPr lang="en-US" altLang="ja-JP" sz="2200" dirty="0" err="1" smtClean="0">
                <a:ea typeface="MS PGothic" pitchFamily="34" charset="-128"/>
              </a:rPr>
              <a:t>GWs</a:t>
            </a:r>
            <a:r>
              <a:rPr lang="en-US" altLang="ja-JP" sz="2200" dirty="0" smtClean="0">
                <a:ea typeface="MS PGothic" pitchFamily="34" charset="-128"/>
              </a:rPr>
              <a:t> </a:t>
            </a:r>
          </a:p>
          <a:p>
            <a:r>
              <a:rPr lang="en-US" altLang="ja-JP" sz="2600" dirty="0" smtClean="0">
                <a:ea typeface="MS PGothic" pitchFamily="34" charset="-128"/>
              </a:rPr>
              <a:t>The CPNS architecture could be optimized to increase the efficiency of the CPNS enabler.</a:t>
            </a:r>
          </a:p>
          <a:p>
            <a:endParaRPr lang="en-US" altLang="ja-JP" sz="2600" dirty="0" smtClean="0">
              <a:ea typeface="MS PGothic" pitchFamily="34" charset="-128"/>
            </a:endParaRPr>
          </a:p>
          <a:p>
            <a:pPr lvl="1"/>
            <a:endParaRPr lang="en-US" altLang="ja-JP" sz="2200" dirty="0" smtClean="0">
              <a:ea typeface="MS PGothic" pitchFamily="34" charset="-128"/>
            </a:endParaRPr>
          </a:p>
          <a:p>
            <a:endParaRPr lang="en-US" altLang="ja-JP" sz="2600" dirty="0" smtClean="0">
              <a:ea typeface="MS PGothic" pitchFamily="34" charset="-128"/>
            </a:endParaRPr>
          </a:p>
          <a:p>
            <a:endParaRPr lang="en-US" altLang="ja-JP" sz="2600" dirty="0" smtClean="0">
              <a:ea typeface="MS PGothic" pitchFamily="34"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figure 1: </a:t>
            </a:r>
            <a:r>
              <a:rPr lang="fr-FR" dirty="0" err="1" smtClean="0"/>
              <a:t>Isolated</a:t>
            </a:r>
            <a:r>
              <a:rPr lang="fr-FR" dirty="0" smtClean="0"/>
              <a:t> PAN</a:t>
            </a:r>
            <a:endParaRPr lang="fr-FR" dirty="0"/>
          </a:p>
        </p:txBody>
      </p:sp>
      <p:sp>
        <p:nvSpPr>
          <p:cNvPr id="61" name="Text Box 171"/>
          <p:cNvSpPr txBox="1">
            <a:spLocks noChangeArrowheads="1"/>
          </p:cNvSpPr>
          <p:nvPr/>
        </p:nvSpPr>
        <p:spPr bwMode="auto">
          <a:xfrm>
            <a:off x="1252537" y="4742418"/>
            <a:ext cx="703262" cy="307975"/>
          </a:xfrm>
          <a:prstGeom prst="rect">
            <a:avLst/>
          </a:prstGeom>
          <a:noFill/>
          <a:ln w="9525">
            <a:noFill/>
            <a:miter lim="800000"/>
            <a:headEnd/>
            <a:tailEnd/>
          </a:ln>
        </p:spPr>
        <p:txBody>
          <a:bodyPr wrap="none">
            <a:spAutoFit/>
          </a:bodyPr>
          <a:lstStyle/>
          <a:p>
            <a:r>
              <a:rPr lang="fr-FR" dirty="0"/>
              <a:t>PNE 1</a:t>
            </a:r>
          </a:p>
        </p:txBody>
      </p:sp>
      <p:sp>
        <p:nvSpPr>
          <p:cNvPr id="63" name="Oval 188"/>
          <p:cNvSpPr>
            <a:spLocks noChangeArrowheads="1"/>
          </p:cNvSpPr>
          <p:nvPr/>
        </p:nvSpPr>
        <p:spPr bwMode="auto">
          <a:xfrm>
            <a:off x="566737" y="2532618"/>
            <a:ext cx="2743200" cy="2668179"/>
          </a:xfrm>
          <a:prstGeom prst="ellipse">
            <a:avLst/>
          </a:prstGeom>
          <a:noFill/>
          <a:ln w="9525">
            <a:solidFill>
              <a:schemeClr val="tx1"/>
            </a:solidFill>
            <a:prstDash val="lgDashDotDot"/>
            <a:round/>
            <a:headEnd/>
            <a:tailEnd/>
          </a:ln>
        </p:spPr>
        <p:txBody>
          <a:bodyPr wrap="none" anchor="ctr"/>
          <a:lstStyle/>
          <a:p>
            <a:endParaRPr lang="en-GB"/>
          </a:p>
        </p:txBody>
      </p:sp>
      <p:sp>
        <p:nvSpPr>
          <p:cNvPr id="64" name="Text Box 171"/>
          <p:cNvSpPr txBox="1">
            <a:spLocks noChangeArrowheads="1"/>
          </p:cNvSpPr>
          <p:nvPr/>
        </p:nvSpPr>
        <p:spPr bwMode="auto">
          <a:xfrm>
            <a:off x="719137" y="2749550"/>
            <a:ext cx="703263" cy="307975"/>
          </a:xfrm>
          <a:prstGeom prst="rect">
            <a:avLst/>
          </a:prstGeom>
          <a:noFill/>
          <a:ln w="9525">
            <a:noFill/>
            <a:miter lim="800000"/>
            <a:headEnd/>
            <a:tailEnd/>
          </a:ln>
        </p:spPr>
        <p:txBody>
          <a:bodyPr wrap="none">
            <a:spAutoFit/>
          </a:bodyPr>
          <a:lstStyle/>
          <a:p>
            <a:r>
              <a:rPr lang="fr-FR" dirty="0"/>
              <a:t>PNE 2</a:t>
            </a:r>
          </a:p>
        </p:txBody>
      </p:sp>
      <p:sp>
        <p:nvSpPr>
          <p:cNvPr id="65" name="Text Box 169"/>
          <p:cNvSpPr txBox="1">
            <a:spLocks noChangeArrowheads="1"/>
          </p:cNvSpPr>
          <p:nvPr/>
        </p:nvSpPr>
        <p:spPr bwMode="auto">
          <a:xfrm>
            <a:off x="2166937" y="3435350"/>
            <a:ext cx="642938" cy="307975"/>
          </a:xfrm>
          <a:prstGeom prst="rect">
            <a:avLst/>
          </a:prstGeom>
          <a:noFill/>
          <a:ln w="9525">
            <a:noFill/>
            <a:miter lim="800000"/>
            <a:headEnd/>
            <a:tailEnd/>
          </a:ln>
        </p:spPr>
        <p:txBody>
          <a:bodyPr wrap="none">
            <a:spAutoFit/>
          </a:bodyPr>
          <a:lstStyle/>
          <a:p>
            <a:r>
              <a:rPr lang="fr-FR" dirty="0"/>
              <a:t>GW 1</a:t>
            </a:r>
          </a:p>
        </p:txBody>
      </p:sp>
      <p:sp>
        <p:nvSpPr>
          <p:cNvPr id="68" name="Text Box 191"/>
          <p:cNvSpPr txBox="1">
            <a:spLocks noChangeArrowheads="1"/>
          </p:cNvSpPr>
          <p:nvPr/>
        </p:nvSpPr>
        <p:spPr bwMode="auto">
          <a:xfrm>
            <a:off x="5976937" y="5504418"/>
            <a:ext cx="907813" cy="369332"/>
          </a:xfrm>
          <a:prstGeom prst="rect">
            <a:avLst/>
          </a:prstGeom>
          <a:noFill/>
          <a:ln w="9525">
            <a:noFill/>
            <a:miter lim="800000"/>
            <a:headEnd/>
            <a:tailEnd/>
          </a:ln>
        </p:spPr>
        <p:txBody>
          <a:bodyPr wrap="none">
            <a:spAutoFit/>
          </a:bodyPr>
          <a:lstStyle/>
          <a:p>
            <a:r>
              <a:rPr lang="fr-FR" dirty="0"/>
              <a:t>PAN </a:t>
            </a:r>
            <a:r>
              <a:rPr lang="fr-FR" dirty="0" smtClean="0"/>
              <a:t>2</a:t>
            </a:r>
            <a:endParaRPr lang="fr-FR" dirty="0"/>
          </a:p>
        </p:txBody>
      </p:sp>
      <p:cxnSp>
        <p:nvCxnSpPr>
          <p:cNvPr id="71" name="Straight Arrow Connector 70"/>
          <p:cNvCxnSpPr>
            <a:stCxn id="94" idx="7"/>
            <a:endCxn id="91" idx="3"/>
          </p:cNvCxnSpPr>
          <p:nvPr/>
        </p:nvCxnSpPr>
        <p:spPr>
          <a:xfrm rot="5400000" flipH="1" flipV="1">
            <a:off x="1403066" y="4166571"/>
            <a:ext cx="556673" cy="225174"/>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92" idx="5"/>
            <a:endCxn id="91" idx="1"/>
          </p:cNvCxnSpPr>
          <p:nvPr/>
        </p:nvCxnSpPr>
        <p:spPr>
          <a:xfrm rot="16200000" flipH="1">
            <a:off x="1253359" y="3190783"/>
            <a:ext cx="494137" cy="587124"/>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1" name="Text Box 191"/>
          <p:cNvSpPr txBox="1">
            <a:spLocks noChangeArrowheads="1"/>
          </p:cNvSpPr>
          <p:nvPr/>
        </p:nvSpPr>
        <p:spPr bwMode="auto">
          <a:xfrm>
            <a:off x="1785937" y="5352018"/>
            <a:ext cx="907813" cy="369332"/>
          </a:xfrm>
          <a:prstGeom prst="rect">
            <a:avLst/>
          </a:prstGeom>
          <a:noFill/>
          <a:ln w="9525">
            <a:noFill/>
            <a:miter lim="800000"/>
            <a:headEnd/>
            <a:tailEnd/>
          </a:ln>
        </p:spPr>
        <p:txBody>
          <a:bodyPr wrap="none">
            <a:spAutoFit/>
          </a:bodyPr>
          <a:lstStyle/>
          <a:p>
            <a:r>
              <a:rPr lang="fr-FR" dirty="0"/>
              <a:t>PAN </a:t>
            </a:r>
            <a:r>
              <a:rPr lang="fr-FR" dirty="0" smtClean="0"/>
              <a:t>1</a:t>
            </a:r>
            <a:endParaRPr lang="fr-FR" dirty="0"/>
          </a:p>
        </p:txBody>
      </p:sp>
      <p:cxnSp>
        <p:nvCxnSpPr>
          <p:cNvPr id="84" name="Straight Arrow Connector 83"/>
          <p:cNvCxnSpPr>
            <a:stCxn id="85" idx="2"/>
            <a:endCxn id="91" idx="6"/>
          </p:cNvCxnSpPr>
          <p:nvPr/>
        </p:nvCxnSpPr>
        <p:spPr>
          <a:xfrm rot="10800000" flipV="1">
            <a:off x="2090737" y="3504168"/>
            <a:ext cx="2057400" cy="36195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5" name="Oval 152"/>
          <p:cNvSpPr>
            <a:spLocks noChangeArrowheads="1"/>
          </p:cNvSpPr>
          <p:nvPr/>
        </p:nvSpPr>
        <p:spPr bwMode="auto">
          <a:xfrm>
            <a:off x="4148137" y="3218418"/>
            <a:ext cx="571500" cy="571500"/>
          </a:xfrm>
          <a:prstGeom prst="ellipse">
            <a:avLst/>
          </a:prstGeom>
          <a:noFill/>
          <a:ln w="9525">
            <a:solidFill>
              <a:schemeClr val="tx1"/>
            </a:solidFill>
            <a:round/>
            <a:headEnd/>
            <a:tailEnd/>
          </a:ln>
        </p:spPr>
        <p:txBody>
          <a:bodyPr wrap="none" anchor="ctr"/>
          <a:lstStyle/>
          <a:p>
            <a:endParaRPr lang="en-GB"/>
          </a:p>
        </p:txBody>
      </p:sp>
      <p:sp>
        <p:nvSpPr>
          <p:cNvPr id="86" name="Text Box 171"/>
          <p:cNvSpPr txBox="1">
            <a:spLocks noChangeArrowheads="1"/>
          </p:cNvSpPr>
          <p:nvPr/>
        </p:nvSpPr>
        <p:spPr bwMode="auto">
          <a:xfrm>
            <a:off x="2700337" y="996950"/>
            <a:ext cx="1125628" cy="646331"/>
          </a:xfrm>
          <a:prstGeom prst="rect">
            <a:avLst/>
          </a:prstGeom>
          <a:noFill/>
          <a:ln w="9525">
            <a:noFill/>
            <a:miter lim="800000"/>
            <a:headEnd/>
            <a:tailEnd/>
          </a:ln>
        </p:spPr>
        <p:txBody>
          <a:bodyPr wrap="none">
            <a:spAutoFit/>
          </a:bodyPr>
          <a:lstStyle/>
          <a:p>
            <a:r>
              <a:rPr lang="fr-FR" dirty="0" err="1" smtClean="0"/>
              <a:t>External</a:t>
            </a:r>
            <a:endParaRPr lang="fr-FR" dirty="0" smtClean="0"/>
          </a:p>
          <a:p>
            <a:r>
              <a:rPr lang="fr-FR" dirty="0" err="1" smtClean="0"/>
              <a:t>Entity</a:t>
            </a:r>
            <a:endParaRPr lang="fr-FR" dirty="0"/>
          </a:p>
        </p:txBody>
      </p:sp>
      <p:sp>
        <p:nvSpPr>
          <p:cNvPr id="91" name="Oval 152"/>
          <p:cNvSpPr>
            <a:spLocks noChangeArrowheads="1"/>
          </p:cNvSpPr>
          <p:nvPr/>
        </p:nvSpPr>
        <p:spPr bwMode="auto">
          <a:xfrm>
            <a:off x="1743075" y="3675618"/>
            <a:ext cx="347662" cy="380999"/>
          </a:xfrm>
          <a:prstGeom prst="ellipse">
            <a:avLst/>
          </a:prstGeom>
          <a:solidFill>
            <a:srgbClr val="FF0000"/>
          </a:solidFill>
          <a:ln w="9525">
            <a:solidFill>
              <a:schemeClr val="tx1"/>
            </a:solidFill>
            <a:round/>
            <a:headEnd/>
            <a:tailEnd/>
          </a:ln>
        </p:spPr>
        <p:txBody>
          <a:bodyPr wrap="none" anchor="ctr"/>
          <a:lstStyle/>
          <a:p>
            <a:endParaRPr lang="en-GB"/>
          </a:p>
        </p:txBody>
      </p:sp>
      <p:sp>
        <p:nvSpPr>
          <p:cNvPr id="92" name="Oval 152"/>
          <p:cNvSpPr>
            <a:spLocks noChangeArrowheads="1"/>
          </p:cNvSpPr>
          <p:nvPr/>
        </p:nvSpPr>
        <p:spPr bwMode="auto">
          <a:xfrm>
            <a:off x="1023937" y="3054350"/>
            <a:ext cx="214313" cy="214312"/>
          </a:xfrm>
          <a:prstGeom prst="ellipse">
            <a:avLst/>
          </a:prstGeom>
          <a:solidFill>
            <a:srgbClr val="00B0F0"/>
          </a:solidFill>
          <a:ln w="9525">
            <a:solidFill>
              <a:schemeClr val="tx1"/>
            </a:solidFill>
            <a:round/>
            <a:headEnd/>
            <a:tailEnd/>
          </a:ln>
        </p:spPr>
        <p:txBody>
          <a:bodyPr wrap="none" anchor="ctr"/>
          <a:lstStyle/>
          <a:p>
            <a:endParaRPr lang="en-GB"/>
          </a:p>
        </p:txBody>
      </p:sp>
      <p:sp>
        <p:nvSpPr>
          <p:cNvPr id="94" name="Oval 152"/>
          <p:cNvSpPr>
            <a:spLocks noChangeArrowheads="1"/>
          </p:cNvSpPr>
          <p:nvPr/>
        </p:nvSpPr>
        <p:spPr bwMode="auto">
          <a:xfrm>
            <a:off x="1385888" y="4526109"/>
            <a:ext cx="214312" cy="214313"/>
          </a:xfrm>
          <a:prstGeom prst="ellipse">
            <a:avLst/>
          </a:prstGeom>
          <a:solidFill>
            <a:srgbClr val="00B0F0"/>
          </a:solidFill>
          <a:ln w="9525">
            <a:solidFill>
              <a:schemeClr val="tx1"/>
            </a:solidFill>
            <a:round/>
            <a:headEnd/>
            <a:tailEnd/>
          </a:ln>
        </p:spPr>
        <p:txBody>
          <a:bodyPr wrap="none" anchor="ctr"/>
          <a:lstStyle/>
          <a:p>
            <a:endParaRPr lang="en-GB"/>
          </a:p>
        </p:txBody>
      </p:sp>
      <p:sp>
        <p:nvSpPr>
          <p:cNvPr id="97" name="Oval 152"/>
          <p:cNvSpPr>
            <a:spLocks noChangeArrowheads="1"/>
          </p:cNvSpPr>
          <p:nvPr/>
        </p:nvSpPr>
        <p:spPr bwMode="auto">
          <a:xfrm>
            <a:off x="7500938" y="5907088"/>
            <a:ext cx="214312" cy="214312"/>
          </a:xfrm>
          <a:prstGeom prst="ellipse">
            <a:avLst/>
          </a:prstGeom>
          <a:solidFill>
            <a:srgbClr val="FF0000"/>
          </a:solidFill>
          <a:ln w="9525">
            <a:solidFill>
              <a:schemeClr val="tx1"/>
            </a:solidFill>
            <a:round/>
            <a:headEnd/>
            <a:tailEnd/>
          </a:ln>
        </p:spPr>
        <p:txBody>
          <a:bodyPr wrap="none" anchor="ctr"/>
          <a:lstStyle/>
          <a:p>
            <a:endParaRPr lang="en-GB"/>
          </a:p>
        </p:txBody>
      </p:sp>
      <p:sp>
        <p:nvSpPr>
          <p:cNvPr id="98" name="Oval 152"/>
          <p:cNvSpPr>
            <a:spLocks noChangeArrowheads="1"/>
          </p:cNvSpPr>
          <p:nvPr/>
        </p:nvSpPr>
        <p:spPr bwMode="auto">
          <a:xfrm>
            <a:off x="7500938" y="6264275"/>
            <a:ext cx="214312" cy="214313"/>
          </a:xfrm>
          <a:prstGeom prst="ellipse">
            <a:avLst/>
          </a:prstGeom>
          <a:solidFill>
            <a:srgbClr val="00B0F0"/>
          </a:solidFill>
          <a:ln w="9525">
            <a:solidFill>
              <a:schemeClr val="tx1"/>
            </a:solidFill>
            <a:round/>
            <a:headEnd/>
            <a:tailEnd/>
          </a:ln>
        </p:spPr>
        <p:txBody>
          <a:bodyPr wrap="none" anchor="ctr"/>
          <a:lstStyle/>
          <a:p>
            <a:endParaRPr lang="en-GB"/>
          </a:p>
        </p:txBody>
      </p:sp>
      <p:sp>
        <p:nvSpPr>
          <p:cNvPr id="99" name="Text Box 169"/>
          <p:cNvSpPr txBox="1">
            <a:spLocks noChangeArrowheads="1"/>
          </p:cNvSpPr>
          <p:nvPr/>
        </p:nvSpPr>
        <p:spPr bwMode="auto">
          <a:xfrm>
            <a:off x="7786688" y="5835650"/>
            <a:ext cx="493712" cy="307975"/>
          </a:xfrm>
          <a:prstGeom prst="rect">
            <a:avLst/>
          </a:prstGeom>
          <a:noFill/>
          <a:ln w="9525">
            <a:noFill/>
            <a:miter lim="800000"/>
            <a:headEnd/>
            <a:tailEnd/>
          </a:ln>
        </p:spPr>
        <p:txBody>
          <a:bodyPr wrap="none">
            <a:spAutoFit/>
          </a:bodyPr>
          <a:lstStyle/>
          <a:p>
            <a:r>
              <a:rPr lang="fr-FR"/>
              <a:t>GW</a:t>
            </a:r>
          </a:p>
        </p:txBody>
      </p:sp>
      <p:sp>
        <p:nvSpPr>
          <p:cNvPr id="100" name="Text Box 171"/>
          <p:cNvSpPr txBox="1">
            <a:spLocks noChangeArrowheads="1"/>
          </p:cNvSpPr>
          <p:nvPr/>
        </p:nvSpPr>
        <p:spPr bwMode="auto">
          <a:xfrm>
            <a:off x="7786688" y="6192838"/>
            <a:ext cx="555625" cy="307975"/>
          </a:xfrm>
          <a:prstGeom prst="rect">
            <a:avLst/>
          </a:prstGeom>
          <a:noFill/>
          <a:ln w="9525">
            <a:noFill/>
            <a:miter lim="800000"/>
            <a:headEnd/>
            <a:tailEnd/>
          </a:ln>
        </p:spPr>
        <p:txBody>
          <a:bodyPr wrap="none">
            <a:spAutoFit/>
          </a:bodyPr>
          <a:lstStyle/>
          <a:p>
            <a:r>
              <a:rPr lang="fr-FR"/>
              <a:t>PNE</a:t>
            </a:r>
          </a:p>
        </p:txBody>
      </p:sp>
      <p:sp>
        <p:nvSpPr>
          <p:cNvPr id="123" name="Text Box 171"/>
          <p:cNvSpPr txBox="1">
            <a:spLocks noChangeArrowheads="1"/>
          </p:cNvSpPr>
          <p:nvPr/>
        </p:nvSpPr>
        <p:spPr bwMode="auto">
          <a:xfrm>
            <a:off x="6434137" y="4818618"/>
            <a:ext cx="926857" cy="369332"/>
          </a:xfrm>
          <a:prstGeom prst="rect">
            <a:avLst/>
          </a:prstGeom>
          <a:noFill/>
          <a:ln w="9525">
            <a:noFill/>
            <a:miter lim="800000"/>
            <a:headEnd/>
            <a:tailEnd/>
          </a:ln>
        </p:spPr>
        <p:txBody>
          <a:bodyPr wrap="none">
            <a:spAutoFit/>
          </a:bodyPr>
          <a:lstStyle/>
          <a:p>
            <a:r>
              <a:rPr lang="fr-FR" dirty="0"/>
              <a:t>PNE </a:t>
            </a:r>
            <a:r>
              <a:rPr lang="fr-FR" dirty="0" smtClean="0"/>
              <a:t>4</a:t>
            </a:r>
            <a:endParaRPr lang="fr-FR" dirty="0"/>
          </a:p>
        </p:txBody>
      </p:sp>
      <p:sp>
        <p:nvSpPr>
          <p:cNvPr id="124" name="Oval 188"/>
          <p:cNvSpPr>
            <a:spLocks noChangeArrowheads="1"/>
          </p:cNvSpPr>
          <p:nvPr/>
        </p:nvSpPr>
        <p:spPr bwMode="auto">
          <a:xfrm>
            <a:off x="5824537" y="2608818"/>
            <a:ext cx="2743200" cy="2668179"/>
          </a:xfrm>
          <a:prstGeom prst="ellipse">
            <a:avLst/>
          </a:prstGeom>
          <a:noFill/>
          <a:ln w="9525">
            <a:solidFill>
              <a:schemeClr val="tx1"/>
            </a:solidFill>
            <a:prstDash val="lgDashDotDot"/>
            <a:round/>
            <a:headEnd/>
            <a:tailEnd/>
          </a:ln>
        </p:spPr>
        <p:txBody>
          <a:bodyPr wrap="none" anchor="ctr"/>
          <a:lstStyle/>
          <a:p>
            <a:endParaRPr lang="en-GB"/>
          </a:p>
        </p:txBody>
      </p:sp>
      <p:sp>
        <p:nvSpPr>
          <p:cNvPr id="125" name="Text Box 171"/>
          <p:cNvSpPr txBox="1">
            <a:spLocks noChangeArrowheads="1"/>
          </p:cNvSpPr>
          <p:nvPr/>
        </p:nvSpPr>
        <p:spPr bwMode="auto">
          <a:xfrm>
            <a:off x="6891337" y="2520950"/>
            <a:ext cx="926857" cy="369332"/>
          </a:xfrm>
          <a:prstGeom prst="rect">
            <a:avLst/>
          </a:prstGeom>
          <a:noFill/>
          <a:ln w="9525">
            <a:noFill/>
            <a:miter lim="800000"/>
            <a:headEnd/>
            <a:tailEnd/>
          </a:ln>
        </p:spPr>
        <p:txBody>
          <a:bodyPr wrap="none">
            <a:spAutoFit/>
          </a:bodyPr>
          <a:lstStyle/>
          <a:p>
            <a:r>
              <a:rPr lang="fr-FR" dirty="0"/>
              <a:t>PNE </a:t>
            </a:r>
            <a:r>
              <a:rPr lang="fr-FR" dirty="0" smtClean="0"/>
              <a:t>3</a:t>
            </a:r>
            <a:endParaRPr lang="fr-FR" dirty="0"/>
          </a:p>
        </p:txBody>
      </p:sp>
      <p:sp>
        <p:nvSpPr>
          <p:cNvPr id="126" name="Text Box 169"/>
          <p:cNvSpPr txBox="1">
            <a:spLocks noChangeArrowheads="1"/>
          </p:cNvSpPr>
          <p:nvPr/>
        </p:nvSpPr>
        <p:spPr bwMode="auto">
          <a:xfrm>
            <a:off x="7424737" y="3740150"/>
            <a:ext cx="838691" cy="369332"/>
          </a:xfrm>
          <a:prstGeom prst="rect">
            <a:avLst/>
          </a:prstGeom>
          <a:noFill/>
          <a:ln w="9525">
            <a:noFill/>
            <a:miter lim="800000"/>
            <a:headEnd/>
            <a:tailEnd/>
          </a:ln>
        </p:spPr>
        <p:txBody>
          <a:bodyPr wrap="none">
            <a:spAutoFit/>
          </a:bodyPr>
          <a:lstStyle/>
          <a:p>
            <a:r>
              <a:rPr lang="fr-FR" dirty="0"/>
              <a:t>GW </a:t>
            </a:r>
            <a:r>
              <a:rPr lang="fr-FR" dirty="0" smtClean="0"/>
              <a:t>2</a:t>
            </a:r>
            <a:endParaRPr lang="fr-FR" dirty="0"/>
          </a:p>
        </p:txBody>
      </p:sp>
      <p:cxnSp>
        <p:nvCxnSpPr>
          <p:cNvPr id="127" name="Straight Arrow Connector 126"/>
          <p:cNvCxnSpPr>
            <a:stCxn id="131" idx="7"/>
            <a:endCxn id="129" idx="3"/>
          </p:cNvCxnSpPr>
          <p:nvPr/>
        </p:nvCxnSpPr>
        <p:spPr>
          <a:xfrm rot="5400000" flipH="1" flipV="1">
            <a:off x="6660866" y="4242771"/>
            <a:ext cx="556673" cy="225174"/>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8" name="Straight Arrow Connector 127"/>
          <p:cNvCxnSpPr>
            <a:stCxn id="130" idx="4"/>
            <a:endCxn id="129" idx="0"/>
          </p:cNvCxnSpPr>
          <p:nvPr/>
        </p:nvCxnSpPr>
        <p:spPr>
          <a:xfrm rot="16200000" flipH="1">
            <a:off x="6806922" y="3384034"/>
            <a:ext cx="711756" cy="23812"/>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9" name="Oval 152"/>
          <p:cNvSpPr>
            <a:spLocks noChangeArrowheads="1"/>
          </p:cNvSpPr>
          <p:nvPr/>
        </p:nvSpPr>
        <p:spPr bwMode="auto">
          <a:xfrm>
            <a:off x="7000875" y="3751818"/>
            <a:ext cx="347662" cy="380999"/>
          </a:xfrm>
          <a:prstGeom prst="ellipse">
            <a:avLst/>
          </a:prstGeom>
          <a:solidFill>
            <a:srgbClr val="FF0000"/>
          </a:solidFill>
          <a:ln w="9525">
            <a:solidFill>
              <a:schemeClr val="tx1"/>
            </a:solidFill>
            <a:round/>
            <a:headEnd/>
            <a:tailEnd/>
          </a:ln>
        </p:spPr>
        <p:txBody>
          <a:bodyPr wrap="none" anchor="ctr"/>
          <a:lstStyle/>
          <a:p>
            <a:endParaRPr lang="en-GB"/>
          </a:p>
        </p:txBody>
      </p:sp>
      <p:sp>
        <p:nvSpPr>
          <p:cNvPr id="130" name="Oval 152"/>
          <p:cNvSpPr>
            <a:spLocks noChangeArrowheads="1"/>
          </p:cNvSpPr>
          <p:nvPr/>
        </p:nvSpPr>
        <p:spPr bwMode="auto">
          <a:xfrm>
            <a:off x="7043737" y="2825750"/>
            <a:ext cx="214313" cy="214312"/>
          </a:xfrm>
          <a:prstGeom prst="ellipse">
            <a:avLst/>
          </a:prstGeom>
          <a:solidFill>
            <a:srgbClr val="00B0F0"/>
          </a:solidFill>
          <a:ln w="9525">
            <a:solidFill>
              <a:schemeClr val="tx1"/>
            </a:solidFill>
            <a:round/>
            <a:headEnd/>
            <a:tailEnd/>
          </a:ln>
        </p:spPr>
        <p:txBody>
          <a:bodyPr wrap="none" anchor="ctr"/>
          <a:lstStyle/>
          <a:p>
            <a:endParaRPr lang="en-GB"/>
          </a:p>
        </p:txBody>
      </p:sp>
      <p:sp>
        <p:nvSpPr>
          <p:cNvPr id="131" name="Oval 152"/>
          <p:cNvSpPr>
            <a:spLocks noChangeArrowheads="1"/>
          </p:cNvSpPr>
          <p:nvPr/>
        </p:nvSpPr>
        <p:spPr bwMode="auto">
          <a:xfrm>
            <a:off x="6643688" y="4602309"/>
            <a:ext cx="214312" cy="214313"/>
          </a:xfrm>
          <a:prstGeom prst="ellipse">
            <a:avLst/>
          </a:prstGeom>
          <a:solidFill>
            <a:srgbClr val="00B0F0"/>
          </a:solidFill>
          <a:ln w="9525">
            <a:solidFill>
              <a:schemeClr val="tx1"/>
            </a:solidFill>
            <a:round/>
            <a:headEnd/>
            <a:tailEnd/>
          </a:ln>
        </p:spPr>
        <p:txBody>
          <a:bodyPr wrap="none" anchor="ctr"/>
          <a:lstStyle/>
          <a:p>
            <a:endParaRPr lang="en-GB"/>
          </a:p>
        </p:txBody>
      </p:sp>
      <p:cxnSp>
        <p:nvCxnSpPr>
          <p:cNvPr id="135" name="Straight Arrow Connector 134"/>
          <p:cNvCxnSpPr>
            <a:stCxn id="85" idx="6"/>
            <a:endCxn id="129" idx="2"/>
          </p:cNvCxnSpPr>
          <p:nvPr/>
        </p:nvCxnSpPr>
        <p:spPr>
          <a:xfrm>
            <a:off x="4719637" y="3504168"/>
            <a:ext cx="2281238" cy="43815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1" name="Curved Connector 37"/>
          <p:cNvCxnSpPr>
            <a:stCxn id="81" idx="3"/>
            <a:endCxn id="63" idx="5"/>
          </p:cNvCxnSpPr>
          <p:nvPr/>
        </p:nvCxnSpPr>
        <p:spPr>
          <a:xfrm flipV="1">
            <a:off x="2693750" y="4810052"/>
            <a:ext cx="214454" cy="726632"/>
          </a:xfrm>
          <a:prstGeom prst="curved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4" name="Curved Connector 37"/>
          <p:cNvCxnSpPr>
            <a:stCxn id="68" idx="3"/>
            <a:endCxn id="124" idx="4"/>
          </p:cNvCxnSpPr>
          <p:nvPr/>
        </p:nvCxnSpPr>
        <p:spPr>
          <a:xfrm flipV="1">
            <a:off x="6884750" y="5276997"/>
            <a:ext cx="311387" cy="412087"/>
          </a:xfrm>
          <a:prstGeom prst="curved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3" name="Oval 152"/>
          <p:cNvSpPr>
            <a:spLocks noChangeArrowheads="1"/>
          </p:cNvSpPr>
          <p:nvPr/>
        </p:nvSpPr>
        <p:spPr bwMode="auto">
          <a:xfrm>
            <a:off x="5443537" y="1682750"/>
            <a:ext cx="571500" cy="571500"/>
          </a:xfrm>
          <a:prstGeom prst="ellipse">
            <a:avLst/>
          </a:prstGeom>
          <a:noFill/>
          <a:ln w="9525">
            <a:solidFill>
              <a:schemeClr val="tx1"/>
            </a:solidFill>
            <a:round/>
            <a:headEnd/>
            <a:tailEnd/>
          </a:ln>
        </p:spPr>
        <p:txBody>
          <a:bodyPr wrap="none" anchor="ctr"/>
          <a:lstStyle/>
          <a:p>
            <a:endParaRPr lang="en-GB"/>
          </a:p>
        </p:txBody>
      </p:sp>
      <p:sp>
        <p:nvSpPr>
          <p:cNvPr id="154" name="Oval 153"/>
          <p:cNvSpPr>
            <a:spLocks noChangeArrowheads="1"/>
          </p:cNvSpPr>
          <p:nvPr/>
        </p:nvSpPr>
        <p:spPr bwMode="auto">
          <a:xfrm>
            <a:off x="3005137" y="1606550"/>
            <a:ext cx="571500" cy="571500"/>
          </a:xfrm>
          <a:prstGeom prst="ellipse">
            <a:avLst/>
          </a:prstGeom>
          <a:noFill/>
          <a:ln w="9525">
            <a:solidFill>
              <a:schemeClr val="tx1"/>
            </a:solidFill>
            <a:round/>
            <a:headEnd/>
            <a:tailEnd/>
          </a:ln>
        </p:spPr>
        <p:txBody>
          <a:bodyPr wrap="none" anchor="ctr"/>
          <a:lstStyle/>
          <a:p>
            <a:endParaRPr lang="en-GB"/>
          </a:p>
        </p:txBody>
      </p:sp>
      <p:sp>
        <p:nvSpPr>
          <p:cNvPr id="155" name="Text Box 171"/>
          <p:cNvSpPr txBox="1">
            <a:spLocks noChangeArrowheads="1"/>
          </p:cNvSpPr>
          <p:nvPr/>
        </p:nvSpPr>
        <p:spPr bwMode="auto">
          <a:xfrm>
            <a:off x="4910137" y="1073150"/>
            <a:ext cx="1725151" cy="646331"/>
          </a:xfrm>
          <a:prstGeom prst="rect">
            <a:avLst/>
          </a:prstGeom>
          <a:noFill/>
          <a:ln w="9525">
            <a:noFill/>
            <a:miter lim="800000"/>
            <a:headEnd/>
            <a:tailEnd/>
          </a:ln>
        </p:spPr>
        <p:txBody>
          <a:bodyPr wrap="none">
            <a:spAutoFit/>
          </a:bodyPr>
          <a:lstStyle/>
          <a:p>
            <a:r>
              <a:rPr lang="fr-FR" dirty="0" err="1" smtClean="0"/>
              <a:t>External</a:t>
            </a:r>
            <a:endParaRPr lang="fr-FR" dirty="0" smtClean="0"/>
          </a:p>
          <a:p>
            <a:r>
              <a:rPr lang="fr-FR" dirty="0" smtClean="0"/>
              <a:t>CPNS </a:t>
            </a:r>
            <a:r>
              <a:rPr lang="fr-FR" dirty="0"/>
              <a:t>Server</a:t>
            </a:r>
          </a:p>
        </p:txBody>
      </p:sp>
      <p:cxnSp>
        <p:nvCxnSpPr>
          <p:cNvPr id="156" name="Straight Arrow Connector 155"/>
          <p:cNvCxnSpPr>
            <a:stCxn id="154" idx="5"/>
            <a:endCxn id="85" idx="1"/>
          </p:cNvCxnSpPr>
          <p:nvPr/>
        </p:nvCxnSpPr>
        <p:spPr>
          <a:xfrm rot="16200000" flipH="1">
            <a:off x="3258509" y="2328790"/>
            <a:ext cx="1207756" cy="738888"/>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0" name="Straight Arrow Connector 159"/>
          <p:cNvCxnSpPr>
            <a:stCxn id="153" idx="3"/>
            <a:endCxn id="85" idx="7"/>
          </p:cNvCxnSpPr>
          <p:nvPr/>
        </p:nvCxnSpPr>
        <p:spPr>
          <a:xfrm rot="5400000">
            <a:off x="4515809" y="2290690"/>
            <a:ext cx="1131556" cy="891288"/>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4" name="Text Box 171"/>
          <p:cNvSpPr txBox="1">
            <a:spLocks noChangeArrowheads="1"/>
          </p:cNvSpPr>
          <p:nvPr/>
        </p:nvSpPr>
        <p:spPr bwMode="auto">
          <a:xfrm rot="2167030">
            <a:off x="4444630" y="2616181"/>
            <a:ext cx="1219200" cy="369332"/>
          </a:xfrm>
          <a:prstGeom prst="rect">
            <a:avLst/>
          </a:prstGeom>
          <a:noFill/>
          <a:ln w="9525">
            <a:noFill/>
            <a:miter lim="800000"/>
            <a:headEnd/>
            <a:tailEnd/>
          </a:ln>
        </p:spPr>
        <p:txBody>
          <a:bodyPr wrap="square">
            <a:spAutoFit/>
          </a:bodyPr>
          <a:lstStyle/>
          <a:p>
            <a:r>
              <a:rPr lang="fr-FR" dirty="0" smtClean="0"/>
              <a:t>CPNS-4</a:t>
            </a:r>
            <a:endParaRPr lang="fr-FR" dirty="0"/>
          </a:p>
        </p:txBody>
      </p:sp>
      <p:sp>
        <p:nvSpPr>
          <p:cNvPr id="165" name="Text Box 171"/>
          <p:cNvSpPr txBox="1">
            <a:spLocks noChangeArrowheads="1"/>
          </p:cNvSpPr>
          <p:nvPr/>
        </p:nvSpPr>
        <p:spPr bwMode="auto">
          <a:xfrm rot="19649723">
            <a:off x="3233737" y="2444750"/>
            <a:ext cx="1127232" cy="369332"/>
          </a:xfrm>
          <a:prstGeom prst="rect">
            <a:avLst/>
          </a:prstGeom>
          <a:noFill/>
          <a:ln w="9525">
            <a:noFill/>
            <a:miter lim="800000"/>
            <a:headEnd/>
            <a:tailEnd/>
          </a:ln>
        </p:spPr>
        <p:txBody>
          <a:bodyPr wrap="none">
            <a:spAutoFit/>
          </a:bodyPr>
          <a:lstStyle/>
          <a:p>
            <a:r>
              <a:rPr lang="fr-FR" dirty="0" smtClean="0"/>
              <a:t>CPNS-5</a:t>
            </a:r>
            <a:endParaRPr lang="fr-FR" dirty="0"/>
          </a:p>
        </p:txBody>
      </p:sp>
      <p:sp>
        <p:nvSpPr>
          <p:cNvPr id="167" name="Text Box 171"/>
          <p:cNvSpPr txBox="1">
            <a:spLocks noChangeArrowheads="1"/>
          </p:cNvSpPr>
          <p:nvPr/>
        </p:nvSpPr>
        <p:spPr bwMode="auto">
          <a:xfrm rot="18241972">
            <a:off x="1090892" y="3406359"/>
            <a:ext cx="1031051" cy="341632"/>
          </a:xfrm>
          <a:prstGeom prst="rect">
            <a:avLst/>
          </a:prstGeom>
          <a:noFill/>
          <a:ln w="9525">
            <a:noFill/>
            <a:miter lim="800000"/>
            <a:headEnd/>
            <a:tailEnd/>
          </a:ln>
        </p:spPr>
        <p:txBody>
          <a:bodyPr wrap="none">
            <a:spAutoFit/>
          </a:bodyPr>
          <a:lstStyle/>
          <a:p>
            <a:r>
              <a:rPr lang="fr-FR" sz="1800" dirty="0" smtClean="0"/>
              <a:t>CPNS-1</a:t>
            </a:r>
            <a:endParaRPr lang="fr-FR" sz="1800" dirty="0"/>
          </a:p>
        </p:txBody>
      </p:sp>
      <p:sp>
        <p:nvSpPr>
          <p:cNvPr id="168" name="Text Box 171"/>
          <p:cNvSpPr txBox="1">
            <a:spLocks noChangeArrowheads="1"/>
          </p:cNvSpPr>
          <p:nvPr/>
        </p:nvSpPr>
        <p:spPr bwMode="auto">
          <a:xfrm rot="16808582">
            <a:off x="4837277" y="3538779"/>
            <a:ext cx="1127232" cy="369332"/>
          </a:xfrm>
          <a:prstGeom prst="rect">
            <a:avLst/>
          </a:prstGeom>
          <a:noFill/>
          <a:ln w="9525">
            <a:noFill/>
            <a:miter lim="800000"/>
            <a:headEnd/>
            <a:tailEnd/>
          </a:ln>
        </p:spPr>
        <p:txBody>
          <a:bodyPr wrap="none">
            <a:spAutoFit/>
          </a:bodyPr>
          <a:lstStyle/>
          <a:p>
            <a:r>
              <a:rPr lang="fr-FR" dirty="0" smtClean="0"/>
              <a:t>CPNS-2</a:t>
            </a:r>
            <a:endParaRPr lang="fr-FR" dirty="0"/>
          </a:p>
        </p:txBody>
      </p:sp>
      <p:sp>
        <p:nvSpPr>
          <p:cNvPr id="169" name="Text Box 171"/>
          <p:cNvSpPr txBox="1">
            <a:spLocks noChangeArrowheads="1"/>
          </p:cNvSpPr>
          <p:nvPr/>
        </p:nvSpPr>
        <p:spPr bwMode="auto">
          <a:xfrm rot="4859609">
            <a:off x="3016943" y="3455260"/>
            <a:ext cx="1127232" cy="369332"/>
          </a:xfrm>
          <a:prstGeom prst="rect">
            <a:avLst/>
          </a:prstGeom>
          <a:noFill/>
          <a:ln w="9525">
            <a:noFill/>
            <a:miter lim="800000"/>
            <a:headEnd/>
            <a:tailEnd/>
          </a:ln>
        </p:spPr>
        <p:txBody>
          <a:bodyPr wrap="none">
            <a:spAutoFit/>
          </a:bodyPr>
          <a:lstStyle/>
          <a:p>
            <a:r>
              <a:rPr lang="fr-FR" dirty="0" smtClean="0"/>
              <a:t>CPNS-2</a:t>
            </a:r>
            <a:endParaRPr lang="fr-FR" dirty="0"/>
          </a:p>
        </p:txBody>
      </p:sp>
      <p:sp>
        <p:nvSpPr>
          <p:cNvPr id="170" name="Text Box 171"/>
          <p:cNvSpPr txBox="1">
            <a:spLocks noChangeArrowheads="1"/>
          </p:cNvSpPr>
          <p:nvPr/>
        </p:nvSpPr>
        <p:spPr bwMode="auto">
          <a:xfrm rot="1616652">
            <a:off x="1176337" y="4197350"/>
            <a:ext cx="1031051" cy="341632"/>
          </a:xfrm>
          <a:prstGeom prst="rect">
            <a:avLst/>
          </a:prstGeom>
          <a:noFill/>
          <a:ln w="9525">
            <a:noFill/>
            <a:miter lim="800000"/>
            <a:headEnd/>
            <a:tailEnd/>
          </a:ln>
        </p:spPr>
        <p:txBody>
          <a:bodyPr wrap="none">
            <a:spAutoFit/>
          </a:bodyPr>
          <a:lstStyle/>
          <a:p>
            <a:r>
              <a:rPr lang="fr-FR" sz="1800" dirty="0" smtClean="0"/>
              <a:t>CPNS-1</a:t>
            </a:r>
            <a:endParaRPr lang="fr-FR" sz="1800" dirty="0"/>
          </a:p>
        </p:txBody>
      </p:sp>
      <p:sp>
        <p:nvSpPr>
          <p:cNvPr id="171" name="Text Box 171"/>
          <p:cNvSpPr txBox="1">
            <a:spLocks noChangeArrowheads="1"/>
          </p:cNvSpPr>
          <p:nvPr/>
        </p:nvSpPr>
        <p:spPr bwMode="auto">
          <a:xfrm>
            <a:off x="6662737" y="3206750"/>
            <a:ext cx="1031051" cy="341632"/>
          </a:xfrm>
          <a:prstGeom prst="rect">
            <a:avLst/>
          </a:prstGeom>
          <a:noFill/>
          <a:ln w="9525">
            <a:noFill/>
            <a:miter lim="800000"/>
            <a:headEnd/>
            <a:tailEnd/>
          </a:ln>
        </p:spPr>
        <p:txBody>
          <a:bodyPr wrap="none">
            <a:spAutoFit/>
          </a:bodyPr>
          <a:lstStyle/>
          <a:p>
            <a:r>
              <a:rPr lang="fr-FR" sz="1800" dirty="0" smtClean="0"/>
              <a:t>CPNS-1</a:t>
            </a:r>
            <a:endParaRPr lang="fr-FR" sz="1800" dirty="0"/>
          </a:p>
        </p:txBody>
      </p:sp>
      <p:sp>
        <p:nvSpPr>
          <p:cNvPr id="172" name="Text Box 171"/>
          <p:cNvSpPr txBox="1">
            <a:spLocks noChangeArrowheads="1"/>
          </p:cNvSpPr>
          <p:nvPr/>
        </p:nvSpPr>
        <p:spPr bwMode="auto">
          <a:xfrm rot="1593792">
            <a:off x="6379906" y="4257453"/>
            <a:ext cx="1031051" cy="341632"/>
          </a:xfrm>
          <a:prstGeom prst="rect">
            <a:avLst/>
          </a:prstGeom>
          <a:noFill/>
          <a:ln w="9525">
            <a:noFill/>
            <a:miter lim="800000"/>
            <a:headEnd/>
            <a:tailEnd/>
          </a:ln>
        </p:spPr>
        <p:txBody>
          <a:bodyPr wrap="none">
            <a:spAutoFit/>
          </a:bodyPr>
          <a:lstStyle/>
          <a:p>
            <a:r>
              <a:rPr lang="fr-FR" sz="1800" dirty="0" smtClean="0"/>
              <a:t>CPNS-1</a:t>
            </a:r>
            <a:endParaRPr lang="fr-FR" sz="1800" dirty="0"/>
          </a:p>
        </p:txBody>
      </p:sp>
      <p:sp>
        <p:nvSpPr>
          <p:cNvPr id="174" name="Oval 188"/>
          <p:cNvSpPr>
            <a:spLocks noChangeArrowheads="1"/>
          </p:cNvSpPr>
          <p:nvPr/>
        </p:nvSpPr>
        <p:spPr bwMode="auto">
          <a:xfrm>
            <a:off x="4757737" y="6102350"/>
            <a:ext cx="304800" cy="317647"/>
          </a:xfrm>
          <a:prstGeom prst="ellipse">
            <a:avLst/>
          </a:prstGeom>
          <a:noFill/>
          <a:ln w="9525">
            <a:solidFill>
              <a:schemeClr val="tx1"/>
            </a:solidFill>
            <a:prstDash val="lgDashDotDot"/>
            <a:round/>
            <a:headEnd/>
            <a:tailEnd/>
          </a:ln>
        </p:spPr>
        <p:txBody>
          <a:bodyPr wrap="none" anchor="ctr"/>
          <a:lstStyle/>
          <a:p>
            <a:endParaRPr lang="en-GB"/>
          </a:p>
        </p:txBody>
      </p:sp>
      <p:sp>
        <p:nvSpPr>
          <p:cNvPr id="176" name="Text Box 169"/>
          <p:cNvSpPr txBox="1">
            <a:spLocks noChangeArrowheads="1"/>
          </p:cNvSpPr>
          <p:nvPr/>
        </p:nvSpPr>
        <p:spPr bwMode="auto">
          <a:xfrm>
            <a:off x="5214937" y="6102350"/>
            <a:ext cx="1452642" cy="369332"/>
          </a:xfrm>
          <a:prstGeom prst="rect">
            <a:avLst/>
          </a:prstGeom>
          <a:noFill/>
          <a:ln w="9525">
            <a:noFill/>
            <a:miter lim="800000"/>
            <a:headEnd/>
            <a:tailEnd/>
          </a:ln>
        </p:spPr>
        <p:txBody>
          <a:bodyPr wrap="none">
            <a:spAutoFit/>
          </a:bodyPr>
          <a:lstStyle/>
          <a:p>
            <a:r>
              <a:rPr lang="fr-FR" dirty="0" smtClean="0"/>
              <a:t>GW Range</a:t>
            </a:r>
            <a:endParaRPr lang="fr-F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sz="2800" dirty="0" smtClean="0"/>
              <a:t>Figure 1: Comments</a:t>
            </a:r>
            <a:endParaRPr lang="en-GB" sz="1200" i="1" dirty="0" smtClean="0"/>
          </a:p>
        </p:txBody>
      </p:sp>
      <p:sp>
        <p:nvSpPr>
          <p:cNvPr id="38915" name="Rectangle 3"/>
          <p:cNvSpPr>
            <a:spLocks noGrp="1" noChangeArrowheads="1"/>
          </p:cNvSpPr>
          <p:nvPr>
            <p:ph type="body" sz="half" idx="2"/>
          </p:nvPr>
        </p:nvSpPr>
        <p:spPr>
          <a:xfrm>
            <a:off x="719138" y="2063750"/>
            <a:ext cx="8351837" cy="4489450"/>
          </a:xfrm>
        </p:spPr>
        <p:txBody>
          <a:bodyPr/>
          <a:lstStyle/>
          <a:p>
            <a:r>
              <a:rPr lang="en-US" sz="2400" dirty="0" smtClean="0"/>
              <a:t>Each circle shows the range of the wireless connection. </a:t>
            </a:r>
            <a:endParaRPr lang="en-GB" sz="2400" dirty="0" smtClean="0"/>
          </a:p>
          <a:p>
            <a:r>
              <a:rPr lang="en-US" sz="2400" dirty="0" smtClean="0"/>
              <a:t>Each PN is isolated.</a:t>
            </a:r>
          </a:p>
          <a:p>
            <a:r>
              <a:rPr lang="en-US" sz="2400" dirty="0" smtClean="0"/>
              <a:t>Each PNE has only one connection with only one another CPNS entity </a:t>
            </a:r>
            <a:endParaRPr lang="en-GB" sz="2400" dirty="0" smtClean="0"/>
          </a:p>
          <a:p>
            <a:endParaRPr lang="en-US" altLang="ja-JP" sz="2600" dirty="0" smtClean="0">
              <a:ea typeface="MS PGothic" pitchFamily="34" charset="-128"/>
            </a:endParaRPr>
          </a:p>
          <a:p>
            <a:endParaRPr lang="en-US" altLang="ja-JP" sz="2600" dirty="0" smtClean="0">
              <a:ea typeface="MS PGothic" pitchFamily="34"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figure 2: </a:t>
            </a:r>
            <a:r>
              <a:rPr lang="fr-FR" dirty="0" err="1" smtClean="0"/>
              <a:t>Connected</a:t>
            </a:r>
            <a:r>
              <a:rPr lang="fr-FR" dirty="0" smtClean="0"/>
              <a:t> GW</a:t>
            </a:r>
            <a:endParaRPr lang="en-GB" dirty="0"/>
          </a:p>
        </p:txBody>
      </p:sp>
      <p:sp>
        <p:nvSpPr>
          <p:cNvPr id="35" name="Oval 152"/>
          <p:cNvSpPr>
            <a:spLocks noChangeArrowheads="1"/>
          </p:cNvSpPr>
          <p:nvPr/>
        </p:nvSpPr>
        <p:spPr bwMode="auto">
          <a:xfrm>
            <a:off x="8183562" y="5259388"/>
            <a:ext cx="214312" cy="214312"/>
          </a:xfrm>
          <a:prstGeom prst="ellipse">
            <a:avLst/>
          </a:prstGeom>
          <a:solidFill>
            <a:srgbClr val="FF0000"/>
          </a:solidFill>
          <a:ln w="9525">
            <a:solidFill>
              <a:schemeClr val="tx1"/>
            </a:solidFill>
            <a:round/>
            <a:headEnd/>
            <a:tailEnd/>
          </a:ln>
        </p:spPr>
        <p:txBody>
          <a:bodyPr wrap="none" anchor="ctr"/>
          <a:lstStyle/>
          <a:p>
            <a:endParaRPr lang="en-GB"/>
          </a:p>
        </p:txBody>
      </p:sp>
      <p:sp>
        <p:nvSpPr>
          <p:cNvPr id="36" name="Oval 152"/>
          <p:cNvSpPr>
            <a:spLocks noChangeArrowheads="1"/>
          </p:cNvSpPr>
          <p:nvPr/>
        </p:nvSpPr>
        <p:spPr bwMode="auto">
          <a:xfrm>
            <a:off x="8183562" y="5616575"/>
            <a:ext cx="214312" cy="214313"/>
          </a:xfrm>
          <a:prstGeom prst="ellipse">
            <a:avLst/>
          </a:prstGeom>
          <a:solidFill>
            <a:srgbClr val="00B0F0"/>
          </a:solidFill>
          <a:ln w="9525">
            <a:solidFill>
              <a:schemeClr val="tx1"/>
            </a:solidFill>
            <a:round/>
            <a:headEnd/>
            <a:tailEnd/>
          </a:ln>
        </p:spPr>
        <p:txBody>
          <a:bodyPr wrap="none" anchor="ctr"/>
          <a:lstStyle/>
          <a:p>
            <a:endParaRPr lang="en-GB"/>
          </a:p>
        </p:txBody>
      </p:sp>
      <p:sp>
        <p:nvSpPr>
          <p:cNvPr id="37" name="Text Box 169"/>
          <p:cNvSpPr txBox="1">
            <a:spLocks noChangeArrowheads="1"/>
          </p:cNvSpPr>
          <p:nvPr/>
        </p:nvSpPr>
        <p:spPr bwMode="auto">
          <a:xfrm>
            <a:off x="8469312" y="5187950"/>
            <a:ext cx="493712" cy="307975"/>
          </a:xfrm>
          <a:prstGeom prst="rect">
            <a:avLst/>
          </a:prstGeom>
          <a:noFill/>
          <a:ln w="9525">
            <a:noFill/>
            <a:miter lim="800000"/>
            <a:headEnd/>
            <a:tailEnd/>
          </a:ln>
        </p:spPr>
        <p:txBody>
          <a:bodyPr wrap="none">
            <a:spAutoFit/>
          </a:bodyPr>
          <a:lstStyle/>
          <a:p>
            <a:r>
              <a:rPr lang="fr-FR"/>
              <a:t>GW</a:t>
            </a:r>
          </a:p>
        </p:txBody>
      </p:sp>
      <p:sp>
        <p:nvSpPr>
          <p:cNvPr id="38" name="Text Box 171"/>
          <p:cNvSpPr txBox="1">
            <a:spLocks noChangeArrowheads="1"/>
          </p:cNvSpPr>
          <p:nvPr/>
        </p:nvSpPr>
        <p:spPr bwMode="auto">
          <a:xfrm>
            <a:off x="8469312" y="5545138"/>
            <a:ext cx="555625" cy="307975"/>
          </a:xfrm>
          <a:prstGeom prst="rect">
            <a:avLst/>
          </a:prstGeom>
          <a:noFill/>
          <a:ln w="9525">
            <a:noFill/>
            <a:miter lim="800000"/>
            <a:headEnd/>
            <a:tailEnd/>
          </a:ln>
        </p:spPr>
        <p:txBody>
          <a:bodyPr wrap="none">
            <a:spAutoFit/>
          </a:bodyPr>
          <a:lstStyle/>
          <a:p>
            <a:r>
              <a:rPr lang="fr-FR"/>
              <a:t>PNE</a:t>
            </a:r>
          </a:p>
        </p:txBody>
      </p:sp>
      <p:sp>
        <p:nvSpPr>
          <p:cNvPr id="39" name="Text Box 171"/>
          <p:cNvSpPr txBox="1">
            <a:spLocks noChangeArrowheads="1"/>
          </p:cNvSpPr>
          <p:nvPr/>
        </p:nvSpPr>
        <p:spPr bwMode="auto">
          <a:xfrm>
            <a:off x="3157537" y="5035550"/>
            <a:ext cx="703262" cy="307975"/>
          </a:xfrm>
          <a:prstGeom prst="rect">
            <a:avLst/>
          </a:prstGeom>
          <a:noFill/>
          <a:ln w="9525">
            <a:noFill/>
            <a:miter lim="800000"/>
            <a:headEnd/>
            <a:tailEnd/>
          </a:ln>
        </p:spPr>
        <p:txBody>
          <a:bodyPr wrap="none">
            <a:spAutoFit/>
          </a:bodyPr>
          <a:lstStyle/>
          <a:p>
            <a:r>
              <a:rPr lang="fr-FR" dirty="0"/>
              <a:t>PNE 1</a:t>
            </a:r>
          </a:p>
        </p:txBody>
      </p:sp>
      <p:sp>
        <p:nvSpPr>
          <p:cNvPr id="41" name="Text Box 171"/>
          <p:cNvSpPr txBox="1">
            <a:spLocks noChangeArrowheads="1"/>
          </p:cNvSpPr>
          <p:nvPr/>
        </p:nvSpPr>
        <p:spPr bwMode="auto">
          <a:xfrm>
            <a:off x="3233737" y="3129371"/>
            <a:ext cx="703263" cy="307975"/>
          </a:xfrm>
          <a:prstGeom prst="rect">
            <a:avLst/>
          </a:prstGeom>
          <a:noFill/>
          <a:ln w="9525">
            <a:noFill/>
            <a:miter lim="800000"/>
            <a:headEnd/>
            <a:tailEnd/>
          </a:ln>
        </p:spPr>
        <p:txBody>
          <a:bodyPr wrap="none">
            <a:spAutoFit/>
          </a:bodyPr>
          <a:lstStyle/>
          <a:p>
            <a:r>
              <a:rPr lang="fr-FR" dirty="0"/>
              <a:t>PNE 2</a:t>
            </a:r>
          </a:p>
        </p:txBody>
      </p:sp>
      <p:sp>
        <p:nvSpPr>
          <p:cNvPr id="42" name="Text Box 169"/>
          <p:cNvSpPr txBox="1">
            <a:spLocks noChangeArrowheads="1"/>
          </p:cNvSpPr>
          <p:nvPr/>
        </p:nvSpPr>
        <p:spPr bwMode="auto">
          <a:xfrm>
            <a:off x="3995737" y="4348571"/>
            <a:ext cx="642938" cy="307975"/>
          </a:xfrm>
          <a:prstGeom prst="rect">
            <a:avLst/>
          </a:prstGeom>
          <a:noFill/>
          <a:ln w="9525">
            <a:noFill/>
            <a:miter lim="800000"/>
            <a:headEnd/>
            <a:tailEnd/>
          </a:ln>
        </p:spPr>
        <p:txBody>
          <a:bodyPr wrap="none">
            <a:spAutoFit/>
          </a:bodyPr>
          <a:lstStyle/>
          <a:p>
            <a:r>
              <a:rPr lang="fr-FR" dirty="0"/>
              <a:t>GW 1</a:t>
            </a:r>
          </a:p>
        </p:txBody>
      </p:sp>
      <p:sp>
        <p:nvSpPr>
          <p:cNvPr id="43" name="Text Box 191"/>
          <p:cNvSpPr txBox="1">
            <a:spLocks noChangeArrowheads="1"/>
          </p:cNvSpPr>
          <p:nvPr/>
        </p:nvSpPr>
        <p:spPr bwMode="auto">
          <a:xfrm>
            <a:off x="8110537" y="1987550"/>
            <a:ext cx="907813" cy="369332"/>
          </a:xfrm>
          <a:prstGeom prst="rect">
            <a:avLst/>
          </a:prstGeom>
          <a:noFill/>
          <a:ln w="9525">
            <a:noFill/>
            <a:miter lim="800000"/>
            <a:headEnd/>
            <a:tailEnd/>
          </a:ln>
        </p:spPr>
        <p:txBody>
          <a:bodyPr wrap="none">
            <a:spAutoFit/>
          </a:bodyPr>
          <a:lstStyle/>
          <a:p>
            <a:r>
              <a:rPr lang="fr-FR" dirty="0"/>
              <a:t>PAN </a:t>
            </a:r>
            <a:r>
              <a:rPr lang="fr-FR" dirty="0" smtClean="0"/>
              <a:t>2</a:t>
            </a:r>
            <a:endParaRPr lang="fr-FR" dirty="0"/>
          </a:p>
        </p:txBody>
      </p:sp>
      <p:cxnSp>
        <p:nvCxnSpPr>
          <p:cNvPr id="44" name="Straight Arrow Connector 43"/>
          <p:cNvCxnSpPr>
            <a:stCxn id="52" idx="7"/>
            <a:endCxn id="50" idx="3"/>
          </p:cNvCxnSpPr>
          <p:nvPr/>
        </p:nvCxnSpPr>
        <p:spPr>
          <a:xfrm rot="5400000" flipH="1" flipV="1">
            <a:off x="3688066" y="4860751"/>
            <a:ext cx="849182" cy="477587"/>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51" idx="5"/>
            <a:endCxn id="50" idx="1"/>
          </p:cNvCxnSpPr>
          <p:nvPr/>
        </p:nvCxnSpPr>
        <p:spPr>
          <a:xfrm rot="16200000" flipH="1">
            <a:off x="3538843" y="3592937"/>
            <a:ext cx="761869" cy="863348"/>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Text Box 191"/>
          <p:cNvSpPr txBox="1">
            <a:spLocks noChangeArrowheads="1"/>
          </p:cNvSpPr>
          <p:nvPr/>
        </p:nvSpPr>
        <p:spPr bwMode="auto">
          <a:xfrm>
            <a:off x="490537" y="2749550"/>
            <a:ext cx="907813" cy="369332"/>
          </a:xfrm>
          <a:prstGeom prst="rect">
            <a:avLst/>
          </a:prstGeom>
          <a:noFill/>
          <a:ln w="9525">
            <a:noFill/>
            <a:miter lim="800000"/>
            <a:headEnd/>
            <a:tailEnd/>
          </a:ln>
        </p:spPr>
        <p:txBody>
          <a:bodyPr wrap="none">
            <a:spAutoFit/>
          </a:bodyPr>
          <a:lstStyle/>
          <a:p>
            <a:r>
              <a:rPr lang="fr-FR" dirty="0"/>
              <a:t>PAN </a:t>
            </a:r>
            <a:r>
              <a:rPr lang="fr-FR" dirty="0" smtClean="0"/>
              <a:t>1</a:t>
            </a:r>
            <a:endParaRPr lang="fr-FR" dirty="0"/>
          </a:p>
        </p:txBody>
      </p:sp>
      <p:cxnSp>
        <p:nvCxnSpPr>
          <p:cNvPr id="47" name="Straight Arrow Connector 46"/>
          <p:cNvCxnSpPr>
            <a:stCxn id="48" idx="4"/>
            <a:endCxn id="50" idx="0"/>
          </p:cNvCxnSpPr>
          <p:nvPr/>
        </p:nvCxnSpPr>
        <p:spPr>
          <a:xfrm rot="5400000">
            <a:off x="3520678" y="3131741"/>
            <a:ext cx="2171700" cy="264319"/>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8" name="Oval 152"/>
          <p:cNvSpPr>
            <a:spLocks noChangeArrowheads="1"/>
          </p:cNvSpPr>
          <p:nvPr/>
        </p:nvSpPr>
        <p:spPr bwMode="auto">
          <a:xfrm>
            <a:off x="4452937" y="1606550"/>
            <a:ext cx="571500" cy="571500"/>
          </a:xfrm>
          <a:prstGeom prst="ellipse">
            <a:avLst/>
          </a:prstGeom>
          <a:noFill/>
          <a:ln w="9525">
            <a:solidFill>
              <a:schemeClr val="tx1"/>
            </a:solidFill>
            <a:round/>
            <a:headEnd/>
            <a:tailEnd/>
          </a:ln>
        </p:spPr>
        <p:txBody>
          <a:bodyPr wrap="none" anchor="ctr"/>
          <a:lstStyle/>
          <a:p>
            <a:endParaRPr lang="en-GB"/>
          </a:p>
        </p:txBody>
      </p:sp>
      <p:sp>
        <p:nvSpPr>
          <p:cNvPr id="49" name="Text Box 171"/>
          <p:cNvSpPr txBox="1">
            <a:spLocks noChangeArrowheads="1"/>
          </p:cNvSpPr>
          <p:nvPr/>
        </p:nvSpPr>
        <p:spPr bwMode="auto">
          <a:xfrm>
            <a:off x="4148137" y="1225550"/>
            <a:ext cx="1262062" cy="307975"/>
          </a:xfrm>
          <a:prstGeom prst="rect">
            <a:avLst/>
          </a:prstGeom>
          <a:noFill/>
          <a:ln w="9525">
            <a:noFill/>
            <a:miter lim="800000"/>
            <a:headEnd/>
            <a:tailEnd/>
          </a:ln>
        </p:spPr>
        <p:txBody>
          <a:bodyPr wrap="none">
            <a:spAutoFit/>
          </a:bodyPr>
          <a:lstStyle/>
          <a:p>
            <a:r>
              <a:rPr lang="fr-FR" dirty="0"/>
              <a:t>CPNS Server</a:t>
            </a:r>
          </a:p>
        </p:txBody>
      </p:sp>
      <p:sp>
        <p:nvSpPr>
          <p:cNvPr id="50" name="Oval 152"/>
          <p:cNvSpPr>
            <a:spLocks noChangeArrowheads="1"/>
          </p:cNvSpPr>
          <p:nvPr/>
        </p:nvSpPr>
        <p:spPr bwMode="auto">
          <a:xfrm>
            <a:off x="4300537" y="4349750"/>
            <a:ext cx="347662" cy="380999"/>
          </a:xfrm>
          <a:prstGeom prst="ellipse">
            <a:avLst/>
          </a:prstGeom>
          <a:solidFill>
            <a:srgbClr val="FF0000"/>
          </a:solidFill>
          <a:ln w="9525">
            <a:solidFill>
              <a:schemeClr val="tx1"/>
            </a:solidFill>
            <a:round/>
            <a:headEnd/>
            <a:tailEnd/>
          </a:ln>
        </p:spPr>
        <p:txBody>
          <a:bodyPr wrap="none" anchor="ctr"/>
          <a:lstStyle/>
          <a:p>
            <a:endParaRPr lang="en-GB"/>
          </a:p>
        </p:txBody>
      </p:sp>
      <p:sp>
        <p:nvSpPr>
          <p:cNvPr id="51" name="Oval 152"/>
          <p:cNvSpPr>
            <a:spLocks noChangeArrowheads="1"/>
          </p:cNvSpPr>
          <p:nvPr/>
        </p:nvSpPr>
        <p:spPr bwMode="auto">
          <a:xfrm>
            <a:off x="3305175" y="3460750"/>
            <a:ext cx="214313" cy="214312"/>
          </a:xfrm>
          <a:prstGeom prst="ellipse">
            <a:avLst/>
          </a:prstGeom>
          <a:solidFill>
            <a:srgbClr val="00B0F0"/>
          </a:solidFill>
          <a:ln w="9525">
            <a:solidFill>
              <a:schemeClr val="tx1"/>
            </a:solidFill>
            <a:round/>
            <a:headEnd/>
            <a:tailEnd/>
          </a:ln>
        </p:spPr>
        <p:txBody>
          <a:bodyPr wrap="none" anchor="ctr"/>
          <a:lstStyle/>
          <a:p>
            <a:endParaRPr lang="en-GB"/>
          </a:p>
        </p:txBody>
      </p:sp>
      <p:sp>
        <p:nvSpPr>
          <p:cNvPr id="52" name="Oval 152"/>
          <p:cNvSpPr>
            <a:spLocks noChangeArrowheads="1"/>
          </p:cNvSpPr>
          <p:nvPr/>
        </p:nvSpPr>
        <p:spPr bwMode="auto">
          <a:xfrm>
            <a:off x="3690937" y="5492750"/>
            <a:ext cx="214312" cy="214313"/>
          </a:xfrm>
          <a:prstGeom prst="ellipse">
            <a:avLst/>
          </a:prstGeom>
          <a:solidFill>
            <a:srgbClr val="00B0F0"/>
          </a:solidFill>
          <a:ln w="9525">
            <a:solidFill>
              <a:schemeClr val="tx1"/>
            </a:solidFill>
            <a:round/>
            <a:headEnd/>
            <a:tailEnd/>
          </a:ln>
        </p:spPr>
        <p:txBody>
          <a:bodyPr wrap="none" anchor="ctr"/>
          <a:lstStyle/>
          <a:p>
            <a:endParaRPr lang="en-GB"/>
          </a:p>
        </p:txBody>
      </p:sp>
      <p:sp>
        <p:nvSpPr>
          <p:cNvPr id="53" name="Text Box 171"/>
          <p:cNvSpPr txBox="1">
            <a:spLocks noChangeArrowheads="1"/>
          </p:cNvSpPr>
          <p:nvPr/>
        </p:nvSpPr>
        <p:spPr bwMode="auto">
          <a:xfrm>
            <a:off x="5486399" y="5035550"/>
            <a:ext cx="926857" cy="369332"/>
          </a:xfrm>
          <a:prstGeom prst="rect">
            <a:avLst/>
          </a:prstGeom>
          <a:noFill/>
          <a:ln w="9525">
            <a:noFill/>
            <a:miter lim="800000"/>
            <a:headEnd/>
            <a:tailEnd/>
          </a:ln>
        </p:spPr>
        <p:txBody>
          <a:bodyPr wrap="none">
            <a:spAutoFit/>
          </a:bodyPr>
          <a:lstStyle/>
          <a:p>
            <a:r>
              <a:rPr lang="fr-FR" dirty="0"/>
              <a:t>PNE </a:t>
            </a:r>
            <a:r>
              <a:rPr lang="fr-FR" dirty="0" smtClean="0"/>
              <a:t>4</a:t>
            </a:r>
            <a:endParaRPr lang="fr-FR" dirty="0"/>
          </a:p>
        </p:txBody>
      </p:sp>
      <p:sp>
        <p:nvSpPr>
          <p:cNvPr id="54" name="Oval 188"/>
          <p:cNvSpPr>
            <a:spLocks noChangeArrowheads="1"/>
          </p:cNvSpPr>
          <p:nvPr/>
        </p:nvSpPr>
        <p:spPr bwMode="auto">
          <a:xfrm>
            <a:off x="4224337" y="2444750"/>
            <a:ext cx="3962400" cy="3657600"/>
          </a:xfrm>
          <a:prstGeom prst="ellipse">
            <a:avLst/>
          </a:prstGeom>
          <a:noFill/>
          <a:ln w="9525">
            <a:solidFill>
              <a:schemeClr val="tx1"/>
            </a:solidFill>
            <a:prstDash val="lgDashDotDot"/>
            <a:round/>
            <a:headEnd/>
            <a:tailEnd/>
          </a:ln>
        </p:spPr>
        <p:txBody>
          <a:bodyPr wrap="none" anchor="ctr"/>
          <a:lstStyle/>
          <a:p>
            <a:endParaRPr lang="en-GB"/>
          </a:p>
        </p:txBody>
      </p:sp>
      <p:sp>
        <p:nvSpPr>
          <p:cNvPr id="55" name="Text Box 171"/>
          <p:cNvSpPr txBox="1">
            <a:spLocks noChangeArrowheads="1"/>
          </p:cNvSpPr>
          <p:nvPr/>
        </p:nvSpPr>
        <p:spPr bwMode="auto">
          <a:xfrm>
            <a:off x="6205537" y="2978150"/>
            <a:ext cx="926857" cy="369332"/>
          </a:xfrm>
          <a:prstGeom prst="rect">
            <a:avLst/>
          </a:prstGeom>
          <a:noFill/>
          <a:ln w="9525">
            <a:noFill/>
            <a:miter lim="800000"/>
            <a:headEnd/>
            <a:tailEnd/>
          </a:ln>
        </p:spPr>
        <p:txBody>
          <a:bodyPr wrap="none">
            <a:spAutoFit/>
          </a:bodyPr>
          <a:lstStyle/>
          <a:p>
            <a:r>
              <a:rPr lang="fr-FR" dirty="0"/>
              <a:t>PNE </a:t>
            </a:r>
            <a:r>
              <a:rPr lang="fr-FR" dirty="0" smtClean="0"/>
              <a:t>3</a:t>
            </a:r>
            <a:endParaRPr lang="fr-FR" dirty="0"/>
          </a:p>
        </p:txBody>
      </p:sp>
      <p:sp>
        <p:nvSpPr>
          <p:cNvPr id="56" name="Text Box 169"/>
          <p:cNvSpPr txBox="1">
            <a:spLocks noChangeArrowheads="1"/>
          </p:cNvSpPr>
          <p:nvPr/>
        </p:nvSpPr>
        <p:spPr bwMode="auto">
          <a:xfrm>
            <a:off x="6510337" y="3968750"/>
            <a:ext cx="838691" cy="369332"/>
          </a:xfrm>
          <a:prstGeom prst="rect">
            <a:avLst/>
          </a:prstGeom>
          <a:noFill/>
          <a:ln w="9525">
            <a:noFill/>
            <a:miter lim="800000"/>
            <a:headEnd/>
            <a:tailEnd/>
          </a:ln>
        </p:spPr>
        <p:txBody>
          <a:bodyPr wrap="none">
            <a:spAutoFit/>
          </a:bodyPr>
          <a:lstStyle/>
          <a:p>
            <a:r>
              <a:rPr lang="fr-FR" dirty="0"/>
              <a:t>GW </a:t>
            </a:r>
            <a:r>
              <a:rPr lang="fr-FR" dirty="0" smtClean="0"/>
              <a:t>2</a:t>
            </a:r>
            <a:endParaRPr lang="fr-FR" dirty="0"/>
          </a:p>
        </p:txBody>
      </p:sp>
      <p:cxnSp>
        <p:nvCxnSpPr>
          <p:cNvPr id="57" name="Straight Arrow Connector 56"/>
          <p:cNvCxnSpPr>
            <a:stCxn id="61" idx="7"/>
            <a:endCxn id="59" idx="3"/>
          </p:cNvCxnSpPr>
          <p:nvPr/>
        </p:nvCxnSpPr>
        <p:spPr>
          <a:xfrm rot="5400000" flipH="1" flipV="1">
            <a:off x="5715569" y="4457262"/>
            <a:ext cx="556673" cy="230056"/>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60" idx="3"/>
            <a:endCxn id="59" idx="7"/>
          </p:cNvCxnSpPr>
          <p:nvPr/>
        </p:nvCxnSpPr>
        <p:spPr>
          <a:xfrm rot="5400000">
            <a:off x="6371198" y="3473021"/>
            <a:ext cx="558669" cy="544381"/>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9" name="Oval 152"/>
          <p:cNvSpPr>
            <a:spLocks noChangeArrowheads="1"/>
          </p:cNvSpPr>
          <p:nvPr/>
        </p:nvSpPr>
        <p:spPr bwMode="auto">
          <a:xfrm>
            <a:off x="6053137" y="3968750"/>
            <a:ext cx="381000" cy="380999"/>
          </a:xfrm>
          <a:prstGeom prst="ellipse">
            <a:avLst/>
          </a:prstGeom>
          <a:solidFill>
            <a:srgbClr val="FF0000"/>
          </a:solidFill>
          <a:ln w="9525">
            <a:solidFill>
              <a:schemeClr val="tx1"/>
            </a:solidFill>
            <a:round/>
            <a:headEnd/>
            <a:tailEnd/>
          </a:ln>
        </p:spPr>
        <p:txBody>
          <a:bodyPr wrap="none" anchor="ctr"/>
          <a:lstStyle/>
          <a:p>
            <a:endParaRPr lang="en-GB"/>
          </a:p>
        </p:txBody>
      </p:sp>
      <p:sp>
        <p:nvSpPr>
          <p:cNvPr id="60" name="Oval 152"/>
          <p:cNvSpPr>
            <a:spLocks noChangeArrowheads="1"/>
          </p:cNvSpPr>
          <p:nvPr/>
        </p:nvSpPr>
        <p:spPr bwMode="auto">
          <a:xfrm>
            <a:off x="6891337" y="3282950"/>
            <a:ext cx="214313" cy="214312"/>
          </a:xfrm>
          <a:prstGeom prst="ellipse">
            <a:avLst/>
          </a:prstGeom>
          <a:solidFill>
            <a:srgbClr val="00B0F0"/>
          </a:solidFill>
          <a:ln w="9525">
            <a:solidFill>
              <a:schemeClr val="tx1"/>
            </a:solidFill>
            <a:round/>
            <a:headEnd/>
            <a:tailEnd/>
          </a:ln>
        </p:spPr>
        <p:txBody>
          <a:bodyPr wrap="none" anchor="ctr"/>
          <a:lstStyle/>
          <a:p>
            <a:endParaRPr lang="en-GB"/>
          </a:p>
        </p:txBody>
      </p:sp>
      <p:sp>
        <p:nvSpPr>
          <p:cNvPr id="61" name="Oval 152"/>
          <p:cNvSpPr>
            <a:spLocks noChangeArrowheads="1"/>
          </p:cNvSpPr>
          <p:nvPr/>
        </p:nvSpPr>
        <p:spPr bwMode="auto">
          <a:xfrm>
            <a:off x="5695950" y="4819241"/>
            <a:ext cx="214312" cy="214313"/>
          </a:xfrm>
          <a:prstGeom prst="ellipse">
            <a:avLst/>
          </a:prstGeom>
          <a:solidFill>
            <a:srgbClr val="00B0F0"/>
          </a:solidFill>
          <a:ln w="9525">
            <a:solidFill>
              <a:schemeClr val="tx1"/>
            </a:solidFill>
            <a:round/>
            <a:headEnd/>
            <a:tailEnd/>
          </a:ln>
        </p:spPr>
        <p:txBody>
          <a:bodyPr wrap="none" anchor="ctr"/>
          <a:lstStyle/>
          <a:p>
            <a:endParaRPr lang="en-GB"/>
          </a:p>
        </p:txBody>
      </p:sp>
      <p:cxnSp>
        <p:nvCxnSpPr>
          <p:cNvPr id="62" name="Straight Arrow Connector 61"/>
          <p:cNvCxnSpPr>
            <a:stCxn id="48" idx="5"/>
            <a:endCxn id="59" idx="1"/>
          </p:cNvCxnSpPr>
          <p:nvPr/>
        </p:nvCxnSpPr>
        <p:spPr>
          <a:xfrm rot="16200000" flipH="1">
            <a:off x="4559743" y="2475356"/>
            <a:ext cx="1930190" cy="116819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3" name="Curved Connector 37"/>
          <p:cNvCxnSpPr>
            <a:stCxn id="46" idx="3"/>
          </p:cNvCxnSpPr>
          <p:nvPr/>
        </p:nvCxnSpPr>
        <p:spPr>
          <a:xfrm>
            <a:off x="1398350" y="2934216"/>
            <a:ext cx="920987" cy="958334"/>
          </a:xfrm>
          <a:prstGeom prst="curved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Curved Connector 37"/>
          <p:cNvCxnSpPr>
            <a:stCxn id="43" idx="1"/>
            <a:endCxn id="54" idx="7"/>
          </p:cNvCxnSpPr>
          <p:nvPr/>
        </p:nvCxnSpPr>
        <p:spPr>
          <a:xfrm rot="10800000" flipV="1">
            <a:off x="7606457" y="2172215"/>
            <a:ext cx="504080" cy="808177"/>
          </a:xfrm>
          <a:prstGeom prst="curved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6" name="Oval 188"/>
          <p:cNvSpPr>
            <a:spLocks noChangeArrowheads="1"/>
          </p:cNvSpPr>
          <p:nvPr/>
        </p:nvSpPr>
        <p:spPr bwMode="auto">
          <a:xfrm>
            <a:off x="2243137" y="2520950"/>
            <a:ext cx="4191000" cy="3810000"/>
          </a:xfrm>
          <a:prstGeom prst="ellipse">
            <a:avLst/>
          </a:prstGeom>
          <a:noFill/>
          <a:ln w="9525">
            <a:solidFill>
              <a:schemeClr val="tx1"/>
            </a:solidFill>
            <a:prstDash val="lgDashDotDot"/>
            <a:round/>
            <a:headEnd/>
            <a:tailEnd/>
          </a:ln>
        </p:spPr>
        <p:txBody>
          <a:bodyPr wrap="none" anchor="ctr"/>
          <a:lstStyle/>
          <a:p>
            <a:endParaRPr lang="en-GB"/>
          </a:p>
        </p:txBody>
      </p:sp>
      <p:cxnSp>
        <p:nvCxnSpPr>
          <p:cNvPr id="103" name="Straight Arrow Connector 102"/>
          <p:cNvCxnSpPr>
            <a:stCxn id="50" idx="6"/>
            <a:endCxn id="59" idx="2"/>
          </p:cNvCxnSpPr>
          <p:nvPr/>
        </p:nvCxnSpPr>
        <p:spPr>
          <a:xfrm flipV="1">
            <a:off x="4648199" y="4159250"/>
            <a:ext cx="1404938" cy="38100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a:stCxn id="61" idx="2"/>
            <a:endCxn id="50" idx="5"/>
          </p:cNvCxnSpPr>
          <p:nvPr/>
        </p:nvCxnSpPr>
        <p:spPr>
          <a:xfrm rot="10800000">
            <a:off x="4597286" y="4674954"/>
            <a:ext cx="1098665" cy="251445"/>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9" name="Text Box 171"/>
          <p:cNvSpPr txBox="1">
            <a:spLocks noChangeArrowheads="1"/>
          </p:cNvSpPr>
          <p:nvPr/>
        </p:nvSpPr>
        <p:spPr bwMode="auto">
          <a:xfrm>
            <a:off x="566737" y="1149350"/>
            <a:ext cx="1837362" cy="369332"/>
          </a:xfrm>
          <a:prstGeom prst="rect">
            <a:avLst/>
          </a:prstGeom>
          <a:noFill/>
          <a:ln w="9525">
            <a:noFill/>
            <a:miter lim="800000"/>
            <a:headEnd/>
            <a:tailEnd/>
          </a:ln>
        </p:spPr>
        <p:txBody>
          <a:bodyPr wrap="none">
            <a:spAutoFit/>
          </a:bodyPr>
          <a:lstStyle/>
          <a:p>
            <a:r>
              <a:rPr lang="fr-FR" dirty="0" err="1" smtClean="0"/>
              <a:t>External</a:t>
            </a:r>
            <a:r>
              <a:rPr lang="fr-FR" dirty="0" smtClean="0"/>
              <a:t> </a:t>
            </a:r>
            <a:r>
              <a:rPr lang="fr-FR" dirty="0" err="1" smtClean="0"/>
              <a:t>Entity</a:t>
            </a:r>
            <a:endParaRPr lang="fr-FR" dirty="0"/>
          </a:p>
        </p:txBody>
      </p:sp>
      <p:sp>
        <p:nvSpPr>
          <p:cNvPr id="110" name="Oval 109"/>
          <p:cNvSpPr>
            <a:spLocks noChangeArrowheads="1"/>
          </p:cNvSpPr>
          <p:nvPr/>
        </p:nvSpPr>
        <p:spPr bwMode="auto">
          <a:xfrm>
            <a:off x="6738937" y="1530350"/>
            <a:ext cx="571500" cy="571500"/>
          </a:xfrm>
          <a:prstGeom prst="ellipse">
            <a:avLst/>
          </a:prstGeom>
          <a:noFill/>
          <a:ln w="9525">
            <a:solidFill>
              <a:schemeClr val="tx1"/>
            </a:solidFill>
            <a:round/>
            <a:headEnd/>
            <a:tailEnd/>
          </a:ln>
        </p:spPr>
        <p:txBody>
          <a:bodyPr wrap="none" anchor="ctr"/>
          <a:lstStyle/>
          <a:p>
            <a:endParaRPr lang="en-GB"/>
          </a:p>
        </p:txBody>
      </p:sp>
      <p:sp>
        <p:nvSpPr>
          <p:cNvPr id="111" name="Oval 110"/>
          <p:cNvSpPr>
            <a:spLocks noChangeArrowheads="1"/>
          </p:cNvSpPr>
          <p:nvPr/>
        </p:nvSpPr>
        <p:spPr bwMode="auto">
          <a:xfrm>
            <a:off x="1328737" y="1606550"/>
            <a:ext cx="571500" cy="571500"/>
          </a:xfrm>
          <a:prstGeom prst="ellipse">
            <a:avLst/>
          </a:prstGeom>
          <a:noFill/>
          <a:ln w="9525">
            <a:solidFill>
              <a:schemeClr val="tx1"/>
            </a:solidFill>
            <a:round/>
            <a:headEnd/>
            <a:tailEnd/>
          </a:ln>
        </p:spPr>
        <p:txBody>
          <a:bodyPr wrap="none" anchor="ctr"/>
          <a:lstStyle/>
          <a:p>
            <a:endParaRPr lang="en-GB"/>
          </a:p>
        </p:txBody>
      </p:sp>
      <p:sp>
        <p:nvSpPr>
          <p:cNvPr id="112" name="Text Box 171"/>
          <p:cNvSpPr txBox="1">
            <a:spLocks noChangeArrowheads="1"/>
          </p:cNvSpPr>
          <p:nvPr/>
        </p:nvSpPr>
        <p:spPr bwMode="auto">
          <a:xfrm>
            <a:off x="6205537" y="1149350"/>
            <a:ext cx="2736647" cy="369332"/>
          </a:xfrm>
          <a:prstGeom prst="rect">
            <a:avLst/>
          </a:prstGeom>
          <a:noFill/>
          <a:ln w="9525">
            <a:noFill/>
            <a:miter lim="800000"/>
            <a:headEnd/>
            <a:tailEnd/>
          </a:ln>
        </p:spPr>
        <p:txBody>
          <a:bodyPr wrap="none">
            <a:spAutoFit/>
          </a:bodyPr>
          <a:lstStyle/>
          <a:p>
            <a:r>
              <a:rPr lang="fr-FR" dirty="0" err="1" smtClean="0"/>
              <a:t>External</a:t>
            </a:r>
            <a:r>
              <a:rPr lang="fr-FR" dirty="0" smtClean="0"/>
              <a:t> CPNS </a:t>
            </a:r>
            <a:r>
              <a:rPr lang="fr-FR" dirty="0"/>
              <a:t>Server</a:t>
            </a:r>
          </a:p>
        </p:txBody>
      </p:sp>
      <p:cxnSp>
        <p:nvCxnSpPr>
          <p:cNvPr id="113" name="Straight Arrow Connector 112"/>
          <p:cNvCxnSpPr>
            <a:stCxn id="111" idx="6"/>
            <a:endCxn id="48" idx="2"/>
          </p:cNvCxnSpPr>
          <p:nvPr/>
        </p:nvCxnSpPr>
        <p:spPr>
          <a:xfrm>
            <a:off x="1900237" y="1892300"/>
            <a:ext cx="2552700" cy="1588"/>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a:stCxn id="48" idx="6"/>
            <a:endCxn id="110" idx="2"/>
          </p:cNvCxnSpPr>
          <p:nvPr/>
        </p:nvCxnSpPr>
        <p:spPr>
          <a:xfrm flipV="1">
            <a:off x="5024437" y="1816100"/>
            <a:ext cx="1714500" cy="7620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9" name="Oval 188"/>
          <p:cNvSpPr>
            <a:spLocks noChangeArrowheads="1"/>
          </p:cNvSpPr>
          <p:nvPr/>
        </p:nvSpPr>
        <p:spPr bwMode="auto">
          <a:xfrm>
            <a:off x="7424737" y="6026150"/>
            <a:ext cx="304800" cy="317647"/>
          </a:xfrm>
          <a:prstGeom prst="ellipse">
            <a:avLst/>
          </a:prstGeom>
          <a:noFill/>
          <a:ln w="9525">
            <a:solidFill>
              <a:schemeClr val="tx1"/>
            </a:solidFill>
            <a:prstDash val="lgDashDotDot"/>
            <a:round/>
            <a:headEnd/>
            <a:tailEnd/>
          </a:ln>
        </p:spPr>
        <p:txBody>
          <a:bodyPr wrap="none" anchor="ctr"/>
          <a:lstStyle/>
          <a:p>
            <a:endParaRPr lang="en-GB"/>
          </a:p>
        </p:txBody>
      </p:sp>
      <p:sp>
        <p:nvSpPr>
          <p:cNvPr id="121" name="Text Box 169"/>
          <p:cNvSpPr txBox="1">
            <a:spLocks noChangeArrowheads="1"/>
          </p:cNvSpPr>
          <p:nvPr/>
        </p:nvSpPr>
        <p:spPr bwMode="auto">
          <a:xfrm>
            <a:off x="7805737" y="6026150"/>
            <a:ext cx="1452642" cy="369332"/>
          </a:xfrm>
          <a:prstGeom prst="rect">
            <a:avLst/>
          </a:prstGeom>
          <a:noFill/>
          <a:ln w="9525">
            <a:noFill/>
            <a:miter lim="800000"/>
            <a:headEnd/>
            <a:tailEnd/>
          </a:ln>
        </p:spPr>
        <p:txBody>
          <a:bodyPr wrap="none">
            <a:spAutoFit/>
          </a:bodyPr>
          <a:lstStyle/>
          <a:p>
            <a:r>
              <a:rPr lang="fr-FR" dirty="0" smtClean="0"/>
              <a:t>GW Range</a:t>
            </a:r>
            <a:endParaRPr lang="fr-F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Comments</a:t>
            </a:r>
            <a:r>
              <a:rPr lang="fr-FR" dirty="0" smtClean="0"/>
              <a:t> 2:  </a:t>
            </a:r>
            <a:r>
              <a:rPr lang="fr-FR" dirty="0" err="1" smtClean="0"/>
              <a:t>Connected</a:t>
            </a:r>
            <a:r>
              <a:rPr lang="fr-FR" dirty="0" smtClean="0"/>
              <a:t> GW</a:t>
            </a:r>
            <a:endParaRPr lang="fr-FR" dirty="0"/>
          </a:p>
        </p:txBody>
      </p:sp>
      <p:sp>
        <p:nvSpPr>
          <p:cNvPr id="46" name="Rectangle 22"/>
          <p:cNvSpPr txBox="1">
            <a:spLocks noChangeArrowheads="1"/>
          </p:cNvSpPr>
          <p:nvPr/>
        </p:nvSpPr>
        <p:spPr bwMode="auto">
          <a:xfrm>
            <a:off x="338137" y="1530350"/>
            <a:ext cx="8077200" cy="4849812"/>
          </a:xfrm>
          <a:prstGeom prst="rect">
            <a:avLst/>
          </a:prstGeom>
          <a:noFill/>
          <a:ln w="12700">
            <a:noFill/>
            <a:miter lim="800000"/>
            <a:headEnd/>
            <a:tailEnd/>
          </a:ln>
        </p:spPr>
        <p:txBody>
          <a:bodyPr vert="horz" wrap="square" lIns="90460" tIns="44438" rIns="90460" bIns="44438" numCol="1" anchor="t" anchorCtr="0" compatLnSpc="1">
            <a:prstTxWarp prst="textNoShape">
              <a:avLst/>
            </a:prstTxWarp>
          </a:bodyPr>
          <a:lstStyle/>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r>
              <a:rPr lang="en-US" altLang="ja-JP" sz="2600" kern="0" dirty="0" smtClean="0">
                <a:solidFill>
                  <a:schemeClr val="accent5">
                    <a:lumMod val="10000"/>
                  </a:schemeClr>
                </a:solidFill>
                <a:latin typeface="+mn-lt"/>
                <a:ea typeface="MS PGothic" pitchFamily="34" charset="-128"/>
              </a:rPr>
              <a:t>GW 1 and GW 2 are connected</a:t>
            </a:r>
          </a:p>
          <a:p>
            <a:pPr marL="568325" lvl="1" indent="-111125" algn="l" defTabSz="1584325">
              <a:lnSpc>
                <a:spcPct val="100000"/>
              </a:lnSpc>
              <a:spcBef>
                <a:spcPct val="25000"/>
              </a:spcBef>
              <a:buClr>
                <a:schemeClr val="tx1"/>
              </a:buClr>
              <a:buSzPct val="80000"/>
              <a:buFontTx/>
              <a:buChar char="•"/>
              <a:defRPr/>
            </a:pPr>
            <a:r>
              <a:rPr lang="en-US" altLang="ja-JP" sz="2400" kern="0" dirty="0" smtClean="0">
                <a:solidFill>
                  <a:schemeClr val="accent5">
                    <a:lumMod val="10000"/>
                  </a:schemeClr>
                </a:solidFill>
                <a:latin typeface="+mn-lt"/>
                <a:ea typeface="MS PGothic" pitchFamily="34" charset="-128"/>
                <a:sym typeface="Symbol"/>
              </a:rPr>
              <a:t>Each PNE in PAN is served by a GW</a:t>
            </a:r>
            <a:endParaRPr lang="en-US" altLang="ja-JP" sz="2600" kern="0" dirty="0" smtClean="0">
              <a:solidFill>
                <a:schemeClr val="accent5">
                  <a:lumMod val="10000"/>
                </a:schemeClr>
              </a:solidFill>
              <a:latin typeface="+mn-lt"/>
              <a:ea typeface="MS PGothic" pitchFamily="34" charset="-128"/>
              <a:sym typeface="Symbol"/>
            </a:endParaRPr>
          </a:p>
          <a:p>
            <a:pPr marL="111125" indent="-111125" algn="l" defTabSz="1584325">
              <a:lnSpc>
                <a:spcPct val="100000"/>
              </a:lnSpc>
              <a:spcBef>
                <a:spcPct val="25000"/>
              </a:spcBef>
              <a:buClr>
                <a:schemeClr val="tx1"/>
              </a:buClr>
              <a:buSzPct val="80000"/>
              <a:buFontTx/>
              <a:buChar char="•"/>
            </a:pPr>
            <a:r>
              <a:rPr lang="en-US" altLang="ja-JP" sz="2600" kern="0" dirty="0" smtClean="0">
                <a:solidFill>
                  <a:schemeClr val="accent5">
                    <a:lumMod val="10000"/>
                  </a:schemeClr>
                </a:solidFill>
                <a:latin typeface="+mn-lt"/>
                <a:ea typeface="MS PGothic" pitchFamily="34" charset="-128"/>
              </a:rPr>
              <a:t>A direct communication can be done between GW 1 and GW 2</a:t>
            </a:r>
          </a:p>
          <a:p>
            <a:pPr marL="111125" indent="-111125" algn="l" defTabSz="1584325">
              <a:lnSpc>
                <a:spcPct val="100000"/>
              </a:lnSpc>
              <a:spcBef>
                <a:spcPct val="25000"/>
              </a:spcBef>
              <a:buClr>
                <a:schemeClr val="tx1"/>
              </a:buClr>
              <a:buSzPct val="80000"/>
              <a:buFontTx/>
              <a:buChar char="•"/>
            </a:pPr>
            <a:r>
              <a:rPr lang="en-US" altLang="ja-JP" sz="2600" kern="0" dirty="0" smtClean="0">
                <a:solidFill>
                  <a:schemeClr val="accent5">
                    <a:lumMod val="10000"/>
                  </a:schemeClr>
                </a:solidFill>
                <a:latin typeface="+mn-lt"/>
                <a:ea typeface="MS PGothic" pitchFamily="34" charset="-128"/>
              </a:rPr>
              <a:t>A PNE can communicate with 2 GW		</a:t>
            </a: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endParaRPr kumimoji="0" lang="en-US" altLang="ja-JP" sz="2600" b="0" i="0" u="none" strike="noStrike" kern="0" cap="none" spc="0" normalizeH="0" baseline="0" noProof="0" dirty="0" smtClean="0">
              <a:ln>
                <a:noFill/>
              </a:ln>
              <a:solidFill>
                <a:srgbClr val="000066"/>
              </a:solidFill>
              <a:effectLst/>
              <a:uLnTx/>
              <a:uFillTx/>
              <a:latin typeface="+mn-lt"/>
              <a:ea typeface="MS PGothic" pitchFamily="34" charset="-128"/>
              <a:cs typeface="+mn-cs"/>
            </a:endParaRPr>
          </a:p>
          <a:p>
            <a:pPr marL="341313" marR="0" lvl="1" indent="-115888" algn="l" defTabSz="1584325" rtl="0" eaLnBrk="0" fontAlgn="base" latinLnBrk="0" hangingPunct="0">
              <a:lnSpc>
                <a:spcPct val="100000"/>
              </a:lnSpc>
              <a:spcBef>
                <a:spcPct val="25000"/>
              </a:spcBef>
              <a:spcAft>
                <a:spcPct val="0"/>
              </a:spcAft>
              <a:buClr>
                <a:schemeClr val="tx1"/>
              </a:buClr>
              <a:buSzPct val="80000"/>
              <a:buFontTx/>
              <a:buChar char="•"/>
              <a:tabLst/>
              <a:defRPr/>
            </a:pPr>
            <a:endParaRPr kumimoji="0" lang="en-US" altLang="ja-JP" sz="2200" b="0" i="0" u="none" strike="noStrike" kern="0" cap="none" spc="0" normalizeH="0" baseline="0" noProof="0" dirty="0" smtClean="0">
              <a:ln>
                <a:noFill/>
              </a:ln>
              <a:solidFill>
                <a:srgbClr val="480024"/>
              </a:solidFill>
              <a:effectLst/>
              <a:uLnTx/>
              <a:uFillTx/>
              <a:latin typeface="+mn-lt"/>
              <a:ea typeface="MS PGothic" pitchFamily="34" charset="-128"/>
            </a:endParaRP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endParaRPr kumimoji="0" lang="en-US" altLang="ja-JP" sz="2600" b="0" i="0" u="none" strike="noStrike" kern="0" cap="none" spc="0" normalizeH="0" baseline="0" noProof="0" dirty="0" smtClean="0">
              <a:ln>
                <a:noFill/>
              </a:ln>
              <a:solidFill>
                <a:srgbClr val="000066"/>
              </a:solidFill>
              <a:effectLst/>
              <a:uLnTx/>
              <a:uFillTx/>
              <a:latin typeface="+mn-lt"/>
              <a:ea typeface="MS PGothic" pitchFamily="34" charset="-128"/>
              <a:cs typeface="+mn-cs"/>
            </a:endParaRP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endParaRPr kumimoji="0" lang="en-US" altLang="ja-JP" sz="2600" b="0" i="0" u="none" strike="noStrike" kern="0" cap="none" spc="0" normalizeH="0" baseline="0" noProof="0" dirty="0" smtClean="0">
              <a:ln>
                <a:noFill/>
              </a:ln>
              <a:solidFill>
                <a:srgbClr val="000066"/>
              </a:solidFill>
              <a:effectLst/>
              <a:uLnTx/>
              <a:uFillTx/>
              <a:latin typeface="+mn-lt"/>
              <a:ea typeface="MS PGothic" pitchFamily="34" charset="-128"/>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figure 3: PNE Bridge </a:t>
            </a:r>
            <a:endParaRPr lang="en-GB" dirty="0"/>
          </a:p>
        </p:txBody>
      </p:sp>
      <p:sp>
        <p:nvSpPr>
          <p:cNvPr id="35" name="Oval 152"/>
          <p:cNvSpPr>
            <a:spLocks noChangeArrowheads="1"/>
          </p:cNvSpPr>
          <p:nvPr/>
        </p:nvSpPr>
        <p:spPr bwMode="auto">
          <a:xfrm>
            <a:off x="8183562" y="5259388"/>
            <a:ext cx="214312" cy="214312"/>
          </a:xfrm>
          <a:prstGeom prst="ellipse">
            <a:avLst/>
          </a:prstGeom>
          <a:solidFill>
            <a:srgbClr val="FF0000"/>
          </a:solidFill>
          <a:ln w="9525">
            <a:solidFill>
              <a:schemeClr val="tx1"/>
            </a:solidFill>
            <a:round/>
            <a:headEnd/>
            <a:tailEnd/>
          </a:ln>
        </p:spPr>
        <p:txBody>
          <a:bodyPr wrap="none" anchor="ctr"/>
          <a:lstStyle/>
          <a:p>
            <a:endParaRPr lang="en-GB"/>
          </a:p>
        </p:txBody>
      </p:sp>
      <p:sp>
        <p:nvSpPr>
          <p:cNvPr id="36" name="Oval 152"/>
          <p:cNvSpPr>
            <a:spLocks noChangeArrowheads="1"/>
          </p:cNvSpPr>
          <p:nvPr/>
        </p:nvSpPr>
        <p:spPr bwMode="auto">
          <a:xfrm>
            <a:off x="8183562" y="5616575"/>
            <a:ext cx="214312" cy="214313"/>
          </a:xfrm>
          <a:prstGeom prst="ellipse">
            <a:avLst/>
          </a:prstGeom>
          <a:solidFill>
            <a:srgbClr val="00B0F0"/>
          </a:solidFill>
          <a:ln w="9525">
            <a:solidFill>
              <a:schemeClr val="tx1"/>
            </a:solidFill>
            <a:round/>
            <a:headEnd/>
            <a:tailEnd/>
          </a:ln>
        </p:spPr>
        <p:txBody>
          <a:bodyPr wrap="none" anchor="ctr"/>
          <a:lstStyle/>
          <a:p>
            <a:endParaRPr lang="en-GB"/>
          </a:p>
        </p:txBody>
      </p:sp>
      <p:sp>
        <p:nvSpPr>
          <p:cNvPr id="37" name="Text Box 169"/>
          <p:cNvSpPr txBox="1">
            <a:spLocks noChangeArrowheads="1"/>
          </p:cNvSpPr>
          <p:nvPr/>
        </p:nvSpPr>
        <p:spPr bwMode="auto">
          <a:xfrm>
            <a:off x="8469312" y="5187950"/>
            <a:ext cx="493712" cy="307975"/>
          </a:xfrm>
          <a:prstGeom prst="rect">
            <a:avLst/>
          </a:prstGeom>
          <a:noFill/>
          <a:ln w="9525">
            <a:noFill/>
            <a:miter lim="800000"/>
            <a:headEnd/>
            <a:tailEnd/>
          </a:ln>
        </p:spPr>
        <p:txBody>
          <a:bodyPr wrap="none">
            <a:spAutoFit/>
          </a:bodyPr>
          <a:lstStyle/>
          <a:p>
            <a:r>
              <a:rPr lang="fr-FR"/>
              <a:t>GW</a:t>
            </a:r>
          </a:p>
        </p:txBody>
      </p:sp>
      <p:sp>
        <p:nvSpPr>
          <p:cNvPr id="38" name="Text Box 171"/>
          <p:cNvSpPr txBox="1">
            <a:spLocks noChangeArrowheads="1"/>
          </p:cNvSpPr>
          <p:nvPr/>
        </p:nvSpPr>
        <p:spPr bwMode="auto">
          <a:xfrm>
            <a:off x="8469312" y="5545138"/>
            <a:ext cx="555625" cy="307975"/>
          </a:xfrm>
          <a:prstGeom prst="rect">
            <a:avLst/>
          </a:prstGeom>
          <a:noFill/>
          <a:ln w="9525">
            <a:noFill/>
            <a:miter lim="800000"/>
            <a:headEnd/>
            <a:tailEnd/>
          </a:ln>
        </p:spPr>
        <p:txBody>
          <a:bodyPr wrap="none">
            <a:spAutoFit/>
          </a:bodyPr>
          <a:lstStyle/>
          <a:p>
            <a:r>
              <a:rPr lang="fr-FR"/>
              <a:t>PNE</a:t>
            </a:r>
          </a:p>
        </p:txBody>
      </p:sp>
      <p:sp>
        <p:nvSpPr>
          <p:cNvPr id="39" name="Text Box 171"/>
          <p:cNvSpPr txBox="1">
            <a:spLocks noChangeArrowheads="1"/>
          </p:cNvSpPr>
          <p:nvPr/>
        </p:nvSpPr>
        <p:spPr bwMode="auto">
          <a:xfrm>
            <a:off x="3157537" y="5035550"/>
            <a:ext cx="703262" cy="307975"/>
          </a:xfrm>
          <a:prstGeom prst="rect">
            <a:avLst/>
          </a:prstGeom>
          <a:noFill/>
          <a:ln w="9525">
            <a:noFill/>
            <a:miter lim="800000"/>
            <a:headEnd/>
            <a:tailEnd/>
          </a:ln>
        </p:spPr>
        <p:txBody>
          <a:bodyPr wrap="none">
            <a:spAutoFit/>
          </a:bodyPr>
          <a:lstStyle/>
          <a:p>
            <a:r>
              <a:rPr lang="fr-FR" dirty="0"/>
              <a:t>PNE 1</a:t>
            </a:r>
          </a:p>
        </p:txBody>
      </p:sp>
      <p:sp>
        <p:nvSpPr>
          <p:cNvPr id="41" name="Text Box 171"/>
          <p:cNvSpPr txBox="1">
            <a:spLocks noChangeArrowheads="1"/>
          </p:cNvSpPr>
          <p:nvPr/>
        </p:nvSpPr>
        <p:spPr bwMode="auto">
          <a:xfrm>
            <a:off x="3233737" y="3129371"/>
            <a:ext cx="703263" cy="307975"/>
          </a:xfrm>
          <a:prstGeom prst="rect">
            <a:avLst/>
          </a:prstGeom>
          <a:noFill/>
          <a:ln w="9525">
            <a:noFill/>
            <a:miter lim="800000"/>
            <a:headEnd/>
            <a:tailEnd/>
          </a:ln>
        </p:spPr>
        <p:txBody>
          <a:bodyPr wrap="none">
            <a:spAutoFit/>
          </a:bodyPr>
          <a:lstStyle/>
          <a:p>
            <a:r>
              <a:rPr lang="fr-FR" dirty="0"/>
              <a:t>PNE 2</a:t>
            </a:r>
          </a:p>
        </p:txBody>
      </p:sp>
      <p:sp>
        <p:nvSpPr>
          <p:cNvPr id="42" name="Text Box 169"/>
          <p:cNvSpPr txBox="1">
            <a:spLocks noChangeArrowheads="1"/>
          </p:cNvSpPr>
          <p:nvPr/>
        </p:nvSpPr>
        <p:spPr bwMode="auto">
          <a:xfrm>
            <a:off x="3995737" y="4348571"/>
            <a:ext cx="642938" cy="307975"/>
          </a:xfrm>
          <a:prstGeom prst="rect">
            <a:avLst/>
          </a:prstGeom>
          <a:noFill/>
          <a:ln w="9525">
            <a:noFill/>
            <a:miter lim="800000"/>
            <a:headEnd/>
            <a:tailEnd/>
          </a:ln>
        </p:spPr>
        <p:txBody>
          <a:bodyPr wrap="none">
            <a:spAutoFit/>
          </a:bodyPr>
          <a:lstStyle/>
          <a:p>
            <a:r>
              <a:rPr lang="fr-FR" dirty="0"/>
              <a:t>GW 1</a:t>
            </a:r>
          </a:p>
        </p:txBody>
      </p:sp>
      <p:sp>
        <p:nvSpPr>
          <p:cNvPr id="43" name="Text Box 191"/>
          <p:cNvSpPr txBox="1">
            <a:spLocks noChangeArrowheads="1"/>
          </p:cNvSpPr>
          <p:nvPr/>
        </p:nvSpPr>
        <p:spPr bwMode="auto">
          <a:xfrm>
            <a:off x="8110537" y="1987550"/>
            <a:ext cx="907813" cy="369332"/>
          </a:xfrm>
          <a:prstGeom prst="rect">
            <a:avLst/>
          </a:prstGeom>
          <a:noFill/>
          <a:ln w="9525">
            <a:noFill/>
            <a:miter lim="800000"/>
            <a:headEnd/>
            <a:tailEnd/>
          </a:ln>
        </p:spPr>
        <p:txBody>
          <a:bodyPr wrap="none">
            <a:spAutoFit/>
          </a:bodyPr>
          <a:lstStyle/>
          <a:p>
            <a:r>
              <a:rPr lang="fr-FR" dirty="0"/>
              <a:t>PAN </a:t>
            </a:r>
            <a:r>
              <a:rPr lang="fr-FR" dirty="0" smtClean="0"/>
              <a:t>2</a:t>
            </a:r>
            <a:endParaRPr lang="fr-FR" dirty="0"/>
          </a:p>
        </p:txBody>
      </p:sp>
      <p:cxnSp>
        <p:nvCxnSpPr>
          <p:cNvPr id="44" name="Straight Arrow Connector 43"/>
          <p:cNvCxnSpPr>
            <a:stCxn id="52" idx="7"/>
            <a:endCxn id="50" idx="3"/>
          </p:cNvCxnSpPr>
          <p:nvPr/>
        </p:nvCxnSpPr>
        <p:spPr>
          <a:xfrm rot="5400000" flipH="1" flipV="1">
            <a:off x="3688066" y="4860751"/>
            <a:ext cx="849182" cy="477587"/>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51" idx="5"/>
            <a:endCxn id="50" idx="1"/>
          </p:cNvCxnSpPr>
          <p:nvPr/>
        </p:nvCxnSpPr>
        <p:spPr>
          <a:xfrm rot="16200000" flipH="1">
            <a:off x="3538843" y="3592937"/>
            <a:ext cx="761869" cy="863348"/>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Text Box 191"/>
          <p:cNvSpPr txBox="1">
            <a:spLocks noChangeArrowheads="1"/>
          </p:cNvSpPr>
          <p:nvPr/>
        </p:nvSpPr>
        <p:spPr bwMode="auto">
          <a:xfrm>
            <a:off x="642937" y="3587750"/>
            <a:ext cx="907813" cy="369332"/>
          </a:xfrm>
          <a:prstGeom prst="rect">
            <a:avLst/>
          </a:prstGeom>
          <a:noFill/>
          <a:ln w="9525">
            <a:noFill/>
            <a:miter lim="800000"/>
            <a:headEnd/>
            <a:tailEnd/>
          </a:ln>
        </p:spPr>
        <p:txBody>
          <a:bodyPr wrap="none">
            <a:spAutoFit/>
          </a:bodyPr>
          <a:lstStyle/>
          <a:p>
            <a:r>
              <a:rPr lang="fr-FR" dirty="0"/>
              <a:t>PAN </a:t>
            </a:r>
            <a:r>
              <a:rPr lang="fr-FR" dirty="0" smtClean="0"/>
              <a:t>1</a:t>
            </a:r>
            <a:endParaRPr lang="fr-FR" dirty="0"/>
          </a:p>
        </p:txBody>
      </p:sp>
      <p:cxnSp>
        <p:nvCxnSpPr>
          <p:cNvPr id="47" name="Straight Arrow Connector 46"/>
          <p:cNvCxnSpPr>
            <a:stCxn id="48" idx="4"/>
            <a:endCxn id="50" idx="0"/>
          </p:cNvCxnSpPr>
          <p:nvPr/>
        </p:nvCxnSpPr>
        <p:spPr>
          <a:xfrm rot="5400000">
            <a:off x="3520678" y="3131741"/>
            <a:ext cx="2171700" cy="264319"/>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8" name="Oval 152"/>
          <p:cNvSpPr>
            <a:spLocks noChangeArrowheads="1"/>
          </p:cNvSpPr>
          <p:nvPr/>
        </p:nvSpPr>
        <p:spPr bwMode="auto">
          <a:xfrm>
            <a:off x="4452937" y="1606550"/>
            <a:ext cx="571500" cy="571500"/>
          </a:xfrm>
          <a:prstGeom prst="ellipse">
            <a:avLst/>
          </a:prstGeom>
          <a:noFill/>
          <a:ln w="9525">
            <a:solidFill>
              <a:schemeClr val="tx1"/>
            </a:solidFill>
            <a:round/>
            <a:headEnd/>
            <a:tailEnd/>
          </a:ln>
        </p:spPr>
        <p:txBody>
          <a:bodyPr wrap="none" anchor="ctr"/>
          <a:lstStyle/>
          <a:p>
            <a:endParaRPr lang="en-GB"/>
          </a:p>
        </p:txBody>
      </p:sp>
      <p:sp>
        <p:nvSpPr>
          <p:cNvPr id="49" name="Text Box 171"/>
          <p:cNvSpPr txBox="1">
            <a:spLocks noChangeArrowheads="1"/>
          </p:cNvSpPr>
          <p:nvPr/>
        </p:nvSpPr>
        <p:spPr bwMode="auto">
          <a:xfrm>
            <a:off x="4148137" y="1225550"/>
            <a:ext cx="1262062" cy="307975"/>
          </a:xfrm>
          <a:prstGeom prst="rect">
            <a:avLst/>
          </a:prstGeom>
          <a:noFill/>
          <a:ln w="9525">
            <a:noFill/>
            <a:miter lim="800000"/>
            <a:headEnd/>
            <a:tailEnd/>
          </a:ln>
        </p:spPr>
        <p:txBody>
          <a:bodyPr wrap="none">
            <a:spAutoFit/>
          </a:bodyPr>
          <a:lstStyle/>
          <a:p>
            <a:r>
              <a:rPr lang="fr-FR" dirty="0"/>
              <a:t>CPNS Server</a:t>
            </a:r>
          </a:p>
        </p:txBody>
      </p:sp>
      <p:sp>
        <p:nvSpPr>
          <p:cNvPr id="50" name="Oval 152"/>
          <p:cNvSpPr>
            <a:spLocks noChangeArrowheads="1"/>
          </p:cNvSpPr>
          <p:nvPr/>
        </p:nvSpPr>
        <p:spPr bwMode="auto">
          <a:xfrm>
            <a:off x="4300537" y="4349750"/>
            <a:ext cx="347662" cy="380999"/>
          </a:xfrm>
          <a:prstGeom prst="ellipse">
            <a:avLst/>
          </a:prstGeom>
          <a:solidFill>
            <a:srgbClr val="FF0000"/>
          </a:solidFill>
          <a:ln w="9525">
            <a:solidFill>
              <a:schemeClr val="tx1"/>
            </a:solidFill>
            <a:round/>
            <a:headEnd/>
            <a:tailEnd/>
          </a:ln>
        </p:spPr>
        <p:txBody>
          <a:bodyPr wrap="none" anchor="ctr"/>
          <a:lstStyle/>
          <a:p>
            <a:endParaRPr lang="en-GB"/>
          </a:p>
        </p:txBody>
      </p:sp>
      <p:sp>
        <p:nvSpPr>
          <p:cNvPr id="51" name="Oval 152"/>
          <p:cNvSpPr>
            <a:spLocks noChangeArrowheads="1"/>
          </p:cNvSpPr>
          <p:nvPr/>
        </p:nvSpPr>
        <p:spPr bwMode="auto">
          <a:xfrm>
            <a:off x="3305175" y="3460750"/>
            <a:ext cx="214313" cy="214312"/>
          </a:xfrm>
          <a:prstGeom prst="ellipse">
            <a:avLst/>
          </a:prstGeom>
          <a:solidFill>
            <a:srgbClr val="00B0F0"/>
          </a:solidFill>
          <a:ln w="9525">
            <a:solidFill>
              <a:schemeClr val="tx1"/>
            </a:solidFill>
            <a:round/>
            <a:headEnd/>
            <a:tailEnd/>
          </a:ln>
        </p:spPr>
        <p:txBody>
          <a:bodyPr wrap="none" anchor="ctr"/>
          <a:lstStyle/>
          <a:p>
            <a:endParaRPr lang="en-GB"/>
          </a:p>
        </p:txBody>
      </p:sp>
      <p:sp>
        <p:nvSpPr>
          <p:cNvPr id="52" name="Oval 152"/>
          <p:cNvSpPr>
            <a:spLocks noChangeArrowheads="1"/>
          </p:cNvSpPr>
          <p:nvPr/>
        </p:nvSpPr>
        <p:spPr bwMode="auto">
          <a:xfrm>
            <a:off x="3690937" y="5492750"/>
            <a:ext cx="214312" cy="214313"/>
          </a:xfrm>
          <a:prstGeom prst="ellipse">
            <a:avLst/>
          </a:prstGeom>
          <a:solidFill>
            <a:srgbClr val="00B0F0"/>
          </a:solidFill>
          <a:ln w="9525">
            <a:solidFill>
              <a:schemeClr val="tx1"/>
            </a:solidFill>
            <a:round/>
            <a:headEnd/>
            <a:tailEnd/>
          </a:ln>
        </p:spPr>
        <p:txBody>
          <a:bodyPr wrap="none" anchor="ctr"/>
          <a:lstStyle/>
          <a:p>
            <a:endParaRPr lang="en-GB"/>
          </a:p>
        </p:txBody>
      </p:sp>
      <p:sp>
        <p:nvSpPr>
          <p:cNvPr id="53" name="Text Box 171"/>
          <p:cNvSpPr txBox="1">
            <a:spLocks noChangeArrowheads="1"/>
          </p:cNvSpPr>
          <p:nvPr/>
        </p:nvSpPr>
        <p:spPr bwMode="auto">
          <a:xfrm>
            <a:off x="4986337" y="4578350"/>
            <a:ext cx="926857" cy="369332"/>
          </a:xfrm>
          <a:prstGeom prst="rect">
            <a:avLst/>
          </a:prstGeom>
          <a:noFill/>
          <a:ln w="9525">
            <a:noFill/>
            <a:miter lim="800000"/>
            <a:headEnd/>
            <a:tailEnd/>
          </a:ln>
        </p:spPr>
        <p:txBody>
          <a:bodyPr wrap="none">
            <a:spAutoFit/>
          </a:bodyPr>
          <a:lstStyle/>
          <a:p>
            <a:r>
              <a:rPr lang="fr-FR" dirty="0"/>
              <a:t>PNE </a:t>
            </a:r>
            <a:r>
              <a:rPr lang="fr-FR" dirty="0" smtClean="0"/>
              <a:t>4</a:t>
            </a:r>
            <a:endParaRPr lang="fr-FR" dirty="0"/>
          </a:p>
        </p:txBody>
      </p:sp>
      <p:sp>
        <p:nvSpPr>
          <p:cNvPr id="54" name="Oval 188"/>
          <p:cNvSpPr>
            <a:spLocks noChangeArrowheads="1"/>
          </p:cNvSpPr>
          <p:nvPr/>
        </p:nvSpPr>
        <p:spPr bwMode="auto">
          <a:xfrm>
            <a:off x="4757737" y="2749550"/>
            <a:ext cx="3048000" cy="2971800"/>
          </a:xfrm>
          <a:prstGeom prst="ellipse">
            <a:avLst/>
          </a:prstGeom>
          <a:noFill/>
          <a:ln w="9525">
            <a:solidFill>
              <a:schemeClr val="tx1"/>
            </a:solidFill>
            <a:prstDash val="lgDashDotDot"/>
            <a:round/>
            <a:headEnd/>
            <a:tailEnd/>
          </a:ln>
        </p:spPr>
        <p:txBody>
          <a:bodyPr wrap="none" anchor="ctr"/>
          <a:lstStyle/>
          <a:p>
            <a:endParaRPr lang="en-GB"/>
          </a:p>
        </p:txBody>
      </p:sp>
      <p:sp>
        <p:nvSpPr>
          <p:cNvPr id="55" name="Text Box 171"/>
          <p:cNvSpPr txBox="1">
            <a:spLocks noChangeArrowheads="1"/>
          </p:cNvSpPr>
          <p:nvPr/>
        </p:nvSpPr>
        <p:spPr bwMode="auto">
          <a:xfrm>
            <a:off x="6205537" y="2978150"/>
            <a:ext cx="926857" cy="369332"/>
          </a:xfrm>
          <a:prstGeom prst="rect">
            <a:avLst/>
          </a:prstGeom>
          <a:noFill/>
          <a:ln w="9525">
            <a:noFill/>
            <a:miter lim="800000"/>
            <a:headEnd/>
            <a:tailEnd/>
          </a:ln>
        </p:spPr>
        <p:txBody>
          <a:bodyPr wrap="none">
            <a:spAutoFit/>
          </a:bodyPr>
          <a:lstStyle/>
          <a:p>
            <a:r>
              <a:rPr lang="fr-FR" dirty="0"/>
              <a:t>PNE </a:t>
            </a:r>
            <a:r>
              <a:rPr lang="fr-FR" dirty="0" smtClean="0"/>
              <a:t>3</a:t>
            </a:r>
            <a:endParaRPr lang="fr-FR" dirty="0"/>
          </a:p>
        </p:txBody>
      </p:sp>
      <p:sp>
        <p:nvSpPr>
          <p:cNvPr id="56" name="Text Box 169"/>
          <p:cNvSpPr txBox="1">
            <a:spLocks noChangeArrowheads="1"/>
          </p:cNvSpPr>
          <p:nvPr/>
        </p:nvSpPr>
        <p:spPr bwMode="auto">
          <a:xfrm>
            <a:off x="6510337" y="3968750"/>
            <a:ext cx="838691" cy="369332"/>
          </a:xfrm>
          <a:prstGeom prst="rect">
            <a:avLst/>
          </a:prstGeom>
          <a:noFill/>
          <a:ln w="9525">
            <a:noFill/>
            <a:miter lim="800000"/>
            <a:headEnd/>
            <a:tailEnd/>
          </a:ln>
        </p:spPr>
        <p:txBody>
          <a:bodyPr wrap="none">
            <a:spAutoFit/>
          </a:bodyPr>
          <a:lstStyle/>
          <a:p>
            <a:r>
              <a:rPr lang="fr-FR" dirty="0"/>
              <a:t>GW </a:t>
            </a:r>
            <a:r>
              <a:rPr lang="fr-FR" dirty="0" smtClean="0"/>
              <a:t>2</a:t>
            </a:r>
            <a:endParaRPr lang="fr-FR" dirty="0"/>
          </a:p>
        </p:txBody>
      </p:sp>
      <p:cxnSp>
        <p:nvCxnSpPr>
          <p:cNvPr id="57" name="Straight Arrow Connector 56"/>
          <p:cNvCxnSpPr>
            <a:stCxn id="61" idx="7"/>
            <a:endCxn id="59" idx="2"/>
          </p:cNvCxnSpPr>
          <p:nvPr/>
        </p:nvCxnSpPr>
        <p:spPr>
          <a:xfrm rot="5400000" flipH="1" flipV="1">
            <a:off x="5690758" y="3942557"/>
            <a:ext cx="145685" cy="579073"/>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60" idx="3"/>
            <a:endCxn id="59" idx="7"/>
          </p:cNvCxnSpPr>
          <p:nvPr/>
        </p:nvCxnSpPr>
        <p:spPr>
          <a:xfrm rot="5400000">
            <a:off x="6371198" y="3473021"/>
            <a:ext cx="558669" cy="544381"/>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9" name="Oval 152"/>
          <p:cNvSpPr>
            <a:spLocks noChangeArrowheads="1"/>
          </p:cNvSpPr>
          <p:nvPr/>
        </p:nvSpPr>
        <p:spPr bwMode="auto">
          <a:xfrm>
            <a:off x="6053137" y="3968750"/>
            <a:ext cx="381000" cy="380999"/>
          </a:xfrm>
          <a:prstGeom prst="ellipse">
            <a:avLst/>
          </a:prstGeom>
          <a:solidFill>
            <a:srgbClr val="FF0000"/>
          </a:solidFill>
          <a:ln w="9525">
            <a:solidFill>
              <a:schemeClr val="tx1"/>
            </a:solidFill>
            <a:round/>
            <a:headEnd/>
            <a:tailEnd/>
          </a:ln>
        </p:spPr>
        <p:txBody>
          <a:bodyPr wrap="none" anchor="ctr"/>
          <a:lstStyle/>
          <a:p>
            <a:endParaRPr lang="en-GB"/>
          </a:p>
        </p:txBody>
      </p:sp>
      <p:sp>
        <p:nvSpPr>
          <p:cNvPr id="60" name="Oval 152"/>
          <p:cNvSpPr>
            <a:spLocks noChangeArrowheads="1"/>
          </p:cNvSpPr>
          <p:nvPr/>
        </p:nvSpPr>
        <p:spPr bwMode="auto">
          <a:xfrm>
            <a:off x="6891337" y="3282950"/>
            <a:ext cx="214313" cy="214312"/>
          </a:xfrm>
          <a:prstGeom prst="ellipse">
            <a:avLst/>
          </a:prstGeom>
          <a:solidFill>
            <a:srgbClr val="00B0F0"/>
          </a:solidFill>
          <a:ln w="9525">
            <a:solidFill>
              <a:schemeClr val="tx1"/>
            </a:solidFill>
            <a:round/>
            <a:headEnd/>
            <a:tailEnd/>
          </a:ln>
        </p:spPr>
        <p:txBody>
          <a:bodyPr wrap="none" anchor="ctr"/>
          <a:lstStyle/>
          <a:p>
            <a:endParaRPr lang="en-GB"/>
          </a:p>
        </p:txBody>
      </p:sp>
      <p:sp>
        <p:nvSpPr>
          <p:cNvPr id="61" name="Oval 152"/>
          <p:cNvSpPr>
            <a:spLocks noChangeArrowheads="1"/>
          </p:cNvSpPr>
          <p:nvPr/>
        </p:nvSpPr>
        <p:spPr bwMode="auto">
          <a:xfrm>
            <a:off x="5291137" y="4273550"/>
            <a:ext cx="214312" cy="214313"/>
          </a:xfrm>
          <a:prstGeom prst="ellipse">
            <a:avLst/>
          </a:prstGeom>
          <a:solidFill>
            <a:srgbClr val="00B0F0"/>
          </a:solidFill>
          <a:ln w="9525">
            <a:solidFill>
              <a:schemeClr val="tx1"/>
            </a:solidFill>
            <a:round/>
            <a:headEnd/>
            <a:tailEnd/>
          </a:ln>
        </p:spPr>
        <p:txBody>
          <a:bodyPr wrap="none" anchor="ctr"/>
          <a:lstStyle/>
          <a:p>
            <a:endParaRPr lang="en-GB"/>
          </a:p>
        </p:txBody>
      </p:sp>
      <p:cxnSp>
        <p:nvCxnSpPr>
          <p:cNvPr id="62" name="Straight Arrow Connector 61"/>
          <p:cNvCxnSpPr>
            <a:stCxn id="48" idx="5"/>
            <a:endCxn id="59" idx="1"/>
          </p:cNvCxnSpPr>
          <p:nvPr/>
        </p:nvCxnSpPr>
        <p:spPr>
          <a:xfrm rot="16200000" flipH="1">
            <a:off x="4559743" y="2475356"/>
            <a:ext cx="1930190" cy="116819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3" name="Curved Connector 37"/>
          <p:cNvCxnSpPr>
            <a:stCxn id="46" idx="3"/>
          </p:cNvCxnSpPr>
          <p:nvPr/>
        </p:nvCxnSpPr>
        <p:spPr>
          <a:xfrm>
            <a:off x="1550750" y="3772416"/>
            <a:ext cx="1301987" cy="577334"/>
          </a:xfrm>
          <a:prstGeom prst="curved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Curved Connector 37"/>
          <p:cNvCxnSpPr>
            <a:stCxn id="43" idx="1"/>
            <a:endCxn id="54" idx="7"/>
          </p:cNvCxnSpPr>
          <p:nvPr/>
        </p:nvCxnSpPr>
        <p:spPr>
          <a:xfrm rot="10800000" flipV="1">
            <a:off x="7359367" y="2172216"/>
            <a:ext cx="751170" cy="1012544"/>
          </a:xfrm>
          <a:prstGeom prst="curved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a:stCxn id="61" idx="2"/>
            <a:endCxn id="50" idx="6"/>
          </p:cNvCxnSpPr>
          <p:nvPr/>
        </p:nvCxnSpPr>
        <p:spPr>
          <a:xfrm rot="10800000" flipV="1">
            <a:off x="4648199" y="4380706"/>
            <a:ext cx="642938" cy="159543"/>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0" name="Oval 188"/>
          <p:cNvSpPr>
            <a:spLocks noChangeArrowheads="1"/>
          </p:cNvSpPr>
          <p:nvPr/>
        </p:nvSpPr>
        <p:spPr bwMode="auto">
          <a:xfrm>
            <a:off x="2852737" y="3054350"/>
            <a:ext cx="3048000" cy="2971800"/>
          </a:xfrm>
          <a:prstGeom prst="ellipse">
            <a:avLst/>
          </a:prstGeom>
          <a:noFill/>
          <a:ln w="9525">
            <a:solidFill>
              <a:schemeClr val="tx1"/>
            </a:solidFill>
            <a:prstDash val="lgDashDotDot"/>
            <a:round/>
            <a:headEnd/>
            <a:tailEnd/>
          </a:ln>
        </p:spPr>
        <p:txBody>
          <a:bodyPr wrap="none" anchor="ctr"/>
          <a:lstStyle/>
          <a:p>
            <a:endParaRPr lang="en-GB"/>
          </a:p>
        </p:txBody>
      </p:sp>
      <p:sp>
        <p:nvSpPr>
          <p:cNvPr id="72" name="Text Box 171"/>
          <p:cNvSpPr txBox="1">
            <a:spLocks noChangeArrowheads="1"/>
          </p:cNvSpPr>
          <p:nvPr/>
        </p:nvSpPr>
        <p:spPr bwMode="auto">
          <a:xfrm>
            <a:off x="185737" y="1530350"/>
            <a:ext cx="1837362" cy="369332"/>
          </a:xfrm>
          <a:prstGeom prst="rect">
            <a:avLst/>
          </a:prstGeom>
          <a:noFill/>
          <a:ln w="9525">
            <a:noFill/>
            <a:miter lim="800000"/>
            <a:headEnd/>
            <a:tailEnd/>
          </a:ln>
        </p:spPr>
        <p:txBody>
          <a:bodyPr wrap="none">
            <a:spAutoFit/>
          </a:bodyPr>
          <a:lstStyle/>
          <a:p>
            <a:r>
              <a:rPr lang="fr-FR" dirty="0" err="1" smtClean="0"/>
              <a:t>External</a:t>
            </a:r>
            <a:r>
              <a:rPr lang="fr-FR" dirty="0" smtClean="0"/>
              <a:t> </a:t>
            </a:r>
            <a:r>
              <a:rPr lang="fr-FR" dirty="0" err="1" smtClean="0"/>
              <a:t>Entity</a:t>
            </a:r>
            <a:endParaRPr lang="fr-FR" dirty="0"/>
          </a:p>
        </p:txBody>
      </p:sp>
      <p:sp>
        <p:nvSpPr>
          <p:cNvPr id="73" name="Oval 72"/>
          <p:cNvSpPr>
            <a:spLocks noChangeArrowheads="1"/>
          </p:cNvSpPr>
          <p:nvPr/>
        </p:nvSpPr>
        <p:spPr bwMode="auto">
          <a:xfrm>
            <a:off x="2166937" y="2292350"/>
            <a:ext cx="571500" cy="571500"/>
          </a:xfrm>
          <a:prstGeom prst="ellipse">
            <a:avLst/>
          </a:prstGeom>
          <a:noFill/>
          <a:ln w="9525">
            <a:solidFill>
              <a:schemeClr val="tx1"/>
            </a:solidFill>
            <a:round/>
            <a:headEnd/>
            <a:tailEnd/>
          </a:ln>
        </p:spPr>
        <p:txBody>
          <a:bodyPr wrap="none" anchor="ctr"/>
          <a:lstStyle/>
          <a:p>
            <a:endParaRPr lang="en-GB"/>
          </a:p>
        </p:txBody>
      </p:sp>
      <p:sp>
        <p:nvSpPr>
          <p:cNvPr id="74" name="Oval 73"/>
          <p:cNvSpPr>
            <a:spLocks noChangeArrowheads="1"/>
          </p:cNvSpPr>
          <p:nvPr/>
        </p:nvSpPr>
        <p:spPr bwMode="auto">
          <a:xfrm>
            <a:off x="2166937" y="1454150"/>
            <a:ext cx="571500" cy="571500"/>
          </a:xfrm>
          <a:prstGeom prst="ellipse">
            <a:avLst/>
          </a:prstGeom>
          <a:noFill/>
          <a:ln w="9525">
            <a:solidFill>
              <a:schemeClr val="tx1"/>
            </a:solidFill>
            <a:round/>
            <a:headEnd/>
            <a:tailEnd/>
          </a:ln>
        </p:spPr>
        <p:txBody>
          <a:bodyPr wrap="none" anchor="ctr"/>
          <a:lstStyle/>
          <a:p>
            <a:endParaRPr lang="en-GB"/>
          </a:p>
        </p:txBody>
      </p:sp>
      <p:sp>
        <p:nvSpPr>
          <p:cNvPr id="75" name="Text Box 171"/>
          <p:cNvSpPr txBox="1">
            <a:spLocks noChangeArrowheads="1"/>
          </p:cNvSpPr>
          <p:nvPr/>
        </p:nvSpPr>
        <p:spPr bwMode="auto">
          <a:xfrm>
            <a:off x="261937" y="2216150"/>
            <a:ext cx="1725151" cy="646331"/>
          </a:xfrm>
          <a:prstGeom prst="rect">
            <a:avLst/>
          </a:prstGeom>
          <a:noFill/>
          <a:ln w="9525">
            <a:noFill/>
            <a:miter lim="800000"/>
            <a:headEnd/>
            <a:tailEnd/>
          </a:ln>
        </p:spPr>
        <p:txBody>
          <a:bodyPr wrap="none">
            <a:spAutoFit/>
          </a:bodyPr>
          <a:lstStyle/>
          <a:p>
            <a:r>
              <a:rPr lang="fr-FR" dirty="0" err="1" smtClean="0"/>
              <a:t>External</a:t>
            </a:r>
            <a:endParaRPr lang="fr-FR" dirty="0" smtClean="0"/>
          </a:p>
          <a:p>
            <a:r>
              <a:rPr lang="fr-FR" dirty="0" smtClean="0"/>
              <a:t>CPNS </a:t>
            </a:r>
            <a:r>
              <a:rPr lang="fr-FR" dirty="0"/>
              <a:t>Server</a:t>
            </a:r>
          </a:p>
        </p:txBody>
      </p:sp>
      <p:cxnSp>
        <p:nvCxnSpPr>
          <p:cNvPr id="76" name="Straight Arrow Connector 75"/>
          <p:cNvCxnSpPr>
            <a:stCxn id="48" idx="2"/>
            <a:endCxn id="74" idx="6"/>
          </p:cNvCxnSpPr>
          <p:nvPr/>
        </p:nvCxnSpPr>
        <p:spPr>
          <a:xfrm rot="10800000">
            <a:off x="2738437" y="1739900"/>
            <a:ext cx="1714500" cy="15240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a:stCxn id="48" idx="3"/>
            <a:endCxn id="73" idx="6"/>
          </p:cNvCxnSpPr>
          <p:nvPr/>
        </p:nvCxnSpPr>
        <p:spPr>
          <a:xfrm rot="5400000">
            <a:off x="3395662" y="1437131"/>
            <a:ext cx="483744" cy="1798194"/>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2" name="Oval 188"/>
          <p:cNvSpPr>
            <a:spLocks noChangeArrowheads="1"/>
          </p:cNvSpPr>
          <p:nvPr/>
        </p:nvSpPr>
        <p:spPr bwMode="auto">
          <a:xfrm>
            <a:off x="7348537" y="6026150"/>
            <a:ext cx="304800" cy="317647"/>
          </a:xfrm>
          <a:prstGeom prst="ellipse">
            <a:avLst/>
          </a:prstGeom>
          <a:noFill/>
          <a:ln w="9525">
            <a:solidFill>
              <a:schemeClr val="tx1"/>
            </a:solidFill>
            <a:prstDash val="lgDashDotDot"/>
            <a:round/>
            <a:headEnd/>
            <a:tailEnd/>
          </a:ln>
        </p:spPr>
        <p:txBody>
          <a:bodyPr wrap="none" anchor="ctr"/>
          <a:lstStyle/>
          <a:p>
            <a:endParaRPr lang="en-GB"/>
          </a:p>
        </p:txBody>
      </p:sp>
      <p:sp>
        <p:nvSpPr>
          <p:cNvPr id="83" name="Text Box 169"/>
          <p:cNvSpPr txBox="1">
            <a:spLocks noChangeArrowheads="1"/>
          </p:cNvSpPr>
          <p:nvPr/>
        </p:nvSpPr>
        <p:spPr bwMode="auto">
          <a:xfrm>
            <a:off x="7805737" y="6026150"/>
            <a:ext cx="1452642" cy="369332"/>
          </a:xfrm>
          <a:prstGeom prst="rect">
            <a:avLst/>
          </a:prstGeom>
          <a:noFill/>
          <a:ln w="9525">
            <a:noFill/>
            <a:miter lim="800000"/>
            <a:headEnd/>
            <a:tailEnd/>
          </a:ln>
        </p:spPr>
        <p:txBody>
          <a:bodyPr wrap="none">
            <a:spAutoFit/>
          </a:bodyPr>
          <a:lstStyle/>
          <a:p>
            <a:r>
              <a:rPr lang="fr-FR" dirty="0" smtClean="0"/>
              <a:t>GW Range</a:t>
            </a:r>
            <a:endParaRPr 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Comments</a:t>
            </a:r>
            <a:r>
              <a:rPr lang="fr-FR" dirty="0" smtClean="0"/>
              <a:t> 3: PNE Bridge</a:t>
            </a:r>
            <a:endParaRPr lang="fr-FR" dirty="0"/>
          </a:p>
        </p:txBody>
      </p:sp>
      <p:sp>
        <p:nvSpPr>
          <p:cNvPr id="80" name="Content Placeholder 2"/>
          <p:cNvSpPr>
            <a:spLocks noGrp="1"/>
          </p:cNvSpPr>
          <p:nvPr>
            <p:ph sz="half" idx="1"/>
          </p:nvPr>
        </p:nvSpPr>
        <p:spPr>
          <a:xfrm>
            <a:off x="292099" y="1169988"/>
            <a:ext cx="7818437" cy="5383212"/>
          </a:xfrm>
        </p:spPr>
        <p:txBody>
          <a:bodyPr/>
          <a:lstStyle/>
          <a:p>
            <a:endParaRPr lang="fr-FR" sz="2600" dirty="0" smtClean="0"/>
          </a:p>
          <a:p>
            <a:r>
              <a:rPr lang="en-GB" sz="2600" dirty="0" smtClean="0"/>
              <a:t>GW 1 and GW 2 are not connected</a:t>
            </a:r>
          </a:p>
          <a:p>
            <a:r>
              <a:rPr lang="fr-FR" sz="2600" dirty="0" smtClean="0"/>
              <a:t>PNE 4 </a:t>
            </a:r>
            <a:r>
              <a:rPr lang="fr-FR" sz="2600" dirty="0" err="1" smtClean="0"/>
              <a:t>belongs</a:t>
            </a:r>
            <a:r>
              <a:rPr lang="fr-FR" sz="2600" dirty="0" smtClean="0"/>
              <a:t> to 2 PAN and </a:t>
            </a:r>
            <a:r>
              <a:rPr lang="fr-FR" sz="2600" dirty="0" err="1" smtClean="0"/>
              <a:t>it</a:t>
            </a:r>
            <a:r>
              <a:rPr lang="fr-FR" sz="2600" dirty="0" smtClean="0"/>
              <a:t> </a:t>
            </a:r>
            <a:r>
              <a:rPr lang="fr-FR" sz="2600" dirty="0" err="1" smtClean="0"/>
              <a:t>is</a:t>
            </a:r>
            <a:r>
              <a:rPr lang="fr-FR" sz="2600" dirty="0" smtClean="0"/>
              <a:t> in contact </a:t>
            </a:r>
            <a:r>
              <a:rPr lang="fr-FR" sz="2600" dirty="0" err="1" smtClean="0"/>
              <a:t>with</a:t>
            </a:r>
            <a:r>
              <a:rPr lang="fr-FR" sz="2600" dirty="0" smtClean="0"/>
              <a:t> 2 GW</a:t>
            </a:r>
          </a:p>
          <a:p>
            <a:r>
              <a:rPr lang="fr-FR" sz="2600" dirty="0" smtClean="0"/>
              <a:t>A communication </a:t>
            </a:r>
            <a:r>
              <a:rPr lang="fr-FR" sz="2600" dirty="0" err="1" smtClean="0"/>
              <a:t>between</a:t>
            </a:r>
            <a:r>
              <a:rPr lang="fr-FR" sz="2600" dirty="0" smtClean="0"/>
              <a:t> the 2 GW </a:t>
            </a:r>
            <a:r>
              <a:rPr lang="fr-FR" sz="2600" dirty="0" err="1" smtClean="0"/>
              <a:t>could</a:t>
            </a:r>
            <a:r>
              <a:rPr lang="fr-FR" sz="2600" dirty="0" smtClean="0"/>
              <a:t> </a:t>
            </a:r>
            <a:r>
              <a:rPr lang="fr-FR" sz="2600" dirty="0" err="1" smtClean="0"/>
              <a:t>be</a:t>
            </a:r>
            <a:r>
              <a:rPr lang="fr-FR" sz="2600" dirty="0" smtClean="0"/>
              <a:t> possible </a:t>
            </a:r>
            <a:r>
              <a:rPr lang="fr-FR" sz="2600" dirty="0" err="1" smtClean="0"/>
              <a:t>through</a:t>
            </a:r>
            <a:r>
              <a:rPr lang="fr-FR" sz="2600" dirty="0" smtClean="0"/>
              <a:t> PNE (PNE 4) </a:t>
            </a:r>
            <a:endParaRPr lang="en-GB" sz="2600" dirty="0" smtClean="0"/>
          </a:p>
          <a:p>
            <a:endParaRPr lang="en-GB" sz="2600"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idx="4294967295"/>
          </p:nvPr>
        </p:nvSpPr>
        <p:spPr/>
        <p:txBody>
          <a:bodyPr/>
          <a:lstStyle/>
          <a:p>
            <a:r>
              <a:rPr lang="sv-SE" sz="2800" dirty="0" smtClean="0"/>
              <a:t>Figure 4: Diagram Range </a:t>
            </a:r>
            <a:endParaRPr lang="en-US" sz="2000" dirty="0" smtClean="0"/>
          </a:p>
        </p:txBody>
      </p:sp>
      <p:sp>
        <p:nvSpPr>
          <p:cNvPr id="49" name="Text Box 171"/>
          <p:cNvSpPr txBox="1">
            <a:spLocks noChangeArrowheads="1"/>
          </p:cNvSpPr>
          <p:nvPr/>
        </p:nvSpPr>
        <p:spPr bwMode="auto">
          <a:xfrm>
            <a:off x="2786063" y="3584575"/>
            <a:ext cx="703262" cy="307975"/>
          </a:xfrm>
          <a:prstGeom prst="rect">
            <a:avLst/>
          </a:prstGeom>
          <a:noFill/>
          <a:ln w="9525">
            <a:noFill/>
            <a:miter lim="800000"/>
            <a:headEnd/>
            <a:tailEnd/>
          </a:ln>
        </p:spPr>
        <p:txBody>
          <a:bodyPr wrap="none">
            <a:spAutoFit/>
          </a:bodyPr>
          <a:lstStyle/>
          <a:p>
            <a:r>
              <a:rPr lang="fr-FR" dirty="0"/>
              <a:t>PNE 1</a:t>
            </a:r>
          </a:p>
        </p:txBody>
      </p:sp>
      <p:sp>
        <p:nvSpPr>
          <p:cNvPr id="50" name="Oval 188"/>
          <p:cNvSpPr>
            <a:spLocks noChangeArrowheads="1"/>
          </p:cNvSpPr>
          <p:nvPr/>
        </p:nvSpPr>
        <p:spPr bwMode="auto">
          <a:xfrm>
            <a:off x="2214563" y="1298575"/>
            <a:ext cx="1704975" cy="1633537"/>
          </a:xfrm>
          <a:prstGeom prst="ellipse">
            <a:avLst/>
          </a:prstGeom>
          <a:noFill/>
          <a:ln w="9525">
            <a:solidFill>
              <a:srgbClr val="0070C0"/>
            </a:solidFill>
            <a:prstDash val="dash"/>
            <a:round/>
            <a:headEnd/>
            <a:tailEnd/>
          </a:ln>
        </p:spPr>
        <p:txBody>
          <a:bodyPr wrap="none" anchor="ctr"/>
          <a:lstStyle/>
          <a:p>
            <a:endParaRPr lang="en-GB"/>
          </a:p>
        </p:txBody>
      </p:sp>
      <p:sp>
        <p:nvSpPr>
          <p:cNvPr id="51" name="Oval 188"/>
          <p:cNvSpPr>
            <a:spLocks noChangeArrowheads="1"/>
          </p:cNvSpPr>
          <p:nvPr/>
        </p:nvSpPr>
        <p:spPr bwMode="auto">
          <a:xfrm>
            <a:off x="2471737" y="1682750"/>
            <a:ext cx="2238376" cy="2035175"/>
          </a:xfrm>
          <a:prstGeom prst="ellipse">
            <a:avLst/>
          </a:prstGeom>
          <a:noFill/>
          <a:ln w="9525">
            <a:solidFill>
              <a:srgbClr val="FF0000"/>
            </a:solidFill>
            <a:prstDash val="lgDashDotDot"/>
            <a:round/>
            <a:headEnd/>
            <a:tailEnd/>
          </a:ln>
        </p:spPr>
        <p:txBody>
          <a:bodyPr wrap="none" anchor="ctr"/>
          <a:lstStyle/>
          <a:p>
            <a:endParaRPr lang="en-GB"/>
          </a:p>
        </p:txBody>
      </p:sp>
      <p:sp>
        <p:nvSpPr>
          <p:cNvPr id="52" name="Text Box 171"/>
          <p:cNvSpPr txBox="1">
            <a:spLocks noChangeArrowheads="1"/>
          </p:cNvSpPr>
          <p:nvPr/>
        </p:nvSpPr>
        <p:spPr bwMode="auto">
          <a:xfrm>
            <a:off x="2571750" y="2227262"/>
            <a:ext cx="703263" cy="307975"/>
          </a:xfrm>
          <a:prstGeom prst="rect">
            <a:avLst/>
          </a:prstGeom>
          <a:noFill/>
          <a:ln w="9525">
            <a:noFill/>
            <a:miter lim="800000"/>
            <a:headEnd/>
            <a:tailEnd/>
          </a:ln>
        </p:spPr>
        <p:txBody>
          <a:bodyPr wrap="none">
            <a:spAutoFit/>
          </a:bodyPr>
          <a:lstStyle/>
          <a:p>
            <a:r>
              <a:rPr lang="fr-FR" dirty="0"/>
              <a:t>PNE 2</a:t>
            </a:r>
          </a:p>
        </p:txBody>
      </p:sp>
      <p:sp>
        <p:nvSpPr>
          <p:cNvPr id="53" name="Text Box 169"/>
          <p:cNvSpPr txBox="1">
            <a:spLocks noChangeArrowheads="1"/>
          </p:cNvSpPr>
          <p:nvPr/>
        </p:nvSpPr>
        <p:spPr bwMode="auto">
          <a:xfrm>
            <a:off x="4714875" y="3798887"/>
            <a:ext cx="642938" cy="307975"/>
          </a:xfrm>
          <a:prstGeom prst="rect">
            <a:avLst/>
          </a:prstGeom>
          <a:noFill/>
          <a:ln w="9525">
            <a:noFill/>
            <a:miter lim="800000"/>
            <a:headEnd/>
            <a:tailEnd/>
          </a:ln>
        </p:spPr>
        <p:txBody>
          <a:bodyPr wrap="none">
            <a:spAutoFit/>
          </a:bodyPr>
          <a:lstStyle/>
          <a:p>
            <a:r>
              <a:rPr lang="fr-FR"/>
              <a:t>GW 1</a:t>
            </a:r>
          </a:p>
        </p:txBody>
      </p:sp>
      <p:sp>
        <p:nvSpPr>
          <p:cNvPr id="54" name="Oval 152"/>
          <p:cNvSpPr>
            <a:spLocks noChangeArrowheads="1"/>
          </p:cNvSpPr>
          <p:nvPr/>
        </p:nvSpPr>
        <p:spPr bwMode="auto">
          <a:xfrm>
            <a:off x="4500563" y="3870325"/>
            <a:ext cx="214312" cy="214312"/>
          </a:xfrm>
          <a:prstGeom prst="ellipse">
            <a:avLst/>
          </a:prstGeom>
          <a:solidFill>
            <a:srgbClr val="FF0000"/>
          </a:solidFill>
          <a:ln w="9525">
            <a:solidFill>
              <a:schemeClr val="tx1"/>
            </a:solidFill>
            <a:round/>
            <a:headEnd/>
            <a:tailEnd/>
          </a:ln>
        </p:spPr>
        <p:txBody>
          <a:bodyPr wrap="none" anchor="ctr"/>
          <a:lstStyle/>
          <a:p>
            <a:endParaRPr lang="en-GB"/>
          </a:p>
        </p:txBody>
      </p:sp>
      <p:sp>
        <p:nvSpPr>
          <p:cNvPr id="55" name="Oval 188"/>
          <p:cNvSpPr>
            <a:spLocks noChangeArrowheads="1"/>
          </p:cNvSpPr>
          <p:nvPr/>
        </p:nvSpPr>
        <p:spPr bwMode="auto">
          <a:xfrm>
            <a:off x="2643188" y="2155825"/>
            <a:ext cx="4143375" cy="3857625"/>
          </a:xfrm>
          <a:prstGeom prst="ellipse">
            <a:avLst/>
          </a:prstGeom>
          <a:noFill/>
          <a:ln w="9525">
            <a:solidFill>
              <a:srgbClr val="FF0000"/>
            </a:solidFill>
            <a:prstDash val="lgDashDotDot"/>
            <a:round/>
            <a:headEnd/>
            <a:tailEnd/>
          </a:ln>
        </p:spPr>
        <p:txBody>
          <a:bodyPr wrap="none" anchor="ctr"/>
          <a:lstStyle/>
          <a:p>
            <a:endParaRPr lang="en-GB"/>
          </a:p>
        </p:txBody>
      </p:sp>
      <p:sp>
        <p:nvSpPr>
          <p:cNvPr id="56" name="Text Box 191"/>
          <p:cNvSpPr txBox="1">
            <a:spLocks noChangeArrowheads="1"/>
          </p:cNvSpPr>
          <p:nvPr/>
        </p:nvSpPr>
        <p:spPr bwMode="auto">
          <a:xfrm>
            <a:off x="0" y="3206750"/>
            <a:ext cx="1491306" cy="369332"/>
          </a:xfrm>
          <a:prstGeom prst="rect">
            <a:avLst/>
          </a:prstGeom>
          <a:noFill/>
          <a:ln w="9525">
            <a:noFill/>
            <a:miter lim="800000"/>
            <a:headEnd/>
            <a:tailEnd/>
          </a:ln>
        </p:spPr>
        <p:txBody>
          <a:bodyPr wrap="none">
            <a:spAutoFit/>
          </a:bodyPr>
          <a:lstStyle/>
          <a:p>
            <a:r>
              <a:rPr lang="fr-FR" dirty="0"/>
              <a:t>PAN </a:t>
            </a:r>
            <a:r>
              <a:rPr lang="fr-FR" dirty="0" smtClean="0"/>
              <a:t>2 </a:t>
            </a:r>
            <a:r>
              <a:rPr lang="fr-FR" dirty="0"/>
              <a:t>area</a:t>
            </a:r>
          </a:p>
        </p:txBody>
      </p:sp>
      <p:cxnSp>
        <p:nvCxnSpPr>
          <p:cNvPr id="57" name="Straight Arrow Connector 56"/>
          <p:cNvCxnSpPr>
            <a:stCxn id="74" idx="5"/>
            <a:endCxn id="54" idx="1"/>
          </p:cNvCxnSpPr>
          <p:nvPr/>
        </p:nvCxnSpPr>
        <p:spPr>
          <a:xfrm rot="16200000" flipH="1">
            <a:off x="3575844" y="2945606"/>
            <a:ext cx="1135063" cy="777875"/>
          </a:xfrm>
          <a:prstGeom prst="straightConnector1">
            <a:avLst/>
          </a:prstGeom>
          <a:ln w="19050">
            <a:solidFill>
              <a:schemeClr val="tx1"/>
            </a:solidFill>
            <a:prstDash val="lgDash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77" idx="5"/>
            <a:endCxn id="54" idx="2"/>
          </p:cNvCxnSpPr>
          <p:nvPr/>
        </p:nvCxnSpPr>
        <p:spPr>
          <a:xfrm rot="16200000" flipH="1">
            <a:off x="3736976" y="3213099"/>
            <a:ext cx="423862" cy="1103313"/>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77" idx="7"/>
            <a:endCxn id="74" idx="3"/>
          </p:cNvCxnSpPr>
          <p:nvPr/>
        </p:nvCxnSpPr>
        <p:spPr>
          <a:xfrm rot="5400000" flipH="1" flipV="1">
            <a:off x="3182938" y="2981324"/>
            <a:ext cx="635000" cy="206375"/>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0" name="Text Box 191"/>
          <p:cNvSpPr txBox="1">
            <a:spLocks noChangeArrowheads="1"/>
          </p:cNvSpPr>
          <p:nvPr/>
        </p:nvSpPr>
        <p:spPr bwMode="auto">
          <a:xfrm rot="18067347">
            <a:off x="5276850" y="4470400"/>
            <a:ext cx="714375" cy="260350"/>
          </a:xfrm>
          <a:prstGeom prst="rect">
            <a:avLst/>
          </a:prstGeom>
          <a:noFill/>
          <a:ln w="9525">
            <a:noFill/>
            <a:miter lim="800000"/>
            <a:headEnd/>
            <a:tailEnd/>
          </a:ln>
        </p:spPr>
        <p:txBody>
          <a:bodyPr>
            <a:spAutoFit/>
          </a:bodyPr>
          <a:lstStyle/>
          <a:p>
            <a:pPr>
              <a:defRPr/>
            </a:pPr>
            <a:r>
              <a:rPr lang="fr-FR" sz="1050" dirty="0"/>
              <a:t>CPNS-1</a:t>
            </a:r>
          </a:p>
        </p:txBody>
      </p:sp>
      <p:cxnSp>
        <p:nvCxnSpPr>
          <p:cNvPr id="61" name="Straight Arrow Connector 60"/>
          <p:cNvCxnSpPr>
            <a:stCxn id="75" idx="5"/>
            <a:endCxn id="74" idx="1"/>
          </p:cNvCxnSpPr>
          <p:nvPr/>
        </p:nvCxnSpPr>
        <p:spPr>
          <a:xfrm rot="16200000" flipH="1">
            <a:off x="3182938" y="2195512"/>
            <a:ext cx="420688" cy="420687"/>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2" name="Text Box 191"/>
          <p:cNvSpPr txBox="1">
            <a:spLocks noChangeArrowheads="1"/>
          </p:cNvSpPr>
          <p:nvPr/>
        </p:nvSpPr>
        <p:spPr bwMode="auto">
          <a:xfrm rot="18555918">
            <a:off x="3047206" y="2312194"/>
            <a:ext cx="714375" cy="261938"/>
          </a:xfrm>
          <a:prstGeom prst="rect">
            <a:avLst/>
          </a:prstGeom>
          <a:noFill/>
          <a:ln w="9525">
            <a:noFill/>
            <a:miter lim="800000"/>
            <a:headEnd/>
            <a:tailEnd/>
          </a:ln>
        </p:spPr>
        <p:txBody>
          <a:bodyPr>
            <a:spAutoFit/>
          </a:bodyPr>
          <a:lstStyle/>
          <a:p>
            <a:pPr>
              <a:defRPr/>
            </a:pPr>
            <a:r>
              <a:rPr lang="fr-FR" sz="1050" dirty="0"/>
              <a:t>CPNS-1</a:t>
            </a:r>
          </a:p>
        </p:txBody>
      </p:sp>
      <p:sp>
        <p:nvSpPr>
          <p:cNvPr id="63" name="Text Box 191"/>
          <p:cNvSpPr txBox="1">
            <a:spLocks noChangeArrowheads="1"/>
          </p:cNvSpPr>
          <p:nvPr/>
        </p:nvSpPr>
        <p:spPr bwMode="auto">
          <a:xfrm rot="6948565">
            <a:off x="3560762" y="3687763"/>
            <a:ext cx="714375" cy="260350"/>
          </a:xfrm>
          <a:prstGeom prst="rect">
            <a:avLst/>
          </a:prstGeom>
          <a:noFill/>
          <a:ln w="9525">
            <a:noFill/>
            <a:miter lim="800000"/>
            <a:headEnd/>
            <a:tailEnd/>
          </a:ln>
        </p:spPr>
        <p:txBody>
          <a:bodyPr>
            <a:spAutoFit/>
          </a:bodyPr>
          <a:lstStyle/>
          <a:p>
            <a:pPr>
              <a:defRPr/>
            </a:pPr>
            <a:r>
              <a:rPr lang="fr-FR" sz="1050" dirty="0"/>
              <a:t>CPNS-1</a:t>
            </a:r>
          </a:p>
        </p:txBody>
      </p:sp>
      <p:sp>
        <p:nvSpPr>
          <p:cNvPr id="64" name="Text Box 191"/>
          <p:cNvSpPr txBox="1">
            <a:spLocks noChangeArrowheads="1"/>
          </p:cNvSpPr>
          <p:nvPr/>
        </p:nvSpPr>
        <p:spPr bwMode="auto">
          <a:xfrm>
            <a:off x="1633537" y="5797550"/>
            <a:ext cx="1491306" cy="369332"/>
          </a:xfrm>
          <a:prstGeom prst="rect">
            <a:avLst/>
          </a:prstGeom>
          <a:noFill/>
          <a:ln w="9525">
            <a:noFill/>
            <a:miter lim="800000"/>
            <a:headEnd/>
            <a:tailEnd/>
          </a:ln>
        </p:spPr>
        <p:txBody>
          <a:bodyPr wrap="none">
            <a:spAutoFit/>
          </a:bodyPr>
          <a:lstStyle/>
          <a:p>
            <a:r>
              <a:rPr lang="fr-FR" dirty="0"/>
              <a:t>PAN </a:t>
            </a:r>
            <a:r>
              <a:rPr lang="fr-FR" dirty="0" smtClean="0"/>
              <a:t>1 </a:t>
            </a:r>
            <a:r>
              <a:rPr lang="fr-FR" dirty="0"/>
              <a:t>area</a:t>
            </a:r>
          </a:p>
        </p:txBody>
      </p:sp>
      <p:cxnSp>
        <p:nvCxnSpPr>
          <p:cNvPr id="65" name="Curved Connector 37"/>
          <p:cNvCxnSpPr>
            <a:stCxn id="64" idx="3"/>
          </p:cNvCxnSpPr>
          <p:nvPr/>
        </p:nvCxnSpPr>
        <p:spPr>
          <a:xfrm flipV="1">
            <a:off x="3124843" y="5568950"/>
            <a:ext cx="261294" cy="413266"/>
          </a:xfrm>
          <a:prstGeom prst="curved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stCxn id="68" idx="3"/>
            <a:endCxn id="54" idx="7"/>
          </p:cNvCxnSpPr>
          <p:nvPr/>
        </p:nvCxnSpPr>
        <p:spPr>
          <a:xfrm rot="5400000">
            <a:off x="5224828" y="2075306"/>
            <a:ext cx="1285067" cy="2367741"/>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a:stCxn id="68" idx="2"/>
            <a:endCxn id="74" idx="6"/>
          </p:cNvCxnSpPr>
          <p:nvPr/>
        </p:nvCxnSpPr>
        <p:spPr>
          <a:xfrm rot="10800000" flipV="1">
            <a:off x="3786189" y="2414586"/>
            <a:ext cx="3181349" cy="277019"/>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8" name="Oval 152"/>
          <p:cNvSpPr>
            <a:spLocks noChangeArrowheads="1"/>
          </p:cNvSpPr>
          <p:nvPr/>
        </p:nvSpPr>
        <p:spPr bwMode="auto">
          <a:xfrm>
            <a:off x="6967537" y="2128837"/>
            <a:ext cx="571500" cy="571500"/>
          </a:xfrm>
          <a:prstGeom prst="ellipse">
            <a:avLst/>
          </a:prstGeom>
          <a:noFill/>
          <a:ln w="9525">
            <a:solidFill>
              <a:schemeClr val="tx1"/>
            </a:solidFill>
            <a:round/>
            <a:headEnd/>
            <a:tailEnd/>
          </a:ln>
        </p:spPr>
        <p:txBody>
          <a:bodyPr wrap="none" anchor="ctr"/>
          <a:lstStyle/>
          <a:p>
            <a:endParaRPr lang="en-GB"/>
          </a:p>
        </p:txBody>
      </p:sp>
      <p:sp>
        <p:nvSpPr>
          <p:cNvPr id="69" name="Text Box 171"/>
          <p:cNvSpPr txBox="1">
            <a:spLocks noChangeArrowheads="1"/>
          </p:cNvSpPr>
          <p:nvPr/>
        </p:nvSpPr>
        <p:spPr bwMode="auto">
          <a:xfrm>
            <a:off x="7500937" y="1824037"/>
            <a:ext cx="1262062" cy="307975"/>
          </a:xfrm>
          <a:prstGeom prst="rect">
            <a:avLst/>
          </a:prstGeom>
          <a:noFill/>
          <a:ln w="9525">
            <a:noFill/>
            <a:miter lim="800000"/>
            <a:headEnd/>
            <a:tailEnd/>
          </a:ln>
        </p:spPr>
        <p:txBody>
          <a:bodyPr wrap="none">
            <a:spAutoFit/>
          </a:bodyPr>
          <a:lstStyle/>
          <a:p>
            <a:r>
              <a:rPr lang="fr-FR" dirty="0"/>
              <a:t>CPNS Server</a:t>
            </a:r>
          </a:p>
        </p:txBody>
      </p:sp>
      <p:cxnSp>
        <p:nvCxnSpPr>
          <p:cNvPr id="70" name="Straight Arrow Connector 69"/>
          <p:cNvCxnSpPr>
            <a:stCxn id="54" idx="5"/>
          </p:cNvCxnSpPr>
          <p:nvPr/>
        </p:nvCxnSpPr>
        <p:spPr>
          <a:xfrm rot="16200000" flipH="1">
            <a:off x="4968875" y="3767137"/>
            <a:ext cx="869950" cy="144145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1" name="Text Box 171"/>
          <p:cNvSpPr txBox="1">
            <a:spLocks noChangeArrowheads="1"/>
          </p:cNvSpPr>
          <p:nvPr/>
        </p:nvSpPr>
        <p:spPr bwMode="auto">
          <a:xfrm>
            <a:off x="5572125" y="5084762"/>
            <a:ext cx="703263" cy="307975"/>
          </a:xfrm>
          <a:prstGeom prst="rect">
            <a:avLst/>
          </a:prstGeom>
          <a:noFill/>
          <a:ln w="9525">
            <a:noFill/>
            <a:miter lim="800000"/>
            <a:headEnd/>
            <a:tailEnd/>
          </a:ln>
        </p:spPr>
        <p:txBody>
          <a:bodyPr wrap="none">
            <a:spAutoFit/>
          </a:bodyPr>
          <a:lstStyle/>
          <a:p>
            <a:r>
              <a:rPr lang="fr-FR"/>
              <a:t>PNE 3</a:t>
            </a:r>
          </a:p>
        </p:txBody>
      </p:sp>
      <p:cxnSp>
        <p:nvCxnSpPr>
          <p:cNvPr id="72" name="Curved Connector 37"/>
          <p:cNvCxnSpPr>
            <a:stCxn id="56" idx="3"/>
          </p:cNvCxnSpPr>
          <p:nvPr/>
        </p:nvCxnSpPr>
        <p:spPr>
          <a:xfrm flipV="1">
            <a:off x="1491306" y="2978150"/>
            <a:ext cx="980431" cy="413266"/>
          </a:xfrm>
          <a:prstGeom prst="curved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3" name="Text Box 191"/>
          <p:cNvSpPr txBox="1">
            <a:spLocks noChangeArrowheads="1"/>
          </p:cNvSpPr>
          <p:nvPr/>
        </p:nvSpPr>
        <p:spPr bwMode="auto">
          <a:xfrm rot="1294245">
            <a:off x="3094038" y="3063875"/>
            <a:ext cx="714375" cy="260350"/>
          </a:xfrm>
          <a:prstGeom prst="rect">
            <a:avLst/>
          </a:prstGeom>
          <a:noFill/>
          <a:ln w="9525">
            <a:noFill/>
            <a:miter lim="800000"/>
            <a:headEnd/>
            <a:tailEnd/>
          </a:ln>
        </p:spPr>
        <p:txBody>
          <a:bodyPr>
            <a:spAutoFit/>
          </a:bodyPr>
          <a:lstStyle/>
          <a:p>
            <a:pPr>
              <a:defRPr/>
            </a:pPr>
            <a:r>
              <a:rPr lang="fr-FR" sz="1050" dirty="0"/>
              <a:t>CPNS-1</a:t>
            </a:r>
          </a:p>
        </p:txBody>
      </p:sp>
      <p:sp>
        <p:nvSpPr>
          <p:cNvPr id="74" name="Oval 152"/>
          <p:cNvSpPr>
            <a:spLocks noChangeArrowheads="1"/>
          </p:cNvSpPr>
          <p:nvPr/>
        </p:nvSpPr>
        <p:spPr bwMode="auto">
          <a:xfrm>
            <a:off x="3571875" y="2584450"/>
            <a:ext cx="214313" cy="214312"/>
          </a:xfrm>
          <a:prstGeom prst="ellipse">
            <a:avLst/>
          </a:prstGeom>
          <a:solidFill>
            <a:srgbClr val="FF0000"/>
          </a:solidFill>
          <a:ln w="9525">
            <a:solidFill>
              <a:schemeClr val="tx1"/>
            </a:solidFill>
            <a:round/>
            <a:headEnd/>
            <a:tailEnd/>
          </a:ln>
        </p:spPr>
        <p:txBody>
          <a:bodyPr wrap="none" anchor="ctr"/>
          <a:lstStyle/>
          <a:p>
            <a:endParaRPr lang="en-GB"/>
          </a:p>
        </p:txBody>
      </p:sp>
      <p:sp>
        <p:nvSpPr>
          <p:cNvPr id="75" name="Oval 152"/>
          <p:cNvSpPr>
            <a:spLocks noChangeArrowheads="1"/>
          </p:cNvSpPr>
          <p:nvPr/>
        </p:nvSpPr>
        <p:spPr bwMode="auto">
          <a:xfrm>
            <a:off x="3000375" y="2012950"/>
            <a:ext cx="214313" cy="214312"/>
          </a:xfrm>
          <a:prstGeom prst="ellipse">
            <a:avLst/>
          </a:prstGeom>
          <a:solidFill>
            <a:srgbClr val="00B0F0"/>
          </a:solidFill>
          <a:ln w="9525">
            <a:solidFill>
              <a:schemeClr val="tx1"/>
            </a:solidFill>
            <a:round/>
            <a:headEnd/>
            <a:tailEnd/>
          </a:ln>
        </p:spPr>
        <p:txBody>
          <a:bodyPr wrap="none" anchor="ctr"/>
          <a:lstStyle/>
          <a:p>
            <a:endParaRPr lang="en-GB"/>
          </a:p>
        </p:txBody>
      </p:sp>
      <p:sp>
        <p:nvSpPr>
          <p:cNvPr id="76" name="Oval 152"/>
          <p:cNvSpPr>
            <a:spLocks noChangeArrowheads="1"/>
          </p:cNvSpPr>
          <p:nvPr/>
        </p:nvSpPr>
        <p:spPr bwMode="auto">
          <a:xfrm>
            <a:off x="6143625" y="4870450"/>
            <a:ext cx="214313" cy="214312"/>
          </a:xfrm>
          <a:prstGeom prst="ellipse">
            <a:avLst/>
          </a:prstGeom>
          <a:solidFill>
            <a:srgbClr val="00B0F0"/>
          </a:solidFill>
          <a:ln w="9525">
            <a:solidFill>
              <a:schemeClr val="tx1"/>
            </a:solidFill>
            <a:round/>
            <a:headEnd/>
            <a:tailEnd/>
          </a:ln>
        </p:spPr>
        <p:txBody>
          <a:bodyPr wrap="none" anchor="ctr"/>
          <a:lstStyle/>
          <a:p>
            <a:endParaRPr lang="en-GB"/>
          </a:p>
        </p:txBody>
      </p:sp>
      <p:sp>
        <p:nvSpPr>
          <p:cNvPr id="77" name="Oval 152"/>
          <p:cNvSpPr>
            <a:spLocks noChangeArrowheads="1"/>
          </p:cNvSpPr>
          <p:nvPr/>
        </p:nvSpPr>
        <p:spPr bwMode="auto">
          <a:xfrm>
            <a:off x="3214688" y="3370262"/>
            <a:ext cx="214312" cy="214313"/>
          </a:xfrm>
          <a:prstGeom prst="ellipse">
            <a:avLst/>
          </a:prstGeom>
          <a:solidFill>
            <a:srgbClr val="00B0F0"/>
          </a:solidFill>
          <a:ln w="9525">
            <a:solidFill>
              <a:schemeClr val="tx1"/>
            </a:solidFill>
            <a:round/>
            <a:headEnd/>
            <a:tailEnd/>
          </a:ln>
        </p:spPr>
        <p:txBody>
          <a:bodyPr wrap="none" anchor="ctr"/>
          <a:lstStyle/>
          <a:p>
            <a:endParaRPr lang="en-GB"/>
          </a:p>
        </p:txBody>
      </p:sp>
      <p:sp>
        <p:nvSpPr>
          <p:cNvPr id="78" name="Oval 188"/>
          <p:cNvSpPr>
            <a:spLocks noChangeArrowheads="1"/>
          </p:cNvSpPr>
          <p:nvPr/>
        </p:nvSpPr>
        <p:spPr bwMode="auto">
          <a:xfrm>
            <a:off x="1633537" y="1784350"/>
            <a:ext cx="3509962" cy="3327400"/>
          </a:xfrm>
          <a:prstGeom prst="ellipse">
            <a:avLst/>
          </a:prstGeom>
          <a:noFill/>
          <a:ln w="9525">
            <a:solidFill>
              <a:srgbClr val="0070C0"/>
            </a:solidFill>
            <a:prstDash val="dash"/>
            <a:round/>
            <a:headEnd/>
            <a:tailEnd/>
          </a:ln>
        </p:spPr>
        <p:txBody>
          <a:bodyPr wrap="none" anchor="ctr"/>
          <a:lstStyle/>
          <a:p>
            <a:endParaRPr lang="en-GB"/>
          </a:p>
        </p:txBody>
      </p:sp>
      <p:sp>
        <p:nvSpPr>
          <p:cNvPr id="79" name="Text Box 169"/>
          <p:cNvSpPr txBox="1">
            <a:spLocks noChangeArrowheads="1"/>
          </p:cNvSpPr>
          <p:nvPr/>
        </p:nvSpPr>
        <p:spPr bwMode="auto">
          <a:xfrm>
            <a:off x="3786188" y="2655887"/>
            <a:ext cx="642937" cy="307975"/>
          </a:xfrm>
          <a:prstGeom prst="rect">
            <a:avLst/>
          </a:prstGeom>
          <a:noFill/>
          <a:ln w="9525">
            <a:noFill/>
            <a:miter lim="800000"/>
            <a:headEnd/>
            <a:tailEnd/>
          </a:ln>
        </p:spPr>
        <p:txBody>
          <a:bodyPr wrap="none">
            <a:spAutoFit/>
          </a:bodyPr>
          <a:lstStyle/>
          <a:p>
            <a:r>
              <a:rPr lang="fr-FR"/>
              <a:t>GW 2</a:t>
            </a:r>
          </a:p>
        </p:txBody>
      </p:sp>
      <p:sp>
        <p:nvSpPr>
          <p:cNvPr id="80" name="Oval 152"/>
          <p:cNvSpPr>
            <a:spLocks noChangeArrowheads="1"/>
          </p:cNvSpPr>
          <p:nvPr/>
        </p:nvSpPr>
        <p:spPr bwMode="auto">
          <a:xfrm>
            <a:off x="7500938" y="5907088"/>
            <a:ext cx="214312" cy="214312"/>
          </a:xfrm>
          <a:prstGeom prst="ellipse">
            <a:avLst/>
          </a:prstGeom>
          <a:solidFill>
            <a:srgbClr val="FF0000"/>
          </a:solidFill>
          <a:ln w="9525">
            <a:solidFill>
              <a:schemeClr val="tx1"/>
            </a:solidFill>
            <a:round/>
            <a:headEnd/>
            <a:tailEnd/>
          </a:ln>
        </p:spPr>
        <p:txBody>
          <a:bodyPr wrap="none" anchor="ctr"/>
          <a:lstStyle/>
          <a:p>
            <a:endParaRPr lang="en-GB"/>
          </a:p>
        </p:txBody>
      </p:sp>
      <p:sp>
        <p:nvSpPr>
          <p:cNvPr id="81" name="Oval 152"/>
          <p:cNvSpPr>
            <a:spLocks noChangeArrowheads="1"/>
          </p:cNvSpPr>
          <p:nvPr/>
        </p:nvSpPr>
        <p:spPr bwMode="auto">
          <a:xfrm>
            <a:off x="7500938" y="6264275"/>
            <a:ext cx="214312" cy="214313"/>
          </a:xfrm>
          <a:prstGeom prst="ellipse">
            <a:avLst/>
          </a:prstGeom>
          <a:solidFill>
            <a:srgbClr val="00B0F0"/>
          </a:solidFill>
          <a:ln w="9525">
            <a:solidFill>
              <a:schemeClr val="tx1"/>
            </a:solidFill>
            <a:round/>
            <a:headEnd/>
            <a:tailEnd/>
          </a:ln>
        </p:spPr>
        <p:txBody>
          <a:bodyPr wrap="none" anchor="ctr"/>
          <a:lstStyle/>
          <a:p>
            <a:endParaRPr lang="en-GB"/>
          </a:p>
        </p:txBody>
      </p:sp>
      <p:sp>
        <p:nvSpPr>
          <p:cNvPr id="82" name="Text Box 169"/>
          <p:cNvSpPr txBox="1">
            <a:spLocks noChangeArrowheads="1"/>
          </p:cNvSpPr>
          <p:nvPr/>
        </p:nvSpPr>
        <p:spPr bwMode="auto">
          <a:xfrm>
            <a:off x="7786688" y="5835650"/>
            <a:ext cx="493712" cy="307975"/>
          </a:xfrm>
          <a:prstGeom prst="rect">
            <a:avLst/>
          </a:prstGeom>
          <a:noFill/>
          <a:ln w="9525">
            <a:noFill/>
            <a:miter lim="800000"/>
            <a:headEnd/>
            <a:tailEnd/>
          </a:ln>
        </p:spPr>
        <p:txBody>
          <a:bodyPr wrap="none">
            <a:spAutoFit/>
          </a:bodyPr>
          <a:lstStyle/>
          <a:p>
            <a:r>
              <a:rPr lang="fr-FR"/>
              <a:t>GW</a:t>
            </a:r>
          </a:p>
        </p:txBody>
      </p:sp>
      <p:sp>
        <p:nvSpPr>
          <p:cNvPr id="83" name="Text Box 171"/>
          <p:cNvSpPr txBox="1">
            <a:spLocks noChangeArrowheads="1"/>
          </p:cNvSpPr>
          <p:nvPr/>
        </p:nvSpPr>
        <p:spPr bwMode="auto">
          <a:xfrm>
            <a:off x="7786688" y="6192838"/>
            <a:ext cx="555625" cy="307975"/>
          </a:xfrm>
          <a:prstGeom prst="rect">
            <a:avLst/>
          </a:prstGeom>
          <a:noFill/>
          <a:ln w="9525">
            <a:noFill/>
            <a:miter lim="800000"/>
            <a:headEnd/>
            <a:tailEnd/>
          </a:ln>
        </p:spPr>
        <p:txBody>
          <a:bodyPr wrap="none">
            <a:spAutoFit/>
          </a:bodyPr>
          <a:lstStyle/>
          <a:p>
            <a:r>
              <a:rPr lang="fr-FR"/>
              <a:t>PNE</a:t>
            </a:r>
          </a:p>
        </p:txBody>
      </p:sp>
      <p:cxnSp>
        <p:nvCxnSpPr>
          <p:cNvPr id="84" name="Straight Connector 83"/>
          <p:cNvCxnSpPr/>
          <p:nvPr/>
        </p:nvCxnSpPr>
        <p:spPr>
          <a:xfrm>
            <a:off x="7215188" y="5621338"/>
            <a:ext cx="571500" cy="1587"/>
          </a:xfrm>
          <a:prstGeom prst="line">
            <a:avLst/>
          </a:prstGeom>
          <a:ln>
            <a:solidFill>
              <a:srgbClr val="FF0000"/>
            </a:solidFill>
            <a:prstDash val="lgDashDotDot"/>
          </a:ln>
        </p:spPr>
        <p:style>
          <a:lnRef idx="1">
            <a:schemeClr val="accent1"/>
          </a:lnRef>
          <a:fillRef idx="0">
            <a:schemeClr val="accent1"/>
          </a:fillRef>
          <a:effectRef idx="0">
            <a:schemeClr val="accent1"/>
          </a:effectRef>
          <a:fontRef idx="minor">
            <a:schemeClr val="tx1"/>
          </a:fontRef>
        </p:style>
      </p:cxnSp>
      <p:sp>
        <p:nvSpPr>
          <p:cNvPr id="85" name="Text Box 169"/>
          <p:cNvSpPr txBox="1">
            <a:spLocks noChangeArrowheads="1"/>
          </p:cNvSpPr>
          <p:nvPr/>
        </p:nvSpPr>
        <p:spPr bwMode="auto">
          <a:xfrm>
            <a:off x="7958137" y="5492750"/>
            <a:ext cx="1000125" cy="307975"/>
          </a:xfrm>
          <a:prstGeom prst="rect">
            <a:avLst/>
          </a:prstGeom>
          <a:noFill/>
          <a:ln w="9525">
            <a:noFill/>
            <a:miter lim="800000"/>
            <a:headEnd/>
            <a:tailEnd/>
          </a:ln>
        </p:spPr>
        <p:txBody>
          <a:bodyPr wrap="none">
            <a:spAutoFit/>
          </a:bodyPr>
          <a:lstStyle/>
          <a:p>
            <a:r>
              <a:rPr lang="fr-FR" dirty="0"/>
              <a:t>GW range</a:t>
            </a:r>
          </a:p>
        </p:txBody>
      </p:sp>
      <p:cxnSp>
        <p:nvCxnSpPr>
          <p:cNvPr id="86" name="Straight Connector 85"/>
          <p:cNvCxnSpPr/>
          <p:nvPr/>
        </p:nvCxnSpPr>
        <p:spPr>
          <a:xfrm>
            <a:off x="7215188" y="5286375"/>
            <a:ext cx="571500" cy="1588"/>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87" name="Text Box 169"/>
          <p:cNvSpPr txBox="1">
            <a:spLocks noChangeArrowheads="1"/>
          </p:cNvSpPr>
          <p:nvPr/>
        </p:nvSpPr>
        <p:spPr bwMode="auto">
          <a:xfrm>
            <a:off x="7964487" y="5121275"/>
            <a:ext cx="1060450" cy="307975"/>
          </a:xfrm>
          <a:prstGeom prst="rect">
            <a:avLst/>
          </a:prstGeom>
          <a:noFill/>
          <a:ln w="9525">
            <a:noFill/>
            <a:miter lim="800000"/>
            <a:headEnd/>
            <a:tailEnd/>
          </a:ln>
        </p:spPr>
        <p:txBody>
          <a:bodyPr wrap="none">
            <a:spAutoFit/>
          </a:bodyPr>
          <a:lstStyle/>
          <a:p>
            <a:r>
              <a:rPr lang="fr-FR" dirty="0"/>
              <a:t>PNE range</a:t>
            </a:r>
          </a:p>
        </p:txBody>
      </p:sp>
      <p:sp>
        <p:nvSpPr>
          <p:cNvPr id="88" name="Oval 188"/>
          <p:cNvSpPr>
            <a:spLocks noChangeArrowheads="1"/>
          </p:cNvSpPr>
          <p:nvPr/>
        </p:nvSpPr>
        <p:spPr bwMode="auto">
          <a:xfrm>
            <a:off x="5357813" y="4156075"/>
            <a:ext cx="1704975" cy="1633537"/>
          </a:xfrm>
          <a:prstGeom prst="ellipse">
            <a:avLst/>
          </a:prstGeom>
          <a:noFill/>
          <a:ln w="9525">
            <a:solidFill>
              <a:srgbClr val="0070C0"/>
            </a:solidFill>
            <a:prstDash val="dash"/>
            <a:round/>
            <a:headEnd/>
            <a:tailEnd/>
          </a:ln>
        </p:spPr>
        <p:txBody>
          <a:bodyPr wrap="none" anchor="ctr"/>
          <a:lstStyle/>
          <a:p>
            <a:endParaRPr lang="en-GB"/>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14448</TotalTime>
  <Pages>15</Pages>
  <Words>806</Words>
  <Application>Microsoft PowerPoint 4.0</Application>
  <PresentationFormat>Custom</PresentationFormat>
  <Paragraphs>173</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OMA Template</vt:lpstr>
      <vt:lpstr> OMA-CD-CPNS-2010-0051R01-INP_Physical_Diagrams</vt:lpstr>
      <vt:lpstr>Preamble</vt:lpstr>
      <vt:lpstr>figure 1: Isolated PAN</vt:lpstr>
      <vt:lpstr>Figure 1: Comments</vt:lpstr>
      <vt:lpstr>figure 2: Connected GW</vt:lpstr>
      <vt:lpstr>Comments 2:  Connected GW</vt:lpstr>
      <vt:lpstr>figure 3: PNE Bridge </vt:lpstr>
      <vt:lpstr>Comments 3: PNE Bridge</vt:lpstr>
      <vt:lpstr>Figure 4: Diagram Range </vt:lpstr>
      <vt:lpstr>Comments 4: Wireless Range </vt:lpstr>
      <vt:lpstr>Figure 5: CPNS Enabler</vt:lpstr>
      <vt:lpstr>Comments 5: CPNS Enabler</vt:lpstr>
      <vt:lpstr>Conclusion</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jfdeprun</cp:lastModifiedBy>
  <cp:revision>699</cp:revision>
  <cp:lastPrinted>1999-04-27T06:51:51Z</cp:lastPrinted>
  <dcterms:created xsi:type="dcterms:W3CDTF">2002-03-19T14:05:12Z</dcterms:created>
  <dcterms:modified xsi:type="dcterms:W3CDTF">2010-03-11T16:27:31Z</dcterms:modified>
</cp:coreProperties>
</file>