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
  </p:notesMasterIdLst>
  <p:handoutMasterIdLst>
    <p:handoutMasterId r:id="rId10"/>
  </p:handoutMasterIdLst>
  <p:sldIdLst>
    <p:sldId id="293" r:id="rId2"/>
    <p:sldId id="325" r:id="rId3"/>
    <p:sldId id="334" r:id="rId4"/>
    <p:sldId id="336" r:id="rId5"/>
    <p:sldId id="335" r:id="rId6"/>
    <p:sldId id="337" r:id="rId7"/>
    <p:sldId id="333" r:id="rId8"/>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ctr"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ctr"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ctr"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ctr"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ctr"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FF9900"/>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autoAdjust="0"/>
    <p:restoredTop sz="78107" autoAdjust="0"/>
  </p:normalViewPr>
  <p:slideViewPr>
    <p:cSldViewPr>
      <p:cViewPr>
        <p:scale>
          <a:sx n="75" d="100"/>
          <a:sy n="75" d="100"/>
        </p:scale>
        <p:origin x="-702" y="-73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11" tIns="45706" rIns="91411" bIns="45706"/>
          <a:lstStyle/>
          <a:p>
            <a:pPr algn="l" defTabSz="911225">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lgn="l">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11" tIns="45706" rIns="91411" bIns="45706" anchor="ctr"/>
          <a:lstStyle/>
          <a:p>
            <a:pPr algn="l" defTabSz="911225">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60" tIns="44438" rIns="90460" bIns="44438">
            <a:spAutoFit/>
          </a:bodyPr>
          <a:lstStyle/>
          <a:p>
            <a:pPr algn="l" defTabSz="403225">
              <a:tabLst>
                <a:tab pos="5372100" algn="ctr"/>
                <a:tab pos="9182100" algn="r"/>
              </a:tabLst>
              <a:defRPr/>
            </a:pPr>
            <a:r>
              <a:rPr lang="en-GB" sz="1000" b="1" dirty="0">
                <a:cs typeface="Times New Roman" charset="0"/>
              </a:rPr>
              <a:t>© 2009 Open Mobile Alliance Ltd.  All Rights Reserved.</a:t>
            </a:r>
            <a:endParaRPr lang="en-US" sz="1000" b="1" dirty="0"/>
          </a:p>
          <a:p>
            <a:pPr algn="l" defTabSz="403225">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3995737" y="6559550"/>
            <a:ext cx="4603751" cy="283643"/>
          </a:xfrm>
          <a:prstGeom prst="rect">
            <a:avLst/>
          </a:prstGeom>
          <a:noFill/>
          <a:ln w="12700">
            <a:noFill/>
            <a:miter lim="800000"/>
            <a:headEnd/>
            <a:tailEnd/>
          </a:ln>
        </p:spPr>
        <p:txBody>
          <a:bodyPr wrap="square" lIns="90460" tIns="44438" rIns="90460" bIns="44438">
            <a:spAutoFit/>
          </a:bodyPr>
          <a:lstStyle/>
          <a:p>
            <a:pPr marL="0" marR="0" indent="0" algn="ctr" defTabSz="403225" rtl="0" eaLnBrk="0" fontAlgn="base" latinLnBrk="0" hangingPunct="0">
              <a:lnSpc>
                <a:spcPct val="90000"/>
              </a:lnSpc>
              <a:spcBef>
                <a:spcPct val="0"/>
              </a:spcBef>
              <a:spcAft>
                <a:spcPct val="0"/>
              </a:spcAft>
              <a:buClrTx/>
              <a:buSzTx/>
              <a:buFontTx/>
              <a:buNone/>
              <a:tabLst>
                <a:tab pos="5368925" algn="ctr"/>
                <a:tab pos="9182100" algn="r"/>
              </a:tabLst>
              <a:defRPr/>
            </a:pPr>
            <a:r>
              <a:rPr lang="en-US" altLang="ko-KR" sz="1400" b="1" dirty="0" smtClean="0">
                <a:latin typeface="Arial Narrow" pitchFamily="34" charset="0"/>
                <a:ea typeface="Gulim" pitchFamily="34" charset="-127"/>
              </a:rPr>
              <a:t>OMA-CD-CPNS-2010-0203-INP_PN_GW_Disconnection_Cases</a:t>
            </a:r>
            <a:endParaRPr lang="en-US" altLang="ko-KR" sz="1400" b="1" dirty="0">
              <a:latin typeface="Arial Narrow" pitchFamily="34" charset="0"/>
              <a:ea typeface="Gulim" pitchFamily="34" charset="-127"/>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60" tIns="44438" rIns="90460" bIns="44438">
            <a:spAutoFit/>
          </a:bodyPr>
          <a:lstStyle/>
          <a:p>
            <a:pPr algn="r" defTabSz="403225">
              <a:tabLst>
                <a:tab pos="5372100" algn="ctr"/>
                <a:tab pos="9182100" algn="r"/>
              </a:tabLst>
              <a:defRPr/>
            </a:pPr>
            <a:r>
              <a:rPr lang="en-US" sz="1800" b="1" dirty="0">
                <a:latin typeface="Arial Narrow" pitchFamily="34" charset="0"/>
              </a:rPr>
              <a:t>Slide #</a:t>
            </a:r>
            <a:fld id="{8C227CE4-3E21-45B0-8045-F5F7CE350174}" type="slidenum">
              <a:rPr lang="en-US" sz="1800" b="1">
                <a:latin typeface="Arial Narrow" pitchFamily="34" charset="0"/>
              </a:rPr>
              <a:pPr algn="r" defTabSz="403225">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[OMA-Template-SlideDeck-20090101-I]</a:t>
            </a:r>
            <a:endParaRPr lang="en-US" sz="1800" b="1" dirty="0">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60" tIns="44438" rIns="90460" bIns="44438" numCol="1" anchor="ctr" anchorCtr="0" compatLnSpc="1">
            <a:prstTxWarp prst="textNoShape">
              <a:avLst/>
            </a:prstTxWarp>
          </a:bodyPr>
          <a:lstStyle/>
          <a:p>
            <a:pPr lvl="0"/>
            <a:endParaRPr lang="en-GB"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60" tIns="44438" rIns="90460" bIns="44438" numCol="1" anchor="t" anchorCtr="0" compatLnSpc="1">
            <a:prstTxWarp prst="textNoShape">
              <a:avLst/>
            </a:prstTxWarp>
          </a:bodyPr>
          <a:lstStyle/>
          <a:p>
            <a:pPr lvl="0"/>
            <a:r>
              <a:rPr lang="en-US" altLang="ko-KR" dirty="0" smtClean="0"/>
              <a:t>1st Level Bullet</a:t>
            </a:r>
          </a:p>
          <a:p>
            <a:pPr lvl="1"/>
            <a:r>
              <a:rPr lang="en-US" altLang="ko-KR" dirty="0" smtClean="0"/>
              <a:t>2nd Level Bullet</a:t>
            </a:r>
          </a:p>
          <a:p>
            <a:pPr lvl="2"/>
            <a:r>
              <a:rPr lang="en-US" altLang="ko-KR" dirty="0" smtClean="0"/>
              <a:t>3rd Level Bullet</a:t>
            </a:r>
          </a:p>
          <a:p>
            <a:pPr lvl="3"/>
            <a:r>
              <a:rPr lang="en-US" altLang="ko-KR" dirty="0" smtClean="0"/>
              <a:t>4th Level Bullet</a:t>
            </a:r>
          </a:p>
          <a:p>
            <a:pPr lvl="4"/>
            <a:r>
              <a:rPr lang="en-US" altLang="ko-KR"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f.deprun@lge.com" TargetMode="External"/><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christophe.ochem@lge.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261937" y="1835150"/>
            <a:ext cx="8458200" cy="2362200"/>
          </a:xfrm>
          <a:prstGeom prst="rect">
            <a:avLst/>
          </a:prstGeom>
          <a:noFill/>
          <a:ln w="12700">
            <a:noFill/>
            <a:miter lim="800000"/>
            <a:headEnd/>
            <a:tailEnd/>
          </a:ln>
        </p:spPr>
        <p:txBody>
          <a:bodyPr lIns="90460" tIns="44438" rIns="90460" bIns="44438"/>
          <a:lstStyle/>
          <a:p>
            <a:pPr algn="l" defTabSz="762000">
              <a:lnSpc>
                <a:spcPct val="95000"/>
              </a:lnSpc>
              <a:spcAft>
                <a:spcPct val="35000"/>
              </a:spcAft>
              <a:tabLst>
                <a:tab pos="1827213" algn="r"/>
                <a:tab pos="1939925" algn="l"/>
              </a:tabLst>
            </a:pPr>
            <a:r>
              <a:rPr lang="ko-KR" altLang="en-US" b="1" dirty="0">
                <a:latin typeface="Tahoma" pitchFamily="34" charset="0"/>
                <a:ea typeface="Gulim" pitchFamily="34" charset="-127"/>
              </a:rPr>
              <a:t>	</a:t>
            </a:r>
            <a:r>
              <a:rPr lang="en-US" altLang="ko-KR" b="1" dirty="0">
                <a:latin typeface="Tahoma" pitchFamily="34" charset="0"/>
                <a:ea typeface="Gulim" pitchFamily="34" charset="-127"/>
              </a:rPr>
              <a:t>Submitted To:	OMA CD CPNS AHG</a:t>
            </a:r>
          </a:p>
          <a:p>
            <a:pPr algn="l" defTabSz="762000">
              <a:lnSpc>
                <a:spcPct val="95000"/>
              </a:lnSpc>
              <a:spcAft>
                <a:spcPct val="35000"/>
              </a:spcAft>
              <a:tabLst>
                <a:tab pos="1827213" algn="r"/>
                <a:tab pos="1939925" algn="l"/>
              </a:tabLst>
            </a:pPr>
            <a:r>
              <a:rPr lang="en-US" altLang="ko-KR" b="1" dirty="0">
                <a:latin typeface="Tahoma" pitchFamily="34" charset="0"/>
                <a:ea typeface="Gulim" pitchFamily="34" charset="-127"/>
              </a:rPr>
              <a:t>	Date:	</a:t>
            </a:r>
            <a:r>
              <a:rPr lang="en-US" altLang="ko-KR" b="1" dirty="0" smtClean="0">
                <a:latin typeface="Tahoma" pitchFamily="34" charset="0"/>
                <a:ea typeface="Gulim" pitchFamily="34" charset="-127"/>
              </a:rPr>
              <a:t>24 June 2010</a:t>
            </a:r>
            <a:r>
              <a:rPr lang="en-US" altLang="ko-KR" b="1" dirty="0">
                <a:latin typeface="Tahoma" pitchFamily="34" charset="0"/>
                <a:ea typeface="Gulim" pitchFamily="34" charset="-127"/>
              </a:rPr>
              <a:t>	</a:t>
            </a:r>
          </a:p>
          <a:p>
            <a:pPr algn="l" defTabSz="762000">
              <a:lnSpc>
                <a:spcPct val="95000"/>
              </a:lnSpc>
              <a:spcAft>
                <a:spcPct val="35000"/>
              </a:spcAft>
              <a:tabLst>
                <a:tab pos="1827213" algn="r"/>
                <a:tab pos="1939925" algn="l"/>
              </a:tabLst>
            </a:pPr>
            <a:r>
              <a:rPr lang="en-US" altLang="ko-KR" b="1" dirty="0">
                <a:latin typeface="Tahoma" pitchFamily="34" charset="0"/>
                <a:ea typeface="Gulim" pitchFamily="34" charset="-127"/>
              </a:rPr>
              <a:t>	Availability:	      Public            OMA Confidential</a:t>
            </a:r>
          </a:p>
          <a:p>
            <a:pPr algn="l" defTabSz="762000">
              <a:lnSpc>
                <a:spcPct val="95000"/>
              </a:lnSpc>
              <a:spcAft>
                <a:spcPct val="35000"/>
              </a:spcAft>
              <a:tabLst>
                <a:tab pos="1827213" algn="r"/>
                <a:tab pos="1939925" algn="l"/>
              </a:tabLst>
            </a:pPr>
            <a:r>
              <a:rPr lang="en-US" altLang="ko-KR" b="1" dirty="0">
                <a:latin typeface="Tahoma" pitchFamily="34" charset="0"/>
                <a:ea typeface="Gulim" pitchFamily="34" charset="-127"/>
              </a:rPr>
              <a:t>	Contact:	</a:t>
            </a:r>
            <a:r>
              <a:rPr lang="en-US" altLang="ko-KR" sz="1800" b="1" dirty="0">
                <a:latin typeface="Tahoma" pitchFamily="34" charset="0"/>
                <a:ea typeface="Gulim" pitchFamily="34" charset="-127"/>
              </a:rPr>
              <a:t>	Jean-François </a:t>
            </a:r>
            <a:r>
              <a:rPr lang="en-US" altLang="ko-KR" sz="1800" b="1" dirty="0" err="1">
                <a:latin typeface="Tahoma" pitchFamily="34" charset="0"/>
                <a:ea typeface="Gulim" pitchFamily="34" charset="-127"/>
              </a:rPr>
              <a:t>Deprun</a:t>
            </a:r>
            <a:r>
              <a:rPr lang="en-US" altLang="ko-KR" sz="1800" b="1" dirty="0">
                <a:latin typeface="Tahoma" pitchFamily="34" charset="0"/>
                <a:ea typeface="Gulim" pitchFamily="34" charset="-127"/>
              </a:rPr>
              <a:t>, </a:t>
            </a:r>
            <a:r>
              <a:rPr lang="en-US" altLang="ko-KR" sz="1800" b="1" dirty="0" smtClean="0">
                <a:latin typeface="Tahoma" pitchFamily="34" charset="0"/>
                <a:ea typeface="Gulim" pitchFamily="34" charset="-127"/>
                <a:hlinkClick r:id="rId3"/>
              </a:rPr>
              <a:t>jf.deprun@lge.com</a:t>
            </a:r>
            <a:endParaRPr lang="en-US" altLang="ko-KR" sz="1800" b="1" dirty="0" smtClean="0">
              <a:latin typeface="Tahoma" pitchFamily="34" charset="0"/>
              <a:ea typeface="Gulim" pitchFamily="34" charset="-127"/>
            </a:endParaRPr>
          </a:p>
          <a:p>
            <a:pPr algn="l" defTabSz="762000">
              <a:lnSpc>
                <a:spcPct val="95000"/>
              </a:lnSpc>
              <a:spcAft>
                <a:spcPct val="35000"/>
              </a:spcAft>
              <a:tabLst>
                <a:tab pos="1827213" algn="r"/>
                <a:tab pos="1939925" algn="l"/>
              </a:tabLst>
            </a:pPr>
            <a:r>
              <a:rPr lang="en-US" altLang="ko-KR" sz="1800" b="1" dirty="0">
                <a:latin typeface="Tahoma" pitchFamily="34" charset="0"/>
                <a:ea typeface="Gulim" pitchFamily="34" charset="-127"/>
              </a:rPr>
              <a:t>	</a:t>
            </a:r>
            <a:r>
              <a:rPr lang="en-US" altLang="ko-KR" sz="1800" b="1" dirty="0" smtClean="0">
                <a:latin typeface="Tahoma" pitchFamily="34" charset="0"/>
                <a:ea typeface="Gulim" pitchFamily="34" charset="-127"/>
              </a:rPr>
              <a:t>		Christophe </a:t>
            </a:r>
            <a:r>
              <a:rPr lang="en-US" altLang="ko-KR" sz="1800" b="1" dirty="0" err="1" smtClean="0">
                <a:latin typeface="Tahoma" pitchFamily="34" charset="0"/>
                <a:ea typeface="Gulim" pitchFamily="34" charset="-127"/>
              </a:rPr>
              <a:t>Ochem</a:t>
            </a:r>
            <a:r>
              <a:rPr lang="en-US" altLang="ko-KR" sz="1800" b="1" dirty="0" smtClean="0">
                <a:latin typeface="Tahoma" pitchFamily="34" charset="0"/>
                <a:ea typeface="Gulim" pitchFamily="34" charset="-127"/>
              </a:rPr>
              <a:t>, </a:t>
            </a:r>
            <a:r>
              <a:rPr lang="en-US" altLang="ko-KR" sz="1800" b="1" dirty="0" smtClean="0">
                <a:latin typeface="Tahoma" pitchFamily="34" charset="0"/>
                <a:ea typeface="Gulim" pitchFamily="34" charset="-127"/>
                <a:hlinkClick r:id="rId4"/>
              </a:rPr>
              <a:t>christophe.ochem@lge.com</a:t>
            </a:r>
            <a:endParaRPr lang="en-US" altLang="ko-KR" sz="1800" b="1" dirty="0" smtClean="0">
              <a:latin typeface="Tahoma" pitchFamily="34" charset="0"/>
              <a:ea typeface="Gulim" pitchFamily="34" charset="-127"/>
            </a:endParaRPr>
          </a:p>
          <a:p>
            <a:pPr algn="l" defTabSz="762000">
              <a:lnSpc>
                <a:spcPct val="95000"/>
              </a:lnSpc>
              <a:spcAft>
                <a:spcPct val="35000"/>
              </a:spcAft>
              <a:tabLst>
                <a:tab pos="1827213" algn="r"/>
                <a:tab pos="1939925" algn="l"/>
              </a:tabLst>
            </a:pPr>
            <a:r>
              <a:rPr lang="en-GB" altLang="ko-KR" sz="1800" b="1" dirty="0" smtClean="0">
                <a:latin typeface="Tahoma" pitchFamily="34" charset="0"/>
                <a:ea typeface="Gulim" pitchFamily="34" charset="-127"/>
              </a:rPr>
              <a:t>			</a:t>
            </a:r>
          </a:p>
          <a:p>
            <a:pPr algn="l" defTabSz="762000">
              <a:lnSpc>
                <a:spcPct val="95000"/>
              </a:lnSpc>
              <a:spcAft>
                <a:spcPct val="35000"/>
              </a:spcAft>
              <a:tabLst>
                <a:tab pos="1827213" algn="r"/>
                <a:tab pos="1939925" algn="l"/>
              </a:tabLst>
            </a:pPr>
            <a:r>
              <a:rPr lang="en-US" altLang="ko-KR" sz="1800" b="1" dirty="0" smtClean="0">
                <a:latin typeface="Tahoma" pitchFamily="34" charset="0"/>
                <a:ea typeface="Gulim" pitchFamily="34" charset="-127"/>
              </a:rPr>
              <a:t>	</a:t>
            </a:r>
          </a:p>
          <a:p>
            <a:pPr algn="l" defTabSz="762000">
              <a:lnSpc>
                <a:spcPct val="95000"/>
              </a:lnSpc>
              <a:spcAft>
                <a:spcPct val="35000"/>
              </a:spcAft>
              <a:tabLst>
                <a:tab pos="1827213" algn="r"/>
                <a:tab pos="1939925" algn="l"/>
              </a:tabLst>
            </a:pPr>
            <a:r>
              <a:rPr lang="en-US" altLang="ko-KR" sz="1800" b="1" dirty="0" smtClean="0">
                <a:latin typeface="Tahoma" pitchFamily="34" charset="0"/>
                <a:ea typeface="Gulim" pitchFamily="34" charset="-127"/>
              </a:rPr>
              <a:t> </a:t>
            </a:r>
            <a:r>
              <a:rPr lang="en-US" altLang="ko-KR" sz="1800" b="1" dirty="0">
                <a:latin typeface="Tahoma" pitchFamily="34" charset="0"/>
                <a:ea typeface="Gulim" pitchFamily="34" charset="-127"/>
              </a:rPr>
              <a:t>	</a:t>
            </a:r>
            <a:r>
              <a:rPr lang="en-US" altLang="ko-KR" b="1" dirty="0">
                <a:latin typeface="Tahoma" pitchFamily="34" charset="0"/>
                <a:ea typeface="Gulim" pitchFamily="34" charset="-127"/>
              </a:rPr>
              <a:t>Source:	 	LG Electronics</a:t>
            </a:r>
          </a:p>
        </p:txBody>
      </p:sp>
      <p:sp>
        <p:nvSpPr>
          <p:cNvPr id="2052" name="Rectangle 26"/>
          <p:cNvSpPr>
            <a:spLocks noGrp="1" noChangeArrowheads="1"/>
          </p:cNvSpPr>
          <p:nvPr>
            <p:ph type="ctrTitle"/>
          </p:nvPr>
        </p:nvSpPr>
        <p:spPr>
          <a:xfrm>
            <a:off x="684213" y="228600"/>
            <a:ext cx="7996237" cy="692150"/>
          </a:xfrm>
          <a:noFill/>
        </p:spPr>
        <p:txBody>
          <a:bodyPr anchor="t"/>
          <a:lstStyle/>
          <a:p>
            <a:r>
              <a:rPr lang="en-US" altLang="ko-KR" sz="2000" dirty="0" smtClean="0">
                <a:ea typeface="Gulim" pitchFamily="34" charset="-127"/>
              </a:rPr>
              <a:t>OMA-CD-CPNS-2010-0203-INP_PN_GW_Disconnection_Cases</a:t>
            </a:r>
            <a:endParaRPr lang="en-US" altLang="ko-KR" sz="2400" dirty="0" smtClean="0">
              <a:ea typeface="Gulim" pitchFamily="34" charset="-127"/>
            </a:endParaRPr>
          </a:p>
        </p:txBody>
      </p:sp>
      <p:sp>
        <p:nvSpPr>
          <p:cNvPr id="2053" name="Text Box 29"/>
          <p:cNvSpPr txBox="1">
            <a:spLocks noChangeArrowheads="1"/>
          </p:cNvSpPr>
          <p:nvPr/>
        </p:nvSpPr>
        <p:spPr bwMode="auto">
          <a:xfrm>
            <a:off x="2395537" y="2673350"/>
            <a:ext cx="287337" cy="349250"/>
          </a:xfrm>
          <a:prstGeom prst="rect">
            <a:avLst/>
          </a:prstGeom>
          <a:noFill/>
          <a:ln w="12700">
            <a:solidFill>
              <a:schemeClr val="tx2"/>
            </a:solidFill>
            <a:miter lim="800000"/>
            <a:headEnd/>
            <a:tailEnd/>
          </a:ln>
        </p:spPr>
        <p:txBody>
          <a:bodyPr lIns="0" tIns="44438" rIns="0" bIns="44438" anchor="ctr"/>
          <a:lstStyle/>
          <a:p>
            <a:pPr defTabSz="762000">
              <a:spcBef>
                <a:spcPct val="50000"/>
              </a:spcBef>
            </a:pPr>
            <a:r>
              <a:rPr lang="en-US" altLang="ko-KR" sz="1800" b="1">
                <a:solidFill>
                  <a:srgbClr val="800000"/>
                </a:solidFill>
                <a:latin typeface="Tahoma" pitchFamily="34" charset="0"/>
                <a:ea typeface="Gulim" pitchFamily="34" charset="-127"/>
              </a:rPr>
              <a:t>X</a:t>
            </a:r>
          </a:p>
        </p:txBody>
      </p:sp>
      <p:sp>
        <p:nvSpPr>
          <p:cNvPr id="2054" name="Text Box 30"/>
          <p:cNvSpPr txBox="1">
            <a:spLocks noChangeArrowheads="1"/>
          </p:cNvSpPr>
          <p:nvPr/>
        </p:nvSpPr>
        <p:spPr bwMode="auto">
          <a:xfrm>
            <a:off x="4071937" y="2597150"/>
            <a:ext cx="290512" cy="349250"/>
          </a:xfrm>
          <a:prstGeom prst="rect">
            <a:avLst/>
          </a:prstGeom>
          <a:noFill/>
          <a:ln w="12700">
            <a:solidFill>
              <a:schemeClr val="tx2"/>
            </a:solidFill>
            <a:miter lim="800000"/>
            <a:headEnd/>
            <a:tailEnd/>
          </a:ln>
        </p:spPr>
        <p:txBody>
          <a:bodyPr lIns="0" tIns="44438" rIns="0" bIns="44438" anchor="ctr"/>
          <a:lstStyle/>
          <a:p>
            <a:pPr defTabSz="762000">
              <a:spcBef>
                <a:spcPct val="50000"/>
              </a:spcBef>
            </a:pPr>
            <a:endParaRPr lang="en-GB" sz="1800" b="1">
              <a:solidFill>
                <a:srgbClr val="800000"/>
              </a:solidFill>
              <a:latin typeface="Tahoma" pitchFamily="34" charset="0"/>
            </a:endParaRPr>
          </a:p>
        </p:txBody>
      </p:sp>
      <p:sp>
        <p:nvSpPr>
          <p:cNvPr id="2055" name="Text Box 57"/>
          <p:cNvSpPr txBox="1">
            <a:spLocks noChangeArrowheads="1"/>
          </p:cNvSpPr>
          <p:nvPr/>
        </p:nvSpPr>
        <p:spPr bwMode="auto">
          <a:xfrm>
            <a:off x="1633537" y="5111750"/>
            <a:ext cx="6781800" cy="633413"/>
          </a:xfrm>
          <a:prstGeom prst="rect">
            <a:avLst/>
          </a:prstGeom>
          <a:solidFill>
            <a:srgbClr val="EAEAEA"/>
          </a:solidFill>
          <a:ln w="6350">
            <a:solidFill>
              <a:schemeClr val="tx1"/>
            </a:solidFill>
            <a:miter lim="800000"/>
            <a:headEnd/>
            <a:tailEnd/>
          </a:ln>
        </p:spPr>
        <p:txBody>
          <a:bodyPr lIns="91411" tIns="45706" rIns="91411" bIns="45706">
            <a:spAutoFit/>
          </a:bodyPr>
          <a:lstStyle/>
          <a:p>
            <a:pPr algn="l" defTabSz="762000">
              <a:spcBef>
                <a:spcPct val="35000"/>
              </a:spcBef>
            </a:pPr>
            <a:r>
              <a:rPr lang="en-US" altLang="ko-KR" sz="900">
                <a:ea typeface="Gulim" pitchFamily="34" charset="-127"/>
                <a:cs typeface="Times New Roman" pitchFamily="18" charset="0"/>
              </a:rPr>
              <a:t>USE OF THIS DOCUMENT BY NON-OMA MEMBERS IS SUBJECT TO ALL OF THE TERMS AND CONDITIONS OF THE USE AGREEMENT (located at </a:t>
            </a:r>
            <a:r>
              <a:rPr lang="en-US" altLang="ko-KR" sz="900">
                <a:ea typeface="Gulim" pitchFamily="34" charset="-127"/>
                <a:cs typeface="Times New Roman" pitchFamily="18" charset="0"/>
                <a:hlinkClick r:id="rId5"/>
              </a:rPr>
              <a:t>http://www.openmobilealliance.org/UseAgreement.html</a:t>
            </a:r>
            <a:r>
              <a:rPr lang="en-US" altLang="ko-KR" sz="900">
                <a:ea typeface="Gulim" pitchFamily="34" charset="-127"/>
                <a:cs typeface="Times New Roman" pitchFamily="18" charset="0"/>
              </a:rPr>
              <a:t>) AND IF YOU HAVE NOT AGREED TO THE TERMS OF THE USE AGREEMENT, YOU DO NOT HAVE THE RIGHT TO USE, COPY OR DISTRIBUTE THIS DOCUMENT.</a:t>
            </a:r>
          </a:p>
          <a:p>
            <a:pPr algn="l" defTabSz="762000">
              <a:spcBef>
                <a:spcPct val="35000"/>
              </a:spcBef>
            </a:pPr>
            <a:r>
              <a:rPr lang="en-US" altLang="ko-KR" sz="900">
                <a:ea typeface="Gulim" pitchFamily="34"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11" tIns="45706" rIns="91411" bIns="45706">
            <a:spAutoFit/>
          </a:bodyPr>
          <a:lstStyle/>
          <a:p>
            <a:pPr defTabSz="762000">
              <a:spcBef>
                <a:spcPct val="35000"/>
              </a:spcBef>
            </a:pPr>
            <a:r>
              <a:rPr lang="en-US" altLang="ko-KR" sz="900" b="1">
                <a:ea typeface="Gulim" pitchFamily="34" charset="-127"/>
                <a:cs typeface="Times New Roman" pitchFamily="18" charset="0"/>
              </a:rPr>
              <a:t>Intellectual Property Rights</a:t>
            </a:r>
          </a:p>
          <a:p>
            <a:pPr algn="l" defTabSz="762000">
              <a:spcBef>
                <a:spcPct val="35000"/>
              </a:spcBef>
            </a:pPr>
            <a:r>
              <a:rPr lang="en-US" altLang="ko-KR" sz="900">
                <a:ea typeface="Gulim" pitchFamily="34"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9" name="Rectangle 26"/>
          <p:cNvSpPr txBox="1">
            <a:spLocks noChangeArrowheads="1"/>
          </p:cNvSpPr>
          <p:nvPr/>
        </p:nvSpPr>
        <p:spPr bwMode="auto">
          <a:xfrm>
            <a:off x="795337" y="1149350"/>
            <a:ext cx="7996237" cy="692150"/>
          </a:xfrm>
          <a:prstGeom prst="rect">
            <a:avLst/>
          </a:prstGeom>
          <a:noFill/>
          <a:ln w="12700">
            <a:noFill/>
            <a:miter lim="800000"/>
            <a:headEnd/>
            <a:tailEnd/>
          </a:ln>
        </p:spPr>
        <p:txBody>
          <a:bodyPr vert="horz" wrap="square" lIns="90460" tIns="44438" rIns="90460" bIns="44438" numCol="1" anchor="t"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US" altLang="ko-KR" sz="3200" b="1" i="0" u="none" strike="noStrike" kern="0" cap="none" spc="0" normalizeH="0" baseline="0" noProof="0" dirty="0" smtClean="0">
                <a:ln>
                  <a:noFill/>
                </a:ln>
                <a:solidFill>
                  <a:schemeClr val="tx1"/>
                </a:solidFill>
                <a:effectLst/>
                <a:uLnTx/>
                <a:uFillTx/>
                <a:latin typeface="+mj-lt"/>
                <a:ea typeface="Gulim" pitchFamily="34" charset="-127"/>
                <a:cs typeface="+mj-cs"/>
              </a:rPr>
              <a:t>PN</a:t>
            </a:r>
            <a:r>
              <a:rPr kumimoji="0" lang="en-US" altLang="ko-KR" sz="3200" b="1" i="0" u="none" strike="noStrike" kern="0" cap="none" spc="0" normalizeH="0" noProof="0" dirty="0" smtClean="0">
                <a:ln>
                  <a:noFill/>
                </a:ln>
                <a:solidFill>
                  <a:schemeClr val="tx1"/>
                </a:solidFill>
                <a:effectLst/>
                <a:uLnTx/>
                <a:uFillTx/>
                <a:latin typeface="+mj-lt"/>
                <a:ea typeface="Gulim" pitchFamily="34" charset="-127"/>
                <a:cs typeface="+mj-cs"/>
              </a:rPr>
              <a:t> </a:t>
            </a:r>
            <a:r>
              <a:rPr kumimoji="0" lang="en-US" altLang="ko-KR" sz="3200" b="1" i="0" u="none" strike="noStrike" kern="0" cap="none" spc="0" normalizeH="0" baseline="0" noProof="0" dirty="0" smtClean="0">
                <a:ln>
                  <a:noFill/>
                </a:ln>
                <a:solidFill>
                  <a:schemeClr val="tx1"/>
                </a:solidFill>
                <a:effectLst/>
                <a:uLnTx/>
                <a:uFillTx/>
                <a:latin typeface="+mj-lt"/>
                <a:ea typeface="Gulim" pitchFamily="34" charset="-127"/>
                <a:cs typeface="+mj-cs"/>
              </a:rPr>
              <a:t>GW Disconnection Cases</a:t>
            </a:r>
            <a:endParaRPr kumimoji="0" lang="en-US" altLang="ko-KR" sz="3600" b="1" i="0" u="none" strike="noStrike" kern="0" cap="none" spc="0" normalizeH="0" baseline="0" noProof="0" dirty="0" smtClean="0">
              <a:ln>
                <a:noFill/>
              </a:ln>
              <a:solidFill>
                <a:schemeClr val="tx1"/>
              </a:solidFill>
              <a:effectLst/>
              <a:uLnTx/>
              <a:uFillTx/>
              <a:latin typeface="+mj-lt"/>
              <a:ea typeface="Gulim" pitchFamily="34" charset="-127"/>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dirty="0" smtClean="0"/>
              <a:t>Preamble</a:t>
            </a:r>
            <a:endParaRPr lang="en-GB" dirty="0" smtClean="0"/>
          </a:p>
        </p:txBody>
      </p:sp>
      <p:sp>
        <p:nvSpPr>
          <p:cNvPr id="5" name="Content Placeholder 2"/>
          <p:cNvSpPr>
            <a:spLocks noGrp="1"/>
          </p:cNvSpPr>
          <p:nvPr>
            <p:ph idx="1"/>
          </p:nvPr>
        </p:nvSpPr>
        <p:spPr>
          <a:xfrm>
            <a:off x="171450" y="760413"/>
            <a:ext cx="9536113" cy="5653087"/>
          </a:xfrm>
        </p:spPr>
        <p:txBody>
          <a:bodyPr/>
          <a:lstStyle/>
          <a:p>
            <a:pPr lvl="2">
              <a:buFontTx/>
              <a:buNone/>
            </a:pPr>
            <a:endParaRPr lang="fr-FR" dirty="0" smtClean="0"/>
          </a:p>
          <a:p>
            <a:pPr lvl="1"/>
            <a:endParaRPr lang="fr-FR" sz="1600" dirty="0" smtClean="0"/>
          </a:p>
          <a:p>
            <a:pPr lvl="1"/>
            <a:endParaRPr lang="fr-FR" sz="1600" dirty="0" smtClean="0"/>
          </a:p>
          <a:p>
            <a:pPr lvl="1"/>
            <a:endParaRPr lang="fr-FR" sz="1800" dirty="0" smtClean="0"/>
          </a:p>
          <a:p>
            <a:endParaRPr lang="fr-FR" dirty="0" smtClean="0"/>
          </a:p>
        </p:txBody>
      </p:sp>
      <p:sp>
        <p:nvSpPr>
          <p:cNvPr id="6" name="Rectangle 4"/>
          <p:cNvSpPr txBox="1">
            <a:spLocks noChangeArrowheads="1"/>
          </p:cNvSpPr>
          <p:nvPr/>
        </p:nvSpPr>
        <p:spPr bwMode="auto">
          <a:xfrm>
            <a:off x="300038" y="1065213"/>
            <a:ext cx="8778875" cy="5008562"/>
          </a:xfrm>
          <a:prstGeom prst="rect">
            <a:avLst/>
          </a:prstGeom>
          <a:noFill/>
          <a:ln w="12700">
            <a:noFill/>
            <a:miter lim="800000"/>
            <a:headEnd/>
            <a:tailEnd/>
          </a:ln>
        </p:spPr>
        <p:txBody>
          <a:bodyPr vert="horz" wrap="square" lIns="90460" tIns="44438" rIns="90460" bIns="44438" numCol="1" anchor="t" anchorCtr="0" compatLnSpc="1">
            <a:prstTxWarp prst="textNoShape">
              <a:avLst/>
            </a:prstTxWarp>
          </a:bodyPr>
          <a:lstStyle/>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sz="2800" b="0" i="0" u="none" strike="noStrike" kern="0" cap="none" spc="0" normalizeH="0" baseline="0" noProof="0" dirty="0" smtClean="0">
                <a:ln>
                  <a:noFill/>
                </a:ln>
                <a:solidFill>
                  <a:srgbClr val="000066"/>
                </a:solidFill>
                <a:effectLst/>
                <a:uLnTx/>
                <a:uFillTx/>
                <a:latin typeface="+mn-lt"/>
                <a:ea typeface="+mn-ea"/>
                <a:cs typeface="+mn-cs"/>
              </a:rPr>
              <a:t>This input contribution describes the PN </a:t>
            </a:r>
            <a:r>
              <a:rPr kumimoji="0" lang="en-GB" sz="2800" b="0" i="0" u="none" strike="noStrike" kern="0" cap="none" spc="0" normalizeH="0" baseline="0" noProof="0" dirty="0" err="1" smtClean="0">
                <a:ln>
                  <a:noFill/>
                </a:ln>
                <a:solidFill>
                  <a:srgbClr val="000066"/>
                </a:solidFill>
                <a:effectLst/>
                <a:uLnTx/>
                <a:uFillTx/>
                <a:latin typeface="+mn-lt"/>
                <a:ea typeface="+mn-ea"/>
                <a:cs typeface="+mn-cs"/>
              </a:rPr>
              <a:t>GateWay</a:t>
            </a:r>
            <a:r>
              <a:rPr kumimoji="0" lang="en-GB" sz="2800" b="0" i="0" u="none" strike="noStrike" kern="0" cap="none" spc="0" normalizeH="0" noProof="0" dirty="0" smtClean="0">
                <a:ln>
                  <a:noFill/>
                </a:ln>
                <a:solidFill>
                  <a:srgbClr val="000066"/>
                </a:solidFill>
                <a:effectLst/>
                <a:uLnTx/>
                <a:uFillTx/>
                <a:latin typeface="+mn-lt"/>
                <a:ea typeface="+mn-ea"/>
                <a:cs typeface="+mn-cs"/>
              </a:rPr>
              <a:t> disconnection cases from the CPNS server.</a:t>
            </a:r>
            <a:endParaRPr lang="en-GB" sz="2800" kern="0" dirty="0" smtClean="0">
              <a:solidFill>
                <a:srgbClr val="000066"/>
              </a:solidFill>
              <a:latin typeface="+mn-lt"/>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kumimoji="0" lang="en-GB" sz="2800" b="0" i="0" u="none" strike="noStrike" kern="0" cap="none" spc="0" normalizeH="0" baseline="0" noProof="0" dirty="0" smtClean="0">
                <a:ln>
                  <a:noFill/>
                </a:ln>
                <a:solidFill>
                  <a:srgbClr val="000066"/>
                </a:solidFill>
                <a:effectLst/>
                <a:uLnTx/>
                <a:uFillTx/>
                <a:latin typeface="+mn-lt"/>
                <a:ea typeface="+mn-ea"/>
                <a:cs typeface="+mn-cs"/>
              </a:rPr>
              <a:t>It</a:t>
            </a:r>
            <a:r>
              <a:rPr kumimoji="0" lang="en-GB" sz="2800" b="0" i="0" u="none" strike="noStrike" kern="0" cap="none" spc="0" normalizeH="0" noProof="0" dirty="0" smtClean="0">
                <a:ln>
                  <a:noFill/>
                </a:ln>
                <a:solidFill>
                  <a:srgbClr val="000066"/>
                </a:solidFill>
                <a:effectLst/>
                <a:uLnTx/>
                <a:uFillTx/>
                <a:latin typeface="+mn-lt"/>
                <a:ea typeface="+mn-ea"/>
                <a:cs typeface="+mn-cs"/>
              </a:rPr>
              <a:t> is aimed to distinguish the accidental disconnection versus the requested disconnection cases.</a:t>
            </a: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r>
              <a:rPr lang="en-GB" sz="2800" kern="0" dirty="0" smtClean="0">
                <a:solidFill>
                  <a:srgbClr val="000066"/>
                </a:solidFill>
                <a:latin typeface="+mn-lt"/>
              </a:rPr>
              <a:t>This INP describes also the becoming of the PN:</a:t>
            </a:r>
          </a:p>
          <a:p>
            <a:pPr marL="568325" lvl="1" indent="-111125" algn="l" defTabSz="1584325">
              <a:lnSpc>
                <a:spcPct val="100000"/>
              </a:lnSpc>
              <a:spcBef>
                <a:spcPct val="25000"/>
              </a:spcBef>
              <a:buClr>
                <a:schemeClr val="tx1"/>
              </a:buClr>
              <a:buSzPct val="80000"/>
              <a:buFontTx/>
              <a:buChar char="•"/>
            </a:pPr>
            <a:r>
              <a:rPr lang="en-GB" sz="2800" kern="0" dirty="0" smtClean="0">
                <a:solidFill>
                  <a:srgbClr val="000066"/>
                </a:solidFill>
                <a:latin typeface="+mn-lt"/>
              </a:rPr>
              <a:t>Either a new PN-GW is elected amongst the </a:t>
            </a:r>
            <a:r>
              <a:rPr lang="en-GB" sz="2800" kern="0" dirty="0" err="1" smtClean="0">
                <a:solidFill>
                  <a:srgbClr val="000066"/>
                </a:solidFill>
                <a:latin typeface="+mn-lt"/>
              </a:rPr>
              <a:t>PNEs</a:t>
            </a:r>
            <a:endParaRPr lang="en-GB" sz="2800" kern="0" dirty="0" smtClean="0">
              <a:solidFill>
                <a:srgbClr val="000066"/>
              </a:solidFill>
              <a:latin typeface="+mn-lt"/>
            </a:endParaRPr>
          </a:p>
          <a:p>
            <a:pPr marL="568325" lvl="1" indent="-111125" algn="l" defTabSz="1584325">
              <a:lnSpc>
                <a:spcPct val="100000"/>
              </a:lnSpc>
              <a:spcBef>
                <a:spcPct val="25000"/>
              </a:spcBef>
              <a:buClr>
                <a:schemeClr val="tx1"/>
              </a:buClr>
              <a:buSzPct val="80000"/>
              <a:buFontTx/>
              <a:buChar char="•"/>
            </a:pPr>
            <a:r>
              <a:rPr lang="en-GB" sz="2800" kern="0" dirty="0" smtClean="0">
                <a:solidFill>
                  <a:srgbClr val="000066"/>
                </a:solidFill>
                <a:latin typeface="+mn-lt"/>
              </a:rPr>
              <a:t>Either the PN shuts down</a:t>
            </a:r>
          </a:p>
          <a:p>
            <a:pPr marL="111125" indent="-111125" algn="l" defTabSz="1584325">
              <a:lnSpc>
                <a:spcPct val="100000"/>
              </a:lnSpc>
              <a:spcBef>
                <a:spcPct val="25000"/>
              </a:spcBef>
              <a:buClr>
                <a:schemeClr val="tx1"/>
              </a:buClr>
              <a:buSzPct val="80000"/>
              <a:buFontTx/>
              <a:buChar char="•"/>
            </a:pPr>
            <a:r>
              <a:rPr lang="en-GB" sz="2800" kern="0" dirty="0" smtClean="0">
                <a:solidFill>
                  <a:srgbClr val="000066"/>
                </a:solidFill>
                <a:latin typeface="+mn-lt"/>
              </a:rPr>
              <a:t>Through this contribution, LG suggests to standardizes the disconnection protocol between the CPNS server and the PN-GW.</a:t>
            </a: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endParaRPr kumimoji="0" lang="en-US" altLang="ja-JP" sz="2800" b="0" i="0" u="none" strike="noStrike" kern="0" cap="none" spc="0" normalizeH="0" baseline="0" noProof="0" dirty="0" smtClean="0">
              <a:ln>
                <a:noFill/>
              </a:ln>
              <a:solidFill>
                <a:schemeClr val="tx1"/>
              </a:solidFill>
              <a:effectLst/>
              <a:uLnTx/>
              <a:uFillTx/>
              <a:latin typeface="+mn-lt"/>
              <a:ea typeface="ＭＳ Ｐゴシック" pitchFamily="50" charset="-128"/>
              <a:cs typeface="+mn-cs"/>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endParaRPr kumimoji="0" lang="en-US" altLang="ja-JP" sz="2800" b="0" i="0" u="none" strike="noStrike" kern="0" cap="none" spc="0" normalizeH="0" baseline="0" noProof="0" dirty="0" smtClean="0">
              <a:ln>
                <a:noFill/>
              </a:ln>
              <a:solidFill>
                <a:schemeClr val="tx1"/>
              </a:solidFill>
              <a:effectLst/>
              <a:uLnTx/>
              <a:uFillTx/>
              <a:latin typeface="+mn-lt"/>
              <a:ea typeface="ＭＳ Ｐゴシック" pitchFamily="50" charset="-128"/>
              <a:cs typeface="+mn-cs"/>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endParaRPr kumimoji="0" lang="en-US" altLang="ja-JP" sz="2800" b="0" i="0" u="none" strike="noStrike" kern="0" cap="none" spc="0" normalizeH="0" baseline="0" noProof="0" dirty="0" smtClean="0">
              <a:ln>
                <a:noFill/>
              </a:ln>
              <a:solidFill>
                <a:schemeClr val="tx1"/>
              </a:solidFill>
              <a:effectLst/>
              <a:uLnTx/>
              <a:uFillTx/>
              <a:latin typeface="+mn-lt"/>
              <a:ea typeface="ＭＳ Ｐゴシック" pitchFamily="50" charset="-128"/>
              <a:cs typeface="+mn-cs"/>
            </a:endParaRPr>
          </a:p>
          <a:p>
            <a:pPr marL="111125" marR="0" lvl="0" indent="-111125" algn="l" defTabSz="1584325" rtl="0" eaLnBrk="0" fontAlgn="base" latinLnBrk="0" hangingPunct="0">
              <a:lnSpc>
                <a:spcPct val="100000"/>
              </a:lnSpc>
              <a:spcBef>
                <a:spcPct val="25000"/>
              </a:spcBef>
              <a:spcAft>
                <a:spcPct val="0"/>
              </a:spcAft>
              <a:buClr>
                <a:schemeClr val="tx1"/>
              </a:buClr>
              <a:buSzPct val="80000"/>
              <a:buFontTx/>
              <a:buChar char="•"/>
              <a:tabLst/>
              <a:defRPr/>
            </a:pPr>
            <a:endParaRPr kumimoji="0" lang="en-US" altLang="ja-JP" sz="2800" b="0" i="0" u="none" strike="noStrike" kern="0" cap="none" spc="0" normalizeH="0" baseline="0" noProof="0" dirty="0" smtClean="0">
              <a:ln>
                <a:noFill/>
              </a:ln>
              <a:solidFill>
                <a:schemeClr val="tx1"/>
              </a:solidFill>
              <a:effectLst/>
              <a:uLnTx/>
              <a:uFillTx/>
              <a:latin typeface="+mn-lt"/>
              <a:ea typeface="ＭＳ Ｐゴシック" pitchFamily="50" charset="-128"/>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Disconnection</a:t>
            </a:r>
            <a:r>
              <a:rPr lang="fr-FR" dirty="0" smtClean="0"/>
              <a:t> Cases</a:t>
            </a:r>
            <a:endParaRPr lang="fr-FR" dirty="0"/>
          </a:p>
        </p:txBody>
      </p:sp>
      <p:sp>
        <p:nvSpPr>
          <p:cNvPr id="3" name="Content Placeholder 2"/>
          <p:cNvSpPr>
            <a:spLocks noGrp="1"/>
          </p:cNvSpPr>
          <p:nvPr>
            <p:ph sz="half" idx="1"/>
          </p:nvPr>
        </p:nvSpPr>
        <p:spPr>
          <a:xfrm>
            <a:off x="292099" y="1169988"/>
            <a:ext cx="8961437" cy="5383212"/>
          </a:xfrm>
        </p:spPr>
        <p:txBody>
          <a:bodyPr/>
          <a:lstStyle/>
          <a:p>
            <a:r>
              <a:rPr lang="fr-FR" dirty="0" err="1" smtClean="0"/>
              <a:t>Accidental</a:t>
            </a:r>
            <a:r>
              <a:rPr lang="fr-FR" dirty="0" smtClean="0"/>
              <a:t> </a:t>
            </a:r>
            <a:r>
              <a:rPr lang="fr-FR" dirty="0" err="1" smtClean="0"/>
              <a:t>disconnection</a:t>
            </a:r>
            <a:r>
              <a:rPr lang="fr-FR" dirty="0" smtClean="0"/>
              <a:t> </a:t>
            </a:r>
            <a:r>
              <a:rPr lang="fr-FR" dirty="0" err="1" smtClean="0"/>
              <a:t>with</a:t>
            </a:r>
            <a:r>
              <a:rPr lang="fr-FR" dirty="0" smtClean="0"/>
              <a:t> new PN-GW </a:t>
            </a:r>
            <a:r>
              <a:rPr lang="fr-FR" dirty="0" err="1" smtClean="0"/>
              <a:t>election</a:t>
            </a:r>
            <a:endParaRPr lang="fr-FR" dirty="0" smtClean="0"/>
          </a:p>
          <a:p>
            <a:pPr lvl="1"/>
            <a:r>
              <a:rPr lang="fr-FR" dirty="0" smtClean="0"/>
              <a:t>The PN-GW has </a:t>
            </a:r>
            <a:r>
              <a:rPr lang="fr-FR" dirty="0" err="1" smtClean="0"/>
              <a:t>lost</a:t>
            </a:r>
            <a:r>
              <a:rPr lang="fr-FR" dirty="0" smtClean="0"/>
              <a:t> the </a:t>
            </a:r>
            <a:r>
              <a:rPr lang="fr-FR" dirty="0" err="1" smtClean="0"/>
              <a:t>connection</a:t>
            </a:r>
            <a:r>
              <a:rPr lang="fr-FR" dirty="0" smtClean="0"/>
              <a:t> </a:t>
            </a:r>
            <a:r>
              <a:rPr lang="fr-FR" dirty="0" err="1" smtClean="0"/>
              <a:t>with</a:t>
            </a:r>
            <a:r>
              <a:rPr lang="fr-FR" dirty="0" smtClean="0"/>
              <a:t> the CPNS server, </a:t>
            </a:r>
          </a:p>
          <a:p>
            <a:pPr lvl="2"/>
            <a:r>
              <a:rPr lang="fr-FR" dirty="0" err="1" smtClean="0"/>
              <a:t>Either</a:t>
            </a:r>
            <a:r>
              <a:rPr lang="fr-FR" dirty="0" smtClean="0"/>
              <a:t> the CPNS Server </a:t>
            </a:r>
            <a:r>
              <a:rPr lang="fr-FR" dirty="0" err="1" smtClean="0"/>
              <a:t>gets</a:t>
            </a:r>
            <a:r>
              <a:rPr lang="fr-FR" dirty="0" smtClean="0"/>
              <a:t> no </a:t>
            </a:r>
            <a:r>
              <a:rPr lang="fr-FR" dirty="0" err="1" smtClean="0"/>
              <a:t>answer</a:t>
            </a:r>
            <a:r>
              <a:rPr lang="fr-FR" dirty="0" smtClean="0"/>
              <a:t> </a:t>
            </a:r>
            <a:r>
              <a:rPr lang="fr-FR" dirty="0" err="1" smtClean="0"/>
              <a:t>from</a:t>
            </a:r>
            <a:r>
              <a:rPr lang="fr-FR" dirty="0" smtClean="0"/>
              <a:t> the PN-GW </a:t>
            </a:r>
            <a:r>
              <a:rPr lang="fr-FR" dirty="0" err="1" smtClean="0"/>
              <a:t>upon</a:t>
            </a:r>
            <a:r>
              <a:rPr lang="fr-FR" dirty="0" smtClean="0"/>
              <a:t> </a:t>
            </a:r>
            <a:r>
              <a:rPr lang="fr-FR" dirty="0" err="1" smtClean="0"/>
              <a:t>its</a:t>
            </a:r>
            <a:r>
              <a:rPr lang="fr-FR" dirty="0" smtClean="0"/>
              <a:t> </a:t>
            </a:r>
            <a:r>
              <a:rPr lang="fr-FR" dirty="0" err="1" smtClean="0"/>
              <a:t>requests</a:t>
            </a:r>
            <a:endParaRPr lang="fr-FR" dirty="0" smtClean="0"/>
          </a:p>
          <a:p>
            <a:pPr lvl="2"/>
            <a:r>
              <a:rPr lang="fr-FR" dirty="0" err="1" smtClean="0"/>
              <a:t>Either</a:t>
            </a:r>
            <a:r>
              <a:rPr lang="fr-FR" dirty="0" smtClean="0"/>
              <a:t> the PN-GW </a:t>
            </a:r>
            <a:r>
              <a:rPr lang="fr-FR" dirty="0" err="1" smtClean="0"/>
              <a:t>sends</a:t>
            </a:r>
            <a:r>
              <a:rPr lang="fr-FR" dirty="0" smtClean="0"/>
              <a:t> messages to the CPNS Server, </a:t>
            </a:r>
            <a:r>
              <a:rPr lang="fr-FR" dirty="0" err="1" smtClean="0"/>
              <a:t>without</a:t>
            </a:r>
            <a:r>
              <a:rPr lang="fr-FR" dirty="0" smtClean="0"/>
              <a:t> </a:t>
            </a:r>
            <a:r>
              <a:rPr lang="fr-FR" dirty="0" err="1" smtClean="0"/>
              <a:t>response</a:t>
            </a:r>
            <a:endParaRPr lang="fr-FR" dirty="0" smtClean="0"/>
          </a:p>
          <a:p>
            <a:pPr lvl="1"/>
            <a:r>
              <a:rPr lang="fr-FR" dirty="0" smtClean="0"/>
              <a:t>The </a:t>
            </a:r>
            <a:r>
              <a:rPr lang="fr-FR" dirty="0" err="1" smtClean="0"/>
              <a:t>connection</a:t>
            </a:r>
            <a:r>
              <a:rPr lang="fr-FR" dirty="0" smtClean="0"/>
              <a:t> of PN-GW </a:t>
            </a:r>
            <a:r>
              <a:rPr lang="fr-FR" dirty="0" err="1" smtClean="0"/>
              <a:t>with</a:t>
            </a:r>
            <a:r>
              <a:rPr lang="fr-FR" dirty="0" smtClean="0"/>
              <a:t> a non </a:t>
            </a:r>
            <a:r>
              <a:rPr lang="fr-FR" dirty="0" err="1" smtClean="0"/>
              <a:t>empty</a:t>
            </a:r>
            <a:r>
              <a:rPr lang="fr-FR" dirty="0" smtClean="0"/>
              <a:t> </a:t>
            </a:r>
            <a:r>
              <a:rPr lang="fr-FR" dirty="0" err="1" smtClean="0"/>
              <a:t>subset</a:t>
            </a:r>
            <a:r>
              <a:rPr lang="fr-FR" dirty="0" smtClean="0"/>
              <a:t> of PNE </a:t>
            </a:r>
            <a:r>
              <a:rPr lang="fr-FR" dirty="0" err="1" smtClean="0"/>
              <a:t>remains</a:t>
            </a:r>
            <a:r>
              <a:rPr lang="fr-FR" dirty="0" smtClean="0"/>
              <a:t> </a:t>
            </a:r>
            <a:r>
              <a:rPr lang="fr-FR" dirty="0" err="1" smtClean="0"/>
              <a:t>available</a:t>
            </a:r>
            <a:endParaRPr lang="fr-FR" dirty="0" smtClean="0"/>
          </a:p>
          <a:p>
            <a:pPr lvl="3"/>
            <a:r>
              <a:rPr lang="fr-FR" dirty="0" smtClean="0"/>
              <a:t>Note: the </a:t>
            </a:r>
            <a:r>
              <a:rPr lang="fr-FR" dirty="0" err="1" smtClean="0"/>
              <a:t>connection</a:t>
            </a:r>
            <a:r>
              <a:rPr lang="fr-FR" dirty="0" smtClean="0"/>
              <a:t> </a:t>
            </a:r>
            <a:r>
              <a:rPr lang="fr-FR" dirty="0" err="1" smtClean="0"/>
              <a:t>is</a:t>
            </a:r>
            <a:r>
              <a:rPr lang="fr-FR" dirty="0" smtClean="0"/>
              <a:t> </a:t>
            </a:r>
            <a:r>
              <a:rPr lang="fr-FR" dirty="0" err="1" smtClean="0"/>
              <a:t>stated</a:t>
            </a:r>
            <a:r>
              <a:rPr lang="fr-FR" dirty="0" smtClean="0"/>
              <a:t> as </a:t>
            </a:r>
            <a:r>
              <a:rPr lang="fr-FR" dirty="0" err="1" smtClean="0"/>
              <a:t>lost</a:t>
            </a:r>
            <a:r>
              <a:rPr lang="fr-FR" dirty="0" smtClean="0"/>
              <a:t> on the base of </a:t>
            </a:r>
            <a:r>
              <a:rPr lang="fr-FR" dirty="0" err="1" smtClean="0"/>
              <a:t>criteria</a:t>
            </a:r>
            <a:r>
              <a:rPr lang="fr-FR" dirty="0" smtClean="0"/>
              <a:t> to </a:t>
            </a:r>
            <a:r>
              <a:rPr lang="fr-FR" dirty="0" err="1" smtClean="0"/>
              <a:t>be</a:t>
            </a:r>
            <a:r>
              <a:rPr lang="fr-FR" dirty="0" smtClean="0"/>
              <a:t> </a:t>
            </a:r>
            <a:r>
              <a:rPr lang="fr-FR" dirty="0" err="1" smtClean="0"/>
              <a:t>determined</a:t>
            </a:r>
            <a:r>
              <a:rPr lang="fr-FR" dirty="0" smtClean="0"/>
              <a:t>.</a:t>
            </a:r>
          </a:p>
          <a:p>
            <a:pPr lvl="1"/>
            <a:r>
              <a:rPr lang="fr-FR" dirty="0" smtClean="0"/>
              <a:t>The PN-GW </a:t>
            </a:r>
            <a:r>
              <a:rPr lang="fr-FR" dirty="0" err="1" smtClean="0"/>
              <a:t>enters</a:t>
            </a:r>
            <a:r>
              <a:rPr lang="fr-FR" dirty="0" smtClean="0"/>
              <a:t> an </a:t>
            </a:r>
            <a:r>
              <a:rPr lang="fr-FR" dirty="0" err="1" smtClean="0"/>
              <a:t>election</a:t>
            </a:r>
            <a:r>
              <a:rPr lang="fr-FR" dirty="0" smtClean="0"/>
              <a:t> </a:t>
            </a:r>
            <a:r>
              <a:rPr lang="fr-FR" dirty="0" err="1" smtClean="0"/>
              <a:t>procedure</a:t>
            </a:r>
            <a:r>
              <a:rPr lang="fr-FR" dirty="0" smtClean="0"/>
              <a:t> to select a PNE </a:t>
            </a:r>
            <a:r>
              <a:rPr lang="fr-FR" dirty="0" err="1" smtClean="0"/>
              <a:t>which</a:t>
            </a:r>
            <a:r>
              <a:rPr lang="fr-FR" dirty="0" smtClean="0"/>
              <a:t> </a:t>
            </a:r>
            <a:r>
              <a:rPr lang="fr-FR" dirty="0" err="1" smtClean="0"/>
              <a:t>can</a:t>
            </a:r>
            <a:r>
              <a:rPr lang="fr-FR" dirty="0" smtClean="0"/>
              <a:t> </a:t>
            </a:r>
            <a:r>
              <a:rPr lang="fr-FR" dirty="0" err="1" smtClean="0"/>
              <a:t>establish</a:t>
            </a:r>
            <a:r>
              <a:rPr lang="fr-FR" dirty="0" smtClean="0"/>
              <a:t> a </a:t>
            </a:r>
            <a:r>
              <a:rPr lang="fr-FR" dirty="0" err="1" smtClean="0"/>
              <a:t>connection</a:t>
            </a:r>
            <a:r>
              <a:rPr lang="fr-FR" dirty="0" smtClean="0"/>
              <a:t> to the CPNS Server</a:t>
            </a:r>
          </a:p>
          <a:p>
            <a:pPr lvl="1"/>
            <a:r>
              <a:rPr lang="fr-FR" dirty="0" err="1" smtClean="0"/>
              <a:t>We</a:t>
            </a:r>
            <a:r>
              <a:rPr lang="fr-FR" dirty="0" smtClean="0"/>
              <a:t> assume the CPNS Server </a:t>
            </a:r>
            <a:r>
              <a:rPr lang="fr-FR" dirty="0" err="1" smtClean="0"/>
              <a:t>is</a:t>
            </a:r>
            <a:r>
              <a:rPr lang="fr-FR" dirty="0" smtClean="0"/>
              <a:t> </a:t>
            </a:r>
            <a:r>
              <a:rPr lang="fr-FR" dirty="0" err="1" smtClean="0"/>
              <a:t>responsible</a:t>
            </a:r>
            <a:r>
              <a:rPr lang="fr-FR" dirty="0" smtClean="0"/>
              <a:t> for </a:t>
            </a:r>
            <a:r>
              <a:rPr lang="fr-FR" dirty="0" err="1" smtClean="0"/>
              <a:t>initiating</a:t>
            </a:r>
            <a:r>
              <a:rPr lang="fr-FR" dirty="0" smtClean="0"/>
              <a:t> the Switch </a:t>
            </a:r>
            <a:r>
              <a:rPr lang="fr-FR" dirty="0" err="1" smtClean="0"/>
              <a:t>procedure</a:t>
            </a:r>
            <a:r>
              <a:rPr lang="fr-FR" dirty="0" smtClean="0"/>
              <a:t> , </a:t>
            </a:r>
            <a:r>
              <a:rPr lang="fr-FR" dirty="0" err="1" smtClean="0"/>
              <a:t>which</a:t>
            </a:r>
            <a:r>
              <a:rPr lang="fr-FR" dirty="0" smtClean="0"/>
              <a:t> </a:t>
            </a:r>
            <a:r>
              <a:rPr lang="fr-FR" dirty="0" err="1" smtClean="0"/>
              <a:t>will</a:t>
            </a:r>
            <a:r>
              <a:rPr lang="fr-FR" dirty="0" smtClean="0"/>
              <a:t> </a:t>
            </a:r>
            <a:r>
              <a:rPr lang="fr-FR" dirty="0" err="1" smtClean="0"/>
              <a:t>attributes</a:t>
            </a:r>
            <a:r>
              <a:rPr lang="fr-FR" dirty="0" smtClean="0"/>
              <a:t> the </a:t>
            </a:r>
            <a:r>
              <a:rPr lang="fr-FR" dirty="0" err="1" smtClean="0"/>
              <a:t>gateway</a:t>
            </a:r>
            <a:r>
              <a:rPr lang="fr-FR" dirty="0" smtClean="0"/>
              <a:t> </a:t>
            </a:r>
            <a:r>
              <a:rPr lang="fr-FR" dirty="0" err="1" smtClean="0"/>
              <a:t>role</a:t>
            </a:r>
            <a:r>
              <a:rPr lang="fr-FR" dirty="0" smtClean="0"/>
              <a:t> to a new PNE: PNE#1</a:t>
            </a:r>
          </a:p>
          <a:p>
            <a:pPr lvl="1"/>
            <a:r>
              <a:rPr lang="fr-FR" dirty="0" smtClean="0"/>
              <a:t> PNE#1 </a:t>
            </a:r>
            <a:r>
              <a:rPr lang="fr-FR" dirty="0" err="1" smtClean="0"/>
              <a:t>is</a:t>
            </a:r>
            <a:r>
              <a:rPr lang="fr-FR" dirty="0" smtClean="0"/>
              <a:t> the new PN-GW and </a:t>
            </a:r>
            <a:r>
              <a:rPr lang="fr-FR" dirty="0" err="1" smtClean="0"/>
              <a:t>informs</a:t>
            </a:r>
            <a:r>
              <a:rPr lang="fr-FR" dirty="0" smtClean="0"/>
              <a:t> the </a:t>
            </a:r>
            <a:r>
              <a:rPr lang="fr-FR" dirty="0" err="1" smtClean="0"/>
              <a:t>other</a:t>
            </a:r>
            <a:r>
              <a:rPr lang="fr-FR" dirty="0" smtClean="0"/>
              <a:t> PNE on </a:t>
            </a:r>
            <a:r>
              <a:rPr lang="fr-FR" dirty="0" err="1" smtClean="0"/>
              <a:t>its</a:t>
            </a:r>
            <a:r>
              <a:rPr lang="fr-FR" dirty="0" smtClean="0"/>
              <a:t> </a:t>
            </a:r>
            <a:r>
              <a:rPr lang="fr-FR" dirty="0" err="1" smtClean="0"/>
              <a:t>role</a:t>
            </a:r>
            <a:endParaRPr lang="fr-FR" dirty="0" smtClean="0"/>
          </a:p>
          <a:p>
            <a:pPr lvl="1"/>
            <a:endParaRPr lang="fr-FR" dirty="0" smtClean="0"/>
          </a:p>
          <a:p>
            <a:pPr lvl="1"/>
            <a:endParaRPr lang="fr-F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Disconnection</a:t>
            </a:r>
            <a:r>
              <a:rPr lang="fr-FR" dirty="0" smtClean="0"/>
              <a:t> Cases</a:t>
            </a:r>
            <a:endParaRPr lang="fr-FR" dirty="0"/>
          </a:p>
        </p:txBody>
      </p:sp>
      <p:sp>
        <p:nvSpPr>
          <p:cNvPr id="3" name="Content Placeholder 2"/>
          <p:cNvSpPr>
            <a:spLocks noGrp="1"/>
          </p:cNvSpPr>
          <p:nvPr>
            <p:ph sz="half" idx="1"/>
          </p:nvPr>
        </p:nvSpPr>
        <p:spPr>
          <a:xfrm>
            <a:off x="292099" y="1169988"/>
            <a:ext cx="8961437" cy="5383212"/>
          </a:xfrm>
        </p:spPr>
        <p:txBody>
          <a:bodyPr/>
          <a:lstStyle/>
          <a:p>
            <a:r>
              <a:rPr lang="fr-FR" dirty="0" err="1" smtClean="0"/>
              <a:t>Accidental</a:t>
            </a:r>
            <a:r>
              <a:rPr lang="fr-FR" dirty="0" smtClean="0"/>
              <a:t> </a:t>
            </a:r>
            <a:r>
              <a:rPr lang="fr-FR" dirty="0" err="1" smtClean="0"/>
              <a:t>disconnection</a:t>
            </a:r>
            <a:r>
              <a:rPr lang="fr-FR" dirty="0" smtClean="0"/>
              <a:t> - PN-GW </a:t>
            </a:r>
            <a:r>
              <a:rPr lang="fr-FR" dirty="0" err="1" smtClean="0"/>
              <a:t>shut</a:t>
            </a:r>
            <a:r>
              <a:rPr lang="fr-FR" dirty="0" smtClean="0"/>
              <a:t> down</a:t>
            </a:r>
          </a:p>
          <a:p>
            <a:pPr lvl="1"/>
            <a:r>
              <a:rPr lang="fr-FR" dirty="0" smtClean="0"/>
              <a:t>The PN-GW has </a:t>
            </a:r>
            <a:r>
              <a:rPr lang="fr-FR" dirty="0" err="1" smtClean="0"/>
              <a:t>lost</a:t>
            </a:r>
            <a:r>
              <a:rPr lang="fr-FR" dirty="0" smtClean="0"/>
              <a:t> the </a:t>
            </a:r>
            <a:r>
              <a:rPr lang="fr-FR" dirty="0" err="1" smtClean="0"/>
              <a:t>connection</a:t>
            </a:r>
            <a:r>
              <a:rPr lang="fr-FR" dirty="0" smtClean="0"/>
              <a:t> </a:t>
            </a:r>
            <a:r>
              <a:rPr lang="fr-FR" dirty="0" err="1" smtClean="0"/>
              <a:t>with</a:t>
            </a:r>
            <a:r>
              <a:rPr lang="fr-FR" dirty="0" smtClean="0"/>
              <a:t> the CPNS server</a:t>
            </a:r>
          </a:p>
          <a:p>
            <a:pPr lvl="1"/>
            <a:r>
              <a:rPr lang="fr-FR" dirty="0" smtClean="0"/>
              <a:t>In </a:t>
            </a:r>
            <a:r>
              <a:rPr lang="fr-FR" dirty="0" err="1" smtClean="0"/>
              <a:t>this</a:t>
            </a:r>
            <a:r>
              <a:rPr lang="fr-FR" dirty="0" smtClean="0"/>
              <a:t> case, </a:t>
            </a:r>
            <a:r>
              <a:rPr lang="fr-FR" dirty="0" err="1" smtClean="0"/>
              <a:t>we</a:t>
            </a:r>
            <a:r>
              <a:rPr lang="fr-FR" dirty="0" smtClean="0"/>
              <a:t> suppose:</a:t>
            </a:r>
          </a:p>
          <a:p>
            <a:pPr lvl="2"/>
            <a:r>
              <a:rPr lang="fr-FR" dirty="0" err="1" smtClean="0"/>
              <a:t>Either</a:t>
            </a:r>
            <a:r>
              <a:rPr lang="fr-FR" dirty="0" smtClean="0"/>
              <a:t> no PNE </a:t>
            </a:r>
            <a:r>
              <a:rPr lang="fr-FR" dirty="0" err="1" smtClean="0"/>
              <a:t>can</a:t>
            </a:r>
            <a:r>
              <a:rPr lang="fr-FR" dirty="0" smtClean="0"/>
              <a:t> </a:t>
            </a:r>
            <a:r>
              <a:rPr lang="fr-FR" dirty="0" err="1" smtClean="0"/>
              <a:t>be</a:t>
            </a:r>
            <a:r>
              <a:rPr lang="fr-FR" dirty="0" smtClean="0"/>
              <a:t> </a:t>
            </a:r>
            <a:r>
              <a:rPr lang="fr-FR" dirty="0" err="1" smtClean="0"/>
              <a:t>connected</a:t>
            </a:r>
            <a:r>
              <a:rPr lang="fr-FR" dirty="0" smtClean="0"/>
              <a:t> to the PN-GW</a:t>
            </a:r>
          </a:p>
          <a:p>
            <a:pPr lvl="2"/>
            <a:r>
              <a:rPr lang="fr-FR" dirty="0" err="1" smtClean="0"/>
              <a:t>Either</a:t>
            </a:r>
            <a:r>
              <a:rPr lang="fr-FR" dirty="0" smtClean="0"/>
              <a:t> the new PN-GW </a:t>
            </a:r>
            <a:r>
              <a:rPr lang="fr-FR" dirty="0" err="1" smtClean="0"/>
              <a:t>election</a:t>
            </a:r>
            <a:r>
              <a:rPr lang="fr-FR" dirty="0" smtClean="0"/>
              <a:t> </a:t>
            </a:r>
            <a:r>
              <a:rPr lang="fr-FR" dirty="0" err="1" smtClean="0"/>
              <a:t>procedure</a:t>
            </a:r>
            <a:r>
              <a:rPr lang="fr-FR" dirty="0" smtClean="0"/>
              <a:t> </a:t>
            </a:r>
            <a:r>
              <a:rPr lang="fr-FR" dirty="0" err="1" smtClean="0"/>
              <a:t>failed</a:t>
            </a:r>
            <a:r>
              <a:rPr lang="fr-FR" dirty="0" smtClean="0"/>
              <a:t>: no PNE </a:t>
            </a:r>
            <a:r>
              <a:rPr lang="fr-FR" dirty="0" err="1" smtClean="0"/>
              <a:t>owns</a:t>
            </a:r>
            <a:r>
              <a:rPr lang="fr-FR" dirty="0" smtClean="0"/>
              <a:t> the </a:t>
            </a:r>
            <a:r>
              <a:rPr lang="fr-FR" dirty="0" err="1" smtClean="0"/>
              <a:t>capabilities</a:t>
            </a:r>
            <a:r>
              <a:rPr lang="fr-FR" dirty="0" smtClean="0"/>
              <a:t> to </a:t>
            </a:r>
            <a:r>
              <a:rPr lang="fr-FR" dirty="0" err="1" smtClean="0"/>
              <a:t>become</a:t>
            </a:r>
            <a:r>
              <a:rPr lang="fr-FR" dirty="0" smtClean="0"/>
              <a:t> a new </a:t>
            </a:r>
            <a:r>
              <a:rPr lang="fr-FR" dirty="0" smtClean="0"/>
              <a:t>PN-GW</a:t>
            </a:r>
          </a:p>
          <a:p>
            <a:pPr lvl="1"/>
            <a:r>
              <a:rPr lang="fr-FR" dirty="0" smtClean="0"/>
              <a:t>The PN-GW </a:t>
            </a:r>
            <a:r>
              <a:rPr lang="fr-FR" dirty="0" err="1" smtClean="0"/>
              <a:t>requests</a:t>
            </a:r>
            <a:r>
              <a:rPr lang="fr-FR" dirty="0" smtClean="0"/>
              <a:t> a PN </a:t>
            </a:r>
            <a:r>
              <a:rPr lang="fr-FR" dirty="0" err="1" smtClean="0"/>
              <a:t>shut</a:t>
            </a:r>
            <a:r>
              <a:rPr lang="fr-FR" dirty="0" smtClean="0"/>
              <a:t> down</a:t>
            </a:r>
            <a:endParaRPr lang="fr-FR" dirty="0" smtClean="0"/>
          </a:p>
          <a:p>
            <a:pPr lvl="1">
              <a:buNone/>
            </a:pPr>
            <a:endParaRPr lang="fr-FR" dirty="0" smtClean="0"/>
          </a:p>
          <a:p>
            <a:pPr lvl="1"/>
            <a:endParaRPr lang="fr-FR" dirty="0" smtClean="0"/>
          </a:p>
          <a:p>
            <a:pPr lvl="1"/>
            <a:endParaRPr lang="fr-FR" dirty="0" smtClean="0"/>
          </a:p>
          <a:p>
            <a:pPr lvl="1"/>
            <a:endParaRPr lang="fr-FR" dirty="0" smtClean="0"/>
          </a:p>
          <a:p>
            <a:pPr lvl="1"/>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Disconnection</a:t>
            </a:r>
            <a:r>
              <a:rPr lang="fr-FR" dirty="0" smtClean="0"/>
              <a:t> Cases</a:t>
            </a:r>
            <a:endParaRPr lang="fr-FR" dirty="0"/>
          </a:p>
        </p:txBody>
      </p:sp>
      <p:sp>
        <p:nvSpPr>
          <p:cNvPr id="3" name="Content Placeholder 2"/>
          <p:cNvSpPr>
            <a:spLocks noGrp="1"/>
          </p:cNvSpPr>
          <p:nvPr>
            <p:ph sz="half" idx="1"/>
          </p:nvPr>
        </p:nvSpPr>
        <p:spPr>
          <a:xfrm>
            <a:off x="292099" y="1169988"/>
            <a:ext cx="8961437" cy="5383212"/>
          </a:xfrm>
        </p:spPr>
        <p:txBody>
          <a:bodyPr/>
          <a:lstStyle/>
          <a:p>
            <a:r>
              <a:rPr lang="fr-FR" dirty="0" err="1" smtClean="0"/>
              <a:t>Disconnection</a:t>
            </a:r>
            <a:r>
              <a:rPr lang="fr-FR" dirty="0" smtClean="0"/>
              <a:t> </a:t>
            </a:r>
            <a:r>
              <a:rPr lang="fr-FR" dirty="0" err="1" smtClean="0"/>
              <a:t>request</a:t>
            </a:r>
            <a:r>
              <a:rPr lang="fr-FR" dirty="0" smtClean="0"/>
              <a:t> </a:t>
            </a:r>
            <a:r>
              <a:rPr lang="fr-FR" dirty="0" err="1" smtClean="0"/>
              <a:t>from</a:t>
            </a:r>
            <a:r>
              <a:rPr lang="fr-FR" dirty="0" smtClean="0"/>
              <a:t> PN-GW </a:t>
            </a:r>
            <a:r>
              <a:rPr lang="fr-FR" dirty="0" err="1" smtClean="0"/>
              <a:t>with</a:t>
            </a:r>
            <a:r>
              <a:rPr lang="fr-FR" dirty="0" smtClean="0"/>
              <a:t> PN-GW </a:t>
            </a:r>
            <a:r>
              <a:rPr lang="fr-FR" dirty="0" err="1" smtClean="0"/>
              <a:t>election</a:t>
            </a:r>
            <a:endParaRPr lang="fr-FR" dirty="0" smtClean="0"/>
          </a:p>
          <a:p>
            <a:pPr lvl="1"/>
            <a:r>
              <a:rPr lang="fr-FR" dirty="0" smtClean="0"/>
              <a:t>The PN-GW </a:t>
            </a:r>
            <a:r>
              <a:rPr lang="fr-FR" dirty="0" err="1" smtClean="0"/>
              <a:t>initiates</a:t>
            </a:r>
            <a:r>
              <a:rPr lang="fr-FR" dirty="0" smtClean="0"/>
              <a:t> a </a:t>
            </a:r>
            <a:r>
              <a:rPr lang="fr-FR" dirty="0" err="1" smtClean="0"/>
              <a:t>disconnection</a:t>
            </a:r>
            <a:r>
              <a:rPr lang="fr-FR" dirty="0" smtClean="0"/>
              <a:t> </a:t>
            </a:r>
            <a:r>
              <a:rPr lang="fr-FR" dirty="0" err="1" smtClean="0"/>
              <a:t>request</a:t>
            </a:r>
            <a:r>
              <a:rPr lang="fr-FR" dirty="0" smtClean="0"/>
              <a:t> to the server,</a:t>
            </a:r>
          </a:p>
          <a:p>
            <a:pPr lvl="1"/>
            <a:r>
              <a:rPr lang="fr-FR" dirty="0" smtClean="0"/>
              <a:t>The CPNS server </a:t>
            </a:r>
            <a:r>
              <a:rPr lang="fr-FR" dirty="0" err="1" smtClean="0"/>
              <a:t>retrieves</a:t>
            </a:r>
            <a:r>
              <a:rPr lang="fr-FR" dirty="0" smtClean="0"/>
              <a:t> the </a:t>
            </a:r>
            <a:r>
              <a:rPr lang="fr-FR" dirty="0" err="1" smtClean="0"/>
              <a:t>status</a:t>
            </a:r>
            <a:r>
              <a:rPr lang="fr-FR" dirty="0" smtClean="0"/>
              <a:t> and the </a:t>
            </a:r>
            <a:r>
              <a:rPr lang="fr-FR" dirty="0" err="1" smtClean="0"/>
              <a:t>capabilities</a:t>
            </a:r>
            <a:r>
              <a:rPr lang="fr-FR" dirty="0" smtClean="0"/>
              <a:t> of the PNE to enter the new PN-GW </a:t>
            </a:r>
            <a:r>
              <a:rPr lang="fr-FR" dirty="0" err="1" smtClean="0"/>
              <a:t>election</a:t>
            </a:r>
            <a:r>
              <a:rPr lang="fr-FR" dirty="0" smtClean="0"/>
              <a:t> </a:t>
            </a:r>
            <a:r>
              <a:rPr lang="fr-FR" dirty="0" err="1" smtClean="0"/>
              <a:t>process</a:t>
            </a:r>
            <a:endParaRPr lang="fr-FR" dirty="0" smtClean="0"/>
          </a:p>
          <a:p>
            <a:pPr lvl="3"/>
            <a:r>
              <a:rPr lang="fr-FR" dirty="0" smtClean="0"/>
              <a:t>Note: the </a:t>
            </a:r>
            <a:r>
              <a:rPr lang="fr-FR" dirty="0" err="1" smtClean="0"/>
              <a:t>Status</a:t>
            </a:r>
            <a:r>
              <a:rPr lang="fr-FR" dirty="0" smtClean="0"/>
              <a:t> and </a:t>
            </a:r>
            <a:r>
              <a:rPr lang="fr-FR" dirty="0" err="1" smtClean="0"/>
              <a:t>Statistics</a:t>
            </a:r>
            <a:r>
              <a:rPr lang="fr-FR" dirty="0" smtClean="0"/>
              <a:t> collection </a:t>
            </a:r>
            <a:r>
              <a:rPr lang="fr-FR" dirty="0" err="1" smtClean="0"/>
              <a:t>function</a:t>
            </a:r>
            <a:r>
              <a:rPr lang="fr-FR" dirty="0" smtClean="0"/>
              <a:t> </a:t>
            </a:r>
            <a:r>
              <a:rPr lang="fr-FR" dirty="0" err="1" smtClean="0"/>
              <a:t>is</a:t>
            </a:r>
            <a:r>
              <a:rPr lang="fr-FR" dirty="0" smtClean="0"/>
              <a:t> </a:t>
            </a:r>
            <a:r>
              <a:rPr lang="fr-FR" dirty="0" err="1" smtClean="0"/>
              <a:t>used</a:t>
            </a:r>
            <a:r>
              <a:rPr lang="fr-FR" dirty="0" smtClean="0"/>
              <a:t>.</a:t>
            </a:r>
          </a:p>
          <a:p>
            <a:pPr lvl="1"/>
            <a:r>
              <a:rPr lang="fr-FR" dirty="0" err="1" smtClean="0"/>
              <a:t>Based</a:t>
            </a:r>
            <a:r>
              <a:rPr lang="fr-FR" dirty="0" smtClean="0"/>
              <a:t> </a:t>
            </a:r>
            <a:r>
              <a:rPr lang="fr-FR" dirty="0" err="1" smtClean="0"/>
              <a:t>upon</a:t>
            </a:r>
            <a:r>
              <a:rPr lang="fr-FR" dirty="0" smtClean="0"/>
              <a:t> the </a:t>
            </a:r>
            <a:r>
              <a:rPr lang="fr-FR" dirty="0" err="1" smtClean="0"/>
              <a:t>statistics</a:t>
            </a:r>
            <a:r>
              <a:rPr lang="fr-FR" dirty="0" smtClean="0"/>
              <a:t> reports, the CPNS Server </a:t>
            </a:r>
            <a:r>
              <a:rPr lang="fr-FR" dirty="0" err="1" smtClean="0"/>
              <a:t>elects</a:t>
            </a:r>
            <a:r>
              <a:rPr lang="fr-FR" dirty="0" smtClean="0"/>
              <a:t> PNE#1 (</a:t>
            </a:r>
            <a:r>
              <a:rPr lang="fr-FR" dirty="0" err="1" smtClean="0"/>
              <a:t>e.g</a:t>
            </a:r>
            <a:r>
              <a:rPr lang="fr-FR" dirty="0" smtClean="0"/>
              <a:t>.)</a:t>
            </a:r>
          </a:p>
          <a:p>
            <a:pPr lvl="1"/>
            <a:r>
              <a:rPr lang="fr-FR" dirty="0" smtClean="0"/>
              <a:t>The CPNS Server </a:t>
            </a:r>
            <a:r>
              <a:rPr lang="fr-FR" dirty="0" err="1" smtClean="0"/>
              <a:t>initiates</a:t>
            </a:r>
            <a:r>
              <a:rPr lang="fr-FR" dirty="0" smtClean="0"/>
              <a:t> the </a:t>
            </a:r>
            <a:r>
              <a:rPr lang="fr-FR" dirty="0" err="1" smtClean="0"/>
              <a:t>switch</a:t>
            </a:r>
            <a:r>
              <a:rPr lang="fr-FR" dirty="0" smtClean="0"/>
              <a:t> </a:t>
            </a:r>
            <a:r>
              <a:rPr lang="fr-FR" dirty="0" err="1" smtClean="0"/>
              <a:t>procedure</a:t>
            </a:r>
            <a:r>
              <a:rPr lang="fr-FR" dirty="0" smtClean="0"/>
              <a:t> </a:t>
            </a:r>
            <a:r>
              <a:rPr lang="fr-FR" dirty="0" err="1" smtClean="0"/>
              <a:t>between</a:t>
            </a:r>
            <a:r>
              <a:rPr lang="fr-FR" dirty="0" smtClean="0"/>
              <a:t> the </a:t>
            </a:r>
            <a:r>
              <a:rPr lang="fr-FR" dirty="0" err="1" smtClean="0"/>
              <a:t>current</a:t>
            </a:r>
            <a:r>
              <a:rPr lang="fr-FR" dirty="0" smtClean="0"/>
              <a:t> PN-GW and PNE#1</a:t>
            </a:r>
          </a:p>
          <a:p>
            <a:pPr lvl="1"/>
            <a:r>
              <a:rPr lang="fr-FR" dirty="0" smtClean="0"/>
              <a:t>The CPNS Server </a:t>
            </a:r>
            <a:r>
              <a:rPr lang="fr-FR" dirty="0" err="1" smtClean="0"/>
              <a:t>disconnects</a:t>
            </a:r>
            <a:r>
              <a:rPr lang="fr-FR" dirty="0" smtClean="0"/>
              <a:t> the former PN-GW</a:t>
            </a:r>
          </a:p>
          <a:p>
            <a:pPr lvl="1"/>
            <a:endParaRPr lang="fr-FR" dirty="0" smtClean="0"/>
          </a:p>
          <a:p>
            <a:pPr lvl="1"/>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Disconnection</a:t>
            </a:r>
            <a:r>
              <a:rPr lang="fr-FR" dirty="0" smtClean="0"/>
              <a:t> Cases</a:t>
            </a:r>
            <a:endParaRPr lang="fr-FR" dirty="0"/>
          </a:p>
        </p:txBody>
      </p:sp>
      <p:sp>
        <p:nvSpPr>
          <p:cNvPr id="3" name="Content Placeholder 2"/>
          <p:cNvSpPr>
            <a:spLocks noGrp="1"/>
          </p:cNvSpPr>
          <p:nvPr>
            <p:ph sz="half" idx="1"/>
          </p:nvPr>
        </p:nvSpPr>
        <p:spPr>
          <a:xfrm>
            <a:off x="292099" y="1169988"/>
            <a:ext cx="8961437" cy="5383212"/>
          </a:xfrm>
        </p:spPr>
        <p:txBody>
          <a:bodyPr/>
          <a:lstStyle/>
          <a:p>
            <a:r>
              <a:rPr lang="fr-FR" dirty="0" err="1" smtClean="0"/>
              <a:t>Disconnection</a:t>
            </a:r>
            <a:r>
              <a:rPr lang="fr-FR" dirty="0" smtClean="0"/>
              <a:t> </a:t>
            </a:r>
            <a:r>
              <a:rPr lang="fr-FR" dirty="0" err="1" smtClean="0"/>
              <a:t>request</a:t>
            </a:r>
            <a:r>
              <a:rPr lang="fr-FR" dirty="0" smtClean="0"/>
              <a:t> </a:t>
            </a:r>
            <a:r>
              <a:rPr lang="fr-FR" dirty="0" err="1" smtClean="0"/>
              <a:t>from</a:t>
            </a:r>
            <a:r>
              <a:rPr lang="fr-FR" dirty="0" smtClean="0"/>
              <a:t> PN-GW: PN </a:t>
            </a:r>
            <a:r>
              <a:rPr lang="fr-FR" dirty="0" err="1" smtClean="0"/>
              <a:t>shut</a:t>
            </a:r>
            <a:r>
              <a:rPr lang="fr-FR" dirty="0" smtClean="0"/>
              <a:t> down</a:t>
            </a:r>
          </a:p>
          <a:p>
            <a:pPr lvl="1"/>
            <a:r>
              <a:rPr lang="fr-FR" dirty="0" smtClean="0"/>
              <a:t>The PN-GW </a:t>
            </a:r>
            <a:r>
              <a:rPr lang="fr-FR" dirty="0" err="1" smtClean="0"/>
              <a:t>initiates</a:t>
            </a:r>
            <a:r>
              <a:rPr lang="fr-FR" dirty="0" smtClean="0"/>
              <a:t> a </a:t>
            </a:r>
            <a:r>
              <a:rPr lang="fr-FR" dirty="0" err="1" smtClean="0"/>
              <a:t>disconnection</a:t>
            </a:r>
            <a:r>
              <a:rPr lang="fr-FR" dirty="0" smtClean="0"/>
              <a:t> </a:t>
            </a:r>
            <a:r>
              <a:rPr lang="fr-FR" dirty="0" err="1" smtClean="0"/>
              <a:t>request</a:t>
            </a:r>
            <a:r>
              <a:rPr lang="fr-FR" dirty="0" smtClean="0"/>
              <a:t> to the server</a:t>
            </a:r>
          </a:p>
          <a:p>
            <a:pPr lvl="1"/>
            <a:r>
              <a:rPr lang="fr-FR" dirty="0" smtClean="0"/>
              <a:t>In </a:t>
            </a:r>
            <a:r>
              <a:rPr lang="fr-FR" dirty="0" err="1" smtClean="0"/>
              <a:t>this</a:t>
            </a:r>
            <a:r>
              <a:rPr lang="fr-FR" dirty="0" smtClean="0"/>
              <a:t> case </a:t>
            </a:r>
            <a:r>
              <a:rPr lang="fr-FR" dirty="0" err="1" smtClean="0"/>
              <a:t>we</a:t>
            </a:r>
            <a:r>
              <a:rPr lang="fr-FR" dirty="0" smtClean="0"/>
              <a:t> have to </a:t>
            </a:r>
            <a:r>
              <a:rPr lang="fr-FR" dirty="0" err="1" smtClean="0"/>
              <a:t>distinguish</a:t>
            </a:r>
            <a:r>
              <a:rPr lang="fr-FR" dirty="0" smtClean="0"/>
              <a:t>:</a:t>
            </a:r>
          </a:p>
          <a:p>
            <a:pPr lvl="2"/>
            <a:r>
              <a:rPr lang="fr-FR" dirty="0" smtClean="0"/>
              <a:t>The PN-GW </a:t>
            </a:r>
            <a:r>
              <a:rPr lang="fr-FR" dirty="0" err="1" smtClean="0"/>
              <a:t>initiates</a:t>
            </a:r>
            <a:r>
              <a:rPr lang="fr-FR" dirty="0" smtClean="0"/>
              <a:t> a </a:t>
            </a:r>
            <a:r>
              <a:rPr lang="fr-FR" dirty="0" err="1" smtClean="0"/>
              <a:t>disconnection</a:t>
            </a:r>
            <a:r>
              <a:rPr lang="fr-FR" dirty="0" smtClean="0"/>
              <a:t> </a:t>
            </a:r>
            <a:r>
              <a:rPr lang="fr-FR" dirty="0" err="1" smtClean="0"/>
              <a:t>whilst</a:t>
            </a:r>
            <a:r>
              <a:rPr lang="fr-FR" dirty="0" smtClean="0"/>
              <a:t> </a:t>
            </a:r>
            <a:r>
              <a:rPr lang="fr-FR" dirty="0" err="1" smtClean="0"/>
              <a:t>it</a:t>
            </a:r>
            <a:r>
              <a:rPr lang="fr-FR" dirty="0" smtClean="0"/>
              <a:t> </a:t>
            </a:r>
            <a:r>
              <a:rPr lang="fr-FR" dirty="0" err="1" smtClean="0"/>
              <a:t>is</a:t>
            </a:r>
            <a:r>
              <a:rPr lang="fr-FR" dirty="0" smtClean="0"/>
              <a:t> </a:t>
            </a:r>
            <a:r>
              <a:rPr lang="fr-FR" dirty="0" err="1" smtClean="0"/>
              <a:t>disconnected</a:t>
            </a:r>
            <a:r>
              <a:rPr lang="fr-FR" dirty="0" smtClean="0"/>
              <a:t> </a:t>
            </a:r>
            <a:r>
              <a:rPr lang="fr-FR" dirty="0" err="1" smtClean="0"/>
              <a:t>from</a:t>
            </a:r>
            <a:r>
              <a:rPr lang="fr-FR" dirty="0" smtClean="0"/>
              <a:t> all the PNE: The PN-GW </a:t>
            </a:r>
            <a:r>
              <a:rPr lang="fr-FR" dirty="0" err="1" smtClean="0"/>
              <a:t>requests</a:t>
            </a:r>
            <a:r>
              <a:rPr lang="fr-FR" dirty="0" smtClean="0"/>
              <a:t> a PN </a:t>
            </a:r>
            <a:r>
              <a:rPr lang="fr-FR" dirty="0" err="1" smtClean="0"/>
              <a:t>shut</a:t>
            </a:r>
            <a:r>
              <a:rPr lang="fr-FR" dirty="0" smtClean="0"/>
              <a:t> down</a:t>
            </a:r>
          </a:p>
          <a:p>
            <a:pPr lvl="2"/>
            <a:r>
              <a:rPr lang="fr-FR" dirty="0" smtClean="0"/>
              <a:t>The PN-GW has connections </a:t>
            </a:r>
            <a:r>
              <a:rPr lang="fr-FR" dirty="0" err="1" smtClean="0"/>
              <a:t>with</a:t>
            </a:r>
            <a:r>
              <a:rPr lang="fr-FR" dirty="0" smtClean="0"/>
              <a:t> a non </a:t>
            </a:r>
            <a:r>
              <a:rPr lang="fr-FR" dirty="0" err="1" smtClean="0"/>
              <a:t>empty</a:t>
            </a:r>
            <a:r>
              <a:rPr lang="fr-FR" dirty="0" smtClean="0"/>
              <a:t> </a:t>
            </a:r>
            <a:r>
              <a:rPr lang="fr-FR" dirty="0" err="1" smtClean="0"/>
              <a:t>subset</a:t>
            </a:r>
            <a:r>
              <a:rPr lang="fr-FR" dirty="0" smtClean="0"/>
              <a:t> of </a:t>
            </a:r>
            <a:r>
              <a:rPr lang="fr-FR" dirty="0" err="1" smtClean="0"/>
              <a:t>PNEs</a:t>
            </a:r>
            <a:r>
              <a:rPr lang="fr-FR" dirty="0" smtClean="0"/>
              <a:t>, but none has the </a:t>
            </a:r>
            <a:r>
              <a:rPr lang="fr-FR" dirty="0" err="1" smtClean="0"/>
              <a:t>required</a:t>
            </a:r>
            <a:r>
              <a:rPr lang="fr-FR" dirty="0" smtClean="0"/>
              <a:t> </a:t>
            </a:r>
            <a:r>
              <a:rPr lang="fr-FR" dirty="0" err="1" smtClean="0"/>
              <a:t>capability</a:t>
            </a:r>
            <a:r>
              <a:rPr lang="fr-FR" dirty="0" smtClean="0"/>
              <a:t> to </a:t>
            </a:r>
            <a:r>
              <a:rPr lang="fr-FR" dirty="0" err="1" smtClean="0"/>
              <a:t>be</a:t>
            </a:r>
            <a:r>
              <a:rPr lang="fr-FR" dirty="0" smtClean="0"/>
              <a:t> </a:t>
            </a:r>
            <a:r>
              <a:rPr lang="fr-FR" dirty="0" err="1" smtClean="0"/>
              <a:t>elected</a:t>
            </a:r>
            <a:r>
              <a:rPr lang="fr-FR" dirty="0" smtClean="0"/>
              <a:t> as a new PN-GW: The CPNS Server states the PN </a:t>
            </a:r>
            <a:r>
              <a:rPr lang="fr-FR" dirty="0" err="1" smtClean="0"/>
              <a:t>shut</a:t>
            </a:r>
            <a:r>
              <a:rPr lang="fr-FR" dirty="0" smtClean="0"/>
              <a:t> down and </a:t>
            </a:r>
            <a:r>
              <a:rPr lang="fr-FR" dirty="0" err="1" smtClean="0"/>
              <a:t>erases</a:t>
            </a:r>
            <a:r>
              <a:rPr lang="fr-FR" dirty="0" smtClean="0"/>
              <a:t> the PN </a:t>
            </a:r>
            <a:r>
              <a:rPr lang="fr-FR" dirty="0" err="1" smtClean="0"/>
              <a:t>inventory</a:t>
            </a:r>
            <a:r>
              <a:rPr lang="fr-FR" dirty="0" smtClean="0"/>
              <a:t>.  </a:t>
            </a:r>
          </a:p>
          <a:p>
            <a:pPr lvl="1"/>
            <a:endParaRPr lang="fr-FR" dirty="0" smtClean="0"/>
          </a:p>
          <a:p>
            <a:pPr lvl="1"/>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z="2800" dirty="0" smtClean="0"/>
              <a:t>Conclusion</a:t>
            </a:r>
            <a:endParaRPr lang="en-GB" sz="2000" dirty="0" smtClean="0"/>
          </a:p>
        </p:txBody>
      </p:sp>
      <p:sp>
        <p:nvSpPr>
          <p:cNvPr id="39939" name="Rectangle 3"/>
          <p:cNvSpPr>
            <a:spLocks noGrp="1" noChangeArrowheads="1"/>
          </p:cNvSpPr>
          <p:nvPr>
            <p:ph type="body" sz="half" idx="2"/>
          </p:nvPr>
        </p:nvSpPr>
        <p:spPr>
          <a:xfrm>
            <a:off x="338137" y="1149350"/>
            <a:ext cx="8351837" cy="5383212"/>
          </a:xfrm>
        </p:spPr>
        <p:txBody>
          <a:bodyPr/>
          <a:lstStyle/>
          <a:p>
            <a:r>
              <a:rPr lang="en-US" altLang="ja-JP" sz="2600" dirty="0" smtClean="0">
                <a:ea typeface="MS PGothic" pitchFamily="34" charset="-128"/>
              </a:rPr>
              <a:t>This Input Contribution is a base for the Disconnection cases to be </a:t>
            </a:r>
            <a:r>
              <a:rPr lang="en-US" altLang="ja-JP" sz="2600" dirty="0" smtClean="0">
                <a:ea typeface="MS PGothic" pitchFamily="34" charset="-128"/>
              </a:rPr>
              <a:t>accurately </a:t>
            </a:r>
            <a:r>
              <a:rPr lang="en-US" altLang="ja-JP" sz="2600" dirty="0" smtClean="0">
                <a:ea typeface="MS PGothic" pitchFamily="34" charset="-128"/>
              </a:rPr>
              <a:t>described in the TS.</a:t>
            </a:r>
          </a:p>
          <a:p>
            <a:r>
              <a:rPr lang="en-US" altLang="ja-JP" sz="2600" dirty="0" smtClean="0">
                <a:ea typeface="MS PGothic" pitchFamily="34" charset="-128"/>
              </a:rPr>
              <a:t>It is also a base document to discuss on all the cases for which the Disconnection protocol has to be standardized.</a:t>
            </a:r>
          </a:p>
          <a:p>
            <a:endParaRPr lang="en-US" altLang="ja-JP" sz="2600" dirty="0" smtClean="0">
              <a:ea typeface="MS PGothic" pitchFamily="34" charset="-128"/>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10449</TotalTime>
  <Pages>15</Pages>
  <Words>673</Words>
  <Application>Microsoft PowerPoint 4.0</Application>
  <PresentationFormat>Custom</PresentationFormat>
  <Paragraphs>64</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OMA Template</vt:lpstr>
      <vt:lpstr>OMA-CD-CPNS-2010-0203-INP_PN_GW_Disconnection_Cases</vt:lpstr>
      <vt:lpstr>Preamble</vt:lpstr>
      <vt:lpstr>Disconnection Cases</vt:lpstr>
      <vt:lpstr>Disconnection Cases</vt:lpstr>
      <vt:lpstr>Disconnection Cases</vt:lpstr>
      <vt:lpstr>Disconnection Cases</vt:lpstr>
      <vt:lpstr>Conclusion</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jfdeprun</cp:lastModifiedBy>
  <cp:revision>446</cp:revision>
  <cp:lastPrinted>1999-04-27T06:51:51Z</cp:lastPrinted>
  <dcterms:created xsi:type="dcterms:W3CDTF">2002-03-19T14:05:12Z</dcterms:created>
  <dcterms:modified xsi:type="dcterms:W3CDTF">2010-06-24T15:28:22Z</dcterms:modified>
</cp:coreProperties>
</file>