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293" r:id="rId2"/>
    <p:sldId id="296" r:id="rId3"/>
    <p:sldId id="297" r:id="rId4"/>
    <p:sldId id="298" r:id="rId5"/>
    <p:sldId id="299" r:id="rId6"/>
    <p:sldId id="311" r:id="rId7"/>
    <p:sldId id="302" r:id="rId8"/>
    <p:sldId id="301" r:id="rId9"/>
    <p:sldId id="312" r:id="rId10"/>
    <p:sldId id="303" r:id="rId11"/>
    <p:sldId id="304" r:id="rId12"/>
    <p:sldId id="307" r:id="rId13"/>
    <p:sldId id="305" r:id="rId14"/>
    <p:sldId id="309" r:id="rId15"/>
    <p:sldId id="308" r:id="rId16"/>
    <p:sldId id="306" r:id="rId17"/>
    <p:sldId id="313" r:id="rId1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EDCE"/>
    <a:srgbClr val="CCFFCC"/>
    <a:srgbClr val="FFCCCC"/>
    <a:srgbClr val="CC6600"/>
    <a:srgbClr val="FDB5C3"/>
    <a:srgbClr val="00CC00"/>
    <a:srgbClr val="000066"/>
    <a:srgbClr val="FFFFCC"/>
    <a:srgbClr val="99FFCC"/>
    <a:srgbClr val="33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autoAdjust="0"/>
    <p:restoredTop sz="96429" autoAdjust="0"/>
  </p:normalViewPr>
  <p:slideViewPr>
    <p:cSldViewPr>
      <p:cViewPr>
        <p:scale>
          <a:sx n="70" d="100"/>
          <a:sy n="70" d="100"/>
        </p:scale>
        <p:origin x="-1836" y="-1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491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815373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a:ln/>
        </p:spPr>
      </p:sp>
      <p:sp>
        <p:nvSpPr>
          <p:cNvPr id="17411" name="ノート プレースホルダー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kumimoji="1" lang="ja-JP" altLang="en-US" smtClean="0">
              <a:latin typeface="Arial" panose="020B0604020202020204" pitchFamily="34" charset="0"/>
            </a:endParaRPr>
          </a:p>
        </p:txBody>
      </p:sp>
    </p:spTree>
    <p:extLst>
      <p:ext uri="{BB962C8B-B14F-4D97-AF65-F5344CB8AC3E}">
        <p14:creationId xmlns:p14="http://schemas.microsoft.com/office/powerpoint/2010/main" val="973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9239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087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402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06265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8189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295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247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2382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499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948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ja-JP"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9pPr>
          </a:lstStyle>
          <a:p>
            <a:pPr>
              <a:lnSpc>
                <a:spcPct val="90000"/>
              </a:lnSpc>
              <a:defRPr/>
            </a:pPr>
            <a:r>
              <a:rPr lang="en-GB" altLang="ja-JP" sz="1000" b="1" smtClean="0">
                <a:ea typeface="ＭＳ Ｐゴシック" pitchFamily="50" charset="-128"/>
                <a:cs typeface="Times New Roman" pitchFamily="18" charset="0"/>
              </a:rPr>
              <a:t>© 2014 Open Mobile Alliance Ltd.  All Rights Reserved.</a:t>
            </a:r>
            <a:endParaRPr lang="en-US" altLang="zh-CN" sz="1000" b="1" smtClean="0">
              <a:ea typeface="SimSun" pitchFamily="2" charset="-122"/>
              <a:cs typeface="Times New Roman" pitchFamily="18" charset="0"/>
            </a:endParaRPr>
          </a:p>
          <a:p>
            <a:pPr>
              <a:lnSpc>
                <a:spcPct val="90000"/>
              </a:lnSpc>
              <a:defRPr/>
            </a:pPr>
            <a:r>
              <a:rPr lang="en-US" altLang="zh-CN" sz="900" b="1" smtClean="0">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smtClean="0">
                <a:latin typeface="Arial Narrow" pitchFamily="34" charset="0"/>
                <a:ea typeface="宋体" pitchFamily="2" charset="-122"/>
              </a:rPr>
              <a:t>OMA-&lt;GrpCode&gt;-2014-&lt;DocNum&gt;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pPr>
            <a:r>
              <a:rPr lang="en-US" altLang="zh-CN" sz="1800" b="1">
                <a:latin typeface="Arial Narrow" panose="020B0606020202030204" pitchFamily="34" charset="0"/>
                <a:ea typeface="SimSun" panose="02010600030101010101" pitchFamily="2" charset="-122"/>
              </a:rPr>
              <a:t>Slide #</a:t>
            </a:r>
            <a:fld id="{BED22B31-658E-4ED0-9CFE-DA73753E2E14}" type="slidenum">
              <a:rPr lang="en-US" altLang="zh-CN" sz="1800" b="1">
                <a:latin typeface="Arial Narrow" panose="020B0606020202030204" pitchFamily="34" charset="0"/>
                <a:ea typeface="SimSun" panose="02010600030101010101" pitchFamily="2" charset="-122"/>
              </a:rPr>
              <a:pPr algn="r">
                <a:lnSpc>
                  <a:spcPct val="90000"/>
                </a:lnSpc>
              </a:pPr>
              <a:t>‹#›</a:t>
            </a:fld>
            <a:r>
              <a:rPr lang="en-US" altLang="zh-CN" sz="1800" b="1">
                <a:latin typeface="Arial Narrow" panose="020B0606020202030204" pitchFamily="34" charset="0"/>
                <a:ea typeface="SimSun" panose="02010600030101010101" pitchFamily="2" charset="-122"/>
              </a:rPr>
              <a:t/>
            </a:r>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[OMA-Template-SlideDeck-20140101-I]</a:t>
            </a:r>
            <a:endParaRPr lang="en-US" altLang="zh-CN" sz="1800" b="1">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youtu.be/fsRFXgoOsW4"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CD </a:t>
            </a:r>
            <a:r>
              <a:rPr lang="en-US" altLang="zh-CN" b="1" dirty="0" smtClean="0">
                <a:latin typeface="Tahoma" panose="020B0604030504040204" pitchFamily="34" charset="0"/>
                <a:ea typeface="SimSun" panose="02010600030101010101" pitchFamily="2" charset="-122"/>
              </a:rPr>
              <a:t>(DWAPI)</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a:latin typeface="Tahoma" panose="020B0604030504040204" pitchFamily="34" charset="0"/>
                <a:ea typeface="SimSun" panose="02010600030101010101" pitchFamily="2" charset="-122"/>
              </a:rPr>
              <a:t>9</a:t>
            </a:r>
            <a:r>
              <a:rPr lang="en-US" altLang="zh-CN" b="1" dirty="0" smtClean="0">
                <a:latin typeface="Tahoma" panose="020B0604030504040204" pitchFamily="34" charset="0"/>
                <a:ea typeface="SimSun" panose="02010600030101010101" pitchFamily="2" charset="-122"/>
              </a:rPr>
              <a:t> </a:t>
            </a:r>
            <a:r>
              <a:rPr lang="en-US" altLang="zh-CN" b="1" dirty="0" smtClean="0">
                <a:latin typeface="Tahoma" panose="020B0604030504040204" pitchFamily="34" charset="0"/>
                <a:ea typeface="SimSun" panose="02010600030101010101" pitchFamily="2" charset="-122"/>
              </a:rPr>
              <a:t>November 2015</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sz="1800" b="1" dirty="0">
                <a:latin typeface="Tahoma" panose="020B0604030504040204" pitchFamily="34" charset="0"/>
                <a:ea typeface="SimSun" panose="02010600030101010101" pitchFamily="2" charset="-122"/>
              </a:rPr>
              <a:t>Max </a:t>
            </a:r>
            <a:r>
              <a:rPr lang="en-US" altLang="zh-CN" sz="1800" b="1" dirty="0" err="1">
                <a:latin typeface="Tahoma" panose="020B0604030504040204" pitchFamily="34" charset="0"/>
                <a:ea typeface="SimSun" panose="02010600030101010101" pitchFamily="2" charset="-122"/>
              </a:rPr>
              <a:t>Hata</a:t>
            </a:r>
            <a:r>
              <a:rPr lang="en-US" altLang="zh-CN" sz="1800" b="1" dirty="0">
                <a:latin typeface="Tahoma" panose="020B0604030504040204" pitchFamily="34" charset="0"/>
                <a:ea typeface="SimSun" panose="02010600030101010101" pitchFamily="2" charset="-122"/>
              </a:rPr>
              <a:t>, masato.hata.uf@s1.nttdocomo.com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Takafumi</a:t>
            </a: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Yamazoe</a:t>
            </a:r>
            <a:r>
              <a:rPr lang="en-US" altLang="zh-CN" sz="1800" b="1" dirty="0">
                <a:latin typeface="Tahoma" panose="020B0604030504040204" pitchFamily="34" charset="0"/>
                <a:ea typeface="SimSun" panose="02010600030101010101" pitchFamily="2" charset="-122"/>
              </a:rPr>
              <a:t>, yamazoet@nttdocomo.com</a:t>
            </a:r>
          </a:p>
          <a:p>
            <a:pPr>
              <a:lnSpc>
                <a:spcPct val="95000"/>
              </a:lnSpc>
              <a:spcAft>
                <a:spcPct val="35000"/>
              </a:spcAft>
            </a:pPr>
            <a:r>
              <a:rPr lang="en-US" altLang="zh-CN" b="1" dirty="0">
                <a:latin typeface="Tahoma" panose="020B0604030504040204" pitchFamily="34" charset="0"/>
                <a:ea typeface="SimSun" panose="02010600030101010101" pitchFamily="2" charset="-122"/>
              </a:rPr>
              <a:t>	Source:	NTT DOCOMO</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a:ea typeface="SimSun" panose="02010600030101010101" pitchFamily="2" charset="-122"/>
              </a:rPr>
              <a:t>OMA-CD-DWAPI-2015-0043</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2800" dirty="0" smtClean="0">
                <a:ea typeface="SimSun" panose="02010600030101010101" pitchFamily="2" charset="-122"/>
              </a:rPr>
              <a:t>Context of measurement sent from </a:t>
            </a:r>
            <a:r>
              <a:rPr lang="en-US" altLang="zh-CN" sz="2800" dirty="0" smtClean="0">
                <a:ea typeface="SimSun" panose="02010600030101010101" pitchFamily="2" charset="-122"/>
              </a:rPr>
              <a:t>APIs</a:t>
            </a:r>
            <a:br>
              <a:rPr lang="en-US" altLang="zh-CN" sz="2800" dirty="0" smtClean="0">
                <a:ea typeface="SimSun" panose="02010600030101010101" pitchFamily="2" charset="-122"/>
              </a:rPr>
            </a:br>
            <a:r>
              <a:rPr lang="en-US" altLang="zh-CN" sz="2800" dirty="0" smtClean="0">
                <a:ea typeface="SimSun" panose="02010600030101010101" pitchFamily="2" charset="-122"/>
              </a:rPr>
              <a:t>For Discussion</a:t>
            </a:r>
            <a:endParaRPr lang="en-US" altLang="zh-CN" sz="1600" dirty="0" smtClean="0">
              <a:ea typeface="SimSun" panose="02010600030101010101"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dirty="0" smtClean="0">
                <a:solidFill>
                  <a:srgbClr val="800000"/>
                </a:solidFill>
                <a:latin typeface="Tahoma" panose="020B0604030504040204" pitchFamily="34" charset="0"/>
                <a:ea typeface="SimSun" panose="02010600030101010101" pitchFamily="2" charset="-122"/>
              </a:rPr>
              <a:t>X</a:t>
            </a: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4"/>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SimSun"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正方形/長方形 70"/>
          <p:cNvSpPr/>
          <p:nvPr/>
        </p:nvSpPr>
        <p:spPr bwMode="auto">
          <a:xfrm>
            <a:off x="168137" y="37415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 name="正方形/長方形 2"/>
          <p:cNvSpPr/>
          <p:nvPr/>
        </p:nvSpPr>
        <p:spPr bwMode="auto">
          <a:xfrm>
            <a:off x="168137" y="23685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64" name="直線コネクタ 63"/>
          <p:cNvCxnSpPr/>
          <p:nvPr/>
        </p:nvCxnSpPr>
        <p:spPr bwMode="auto">
          <a:xfrm flipH="1" flipV="1">
            <a:off x="2902522" y="20637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65" name="直線矢印コネクタ 64"/>
          <p:cNvCxnSpPr/>
          <p:nvPr/>
        </p:nvCxnSpPr>
        <p:spPr bwMode="auto">
          <a:xfrm>
            <a:off x="2905786" y="38805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29" name="直線コネクタ 128"/>
          <p:cNvCxnSpPr/>
          <p:nvPr/>
        </p:nvCxnSpPr>
        <p:spPr bwMode="auto">
          <a:xfrm flipH="1" flipV="1">
            <a:off x="8211456" y="20637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8" name="直線コネクタ 127"/>
          <p:cNvCxnSpPr/>
          <p:nvPr/>
        </p:nvCxnSpPr>
        <p:spPr bwMode="auto">
          <a:xfrm flipH="1" flipV="1">
            <a:off x="7153865" y="20690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7" name="直線コネクタ 126"/>
          <p:cNvCxnSpPr/>
          <p:nvPr/>
        </p:nvCxnSpPr>
        <p:spPr bwMode="auto">
          <a:xfrm flipH="1" flipV="1">
            <a:off x="6091079" y="20690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6" name="直線コネクタ 125"/>
          <p:cNvCxnSpPr/>
          <p:nvPr/>
        </p:nvCxnSpPr>
        <p:spPr bwMode="auto">
          <a:xfrm flipH="1" flipV="1">
            <a:off x="5028616" y="20701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1" name="直線コネクタ 120"/>
          <p:cNvCxnSpPr/>
          <p:nvPr/>
        </p:nvCxnSpPr>
        <p:spPr bwMode="auto">
          <a:xfrm flipH="1" flipV="1">
            <a:off x="3967750" y="20772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sp>
        <p:nvSpPr>
          <p:cNvPr id="53" name="テキスト ボックス 52"/>
          <p:cNvSpPr txBox="1"/>
          <p:nvPr/>
        </p:nvSpPr>
        <p:spPr>
          <a:xfrm>
            <a:off x="5797901" y="2119634"/>
            <a:ext cx="559769" cy="276999"/>
          </a:xfrm>
          <a:prstGeom prst="rect">
            <a:avLst/>
          </a:prstGeom>
          <a:noFill/>
        </p:spPr>
        <p:txBody>
          <a:bodyPr wrap="none" rtlCol="0">
            <a:spAutoFit/>
          </a:bodyPr>
          <a:lstStyle/>
          <a:p>
            <a:pPr algn="ctr"/>
            <a:r>
              <a:rPr kumimoji="1" lang="en-US" altLang="ja-JP" sz="1200" dirty="0" smtClean="0"/>
              <a:t>3 min</a:t>
            </a:r>
            <a:endParaRPr kumimoji="1" lang="ja-JP" altLang="en-US" sz="1200" dirty="0"/>
          </a:p>
        </p:txBody>
      </p:sp>
      <p:sp>
        <p:nvSpPr>
          <p:cNvPr id="2" name="タイトル 1"/>
          <p:cNvSpPr>
            <a:spLocks noGrp="1"/>
          </p:cNvSpPr>
          <p:nvPr>
            <p:ph type="title"/>
          </p:nvPr>
        </p:nvSpPr>
        <p:spPr/>
        <p:txBody>
          <a:bodyPr/>
          <a:lstStyle/>
          <a:p>
            <a:r>
              <a:rPr kumimoji="1" lang="en-US" altLang="ja-JP" dirty="0" smtClean="0"/>
              <a:t>1. Thermistor-based Thermometers</a:t>
            </a:r>
            <a:endParaRPr kumimoji="1" lang="ja-JP" altLang="en-US" dirty="0"/>
          </a:p>
        </p:txBody>
      </p:sp>
      <p:cxnSp>
        <p:nvCxnSpPr>
          <p:cNvPr id="40" name="直線矢印コネクタ 39"/>
          <p:cNvCxnSpPr/>
          <p:nvPr/>
        </p:nvCxnSpPr>
        <p:spPr bwMode="auto">
          <a:xfrm>
            <a:off x="1100137" y="20637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46" name="楕円 34"/>
          <p:cNvSpPr/>
          <p:nvPr/>
        </p:nvSpPr>
        <p:spPr bwMode="auto">
          <a:xfrm>
            <a:off x="3888439" y="199431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7" name="楕円 35"/>
          <p:cNvSpPr/>
          <p:nvPr/>
        </p:nvSpPr>
        <p:spPr bwMode="auto">
          <a:xfrm>
            <a:off x="6014685" y="199431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8" name="楕円 36"/>
          <p:cNvSpPr/>
          <p:nvPr/>
        </p:nvSpPr>
        <p:spPr bwMode="auto">
          <a:xfrm>
            <a:off x="8136000" y="19910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2" name="テキスト ボックス 51"/>
          <p:cNvSpPr txBox="1"/>
          <p:nvPr/>
        </p:nvSpPr>
        <p:spPr>
          <a:xfrm>
            <a:off x="3646283" y="2119285"/>
            <a:ext cx="636713" cy="276999"/>
          </a:xfrm>
          <a:prstGeom prst="rect">
            <a:avLst/>
          </a:prstGeom>
          <a:noFill/>
        </p:spPr>
        <p:txBody>
          <a:bodyPr wrap="none" rtlCol="0">
            <a:spAutoFit/>
          </a:bodyPr>
          <a:lstStyle/>
          <a:p>
            <a:pPr algn="ctr"/>
            <a:r>
              <a:rPr kumimoji="1" lang="en-US" altLang="ja-JP" sz="1200" dirty="0" smtClean="0"/>
              <a:t>20 sec</a:t>
            </a:r>
            <a:endParaRPr kumimoji="1" lang="ja-JP" altLang="en-US" sz="1200" dirty="0"/>
          </a:p>
        </p:txBody>
      </p:sp>
      <p:sp>
        <p:nvSpPr>
          <p:cNvPr id="54" name="テキスト ボックス 53"/>
          <p:cNvSpPr txBox="1"/>
          <p:nvPr/>
        </p:nvSpPr>
        <p:spPr>
          <a:xfrm>
            <a:off x="7893459" y="2114383"/>
            <a:ext cx="644728" cy="276999"/>
          </a:xfrm>
          <a:prstGeom prst="rect">
            <a:avLst/>
          </a:prstGeom>
          <a:noFill/>
        </p:spPr>
        <p:txBody>
          <a:bodyPr wrap="none" rtlCol="0">
            <a:spAutoFit/>
          </a:bodyPr>
          <a:lstStyle/>
          <a:p>
            <a:pPr algn="ctr"/>
            <a:r>
              <a:rPr kumimoji="1" lang="en-US" altLang="ja-JP" sz="1200" dirty="0" smtClean="0"/>
              <a:t>10 min</a:t>
            </a:r>
            <a:endParaRPr kumimoji="1" lang="ja-JP" altLang="en-US" sz="1200" dirty="0"/>
          </a:p>
        </p:txBody>
      </p:sp>
      <p:sp>
        <p:nvSpPr>
          <p:cNvPr id="55" name="角丸四角形 54"/>
          <p:cNvSpPr/>
          <p:nvPr/>
        </p:nvSpPr>
        <p:spPr bwMode="auto">
          <a:xfrm>
            <a:off x="3674662" y="16710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56" name="角丸四角形 55"/>
          <p:cNvSpPr/>
          <p:nvPr/>
        </p:nvSpPr>
        <p:spPr bwMode="auto">
          <a:xfrm>
            <a:off x="5801455" y="16610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57" name="角丸四角形 56"/>
          <p:cNvSpPr/>
          <p:nvPr/>
        </p:nvSpPr>
        <p:spPr bwMode="auto">
          <a:xfrm>
            <a:off x="7925846" y="16702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37.0</a:t>
            </a:r>
            <a:r>
              <a:rPr kumimoji="0" lang="ja-JP" altLang="en-US" sz="1200" b="0" i="0" u="none" strike="noStrike" cap="none" normalizeH="0" baseline="0" dirty="0" smtClean="0">
                <a:ln>
                  <a:noFill/>
                </a:ln>
                <a:solidFill>
                  <a:schemeClr val="tx1"/>
                </a:solidFill>
                <a:effectLst/>
                <a:latin typeface="Arial" charset="0"/>
              </a:rPr>
              <a:t>℃</a:t>
            </a:r>
          </a:p>
        </p:txBody>
      </p:sp>
      <p:sp>
        <p:nvSpPr>
          <p:cNvPr id="60" name="テキスト ボックス 59"/>
          <p:cNvSpPr txBox="1"/>
          <p:nvPr/>
        </p:nvSpPr>
        <p:spPr>
          <a:xfrm rot="18352486">
            <a:off x="3753816" y="1350194"/>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1" name="テキスト ボックス 60"/>
          <p:cNvSpPr txBox="1"/>
          <p:nvPr/>
        </p:nvSpPr>
        <p:spPr>
          <a:xfrm rot="18352486">
            <a:off x="5860040" y="13501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2" name="テキスト ボックス 61"/>
          <p:cNvSpPr txBox="1"/>
          <p:nvPr/>
        </p:nvSpPr>
        <p:spPr>
          <a:xfrm rot="18352486">
            <a:off x="8003062" y="13501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6" name="左大かっこ 65"/>
          <p:cNvSpPr/>
          <p:nvPr/>
        </p:nvSpPr>
        <p:spPr bwMode="auto">
          <a:xfrm rot="5400000">
            <a:off x="2864613" y="1698659"/>
            <a:ext cx="173748" cy="202630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7" name="テキスト ボックス 66"/>
          <p:cNvSpPr txBox="1"/>
          <p:nvPr/>
        </p:nvSpPr>
        <p:spPr>
          <a:xfrm>
            <a:off x="3081337" y="27964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a:t>
            </a:r>
            <a:r>
              <a:rPr kumimoji="1" lang="en-US" altLang="ja-JP" sz="700" dirty="0" smtClean="0">
                <a:latin typeface="Consolas" panose="020B0609020204030204" pitchFamily="49" charset="0"/>
              </a:rPr>
              <a: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8" name="左大かっこ 67"/>
          <p:cNvSpPr/>
          <p:nvPr/>
        </p:nvSpPr>
        <p:spPr bwMode="auto">
          <a:xfrm rot="5400000">
            <a:off x="41937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9" name="テキスト ボックス 68"/>
          <p:cNvSpPr txBox="1"/>
          <p:nvPr/>
        </p:nvSpPr>
        <p:spPr>
          <a:xfrm>
            <a:off x="4014789" y="27964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2" name="角丸四角形 71"/>
          <p:cNvSpPr/>
          <p:nvPr/>
        </p:nvSpPr>
        <p:spPr bwMode="auto">
          <a:xfrm>
            <a:off x="4740461" y="16702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73" name="角丸四角形 72"/>
          <p:cNvSpPr/>
          <p:nvPr/>
        </p:nvSpPr>
        <p:spPr bwMode="auto">
          <a:xfrm>
            <a:off x="6868255" y="16702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36.9</a:t>
            </a:r>
            <a:r>
              <a:rPr kumimoji="0" lang="ja-JP" altLang="en-US" sz="1200" b="0" i="0" u="none" strike="noStrike" cap="none" normalizeH="0" baseline="0" dirty="0" smtClean="0">
                <a:ln>
                  <a:noFill/>
                </a:ln>
                <a:solidFill>
                  <a:schemeClr val="tx1"/>
                </a:solidFill>
                <a:effectLst/>
                <a:latin typeface="Arial" charset="0"/>
              </a:rPr>
              <a:t>℃</a:t>
            </a:r>
          </a:p>
        </p:txBody>
      </p:sp>
      <p:sp>
        <p:nvSpPr>
          <p:cNvPr id="74" name="楕円 35"/>
          <p:cNvSpPr/>
          <p:nvPr/>
        </p:nvSpPr>
        <p:spPr bwMode="auto">
          <a:xfrm>
            <a:off x="4954238" y="19943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楕円 35"/>
          <p:cNvSpPr/>
          <p:nvPr/>
        </p:nvSpPr>
        <p:spPr bwMode="auto">
          <a:xfrm>
            <a:off x="7079947" y="19943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6" name="テキスト ボックス 75"/>
          <p:cNvSpPr txBox="1"/>
          <p:nvPr/>
        </p:nvSpPr>
        <p:spPr>
          <a:xfrm>
            <a:off x="3180820" y="24094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77" name="テキスト ボックス 76"/>
          <p:cNvSpPr txBox="1"/>
          <p:nvPr/>
        </p:nvSpPr>
        <p:spPr>
          <a:xfrm>
            <a:off x="3953418" y="2398219"/>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8" name="左大かっこ 77"/>
          <p:cNvSpPr/>
          <p:nvPr/>
        </p:nvSpPr>
        <p:spPr bwMode="auto">
          <a:xfrm rot="5400000">
            <a:off x="52605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9" name="テキスト ボックス 78"/>
          <p:cNvSpPr txBox="1"/>
          <p:nvPr/>
        </p:nvSpPr>
        <p:spPr>
          <a:xfrm>
            <a:off x="5078145" y="2808356"/>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0" name="テキスト ボックス 79"/>
          <p:cNvSpPr txBox="1"/>
          <p:nvPr/>
        </p:nvSpPr>
        <p:spPr>
          <a:xfrm>
            <a:off x="5020374" y="240075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81" name="左大かっこ 80"/>
          <p:cNvSpPr/>
          <p:nvPr/>
        </p:nvSpPr>
        <p:spPr bwMode="auto">
          <a:xfrm rot="5400000">
            <a:off x="63273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2" name="テキスト ボックス 81"/>
          <p:cNvSpPr txBox="1"/>
          <p:nvPr/>
        </p:nvSpPr>
        <p:spPr>
          <a:xfrm>
            <a:off x="6148389" y="2807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value:36.8,</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3" name="テキスト ボックス 82"/>
          <p:cNvSpPr txBox="1"/>
          <p:nvPr/>
        </p:nvSpPr>
        <p:spPr>
          <a:xfrm>
            <a:off x="6134209" y="239859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84" name="左大かっこ 83"/>
          <p:cNvSpPr/>
          <p:nvPr/>
        </p:nvSpPr>
        <p:spPr bwMode="auto">
          <a:xfrm rot="5400000">
            <a:off x="73941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テキスト ボックス 84"/>
          <p:cNvSpPr txBox="1"/>
          <p:nvPr/>
        </p:nvSpPr>
        <p:spPr>
          <a:xfrm>
            <a:off x="7214965" y="2808356"/>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6" name="テキスト ボックス 85"/>
          <p:cNvSpPr txBox="1"/>
          <p:nvPr/>
        </p:nvSpPr>
        <p:spPr>
          <a:xfrm>
            <a:off x="7196137" y="23903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0" name="左大かっこ 89"/>
          <p:cNvSpPr/>
          <p:nvPr/>
        </p:nvSpPr>
        <p:spPr bwMode="auto">
          <a:xfrm rot="5400000">
            <a:off x="8420710"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1" name="テキスト ボックス 90"/>
          <p:cNvSpPr txBox="1"/>
          <p:nvPr/>
        </p:nvSpPr>
        <p:spPr>
          <a:xfrm>
            <a:off x="8248521" y="28006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solidFill>
                  <a:schemeClr val="accent1">
                    <a:lumMod val="50000"/>
                  </a:schemeClr>
                </a:solidFill>
                <a:latin typeface="Consolas" panose="020B0609020204030204" pitchFamily="49" charset="0"/>
              </a:rPr>
              <a:t>  accuracy:3,</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2" name="テキスト ボックス 91"/>
          <p:cNvSpPr txBox="1"/>
          <p:nvPr/>
        </p:nvSpPr>
        <p:spPr>
          <a:xfrm>
            <a:off x="8194720" y="23903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3" name="テキスト ボックス 92"/>
          <p:cNvSpPr txBox="1"/>
          <p:nvPr/>
        </p:nvSpPr>
        <p:spPr>
          <a:xfrm>
            <a:off x="132365" y="15960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94" name="テキスト ボックス 93"/>
          <p:cNvSpPr txBox="1"/>
          <p:nvPr/>
        </p:nvSpPr>
        <p:spPr>
          <a:xfrm>
            <a:off x="132365" y="24550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95" name="テキスト ボックス 94"/>
          <p:cNvSpPr txBox="1"/>
          <p:nvPr/>
        </p:nvSpPr>
        <p:spPr>
          <a:xfrm>
            <a:off x="137758" y="38044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97" name="直線矢印コネクタ 96"/>
          <p:cNvCxnSpPr/>
          <p:nvPr/>
        </p:nvCxnSpPr>
        <p:spPr bwMode="auto">
          <a:xfrm>
            <a:off x="3968633" y="38940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0" name="直線矢印コネクタ 99"/>
          <p:cNvCxnSpPr/>
          <p:nvPr/>
        </p:nvCxnSpPr>
        <p:spPr bwMode="auto">
          <a:xfrm>
            <a:off x="6097065" y="38940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1" name="直線矢印コネクタ 100"/>
          <p:cNvCxnSpPr/>
          <p:nvPr/>
        </p:nvCxnSpPr>
        <p:spPr bwMode="auto">
          <a:xfrm>
            <a:off x="7153865" y="38913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2" name="直線矢印コネクタ 101"/>
          <p:cNvCxnSpPr/>
          <p:nvPr/>
        </p:nvCxnSpPr>
        <p:spPr bwMode="auto">
          <a:xfrm>
            <a:off x="8211456" y="388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105" name="テキスト ボックス 104"/>
          <p:cNvSpPr txBox="1"/>
          <p:nvPr/>
        </p:nvSpPr>
        <p:spPr>
          <a:xfrm>
            <a:off x="3477945" y="41918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6" name="テキスト ボックス 105"/>
          <p:cNvSpPr txBox="1"/>
          <p:nvPr/>
        </p:nvSpPr>
        <p:spPr>
          <a:xfrm>
            <a:off x="4543426" y="41992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7" name="テキスト ボックス 106"/>
          <p:cNvSpPr txBox="1"/>
          <p:nvPr/>
        </p:nvSpPr>
        <p:spPr>
          <a:xfrm>
            <a:off x="5606782" y="41988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value:36.8,</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108" name="テキスト ボックス 107"/>
          <p:cNvSpPr txBox="1"/>
          <p:nvPr/>
        </p:nvSpPr>
        <p:spPr>
          <a:xfrm>
            <a:off x="6662737" y="41918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9" name="テキスト ボックス 108"/>
          <p:cNvSpPr txBox="1"/>
          <p:nvPr/>
        </p:nvSpPr>
        <p:spPr>
          <a:xfrm>
            <a:off x="7724774" y="41921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solidFill>
                  <a:schemeClr val="accent1">
                    <a:lumMod val="50000"/>
                  </a:schemeClr>
                </a:solidFill>
                <a:latin typeface="Consolas" panose="020B0609020204030204" pitchFamily="49" charset="0"/>
              </a:rPr>
              <a:t>  accuracy:3,</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136" name="直線矢印コネクタ 135"/>
          <p:cNvCxnSpPr/>
          <p:nvPr/>
        </p:nvCxnSpPr>
        <p:spPr bwMode="auto">
          <a:xfrm>
            <a:off x="5030997" y="38997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59" name="楕円 35"/>
          <p:cNvSpPr/>
          <p:nvPr/>
        </p:nvSpPr>
        <p:spPr bwMode="auto">
          <a:xfrm>
            <a:off x="2827206" y="19875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3" name="角丸四角形 62"/>
          <p:cNvSpPr/>
          <p:nvPr/>
        </p:nvSpPr>
        <p:spPr bwMode="auto">
          <a:xfrm>
            <a:off x="2608583" y="16696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36.5</a:t>
            </a:r>
            <a:r>
              <a:rPr kumimoji="0" lang="ja-JP" altLang="en-US" sz="1200" b="0" i="0" u="none" strike="noStrike" cap="none" normalizeH="0" baseline="0" dirty="0" smtClean="0">
                <a:ln>
                  <a:noFill/>
                </a:ln>
                <a:solidFill>
                  <a:schemeClr val="tx1"/>
                </a:solidFill>
                <a:effectLst/>
                <a:latin typeface="Arial" charset="0"/>
              </a:rPr>
              <a:t>℃</a:t>
            </a:r>
          </a:p>
        </p:txBody>
      </p:sp>
      <p:sp>
        <p:nvSpPr>
          <p:cNvPr id="70" name="テキスト ボックス 69"/>
          <p:cNvSpPr txBox="1"/>
          <p:nvPr/>
        </p:nvSpPr>
        <p:spPr>
          <a:xfrm>
            <a:off x="2415908" y="41853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87" name="直線コネクタ 86"/>
          <p:cNvCxnSpPr/>
          <p:nvPr/>
        </p:nvCxnSpPr>
        <p:spPr bwMode="auto">
          <a:xfrm flipH="1" flipV="1">
            <a:off x="1844016" y="20701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8" name="直線矢印コネクタ 87"/>
          <p:cNvCxnSpPr/>
          <p:nvPr/>
        </p:nvCxnSpPr>
        <p:spPr bwMode="auto">
          <a:xfrm>
            <a:off x="1847280" y="38868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89" name="楕円 35"/>
          <p:cNvSpPr/>
          <p:nvPr/>
        </p:nvSpPr>
        <p:spPr bwMode="auto">
          <a:xfrm>
            <a:off x="1768700" y="19938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6" name="角丸四角形 95"/>
          <p:cNvSpPr/>
          <p:nvPr/>
        </p:nvSpPr>
        <p:spPr bwMode="auto">
          <a:xfrm>
            <a:off x="1550077" y="16760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98" name="テキスト ボックス 97"/>
          <p:cNvSpPr txBox="1"/>
          <p:nvPr/>
        </p:nvSpPr>
        <p:spPr>
          <a:xfrm>
            <a:off x="1357402" y="41916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9" name="テキスト ボックス 18"/>
          <p:cNvSpPr txBox="1"/>
          <p:nvPr/>
        </p:nvSpPr>
        <p:spPr>
          <a:xfrm>
            <a:off x="1584686" y="1368515"/>
            <a:ext cx="484428" cy="276999"/>
          </a:xfrm>
          <a:prstGeom prst="rect">
            <a:avLst/>
          </a:prstGeom>
          <a:noFill/>
        </p:spPr>
        <p:txBody>
          <a:bodyPr wrap="none" rtlCol="0">
            <a:spAutoFit/>
          </a:bodyPr>
          <a:lstStyle/>
          <a:p>
            <a:r>
              <a:rPr kumimoji="1" lang="en-US" altLang="ja-JP" sz="1200" dirty="0" smtClean="0"/>
              <a:t>start</a:t>
            </a:r>
          </a:p>
        </p:txBody>
      </p:sp>
      <p:sp>
        <p:nvSpPr>
          <p:cNvPr id="110" name="左大かっこ 109"/>
          <p:cNvSpPr/>
          <p:nvPr/>
        </p:nvSpPr>
        <p:spPr bwMode="auto">
          <a:xfrm rot="5400000">
            <a:off x="1377595" y="25097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11" name="テキスト ボックス 110"/>
          <p:cNvSpPr txBox="1"/>
          <p:nvPr/>
        </p:nvSpPr>
        <p:spPr>
          <a:xfrm>
            <a:off x="947737" y="28110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12" name="テキスト ボックス 111"/>
          <p:cNvSpPr txBox="1"/>
          <p:nvPr/>
        </p:nvSpPr>
        <p:spPr>
          <a:xfrm>
            <a:off x="1137305" y="24128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8" name="グループ化 7"/>
          <p:cNvGrpSpPr/>
          <p:nvPr/>
        </p:nvGrpSpPr>
        <p:grpSpPr>
          <a:xfrm>
            <a:off x="185737" y="5340350"/>
            <a:ext cx="2730477" cy="972767"/>
            <a:chOff x="634047" y="5358183"/>
            <a:chExt cx="2730477" cy="972767"/>
          </a:xfrm>
        </p:grpSpPr>
        <p:sp>
          <p:nvSpPr>
            <p:cNvPr id="99" name="左大かっこ 98"/>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 name="テキスト ボックス 3"/>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103" name="テキスト ボックス 102"/>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104" name="テキスト ボックス 103"/>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113" name="直線矢印コネクタ 112"/>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114" name="テキスト ボックス 113"/>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115" name="テキスト ボックス 114"/>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7" name="正方形/長方形 6"/>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17" name="テキスト ボックス 116"/>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9205458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p:cNvSpPr/>
          <p:nvPr/>
        </p:nvSpPr>
        <p:spPr bwMode="auto">
          <a:xfrm>
            <a:off x="168137" y="36653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正方形/長方形 56"/>
          <p:cNvSpPr/>
          <p:nvPr/>
        </p:nvSpPr>
        <p:spPr bwMode="auto">
          <a:xfrm>
            <a:off x="168137" y="22923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 name="角丸四角形 2"/>
          <p:cNvSpPr/>
          <p:nvPr/>
        </p:nvSpPr>
        <p:spPr bwMode="auto">
          <a:xfrm>
            <a:off x="1252537" y="3571876"/>
            <a:ext cx="6389955" cy="1768474"/>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2. Infrared-based Thermometers</a:t>
            </a:r>
            <a:endParaRPr kumimoji="1" lang="ja-JP" altLang="en-US" dirty="0"/>
          </a:p>
        </p:txBody>
      </p:sp>
      <p:cxnSp>
        <p:nvCxnSpPr>
          <p:cNvPr id="184" name="直線コネクタ 183"/>
          <p:cNvCxnSpPr/>
          <p:nvPr/>
        </p:nvCxnSpPr>
        <p:spPr bwMode="auto">
          <a:xfrm flipH="1" flipV="1">
            <a:off x="2902522" y="19875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5" name="直線矢印コネクタ 184"/>
          <p:cNvCxnSpPr/>
          <p:nvPr/>
        </p:nvCxnSpPr>
        <p:spPr bwMode="auto">
          <a:xfrm>
            <a:off x="2905786" y="38043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86" name="直線コネクタ 185"/>
          <p:cNvCxnSpPr/>
          <p:nvPr/>
        </p:nvCxnSpPr>
        <p:spPr bwMode="auto">
          <a:xfrm flipH="1" flipV="1">
            <a:off x="8211456" y="19875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7" name="直線コネクタ 186"/>
          <p:cNvCxnSpPr/>
          <p:nvPr/>
        </p:nvCxnSpPr>
        <p:spPr bwMode="auto">
          <a:xfrm flipH="1" flipV="1">
            <a:off x="7153865" y="19928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8" name="直線コネクタ 187"/>
          <p:cNvCxnSpPr/>
          <p:nvPr/>
        </p:nvCxnSpPr>
        <p:spPr bwMode="auto">
          <a:xfrm flipH="1" flipV="1">
            <a:off x="6091079" y="19928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9" name="直線コネクタ 188"/>
          <p:cNvCxnSpPr/>
          <p:nvPr/>
        </p:nvCxnSpPr>
        <p:spPr bwMode="auto">
          <a:xfrm flipH="1" flipV="1">
            <a:off x="5028616" y="19939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90" name="直線コネクタ 189"/>
          <p:cNvCxnSpPr/>
          <p:nvPr/>
        </p:nvCxnSpPr>
        <p:spPr bwMode="auto">
          <a:xfrm flipH="1" flipV="1">
            <a:off x="3967750" y="20010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92" name="直線矢印コネクタ 191"/>
          <p:cNvCxnSpPr/>
          <p:nvPr/>
        </p:nvCxnSpPr>
        <p:spPr bwMode="auto">
          <a:xfrm>
            <a:off x="1100137" y="19875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93" name="楕円 34"/>
          <p:cNvSpPr/>
          <p:nvPr/>
        </p:nvSpPr>
        <p:spPr bwMode="auto">
          <a:xfrm>
            <a:off x="3888439"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4" name="楕円 35"/>
          <p:cNvSpPr/>
          <p:nvPr/>
        </p:nvSpPr>
        <p:spPr bwMode="auto">
          <a:xfrm>
            <a:off x="6014685"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5" name="楕円 36"/>
          <p:cNvSpPr/>
          <p:nvPr/>
        </p:nvSpPr>
        <p:spPr bwMode="auto">
          <a:xfrm>
            <a:off x="8136000" y="19148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7" name="テキスト ボックス 196"/>
          <p:cNvSpPr txBox="1"/>
          <p:nvPr/>
        </p:nvSpPr>
        <p:spPr>
          <a:xfrm>
            <a:off x="7939947" y="20381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198" name="角丸四角形 197"/>
          <p:cNvSpPr/>
          <p:nvPr/>
        </p:nvSpPr>
        <p:spPr bwMode="auto">
          <a:xfrm>
            <a:off x="3674662" y="15948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199" name="角丸四角形 198"/>
          <p:cNvSpPr/>
          <p:nvPr/>
        </p:nvSpPr>
        <p:spPr bwMode="auto">
          <a:xfrm>
            <a:off x="5801455" y="15848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200" name="角丸四角形 199"/>
          <p:cNvSpPr/>
          <p:nvPr/>
        </p:nvSpPr>
        <p:spPr bwMode="auto">
          <a:xfrm>
            <a:off x="7925846" y="15940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37.0</a:t>
            </a:r>
            <a:r>
              <a:rPr kumimoji="0" lang="ja-JP" altLang="en-US" sz="1200" b="0" i="0" u="none" strike="noStrike" cap="none" normalizeH="0" baseline="0" dirty="0" smtClean="0">
                <a:ln>
                  <a:noFill/>
                </a:ln>
                <a:solidFill>
                  <a:schemeClr val="tx1"/>
                </a:solidFill>
                <a:effectLst/>
                <a:latin typeface="Arial" charset="0"/>
              </a:rPr>
              <a:t>℃</a:t>
            </a:r>
          </a:p>
        </p:txBody>
      </p:sp>
      <p:sp>
        <p:nvSpPr>
          <p:cNvPr id="203" name="テキスト ボックス 202"/>
          <p:cNvSpPr txBox="1"/>
          <p:nvPr/>
        </p:nvSpPr>
        <p:spPr>
          <a:xfrm rot="18352486">
            <a:off x="8003062" y="12739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4" name="左大かっこ 203"/>
          <p:cNvSpPr/>
          <p:nvPr/>
        </p:nvSpPr>
        <p:spPr bwMode="auto">
          <a:xfrm rot="5400000">
            <a:off x="4988023" y="-5009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05" name="テキスト ボックス 204"/>
          <p:cNvSpPr txBox="1"/>
          <p:nvPr/>
        </p:nvSpPr>
        <p:spPr>
          <a:xfrm>
            <a:off x="7272337" y="27202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a:t>
            </a:r>
            <a:r>
              <a:rPr kumimoji="1" lang="en-US" altLang="ja-JP" sz="700" dirty="0" smtClean="0">
                <a:latin typeface="Consolas" panose="020B0609020204030204" pitchFamily="49" charset="0"/>
              </a:rPr>
              <a: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08" name="角丸四角形 207"/>
          <p:cNvSpPr/>
          <p:nvPr/>
        </p:nvSpPr>
        <p:spPr bwMode="auto">
          <a:xfrm>
            <a:off x="4740461" y="15940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209" name="角丸四角形 208"/>
          <p:cNvSpPr/>
          <p:nvPr/>
        </p:nvSpPr>
        <p:spPr bwMode="auto">
          <a:xfrm>
            <a:off x="6868255" y="15940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36.9</a:t>
            </a:r>
            <a:r>
              <a:rPr kumimoji="0" lang="ja-JP" altLang="en-US" sz="1200" b="0" i="0" u="none" strike="noStrike" cap="none" normalizeH="0" baseline="0" dirty="0" smtClean="0">
                <a:ln>
                  <a:noFill/>
                </a:ln>
                <a:solidFill>
                  <a:schemeClr val="tx1"/>
                </a:solidFill>
                <a:effectLst/>
                <a:latin typeface="Arial" charset="0"/>
              </a:rPr>
              <a:t>℃</a:t>
            </a:r>
          </a:p>
        </p:txBody>
      </p:sp>
      <p:sp>
        <p:nvSpPr>
          <p:cNvPr id="210" name="楕円 35"/>
          <p:cNvSpPr/>
          <p:nvPr/>
        </p:nvSpPr>
        <p:spPr bwMode="auto">
          <a:xfrm>
            <a:off x="4954238" y="19181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1" name="楕円 35"/>
          <p:cNvSpPr/>
          <p:nvPr/>
        </p:nvSpPr>
        <p:spPr bwMode="auto">
          <a:xfrm>
            <a:off x="7079947"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2" name="テキスト ボックス 211"/>
          <p:cNvSpPr txBox="1"/>
          <p:nvPr/>
        </p:nvSpPr>
        <p:spPr>
          <a:xfrm>
            <a:off x="4695129" y="23332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26" name="テキスト ボックス 225"/>
          <p:cNvSpPr txBox="1"/>
          <p:nvPr/>
        </p:nvSpPr>
        <p:spPr>
          <a:xfrm>
            <a:off x="132365" y="15198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27" name="テキスト ボックス 226"/>
          <p:cNvSpPr txBox="1"/>
          <p:nvPr/>
        </p:nvSpPr>
        <p:spPr>
          <a:xfrm>
            <a:off x="132365" y="23788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28" name="テキスト ボックス 227"/>
          <p:cNvSpPr txBox="1"/>
          <p:nvPr/>
        </p:nvSpPr>
        <p:spPr>
          <a:xfrm>
            <a:off x="137758" y="37282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229" name="直線矢印コネクタ 228"/>
          <p:cNvCxnSpPr/>
          <p:nvPr/>
        </p:nvCxnSpPr>
        <p:spPr bwMode="auto">
          <a:xfrm>
            <a:off x="3968633" y="38178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0" name="直線矢印コネクタ 229"/>
          <p:cNvCxnSpPr/>
          <p:nvPr/>
        </p:nvCxnSpPr>
        <p:spPr bwMode="auto">
          <a:xfrm>
            <a:off x="6097065" y="38178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1" name="直線矢印コネクタ 230"/>
          <p:cNvCxnSpPr/>
          <p:nvPr/>
        </p:nvCxnSpPr>
        <p:spPr bwMode="auto">
          <a:xfrm>
            <a:off x="7153865" y="38151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2" name="直線矢印コネクタ 231"/>
          <p:cNvCxnSpPr/>
          <p:nvPr/>
        </p:nvCxnSpPr>
        <p:spPr bwMode="auto">
          <a:xfrm>
            <a:off x="8211456" y="38111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33" name="テキスト ボックス 232"/>
          <p:cNvSpPr txBox="1"/>
          <p:nvPr/>
        </p:nvSpPr>
        <p:spPr>
          <a:xfrm>
            <a:off x="3477945" y="4115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4" name="テキスト ボックス 233"/>
          <p:cNvSpPr txBox="1"/>
          <p:nvPr/>
        </p:nvSpPr>
        <p:spPr>
          <a:xfrm>
            <a:off x="4543426" y="41230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5" name="テキスト ボックス 234"/>
          <p:cNvSpPr txBox="1"/>
          <p:nvPr/>
        </p:nvSpPr>
        <p:spPr>
          <a:xfrm>
            <a:off x="5606782" y="41226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236" name="テキスト ボックス 235"/>
          <p:cNvSpPr txBox="1"/>
          <p:nvPr/>
        </p:nvSpPr>
        <p:spPr>
          <a:xfrm>
            <a:off x="6662737" y="4115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7" name="テキスト ボックス 236"/>
          <p:cNvSpPr txBox="1"/>
          <p:nvPr/>
        </p:nvSpPr>
        <p:spPr>
          <a:xfrm>
            <a:off x="7724774" y="41159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238" name="直線矢印コネクタ 237"/>
          <p:cNvCxnSpPr/>
          <p:nvPr/>
        </p:nvCxnSpPr>
        <p:spPr bwMode="auto">
          <a:xfrm>
            <a:off x="5030997" y="38235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39" name="楕円 35"/>
          <p:cNvSpPr/>
          <p:nvPr/>
        </p:nvSpPr>
        <p:spPr bwMode="auto">
          <a:xfrm>
            <a:off x="2827206" y="19113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0" name="角丸四角形 239"/>
          <p:cNvSpPr/>
          <p:nvPr/>
        </p:nvSpPr>
        <p:spPr bwMode="auto">
          <a:xfrm>
            <a:off x="2608583" y="15934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36.5</a:t>
            </a:r>
            <a:r>
              <a:rPr kumimoji="0" lang="ja-JP" altLang="en-US" sz="1200" b="0" i="0" u="none" strike="noStrike" cap="none" normalizeH="0" baseline="0" dirty="0" smtClean="0">
                <a:ln>
                  <a:noFill/>
                </a:ln>
                <a:solidFill>
                  <a:schemeClr val="tx1"/>
                </a:solidFill>
                <a:effectLst/>
                <a:latin typeface="Arial" charset="0"/>
              </a:rPr>
              <a:t>℃</a:t>
            </a:r>
          </a:p>
        </p:txBody>
      </p:sp>
      <p:sp>
        <p:nvSpPr>
          <p:cNvPr id="241" name="テキスト ボックス 240"/>
          <p:cNvSpPr txBox="1"/>
          <p:nvPr/>
        </p:nvSpPr>
        <p:spPr>
          <a:xfrm>
            <a:off x="2415908" y="41091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242" name="直線コネクタ 241"/>
          <p:cNvCxnSpPr/>
          <p:nvPr/>
        </p:nvCxnSpPr>
        <p:spPr bwMode="auto">
          <a:xfrm flipH="1" flipV="1">
            <a:off x="1844016" y="19939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243" name="直線矢印コネクタ 242"/>
          <p:cNvCxnSpPr/>
          <p:nvPr/>
        </p:nvCxnSpPr>
        <p:spPr bwMode="auto">
          <a:xfrm>
            <a:off x="1847280" y="38106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44" name="楕円 35"/>
          <p:cNvSpPr/>
          <p:nvPr/>
        </p:nvSpPr>
        <p:spPr bwMode="auto">
          <a:xfrm>
            <a:off x="1768700" y="19176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5" name="角丸四角形 244"/>
          <p:cNvSpPr/>
          <p:nvPr/>
        </p:nvSpPr>
        <p:spPr bwMode="auto">
          <a:xfrm>
            <a:off x="1550077" y="15998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246" name="テキスト ボックス 245"/>
          <p:cNvSpPr txBox="1"/>
          <p:nvPr/>
        </p:nvSpPr>
        <p:spPr>
          <a:xfrm>
            <a:off x="1357402" y="41154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47" name="テキスト ボックス 246"/>
          <p:cNvSpPr txBox="1"/>
          <p:nvPr/>
        </p:nvSpPr>
        <p:spPr>
          <a:xfrm>
            <a:off x="1584686" y="1292315"/>
            <a:ext cx="484428" cy="276999"/>
          </a:xfrm>
          <a:prstGeom prst="rect">
            <a:avLst/>
          </a:prstGeom>
          <a:noFill/>
        </p:spPr>
        <p:txBody>
          <a:bodyPr wrap="none" rtlCol="0">
            <a:spAutoFit/>
          </a:bodyPr>
          <a:lstStyle/>
          <a:p>
            <a:r>
              <a:rPr kumimoji="1" lang="en-US" altLang="ja-JP" sz="1200" dirty="0" smtClean="0"/>
              <a:t>start</a:t>
            </a:r>
          </a:p>
        </p:txBody>
      </p:sp>
      <p:sp>
        <p:nvSpPr>
          <p:cNvPr id="248" name="左大かっこ 247"/>
          <p:cNvSpPr/>
          <p:nvPr/>
        </p:nvSpPr>
        <p:spPr bwMode="auto">
          <a:xfrm rot="5400000">
            <a:off x="1377595" y="24335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9" name="テキスト ボックス 248"/>
          <p:cNvSpPr txBox="1"/>
          <p:nvPr/>
        </p:nvSpPr>
        <p:spPr>
          <a:xfrm>
            <a:off x="947737" y="27348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50" name="テキスト ボックス 249"/>
          <p:cNvSpPr txBox="1"/>
          <p:nvPr/>
        </p:nvSpPr>
        <p:spPr>
          <a:xfrm>
            <a:off x="1137305" y="23366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251" name="左大かっこ 250"/>
          <p:cNvSpPr/>
          <p:nvPr/>
        </p:nvSpPr>
        <p:spPr bwMode="auto">
          <a:xfrm rot="5400000">
            <a:off x="8420710" y="24188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2" name="テキスト ボックス 251"/>
          <p:cNvSpPr txBox="1"/>
          <p:nvPr/>
        </p:nvSpPr>
        <p:spPr>
          <a:xfrm>
            <a:off x="8248521" y="27244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53" name="テキスト ボックス 252"/>
          <p:cNvSpPr txBox="1"/>
          <p:nvPr/>
        </p:nvSpPr>
        <p:spPr>
          <a:xfrm>
            <a:off x="8194720" y="23141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4" name="テキスト ボックス 3"/>
          <p:cNvSpPr txBox="1"/>
          <p:nvPr/>
        </p:nvSpPr>
        <p:spPr>
          <a:xfrm>
            <a:off x="3850045" y="48947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66" name="グループ化 65"/>
          <p:cNvGrpSpPr/>
          <p:nvPr/>
        </p:nvGrpSpPr>
        <p:grpSpPr>
          <a:xfrm>
            <a:off x="185737" y="5510583"/>
            <a:ext cx="2730477" cy="972767"/>
            <a:chOff x="634047" y="5358183"/>
            <a:chExt cx="2730477" cy="972767"/>
          </a:xfrm>
        </p:grpSpPr>
        <p:sp>
          <p:nvSpPr>
            <p:cNvPr id="67" name="左大かっこ 6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8" name="テキスト ボックス 6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69" name="テキスト ボックス 6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70" name="テキスト ボックス 6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71" name="直線矢印コネクタ 7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72" name="テキスト ボックス 7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73" name="テキスト ボックス 7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74" name="正方形/長方形 7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テキスト ボックス 7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522328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bwMode="auto">
          <a:xfrm>
            <a:off x="168137" y="35891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6" name="正方形/長方形 95"/>
          <p:cNvSpPr/>
          <p:nvPr/>
        </p:nvSpPr>
        <p:spPr bwMode="auto">
          <a:xfrm>
            <a:off x="168137" y="22161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3. Glucometers</a:t>
            </a:r>
            <a:endParaRPr kumimoji="1" lang="ja-JP" altLang="en-US" dirty="0"/>
          </a:p>
        </p:txBody>
      </p:sp>
      <p:sp>
        <p:nvSpPr>
          <p:cNvPr id="42" name="角丸四角形 41"/>
          <p:cNvSpPr/>
          <p:nvPr/>
        </p:nvSpPr>
        <p:spPr bwMode="auto">
          <a:xfrm>
            <a:off x="1328737" y="3511550"/>
            <a:ext cx="6313755" cy="1752600"/>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3" name="直線コネクタ 42"/>
          <p:cNvCxnSpPr/>
          <p:nvPr/>
        </p:nvCxnSpPr>
        <p:spPr bwMode="auto">
          <a:xfrm flipH="1" flipV="1">
            <a:off x="2902522" y="19113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2905786" y="37281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45" name="直線コネクタ 44"/>
          <p:cNvCxnSpPr/>
          <p:nvPr/>
        </p:nvCxnSpPr>
        <p:spPr bwMode="auto">
          <a:xfrm flipH="1" flipV="1">
            <a:off x="8211456" y="19113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6" name="直線コネクタ 45"/>
          <p:cNvCxnSpPr/>
          <p:nvPr/>
        </p:nvCxnSpPr>
        <p:spPr bwMode="auto">
          <a:xfrm flipH="1" flipV="1">
            <a:off x="7153865" y="19166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7" name="直線コネクタ 46"/>
          <p:cNvCxnSpPr/>
          <p:nvPr/>
        </p:nvCxnSpPr>
        <p:spPr bwMode="auto">
          <a:xfrm flipH="1" flipV="1">
            <a:off x="6091079" y="19166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8" name="直線コネクタ 47"/>
          <p:cNvCxnSpPr/>
          <p:nvPr/>
        </p:nvCxnSpPr>
        <p:spPr bwMode="auto">
          <a:xfrm flipH="1" flipV="1">
            <a:off x="5028616" y="19177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9" name="直線コネクタ 48"/>
          <p:cNvCxnSpPr/>
          <p:nvPr/>
        </p:nvCxnSpPr>
        <p:spPr bwMode="auto">
          <a:xfrm flipH="1" flipV="1">
            <a:off x="3967750" y="19248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0" name="直線矢印コネクタ 49"/>
          <p:cNvCxnSpPr/>
          <p:nvPr/>
        </p:nvCxnSpPr>
        <p:spPr bwMode="auto">
          <a:xfrm>
            <a:off x="1100137" y="19113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1" name="楕円 34"/>
          <p:cNvSpPr/>
          <p:nvPr/>
        </p:nvSpPr>
        <p:spPr bwMode="auto">
          <a:xfrm>
            <a:off x="3888439"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2" name="楕円 35"/>
          <p:cNvSpPr/>
          <p:nvPr/>
        </p:nvSpPr>
        <p:spPr bwMode="auto">
          <a:xfrm>
            <a:off x="6014685"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楕円 36"/>
          <p:cNvSpPr/>
          <p:nvPr/>
        </p:nvSpPr>
        <p:spPr bwMode="auto">
          <a:xfrm>
            <a:off x="8136000" y="18386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4" name="テキスト ボックス 53"/>
          <p:cNvSpPr txBox="1"/>
          <p:nvPr/>
        </p:nvSpPr>
        <p:spPr>
          <a:xfrm>
            <a:off x="7939947" y="19619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55" name="角丸四角形 54"/>
          <p:cNvSpPr/>
          <p:nvPr/>
        </p:nvSpPr>
        <p:spPr bwMode="auto">
          <a:xfrm>
            <a:off x="3674662" y="15186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355 </a:t>
            </a:r>
            <a:r>
              <a:rPr lang="en-US" altLang="ja-JP" sz="800" dirty="0">
                <a:latin typeface="Arial" charset="0"/>
              </a:rPr>
              <a:t>mg/dl</a:t>
            </a:r>
            <a:endParaRPr lang="ja-JP" altLang="en-US" sz="800" dirty="0">
              <a:latin typeface="Arial" charset="0"/>
            </a:endParaRPr>
          </a:p>
        </p:txBody>
      </p:sp>
      <p:sp>
        <p:nvSpPr>
          <p:cNvPr id="56" name="角丸四角形 55"/>
          <p:cNvSpPr/>
          <p:nvPr/>
        </p:nvSpPr>
        <p:spPr bwMode="auto">
          <a:xfrm>
            <a:off x="5801455" y="15086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357 </a:t>
            </a:r>
            <a:r>
              <a:rPr lang="en-US" altLang="ja-JP" sz="800" dirty="0">
                <a:latin typeface="Arial" charset="0"/>
              </a:rPr>
              <a:t>mg/dl</a:t>
            </a:r>
            <a:endParaRPr lang="ja-JP" altLang="en-US" sz="800" dirty="0">
              <a:latin typeface="Arial" charset="0"/>
            </a:endParaRPr>
          </a:p>
        </p:txBody>
      </p:sp>
      <p:sp>
        <p:nvSpPr>
          <p:cNvPr id="57" name="角丸四角形 56"/>
          <p:cNvSpPr/>
          <p:nvPr/>
        </p:nvSpPr>
        <p:spPr bwMode="auto">
          <a:xfrm>
            <a:off x="7925846"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359 mg/dl</a:t>
            </a:r>
            <a:endParaRPr kumimoji="0" lang="ja-JP" altLang="en-US" sz="800" b="0" i="0" u="none" strike="noStrike" cap="none" normalizeH="0" baseline="0" dirty="0" smtClean="0">
              <a:ln>
                <a:noFill/>
              </a:ln>
              <a:solidFill>
                <a:schemeClr val="tx1"/>
              </a:solidFill>
              <a:effectLst/>
              <a:latin typeface="Arial" charset="0"/>
            </a:endParaRPr>
          </a:p>
        </p:txBody>
      </p:sp>
      <p:sp>
        <p:nvSpPr>
          <p:cNvPr id="58" name="テキスト ボックス 57"/>
          <p:cNvSpPr txBox="1"/>
          <p:nvPr/>
        </p:nvSpPr>
        <p:spPr>
          <a:xfrm rot="18352486">
            <a:off x="8003062"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59" name="左大かっこ 58"/>
          <p:cNvSpPr/>
          <p:nvPr/>
        </p:nvSpPr>
        <p:spPr bwMode="auto">
          <a:xfrm rot="5400000">
            <a:off x="4988023" y="-5771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7272337" y="26440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value:359,</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角丸四角形 60"/>
          <p:cNvSpPr/>
          <p:nvPr/>
        </p:nvSpPr>
        <p:spPr bwMode="auto">
          <a:xfrm>
            <a:off x="4740461" y="15178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356 </a:t>
            </a:r>
            <a:r>
              <a:rPr lang="en-US" altLang="ja-JP" sz="800" dirty="0">
                <a:latin typeface="Arial" charset="0"/>
              </a:rPr>
              <a:t>mg/dl</a:t>
            </a:r>
            <a:endParaRPr lang="ja-JP" altLang="en-US" sz="800" dirty="0">
              <a:latin typeface="Arial" charset="0"/>
            </a:endParaRPr>
          </a:p>
        </p:txBody>
      </p:sp>
      <p:sp>
        <p:nvSpPr>
          <p:cNvPr id="62" name="角丸四角形 61"/>
          <p:cNvSpPr/>
          <p:nvPr/>
        </p:nvSpPr>
        <p:spPr bwMode="auto">
          <a:xfrm>
            <a:off x="6868255"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358 </a:t>
            </a:r>
            <a:r>
              <a:rPr lang="en-US" altLang="ja-JP" sz="800" dirty="0">
                <a:latin typeface="Arial" charset="0"/>
              </a:rPr>
              <a:t>mg/dl</a:t>
            </a:r>
            <a:endParaRPr lang="ja-JP" altLang="en-US" sz="800" dirty="0">
              <a:latin typeface="Arial" charset="0"/>
            </a:endParaRPr>
          </a:p>
        </p:txBody>
      </p:sp>
      <p:sp>
        <p:nvSpPr>
          <p:cNvPr id="63" name="楕円 35"/>
          <p:cNvSpPr/>
          <p:nvPr/>
        </p:nvSpPr>
        <p:spPr bwMode="auto">
          <a:xfrm>
            <a:off x="4954238" y="18419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4" name="楕円 35"/>
          <p:cNvSpPr/>
          <p:nvPr/>
        </p:nvSpPr>
        <p:spPr bwMode="auto">
          <a:xfrm>
            <a:off x="7079947"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5" name="テキスト ボックス 64"/>
          <p:cNvSpPr txBox="1"/>
          <p:nvPr/>
        </p:nvSpPr>
        <p:spPr>
          <a:xfrm>
            <a:off x="4695129" y="22570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66" name="テキスト ボックス 65"/>
          <p:cNvSpPr txBox="1"/>
          <p:nvPr/>
        </p:nvSpPr>
        <p:spPr>
          <a:xfrm>
            <a:off x="132365" y="14436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67" name="テキスト ボックス 66"/>
          <p:cNvSpPr txBox="1"/>
          <p:nvPr/>
        </p:nvSpPr>
        <p:spPr>
          <a:xfrm>
            <a:off x="132365" y="23026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68" name="テキスト ボックス 67"/>
          <p:cNvSpPr txBox="1"/>
          <p:nvPr/>
        </p:nvSpPr>
        <p:spPr>
          <a:xfrm>
            <a:off x="137758" y="36520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69" name="直線矢印コネクタ 68"/>
          <p:cNvCxnSpPr/>
          <p:nvPr/>
        </p:nvCxnSpPr>
        <p:spPr bwMode="auto">
          <a:xfrm>
            <a:off x="3968633"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0" name="直線矢印コネクタ 69"/>
          <p:cNvCxnSpPr/>
          <p:nvPr/>
        </p:nvCxnSpPr>
        <p:spPr bwMode="auto">
          <a:xfrm>
            <a:off x="6097065"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1" name="直線矢印コネクタ 70"/>
          <p:cNvCxnSpPr/>
          <p:nvPr/>
        </p:nvCxnSpPr>
        <p:spPr bwMode="auto">
          <a:xfrm>
            <a:off x="7153865" y="37389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2" name="直線矢印コネクタ 71"/>
          <p:cNvCxnSpPr/>
          <p:nvPr/>
        </p:nvCxnSpPr>
        <p:spPr bwMode="auto">
          <a:xfrm>
            <a:off x="8211456" y="37349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73" name="テキスト ボックス 72"/>
          <p:cNvSpPr txBox="1"/>
          <p:nvPr/>
        </p:nvSpPr>
        <p:spPr>
          <a:xfrm>
            <a:off x="3477945"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4" name="テキスト ボックス 73"/>
          <p:cNvSpPr txBox="1"/>
          <p:nvPr/>
        </p:nvSpPr>
        <p:spPr>
          <a:xfrm>
            <a:off x="4543426" y="40468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value:356,</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5" name="テキスト ボックス 74"/>
          <p:cNvSpPr txBox="1"/>
          <p:nvPr/>
        </p:nvSpPr>
        <p:spPr>
          <a:xfrm>
            <a:off x="5606782" y="40464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value:357,</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76" name="テキスト ボックス 75"/>
          <p:cNvSpPr txBox="1"/>
          <p:nvPr/>
        </p:nvSpPr>
        <p:spPr>
          <a:xfrm>
            <a:off x="6662737"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value:358,</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7" name="テキスト ボックス 76"/>
          <p:cNvSpPr txBox="1"/>
          <p:nvPr/>
        </p:nvSpPr>
        <p:spPr>
          <a:xfrm>
            <a:off x="7724774" y="40397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value:359,</a:t>
            </a:r>
            <a:endParaRPr kumimoji="1" lang="en-US" altLang="ja-JP" sz="700" dirty="0" smtClean="0">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78" name="直線矢印コネクタ 77"/>
          <p:cNvCxnSpPr/>
          <p:nvPr/>
        </p:nvCxnSpPr>
        <p:spPr bwMode="auto">
          <a:xfrm>
            <a:off x="5030997" y="37473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79" name="楕円 35"/>
          <p:cNvSpPr/>
          <p:nvPr/>
        </p:nvSpPr>
        <p:spPr bwMode="auto">
          <a:xfrm>
            <a:off x="2827206" y="18351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0" name="角丸四角形 79"/>
          <p:cNvSpPr/>
          <p:nvPr/>
        </p:nvSpPr>
        <p:spPr bwMode="auto">
          <a:xfrm>
            <a:off x="2608583" y="15172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354 </a:t>
            </a:r>
            <a:r>
              <a:rPr lang="en-US" altLang="ja-JP" sz="800" dirty="0">
                <a:latin typeface="Arial" charset="0"/>
              </a:rPr>
              <a:t>mg/dl</a:t>
            </a:r>
            <a:endParaRPr lang="ja-JP" altLang="en-US" sz="800" dirty="0">
              <a:latin typeface="Arial" charset="0"/>
            </a:endParaRPr>
          </a:p>
        </p:txBody>
      </p:sp>
      <p:sp>
        <p:nvSpPr>
          <p:cNvPr id="81" name="テキスト ボックス 80"/>
          <p:cNvSpPr txBox="1"/>
          <p:nvPr/>
        </p:nvSpPr>
        <p:spPr>
          <a:xfrm>
            <a:off x="2415908" y="40329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value:354,</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82" name="直線コネクタ 81"/>
          <p:cNvCxnSpPr/>
          <p:nvPr/>
        </p:nvCxnSpPr>
        <p:spPr bwMode="auto">
          <a:xfrm flipH="1" flipV="1">
            <a:off x="1844016" y="19177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3" name="直線矢印コネクタ 82"/>
          <p:cNvCxnSpPr/>
          <p:nvPr/>
        </p:nvCxnSpPr>
        <p:spPr bwMode="auto">
          <a:xfrm>
            <a:off x="1847280" y="37344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84" name="楕円 35"/>
          <p:cNvSpPr/>
          <p:nvPr/>
        </p:nvSpPr>
        <p:spPr bwMode="auto">
          <a:xfrm>
            <a:off x="1768700" y="18414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角丸四角形 84"/>
          <p:cNvSpPr/>
          <p:nvPr/>
        </p:nvSpPr>
        <p:spPr bwMode="auto">
          <a:xfrm>
            <a:off x="1550077" y="15236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86" name="テキスト ボックス 85"/>
          <p:cNvSpPr txBox="1"/>
          <p:nvPr/>
        </p:nvSpPr>
        <p:spPr>
          <a:xfrm>
            <a:off x="1357402" y="40392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7" name="テキスト ボックス 86"/>
          <p:cNvSpPr txBox="1"/>
          <p:nvPr/>
        </p:nvSpPr>
        <p:spPr>
          <a:xfrm>
            <a:off x="1584686" y="1216115"/>
            <a:ext cx="484428" cy="276999"/>
          </a:xfrm>
          <a:prstGeom prst="rect">
            <a:avLst/>
          </a:prstGeom>
          <a:noFill/>
        </p:spPr>
        <p:txBody>
          <a:bodyPr wrap="none" rtlCol="0">
            <a:spAutoFit/>
          </a:bodyPr>
          <a:lstStyle/>
          <a:p>
            <a:r>
              <a:rPr kumimoji="1" lang="en-US" altLang="ja-JP" sz="1200" dirty="0" smtClean="0"/>
              <a:t>start</a:t>
            </a:r>
          </a:p>
        </p:txBody>
      </p:sp>
      <p:sp>
        <p:nvSpPr>
          <p:cNvPr id="88" name="左大かっこ 87"/>
          <p:cNvSpPr/>
          <p:nvPr/>
        </p:nvSpPr>
        <p:spPr bwMode="auto">
          <a:xfrm rot="5400000">
            <a:off x="1377595" y="23573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9" name="テキスト ボックス 88"/>
          <p:cNvSpPr txBox="1"/>
          <p:nvPr/>
        </p:nvSpPr>
        <p:spPr>
          <a:xfrm>
            <a:off x="947737" y="26586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0" name="テキスト ボックス 89"/>
          <p:cNvSpPr txBox="1"/>
          <p:nvPr/>
        </p:nvSpPr>
        <p:spPr>
          <a:xfrm>
            <a:off x="1137305" y="22604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1" name="左大かっこ 90"/>
          <p:cNvSpPr/>
          <p:nvPr/>
        </p:nvSpPr>
        <p:spPr bwMode="auto">
          <a:xfrm rot="5400000">
            <a:off x="8420710" y="23426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2" name="テキスト ボックス 91"/>
          <p:cNvSpPr txBox="1"/>
          <p:nvPr/>
        </p:nvSpPr>
        <p:spPr>
          <a:xfrm>
            <a:off x="8248521" y="26482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value:359,</a:t>
            </a:r>
            <a:endParaRPr kumimoji="1" lang="en-US" altLang="ja-JP" sz="700" dirty="0" smtClean="0">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3" name="テキスト ボックス 92"/>
          <p:cNvSpPr txBox="1"/>
          <p:nvPr/>
        </p:nvSpPr>
        <p:spPr>
          <a:xfrm>
            <a:off x="8194720" y="22379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7" name="テキスト ボックス 96"/>
          <p:cNvSpPr txBox="1"/>
          <p:nvPr/>
        </p:nvSpPr>
        <p:spPr>
          <a:xfrm>
            <a:off x="3850045" y="48185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94" name="グループ化 93"/>
          <p:cNvGrpSpPr/>
          <p:nvPr/>
        </p:nvGrpSpPr>
        <p:grpSpPr>
          <a:xfrm>
            <a:off x="185737" y="5510583"/>
            <a:ext cx="2730477" cy="972767"/>
            <a:chOff x="634047" y="5358183"/>
            <a:chExt cx="2730477" cy="972767"/>
          </a:xfrm>
        </p:grpSpPr>
        <p:sp>
          <p:nvSpPr>
            <p:cNvPr id="98" name="左大かっこ 97"/>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9" name="テキスト ボックス 98"/>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100" name="テキスト ボックス 99"/>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101" name="テキスト ボックス 100"/>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102" name="直線矢印コネクタ 101"/>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103" name="テキスト ボックス 102"/>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104" name="テキスト ボックス 103"/>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105" name="正方形/長方形 104"/>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06" name="テキスト ボックス 105"/>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380136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p:cNvSpPr/>
          <p:nvPr/>
        </p:nvSpPr>
        <p:spPr bwMode="auto">
          <a:xfrm>
            <a:off x="168137" y="35129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正方形/長方形 56"/>
          <p:cNvSpPr/>
          <p:nvPr/>
        </p:nvSpPr>
        <p:spPr bwMode="auto">
          <a:xfrm>
            <a:off x="168137" y="21399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4. Weight </a:t>
            </a:r>
            <a:r>
              <a:rPr kumimoji="1" lang="en-US" altLang="ja-JP" dirty="0"/>
              <a:t>Scale Body Composition </a:t>
            </a:r>
            <a:r>
              <a:rPr kumimoji="1" lang="en-US" altLang="ja-JP" dirty="0" smtClean="0"/>
              <a:t>Analyzers</a:t>
            </a:r>
            <a:endParaRPr kumimoji="1" lang="ja-JP" altLang="en-US" dirty="0"/>
          </a:p>
        </p:txBody>
      </p:sp>
      <p:sp>
        <p:nvSpPr>
          <p:cNvPr id="3" name="角丸四角形 2"/>
          <p:cNvSpPr/>
          <p:nvPr/>
        </p:nvSpPr>
        <p:spPr bwMode="auto">
          <a:xfrm>
            <a:off x="1255824" y="3435350"/>
            <a:ext cx="6386668" cy="1752600"/>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 name="直線コネクタ 3"/>
          <p:cNvCxnSpPr/>
          <p:nvPr/>
        </p:nvCxnSpPr>
        <p:spPr bwMode="auto">
          <a:xfrm flipH="1" flipV="1">
            <a:off x="2902522" y="18351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6519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8351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8404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8404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8415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8486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8351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7624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5" name="テキスト ボックス 14"/>
          <p:cNvSpPr txBox="1"/>
          <p:nvPr/>
        </p:nvSpPr>
        <p:spPr>
          <a:xfrm>
            <a:off x="7939947" y="18857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16" name="角丸四角形 15"/>
          <p:cNvSpPr/>
          <p:nvPr/>
        </p:nvSpPr>
        <p:spPr bwMode="auto">
          <a:xfrm>
            <a:off x="3674662" y="14424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69.2 </a:t>
            </a:r>
            <a:r>
              <a:rPr lang="en-US" altLang="ja-JP" sz="1050" dirty="0">
                <a:latin typeface="Arial" charset="0"/>
              </a:rPr>
              <a:t>kg</a:t>
            </a:r>
            <a:endParaRPr lang="ja-JP" altLang="en-US" sz="1050" dirty="0">
              <a:latin typeface="Arial" charset="0"/>
            </a:endParaRPr>
          </a:p>
        </p:txBody>
      </p:sp>
      <p:sp>
        <p:nvSpPr>
          <p:cNvPr id="17" name="角丸四角形 16"/>
          <p:cNvSpPr/>
          <p:nvPr/>
        </p:nvSpPr>
        <p:spPr bwMode="auto">
          <a:xfrm>
            <a:off x="5801455" y="14324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70.8 </a:t>
            </a:r>
            <a:r>
              <a:rPr lang="en-US" altLang="ja-JP" sz="1050" dirty="0">
                <a:latin typeface="Arial" charset="0"/>
              </a:rPr>
              <a:t>kg</a:t>
            </a:r>
            <a:endParaRPr lang="ja-JP" altLang="en-US" sz="1050" dirty="0">
              <a:latin typeface="Arial" charset="0"/>
            </a:endParaRPr>
          </a:p>
        </p:txBody>
      </p:sp>
      <p:sp>
        <p:nvSpPr>
          <p:cNvPr id="18" name="角丸四角形 17"/>
          <p:cNvSpPr/>
          <p:nvPr/>
        </p:nvSpPr>
        <p:spPr bwMode="auto">
          <a:xfrm>
            <a:off x="7925846" y="14416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71.3 </a:t>
            </a:r>
            <a:r>
              <a:rPr lang="en-US" altLang="ja-JP" sz="1050" dirty="0">
                <a:latin typeface="Arial" charset="0"/>
              </a:rPr>
              <a:t>kg</a:t>
            </a:r>
            <a:endParaRPr lang="ja-JP" altLang="en-US" sz="1050" dirty="0">
              <a:latin typeface="Arial" charset="0"/>
            </a:endParaRPr>
          </a:p>
        </p:txBody>
      </p:sp>
      <p:sp>
        <p:nvSpPr>
          <p:cNvPr id="19" name="テキスト ボックス 18"/>
          <p:cNvSpPr txBox="1"/>
          <p:nvPr/>
        </p:nvSpPr>
        <p:spPr>
          <a:xfrm rot="18352486">
            <a:off x="8003062" y="11215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 name="左大かっこ 19"/>
          <p:cNvSpPr/>
          <p:nvPr/>
        </p:nvSpPr>
        <p:spPr bwMode="auto">
          <a:xfrm rot="5400000">
            <a:off x="4988023" y="-6533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7272337" y="2567840"/>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2" name="角丸四角形 21"/>
          <p:cNvSpPr/>
          <p:nvPr/>
        </p:nvSpPr>
        <p:spPr bwMode="auto">
          <a:xfrm>
            <a:off x="4740461" y="14416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69.9 </a:t>
            </a:r>
            <a:r>
              <a:rPr lang="en-US" altLang="ja-JP" sz="1050" dirty="0">
                <a:latin typeface="Arial" charset="0"/>
              </a:rPr>
              <a:t>kg</a:t>
            </a:r>
            <a:endParaRPr lang="ja-JP" altLang="en-US" sz="1050" dirty="0">
              <a:latin typeface="Arial" charset="0"/>
            </a:endParaRPr>
          </a:p>
        </p:txBody>
      </p:sp>
      <p:sp>
        <p:nvSpPr>
          <p:cNvPr id="23" name="角丸四角形 22"/>
          <p:cNvSpPr/>
          <p:nvPr/>
        </p:nvSpPr>
        <p:spPr bwMode="auto">
          <a:xfrm>
            <a:off x="6868255" y="14416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71.0 </a:t>
            </a:r>
            <a:r>
              <a:rPr lang="en-US" altLang="ja-JP" sz="1050" dirty="0">
                <a:latin typeface="Arial" charset="0"/>
              </a:rPr>
              <a:t>kg</a:t>
            </a:r>
            <a:endParaRPr lang="ja-JP" altLang="en-US" sz="1050" dirty="0">
              <a:latin typeface="Arial" charset="0"/>
            </a:endParaRPr>
          </a:p>
        </p:txBody>
      </p:sp>
      <p:sp>
        <p:nvSpPr>
          <p:cNvPr id="24" name="楕円 35"/>
          <p:cNvSpPr/>
          <p:nvPr/>
        </p:nvSpPr>
        <p:spPr bwMode="auto">
          <a:xfrm>
            <a:off x="4954238" y="17657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6" name="テキスト ボックス 25"/>
          <p:cNvSpPr txBox="1"/>
          <p:nvPr/>
        </p:nvSpPr>
        <p:spPr>
          <a:xfrm>
            <a:off x="4695129" y="21808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7" name="テキスト ボックス 26"/>
          <p:cNvSpPr txBox="1"/>
          <p:nvPr/>
        </p:nvSpPr>
        <p:spPr>
          <a:xfrm>
            <a:off x="132365" y="13674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2264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5758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6654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6654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6627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6587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3963208"/>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value:69.2,</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397060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value:69.9,</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3970239"/>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value:70.8,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3963208"/>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8" name="テキスト ボックス 37"/>
          <p:cNvSpPr txBox="1"/>
          <p:nvPr/>
        </p:nvSpPr>
        <p:spPr>
          <a:xfrm>
            <a:off x="7724774" y="3963551"/>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6711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7589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4410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68.3 kg</a:t>
            </a:r>
            <a:endParaRPr lang="ja-JP" altLang="en-US" sz="1050" dirty="0">
              <a:latin typeface="Arial" charset="0"/>
            </a:endParaRPr>
          </a:p>
        </p:txBody>
      </p:sp>
      <p:sp>
        <p:nvSpPr>
          <p:cNvPr id="42" name="テキスト ボックス 41"/>
          <p:cNvSpPr txBox="1"/>
          <p:nvPr/>
        </p:nvSpPr>
        <p:spPr>
          <a:xfrm>
            <a:off x="2415908" y="395670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value:68.3,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8415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6582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7652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4474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396305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139915"/>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2811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582483"/>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1842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2" name="左大かっこ 51"/>
          <p:cNvSpPr/>
          <p:nvPr/>
        </p:nvSpPr>
        <p:spPr bwMode="auto">
          <a:xfrm rot="5400000">
            <a:off x="8420710" y="22664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テキスト ボックス 52"/>
          <p:cNvSpPr txBox="1"/>
          <p:nvPr/>
        </p:nvSpPr>
        <p:spPr>
          <a:xfrm>
            <a:off x="8248521" y="2572049"/>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4" name="テキスト ボックス 53"/>
          <p:cNvSpPr txBox="1"/>
          <p:nvPr/>
        </p:nvSpPr>
        <p:spPr>
          <a:xfrm>
            <a:off x="8194720" y="21617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8" name="テキスト ボックス 57"/>
          <p:cNvSpPr txBox="1"/>
          <p:nvPr/>
        </p:nvSpPr>
        <p:spPr>
          <a:xfrm>
            <a:off x="3850045" y="47423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59" name="グループ化 58"/>
          <p:cNvGrpSpPr/>
          <p:nvPr/>
        </p:nvGrpSpPr>
        <p:grpSpPr>
          <a:xfrm>
            <a:off x="185737" y="5510583"/>
            <a:ext cx="2730477" cy="972767"/>
            <a:chOff x="634047" y="5358183"/>
            <a:chExt cx="2730477" cy="972767"/>
          </a:xfrm>
        </p:grpSpPr>
        <p:sp>
          <p:nvSpPr>
            <p:cNvPr id="60" name="左大かっこ 59"/>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1" name="テキスト ボックス 60"/>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62" name="テキスト ボックス 61"/>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63" name="テキスト ボックス 62"/>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64" name="直線矢印コネクタ 63"/>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65" name="テキスト ボックス 64"/>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66" name="テキスト ボックス 65"/>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67" name="正方形/長方形 66"/>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8" name="テキスト ボックス 67"/>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8510422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正方形/長方形 83"/>
          <p:cNvSpPr/>
          <p:nvPr/>
        </p:nvSpPr>
        <p:spPr bwMode="auto">
          <a:xfrm>
            <a:off x="168137" y="3589129"/>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正方形/長方形 84"/>
          <p:cNvSpPr/>
          <p:nvPr/>
        </p:nvSpPr>
        <p:spPr bwMode="auto">
          <a:xfrm>
            <a:off x="168137" y="2216148"/>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5. Pulse Oximeters</a:t>
            </a:r>
            <a:endParaRPr kumimoji="1" lang="ja-JP" altLang="en-US" dirty="0"/>
          </a:p>
        </p:txBody>
      </p:sp>
      <p:cxnSp>
        <p:nvCxnSpPr>
          <p:cNvPr id="4" name="直線コネクタ 3"/>
          <p:cNvCxnSpPr/>
          <p:nvPr/>
        </p:nvCxnSpPr>
        <p:spPr bwMode="auto">
          <a:xfrm flipH="1" flipV="1">
            <a:off x="2902522" y="191134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72810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911348"/>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916657"/>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916657"/>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917733"/>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92488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911348"/>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83862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effectLst/>
              <a:latin typeface="Arial" charset="0"/>
            </a:endParaRPr>
          </a:p>
        </p:txBody>
      </p:sp>
      <p:sp>
        <p:nvSpPr>
          <p:cNvPr id="16" name="角丸四角形 15"/>
          <p:cNvSpPr/>
          <p:nvPr/>
        </p:nvSpPr>
        <p:spPr bwMode="auto">
          <a:xfrm>
            <a:off x="3674662" y="151866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17" name="角丸四角形 16"/>
          <p:cNvSpPr/>
          <p:nvPr/>
        </p:nvSpPr>
        <p:spPr bwMode="auto">
          <a:xfrm>
            <a:off x="5801455" y="150859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18" name="角丸四角形 17"/>
          <p:cNvSpPr/>
          <p:nvPr/>
        </p:nvSpPr>
        <p:spPr bwMode="auto">
          <a:xfrm>
            <a:off x="7925846"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2" name="角丸四角形 21"/>
          <p:cNvSpPr/>
          <p:nvPr/>
        </p:nvSpPr>
        <p:spPr bwMode="auto">
          <a:xfrm>
            <a:off x="4740461" y="1517869"/>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3" name="角丸四角形 22"/>
          <p:cNvSpPr/>
          <p:nvPr/>
        </p:nvSpPr>
        <p:spPr bwMode="auto">
          <a:xfrm>
            <a:off x="6868255"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4" name="楕円 35"/>
          <p:cNvSpPr/>
          <p:nvPr/>
        </p:nvSpPr>
        <p:spPr bwMode="auto">
          <a:xfrm>
            <a:off x="4954238" y="1841912"/>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7" name="テキスト ボックス 26"/>
          <p:cNvSpPr txBox="1"/>
          <p:nvPr/>
        </p:nvSpPr>
        <p:spPr>
          <a:xfrm>
            <a:off x="132365" y="1443690"/>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302650"/>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652041"/>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738918"/>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73494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40468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404643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solidFill>
                  <a:schemeClr val="accent1">
                    <a:lumMod val="50000"/>
                  </a:schemeClr>
                </a:solidFill>
                <a:latin typeface="Consolas" panose="020B0609020204030204" pitchFamily="49" charset="0"/>
              </a:rPr>
              <a:t>}</a:t>
            </a:r>
            <a:endParaRPr kumimoji="1" lang="ja-JP" altLang="en-US" sz="700" dirty="0">
              <a:solidFill>
                <a:schemeClr val="accent1">
                  <a:lumMod val="50000"/>
                </a:schemeClr>
              </a:solidFill>
              <a:latin typeface="Consolas" panose="020B0609020204030204" pitchFamily="49" charset="0"/>
            </a:endParaRPr>
          </a:p>
        </p:txBody>
      </p:sp>
      <p:sp>
        <p:nvSpPr>
          <p:cNvPr id="38" name="テキスト ボックス 37"/>
          <p:cNvSpPr txBox="1"/>
          <p:nvPr/>
        </p:nvSpPr>
        <p:spPr>
          <a:xfrm>
            <a:off x="7724774" y="40397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74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835147"/>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51728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42" name="テキスト ボックス 41"/>
          <p:cNvSpPr txBox="1"/>
          <p:nvPr/>
        </p:nvSpPr>
        <p:spPr>
          <a:xfrm>
            <a:off x="2415908" y="40329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91769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73445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841497"/>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52363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403925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216113"/>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357327"/>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658681"/>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260460"/>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6" name="テキスト ボックス 55"/>
          <p:cNvSpPr txBox="1"/>
          <p:nvPr/>
        </p:nvSpPr>
        <p:spPr>
          <a:xfrm>
            <a:off x="2630626" y="19668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57" name="左大かっこ 56"/>
          <p:cNvSpPr/>
          <p:nvPr/>
        </p:nvSpPr>
        <p:spPr bwMode="auto">
          <a:xfrm rot="5400000">
            <a:off x="2333555" y="2077315"/>
            <a:ext cx="173748" cy="964185"/>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8" name="テキスト ボックス 57"/>
          <p:cNvSpPr txBox="1"/>
          <p:nvPr/>
        </p:nvSpPr>
        <p:spPr>
          <a:xfrm>
            <a:off x="3081337"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9" name="左大かっこ 58"/>
          <p:cNvSpPr/>
          <p:nvPr/>
        </p:nvSpPr>
        <p:spPr bwMode="auto">
          <a:xfrm rot="5400000">
            <a:off x="41937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4014789"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テキスト ボックス 60"/>
          <p:cNvSpPr txBox="1"/>
          <p:nvPr/>
        </p:nvSpPr>
        <p:spPr>
          <a:xfrm>
            <a:off x="2243137" y="2257089"/>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62" name="テキスト ボックス 61"/>
          <p:cNvSpPr txBox="1"/>
          <p:nvPr/>
        </p:nvSpPr>
        <p:spPr>
          <a:xfrm>
            <a:off x="3953418" y="2245817"/>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3" name="左大かっこ 62"/>
          <p:cNvSpPr/>
          <p:nvPr/>
        </p:nvSpPr>
        <p:spPr bwMode="auto">
          <a:xfrm rot="5400000">
            <a:off x="52605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4" name="テキスト ボックス 63"/>
          <p:cNvSpPr txBox="1"/>
          <p:nvPr/>
        </p:nvSpPr>
        <p:spPr>
          <a:xfrm>
            <a:off x="507814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5" name="テキスト ボックス 64"/>
          <p:cNvSpPr txBox="1"/>
          <p:nvPr/>
        </p:nvSpPr>
        <p:spPr>
          <a:xfrm>
            <a:off x="5020374" y="224835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6" name="左大かっこ 65"/>
          <p:cNvSpPr/>
          <p:nvPr/>
        </p:nvSpPr>
        <p:spPr bwMode="auto">
          <a:xfrm rot="5400000">
            <a:off x="63273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7" name="テキスト ボックス 66"/>
          <p:cNvSpPr txBox="1"/>
          <p:nvPr/>
        </p:nvSpPr>
        <p:spPr>
          <a:xfrm>
            <a:off x="6148389" y="26552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accuracy:2,</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8" name="テキスト ボックス 67"/>
          <p:cNvSpPr txBox="1"/>
          <p:nvPr/>
        </p:nvSpPr>
        <p:spPr>
          <a:xfrm>
            <a:off x="6134209" y="224619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9" name="左大かっこ 68"/>
          <p:cNvSpPr/>
          <p:nvPr/>
        </p:nvSpPr>
        <p:spPr bwMode="auto">
          <a:xfrm rot="5400000">
            <a:off x="73941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0" name="テキスト ボックス 69"/>
          <p:cNvSpPr txBox="1"/>
          <p:nvPr/>
        </p:nvSpPr>
        <p:spPr>
          <a:xfrm>
            <a:off x="721496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accuracy:2,</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1" name="テキスト ボックス 70"/>
          <p:cNvSpPr txBox="1"/>
          <p:nvPr/>
        </p:nvSpPr>
        <p:spPr>
          <a:xfrm>
            <a:off x="7196137"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2" name="左大かっこ 71"/>
          <p:cNvSpPr/>
          <p:nvPr/>
        </p:nvSpPr>
        <p:spPr bwMode="auto">
          <a:xfrm rot="5400000">
            <a:off x="8420710"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3" name="テキスト ボックス 72"/>
          <p:cNvSpPr txBox="1"/>
          <p:nvPr/>
        </p:nvSpPr>
        <p:spPr>
          <a:xfrm>
            <a:off x="8248521" y="264824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accuracy:3,</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4" name="テキスト ボックス 73"/>
          <p:cNvSpPr txBox="1"/>
          <p:nvPr/>
        </p:nvSpPr>
        <p:spPr>
          <a:xfrm>
            <a:off x="8194720"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5" name="テキスト ボックス 74"/>
          <p:cNvSpPr txBox="1"/>
          <p:nvPr/>
        </p:nvSpPr>
        <p:spPr>
          <a:xfrm>
            <a:off x="2020799" y="26575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6" name="テキスト ボックス 75"/>
          <p:cNvSpPr txBox="1"/>
          <p:nvPr/>
        </p:nvSpPr>
        <p:spPr>
          <a:xfrm rot="18352486">
            <a:off x="2689121"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77" name="テキスト ボックス 76"/>
          <p:cNvSpPr txBox="1"/>
          <p:nvPr/>
        </p:nvSpPr>
        <p:spPr>
          <a:xfrm>
            <a:off x="3690937" y="1963010"/>
            <a:ext cx="551754" cy="276999"/>
          </a:xfrm>
          <a:prstGeom prst="rect">
            <a:avLst/>
          </a:prstGeom>
          <a:noFill/>
        </p:spPr>
        <p:txBody>
          <a:bodyPr wrap="none" rtlCol="0">
            <a:spAutoFit/>
          </a:bodyPr>
          <a:lstStyle/>
          <a:p>
            <a:pPr algn="ctr"/>
            <a:r>
              <a:rPr kumimoji="1" lang="en-US" altLang="ja-JP" sz="1200" dirty="0" smtClean="0"/>
              <a:t>6 sec</a:t>
            </a:r>
            <a:endParaRPr kumimoji="1" lang="ja-JP" altLang="en-US" sz="1200" dirty="0"/>
          </a:p>
        </p:txBody>
      </p:sp>
      <p:sp>
        <p:nvSpPr>
          <p:cNvPr id="78" name="テキスト ボックス 77"/>
          <p:cNvSpPr txBox="1"/>
          <p:nvPr/>
        </p:nvSpPr>
        <p:spPr>
          <a:xfrm>
            <a:off x="4757737" y="1971030"/>
            <a:ext cx="551754" cy="276999"/>
          </a:xfrm>
          <a:prstGeom prst="rect">
            <a:avLst/>
          </a:prstGeom>
          <a:noFill/>
        </p:spPr>
        <p:txBody>
          <a:bodyPr wrap="none" rtlCol="0">
            <a:spAutoFit/>
          </a:bodyPr>
          <a:lstStyle/>
          <a:p>
            <a:pPr algn="ctr"/>
            <a:r>
              <a:rPr kumimoji="1" lang="en-US" altLang="ja-JP" sz="1200" dirty="0" smtClean="0"/>
              <a:t>7 sec</a:t>
            </a:r>
            <a:endParaRPr kumimoji="1" lang="ja-JP" altLang="en-US" sz="1200" dirty="0"/>
          </a:p>
        </p:txBody>
      </p:sp>
      <p:sp>
        <p:nvSpPr>
          <p:cNvPr id="79" name="テキスト ボックス 78"/>
          <p:cNvSpPr txBox="1"/>
          <p:nvPr/>
        </p:nvSpPr>
        <p:spPr>
          <a:xfrm>
            <a:off x="5812543" y="1980090"/>
            <a:ext cx="551754" cy="276999"/>
          </a:xfrm>
          <a:prstGeom prst="rect">
            <a:avLst/>
          </a:prstGeom>
          <a:noFill/>
        </p:spPr>
        <p:txBody>
          <a:bodyPr wrap="none" rtlCol="0">
            <a:spAutoFit/>
          </a:bodyPr>
          <a:lstStyle/>
          <a:p>
            <a:pPr algn="ctr"/>
            <a:r>
              <a:rPr kumimoji="1" lang="en-US" altLang="ja-JP" sz="1200" dirty="0" smtClean="0"/>
              <a:t>8 sec</a:t>
            </a:r>
            <a:endParaRPr kumimoji="1" lang="ja-JP" altLang="en-US" sz="1200" dirty="0"/>
          </a:p>
        </p:txBody>
      </p:sp>
      <p:sp>
        <p:nvSpPr>
          <p:cNvPr id="80" name="テキスト ボックス 79"/>
          <p:cNvSpPr txBox="1"/>
          <p:nvPr/>
        </p:nvSpPr>
        <p:spPr>
          <a:xfrm>
            <a:off x="6883854" y="1988269"/>
            <a:ext cx="551754" cy="276999"/>
          </a:xfrm>
          <a:prstGeom prst="rect">
            <a:avLst/>
          </a:prstGeom>
          <a:noFill/>
        </p:spPr>
        <p:txBody>
          <a:bodyPr wrap="none" rtlCol="0">
            <a:spAutoFit/>
          </a:bodyPr>
          <a:lstStyle/>
          <a:p>
            <a:pPr algn="ctr"/>
            <a:r>
              <a:rPr kumimoji="1" lang="en-US" altLang="ja-JP" sz="1200" dirty="0" smtClean="0"/>
              <a:t>9 sec</a:t>
            </a:r>
            <a:endParaRPr kumimoji="1" lang="ja-JP" altLang="en-US" sz="1200" dirty="0"/>
          </a:p>
        </p:txBody>
      </p:sp>
      <p:sp>
        <p:nvSpPr>
          <p:cNvPr id="81" name="テキスト ボックス 80"/>
          <p:cNvSpPr txBox="1"/>
          <p:nvPr/>
        </p:nvSpPr>
        <p:spPr>
          <a:xfrm>
            <a:off x="7901066" y="1998846"/>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82" name="左大かっこ 81"/>
          <p:cNvSpPr/>
          <p:nvPr/>
        </p:nvSpPr>
        <p:spPr bwMode="auto">
          <a:xfrm rot="5400000">
            <a:off x="3119672" y="2344995"/>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3" name="テキスト ボックス 82"/>
          <p:cNvSpPr txBox="1"/>
          <p:nvPr/>
        </p:nvSpPr>
        <p:spPr>
          <a:xfrm>
            <a:off x="2879382" y="224812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86" name="グループ化 85"/>
          <p:cNvGrpSpPr/>
          <p:nvPr/>
        </p:nvGrpSpPr>
        <p:grpSpPr>
          <a:xfrm>
            <a:off x="185737" y="5340350"/>
            <a:ext cx="2730477" cy="972767"/>
            <a:chOff x="634047" y="5358183"/>
            <a:chExt cx="2730477" cy="972767"/>
          </a:xfrm>
        </p:grpSpPr>
        <p:sp>
          <p:nvSpPr>
            <p:cNvPr id="87" name="左大かっこ 8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8" name="テキスト ボックス 8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89" name="テキスト ボックス 8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90" name="テキスト ボックス 8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91" name="直線矢印コネクタ 9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92" name="テキスト ボックス 9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93" name="テキスト ボックス 9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94" name="正方形/長方形 9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5" name="テキスト ボックス 9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62577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正方形/長方形 73"/>
          <p:cNvSpPr/>
          <p:nvPr/>
        </p:nvSpPr>
        <p:spPr bwMode="auto">
          <a:xfrm>
            <a:off x="168137" y="3589129"/>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正方形/長方形 74"/>
          <p:cNvSpPr/>
          <p:nvPr/>
        </p:nvSpPr>
        <p:spPr bwMode="auto">
          <a:xfrm>
            <a:off x="168137" y="2216148"/>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6. Heart </a:t>
            </a:r>
            <a:r>
              <a:rPr kumimoji="1" lang="en-US" altLang="ja-JP" dirty="0"/>
              <a:t>Rate </a:t>
            </a:r>
            <a:r>
              <a:rPr kumimoji="1" lang="en-US" altLang="ja-JP" dirty="0" smtClean="0"/>
              <a:t>Monitors</a:t>
            </a:r>
            <a:endParaRPr kumimoji="1" lang="ja-JP" altLang="en-US" dirty="0"/>
          </a:p>
        </p:txBody>
      </p:sp>
      <p:cxnSp>
        <p:nvCxnSpPr>
          <p:cNvPr id="3" name="直線コネクタ 2"/>
          <p:cNvCxnSpPr/>
          <p:nvPr/>
        </p:nvCxnSpPr>
        <p:spPr bwMode="auto">
          <a:xfrm flipH="1" flipV="1">
            <a:off x="2902522" y="191134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 name="直線矢印コネクタ 3"/>
          <p:cNvCxnSpPr/>
          <p:nvPr/>
        </p:nvCxnSpPr>
        <p:spPr bwMode="auto">
          <a:xfrm>
            <a:off x="2905786" y="372810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5" name="直線コネクタ 4"/>
          <p:cNvCxnSpPr/>
          <p:nvPr/>
        </p:nvCxnSpPr>
        <p:spPr bwMode="auto">
          <a:xfrm flipH="1" flipV="1">
            <a:off x="8211456" y="1911348"/>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6" name="直線コネクタ 5"/>
          <p:cNvCxnSpPr/>
          <p:nvPr/>
        </p:nvCxnSpPr>
        <p:spPr bwMode="auto">
          <a:xfrm flipH="1" flipV="1">
            <a:off x="7153865" y="1916657"/>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6091079" y="1916657"/>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5028616" y="1917733"/>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3967750" y="192488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矢印コネクタ 9"/>
          <p:cNvCxnSpPr/>
          <p:nvPr/>
        </p:nvCxnSpPr>
        <p:spPr bwMode="auto">
          <a:xfrm>
            <a:off x="1100137" y="1911348"/>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1" name="楕円 34"/>
          <p:cNvSpPr/>
          <p:nvPr/>
        </p:nvSpPr>
        <p:spPr bwMode="auto">
          <a:xfrm>
            <a:off x="3888439"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2" name="楕円 35"/>
          <p:cNvSpPr/>
          <p:nvPr/>
        </p:nvSpPr>
        <p:spPr bwMode="auto">
          <a:xfrm>
            <a:off x="6014685"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6"/>
          <p:cNvSpPr/>
          <p:nvPr/>
        </p:nvSpPr>
        <p:spPr bwMode="auto">
          <a:xfrm>
            <a:off x="8136000" y="183862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effectLst/>
              <a:latin typeface="Arial" charset="0"/>
            </a:endParaRPr>
          </a:p>
        </p:txBody>
      </p:sp>
      <p:sp>
        <p:nvSpPr>
          <p:cNvPr id="14" name="角丸四角形 13"/>
          <p:cNvSpPr/>
          <p:nvPr/>
        </p:nvSpPr>
        <p:spPr bwMode="auto">
          <a:xfrm>
            <a:off x="3674662" y="151866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76 </a:t>
            </a:r>
            <a:r>
              <a:rPr lang="en-US" altLang="ja-JP" sz="1050" dirty="0">
                <a:latin typeface="Arial" charset="0"/>
              </a:rPr>
              <a:t>bpm</a:t>
            </a:r>
            <a:endParaRPr lang="ja-JP" altLang="en-US" sz="1050" dirty="0">
              <a:latin typeface="Arial" charset="0"/>
            </a:endParaRPr>
          </a:p>
        </p:txBody>
      </p:sp>
      <p:sp>
        <p:nvSpPr>
          <p:cNvPr id="15" name="角丸四角形 14"/>
          <p:cNvSpPr/>
          <p:nvPr/>
        </p:nvSpPr>
        <p:spPr bwMode="auto">
          <a:xfrm>
            <a:off x="5801455" y="150859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a:t>
            </a:r>
            <a:r>
              <a:rPr lang="en-US" altLang="ja-JP" sz="1050" dirty="0">
                <a:latin typeface="Arial" charset="0"/>
              </a:rPr>
              <a:t>bpm</a:t>
            </a:r>
            <a:endParaRPr lang="ja-JP" altLang="en-US" sz="1050" dirty="0">
              <a:latin typeface="Arial" charset="0"/>
            </a:endParaRPr>
          </a:p>
        </p:txBody>
      </p:sp>
      <p:sp>
        <p:nvSpPr>
          <p:cNvPr id="16" name="角丸四角形 15"/>
          <p:cNvSpPr/>
          <p:nvPr/>
        </p:nvSpPr>
        <p:spPr bwMode="auto">
          <a:xfrm>
            <a:off x="7925846"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77 </a:t>
            </a:r>
            <a:r>
              <a:rPr lang="en-US" altLang="ja-JP" sz="1050" dirty="0">
                <a:latin typeface="Arial" charset="0"/>
              </a:rPr>
              <a:t>bpm</a:t>
            </a:r>
            <a:endParaRPr lang="ja-JP" altLang="en-US" sz="1050" dirty="0">
              <a:latin typeface="Arial" charset="0"/>
            </a:endParaRPr>
          </a:p>
        </p:txBody>
      </p:sp>
      <p:sp>
        <p:nvSpPr>
          <p:cNvPr id="17" name="角丸四角形 16"/>
          <p:cNvSpPr/>
          <p:nvPr/>
        </p:nvSpPr>
        <p:spPr bwMode="auto">
          <a:xfrm>
            <a:off x="4740461" y="1517869"/>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76 </a:t>
            </a:r>
            <a:r>
              <a:rPr lang="en-US" altLang="ja-JP" sz="1050" dirty="0">
                <a:latin typeface="Arial" charset="0"/>
              </a:rPr>
              <a:t>bpm</a:t>
            </a:r>
            <a:endParaRPr lang="ja-JP" altLang="en-US" sz="1050" dirty="0">
              <a:latin typeface="Arial" charset="0"/>
            </a:endParaRPr>
          </a:p>
        </p:txBody>
      </p:sp>
      <p:sp>
        <p:nvSpPr>
          <p:cNvPr id="18" name="角丸四角形 17"/>
          <p:cNvSpPr/>
          <p:nvPr/>
        </p:nvSpPr>
        <p:spPr bwMode="auto">
          <a:xfrm>
            <a:off x="6868255"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a:t>
            </a:r>
            <a:r>
              <a:rPr lang="en-US" altLang="ja-JP" sz="1050" dirty="0">
                <a:latin typeface="Arial" charset="0"/>
              </a:rPr>
              <a:t>bpm</a:t>
            </a:r>
            <a:endParaRPr lang="ja-JP" altLang="en-US" sz="1050" dirty="0">
              <a:latin typeface="Arial" charset="0"/>
            </a:endParaRPr>
          </a:p>
        </p:txBody>
      </p:sp>
      <p:sp>
        <p:nvSpPr>
          <p:cNvPr id="19" name="楕円 35"/>
          <p:cNvSpPr/>
          <p:nvPr/>
        </p:nvSpPr>
        <p:spPr bwMode="auto">
          <a:xfrm>
            <a:off x="4954238" y="1841912"/>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0" name="楕円 35"/>
          <p:cNvSpPr/>
          <p:nvPr/>
        </p:nvSpPr>
        <p:spPr bwMode="auto">
          <a:xfrm>
            <a:off x="7079947"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132365" y="1443690"/>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2" name="テキスト ボックス 21"/>
          <p:cNvSpPr txBox="1"/>
          <p:nvPr/>
        </p:nvSpPr>
        <p:spPr>
          <a:xfrm>
            <a:off x="132365" y="2302650"/>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3" name="テキスト ボックス 22"/>
          <p:cNvSpPr txBox="1"/>
          <p:nvPr/>
        </p:nvSpPr>
        <p:spPr>
          <a:xfrm>
            <a:off x="137758" y="3652041"/>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24" name="直線矢印コネクタ 23"/>
          <p:cNvCxnSpPr/>
          <p:nvPr/>
        </p:nvCxnSpPr>
        <p:spPr bwMode="auto">
          <a:xfrm>
            <a:off x="3968633"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5" name="直線矢印コネクタ 24"/>
          <p:cNvCxnSpPr/>
          <p:nvPr/>
        </p:nvCxnSpPr>
        <p:spPr bwMode="auto">
          <a:xfrm>
            <a:off x="6097065"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6" name="直線矢印コネクタ 25"/>
          <p:cNvCxnSpPr/>
          <p:nvPr/>
        </p:nvCxnSpPr>
        <p:spPr bwMode="auto">
          <a:xfrm>
            <a:off x="7153865" y="3738918"/>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7" name="直線矢印コネクタ 26"/>
          <p:cNvCxnSpPr/>
          <p:nvPr/>
        </p:nvCxnSpPr>
        <p:spPr bwMode="auto">
          <a:xfrm>
            <a:off x="8211456" y="373494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8" name="テキスト ボックス 27"/>
          <p:cNvSpPr txBox="1"/>
          <p:nvPr/>
        </p:nvSpPr>
        <p:spPr>
          <a:xfrm>
            <a:off x="3477945"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9" name="テキスト ボックス 28"/>
          <p:cNvSpPr txBox="1"/>
          <p:nvPr/>
        </p:nvSpPr>
        <p:spPr>
          <a:xfrm>
            <a:off x="4543426" y="40468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0" name="テキスト ボックス 29"/>
          <p:cNvSpPr txBox="1"/>
          <p:nvPr/>
        </p:nvSpPr>
        <p:spPr>
          <a:xfrm>
            <a:off x="5606782" y="4046437"/>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1" name="テキスト ボックス 30"/>
          <p:cNvSpPr txBox="1"/>
          <p:nvPr/>
        </p:nvSpPr>
        <p:spPr>
          <a:xfrm>
            <a:off x="6662737"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2" name="テキスト ボックス 31"/>
          <p:cNvSpPr txBox="1"/>
          <p:nvPr/>
        </p:nvSpPr>
        <p:spPr>
          <a:xfrm>
            <a:off x="7724774" y="40397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value:77,</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3" name="直線矢印コネクタ 32"/>
          <p:cNvCxnSpPr/>
          <p:nvPr/>
        </p:nvCxnSpPr>
        <p:spPr bwMode="auto">
          <a:xfrm>
            <a:off x="5030997" y="374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楕円 35"/>
          <p:cNvSpPr/>
          <p:nvPr/>
        </p:nvSpPr>
        <p:spPr bwMode="auto">
          <a:xfrm>
            <a:off x="2827206" y="1835147"/>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5" name="角丸四角形 34"/>
          <p:cNvSpPr/>
          <p:nvPr/>
        </p:nvSpPr>
        <p:spPr bwMode="auto">
          <a:xfrm>
            <a:off x="2608583" y="151728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bpm</a:t>
            </a:r>
            <a:endParaRPr lang="ja-JP" altLang="en-US" sz="1050" dirty="0">
              <a:latin typeface="Arial" charset="0"/>
            </a:endParaRPr>
          </a:p>
        </p:txBody>
      </p:sp>
      <p:sp>
        <p:nvSpPr>
          <p:cNvPr id="36" name="テキスト ボックス 35"/>
          <p:cNvSpPr txBox="1"/>
          <p:nvPr/>
        </p:nvSpPr>
        <p:spPr>
          <a:xfrm>
            <a:off x="2415908" y="40329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7" name="直線コネクタ 36"/>
          <p:cNvCxnSpPr/>
          <p:nvPr/>
        </p:nvCxnSpPr>
        <p:spPr bwMode="auto">
          <a:xfrm flipH="1" flipV="1">
            <a:off x="1844016" y="191769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38" name="直線矢印コネクタ 37"/>
          <p:cNvCxnSpPr/>
          <p:nvPr/>
        </p:nvCxnSpPr>
        <p:spPr bwMode="auto">
          <a:xfrm>
            <a:off x="1847280" y="373445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9" name="楕円 35"/>
          <p:cNvSpPr/>
          <p:nvPr/>
        </p:nvSpPr>
        <p:spPr bwMode="auto">
          <a:xfrm>
            <a:off x="1768700" y="1841497"/>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0" name="角丸四角形 39"/>
          <p:cNvSpPr/>
          <p:nvPr/>
        </p:nvSpPr>
        <p:spPr bwMode="auto">
          <a:xfrm>
            <a:off x="1550077" y="152363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1" name="テキスト ボックス 40"/>
          <p:cNvSpPr txBox="1"/>
          <p:nvPr/>
        </p:nvSpPr>
        <p:spPr>
          <a:xfrm>
            <a:off x="1357402" y="403925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2" name="テキスト ボックス 41"/>
          <p:cNvSpPr txBox="1"/>
          <p:nvPr/>
        </p:nvSpPr>
        <p:spPr>
          <a:xfrm>
            <a:off x="1584686" y="1216113"/>
            <a:ext cx="484428" cy="276999"/>
          </a:xfrm>
          <a:prstGeom prst="rect">
            <a:avLst/>
          </a:prstGeom>
          <a:noFill/>
        </p:spPr>
        <p:txBody>
          <a:bodyPr wrap="none" rtlCol="0">
            <a:spAutoFit/>
          </a:bodyPr>
          <a:lstStyle/>
          <a:p>
            <a:r>
              <a:rPr kumimoji="1" lang="en-US" altLang="ja-JP" sz="1200" dirty="0" smtClean="0"/>
              <a:t>start</a:t>
            </a:r>
          </a:p>
        </p:txBody>
      </p:sp>
      <p:sp>
        <p:nvSpPr>
          <p:cNvPr id="43" name="左大かっこ 42"/>
          <p:cNvSpPr/>
          <p:nvPr/>
        </p:nvSpPr>
        <p:spPr bwMode="auto">
          <a:xfrm rot="5400000">
            <a:off x="1377595" y="2357327"/>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4" name="テキスト ボックス 43"/>
          <p:cNvSpPr txBox="1"/>
          <p:nvPr/>
        </p:nvSpPr>
        <p:spPr>
          <a:xfrm>
            <a:off x="947737" y="2658681"/>
            <a:ext cx="979755" cy="738664"/>
          </a:xfrm>
          <a:prstGeom prst="rect">
            <a:avLst/>
          </a:prstGeom>
          <a:noFill/>
        </p:spPr>
        <p:txBody>
          <a:bodyPr wrap="none" rtlCol="0">
            <a:spAutoFit/>
          </a:bodyPr>
          <a:lstStyle/>
          <a:p>
            <a:r>
              <a:rPr kumimoji="1" lang="en-US" altLang="ja-JP" sz="700" dirty="0" smtClean="0">
                <a:latin typeface="Consolas" panose="020B0609020204030204" pitchFamily="49" charset="0"/>
              </a:rPr>
              <a:t>rate: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5" name="テキスト ボックス 44"/>
          <p:cNvSpPr txBox="1"/>
          <p:nvPr/>
        </p:nvSpPr>
        <p:spPr>
          <a:xfrm>
            <a:off x="1137305" y="2260460"/>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46" name="テキスト ボックス 45"/>
          <p:cNvSpPr txBox="1"/>
          <p:nvPr/>
        </p:nvSpPr>
        <p:spPr>
          <a:xfrm>
            <a:off x="2630626" y="19668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47" name="左大かっこ 46"/>
          <p:cNvSpPr/>
          <p:nvPr/>
        </p:nvSpPr>
        <p:spPr bwMode="auto">
          <a:xfrm rot="5400000">
            <a:off x="2333555" y="2077315"/>
            <a:ext cx="173748" cy="964185"/>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8" name="テキスト ボックス 47"/>
          <p:cNvSpPr txBox="1"/>
          <p:nvPr/>
        </p:nvSpPr>
        <p:spPr>
          <a:xfrm>
            <a:off x="3081337"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9" name="左大かっこ 48"/>
          <p:cNvSpPr/>
          <p:nvPr/>
        </p:nvSpPr>
        <p:spPr bwMode="auto">
          <a:xfrm rot="5400000">
            <a:off x="41937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4014789"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2243137" y="2257089"/>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52" name="テキスト ボックス 51"/>
          <p:cNvSpPr txBox="1"/>
          <p:nvPr/>
        </p:nvSpPr>
        <p:spPr>
          <a:xfrm>
            <a:off x="3953418" y="2245817"/>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3" name="左大かっこ 52"/>
          <p:cNvSpPr/>
          <p:nvPr/>
        </p:nvSpPr>
        <p:spPr bwMode="auto">
          <a:xfrm rot="5400000">
            <a:off x="52605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4" name="テキスト ボックス 53"/>
          <p:cNvSpPr txBox="1"/>
          <p:nvPr/>
        </p:nvSpPr>
        <p:spPr>
          <a:xfrm>
            <a:off x="507814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5" name="テキスト ボックス 54"/>
          <p:cNvSpPr txBox="1"/>
          <p:nvPr/>
        </p:nvSpPr>
        <p:spPr>
          <a:xfrm>
            <a:off x="5020374" y="224835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6" name="左大かっこ 55"/>
          <p:cNvSpPr/>
          <p:nvPr/>
        </p:nvSpPr>
        <p:spPr bwMode="auto">
          <a:xfrm rot="5400000">
            <a:off x="63273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テキスト ボックス 56"/>
          <p:cNvSpPr txBox="1"/>
          <p:nvPr/>
        </p:nvSpPr>
        <p:spPr>
          <a:xfrm>
            <a:off x="6148389" y="26552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accuracy:2,</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8" name="テキスト ボックス 57"/>
          <p:cNvSpPr txBox="1"/>
          <p:nvPr/>
        </p:nvSpPr>
        <p:spPr>
          <a:xfrm>
            <a:off x="6134209" y="224619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9" name="左大かっこ 58"/>
          <p:cNvSpPr/>
          <p:nvPr/>
        </p:nvSpPr>
        <p:spPr bwMode="auto">
          <a:xfrm rot="5400000">
            <a:off x="73941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721496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accuracy:2,</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テキスト ボックス 60"/>
          <p:cNvSpPr txBox="1"/>
          <p:nvPr/>
        </p:nvSpPr>
        <p:spPr>
          <a:xfrm>
            <a:off x="7196137"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2" name="左大かっこ 61"/>
          <p:cNvSpPr/>
          <p:nvPr/>
        </p:nvSpPr>
        <p:spPr bwMode="auto">
          <a:xfrm rot="5400000">
            <a:off x="8420710"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3" name="テキスト ボックス 62"/>
          <p:cNvSpPr txBox="1"/>
          <p:nvPr/>
        </p:nvSpPr>
        <p:spPr>
          <a:xfrm>
            <a:off x="8248521" y="2648247"/>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value:77,</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accuracy:3,</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4" name="テキスト ボックス 63"/>
          <p:cNvSpPr txBox="1"/>
          <p:nvPr/>
        </p:nvSpPr>
        <p:spPr>
          <a:xfrm>
            <a:off x="8194720"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5" name="テキスト ボックス 64"/>
          <p:cNvSpPr txBox="1"/>
          <p:nvPr/>
        </p:nvSpPr>
        <p:spPr>
          <a:xfrm>
            <a:off x="2020799" y="26575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6" name="テキスト ボックス 65"/>
          <p:cNvSpPr txBox="1"/>
          <p:nvPr/>
        </p:nvSpPr>
        <p:spPr>
          <a:xfrm rot="18352486">
            <a:off x="2689121"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7" name="テキスト ボックス 66"/>
          <p:cNvSpPr txBox="1"/>
          <p:nvPr/>
        </p:nvSpPr>
        <p:spPr>
          <a:xfrm>
            <a:off x="3690937" y="1963010"/>
            <a:ext cx="551754" cy="276999"/>
          </a:xfrm>
          <a:prstGeom prst="rect">
            <a:avLst/>
          </a:prstGeom>
          <a:noFill/>
        </p:spPr>
        <p:txBody>
          <a:bodyPr wrap="none" rtlCol="0">
            <a:spAutoFit/>
          </a:bodyPr>
          <a:lstStyle/>
          <a:p>
            <a:pPr algn="ctr"/>
            <a:r>
              <a:rPr kumimoji="1" lang="en-US" altLang="ja-JP" sz="1200" dirty="0" smtClean="0"/>
              <a:t>6 sec</a:t>
            </a:r>
            <a:endParaRPr kumimoji="1" lang="ja-JP" altLang="en-US" sz="1200" dirty="0"/>
          </a:p>
        </p:txBody>
      </p:sp>
      <p:sp>
        <p:nvSpPr>
          <p:cNvPr id="68" name="テキスト ボックス 67"/>
          <p:cNvSpPr txBox="1"/>
          <p:nvPr/>
        </p:nvSpPr>
        <p:spPr>
          <a:xfrm>
            <a:off x="4757737" y="1971030"/>
            <a:ext cx="551754" cy="276999"/>
          </a:xfrm>
          <a:prstGeom prst="rect">
            <a:avLst/>
          </a:prstGeom>
          <a:noFill/>
        </p:spPr>
        <p:txBody>
          <a:bodyPr wrap="none" rtlCol="0">
            <a:spAutoFit/>
          </a:bodyPr>
          <a:lstStyle/>
          <a:p>
            <a:pPr algn="ctr"/>
            <a:r>
              <a:rPr kumimoji="1" lang="en-US" altLang="ja-JP" sz="1200" dirty="0" smtClean="0"/>
              <a:t>7 sec</a:t>
            </a:r>
            <a:endParaRPr kumimoji="1" lang="ja-JP" altLang="en-US" sz="1200" dirty="0"/>
          </a:p>
        </p:txBody>
      </p:sp>
      <p:sp>
        <p:nvSpPr>
          <p:cNvPr id="69" name="テキスト ボックス 68"/>
          <p:cNvSpPr txBox="1"/>
          <p:nvPr/>
        </p:nvSpPr>
        <p:spPr>
          <a:xfrm>
            <a:off x="5812543" y="1980090"/>
            <a:ext cx="551754" cy="276999"/>
          </a:xfrm>
          <a:prstGeom prst="rect">
            <a:avLst/>
          </a:prstGeom>
          <a:noFill/>
        </p:spPr>
        <p:txBody>
          <a:bodyPr wrap="none" rtlCol="0">
            <a:spAutoFit/>
          </a:bodyPr>
          <a:lstStyle/>
          <a:p>
            <a:pPr algn="ctr"/>
            <a:r>
              <a:rPr kumimoji="1" lang="en-US" altLang="ja-JP" sz="1200" dirty="0" smtClean="0"/>
              <a:t>8 sec</a:t>
            </a:r>
            <a:endParaRPr kumimoji="1" lang="ja-JP" altLang="en-US" sz="1200" dirty="0"/>
          </a:p>
        </p:txBody>
      </p:sp>
      <p:sp>
        <p:nvSpPr>
          <p:cNvPr id="70" name="テキスト ボックス 69"/>
          <p:cNvSpPr txBox="1"/>
          <p:nvPr/>
        </p:nvSpPr>
        <p:spPr>
          <a:xfrm>
            <a:off x="6883854" y="1988269"/>
            <a:ext cx="551754" cy="276999"/>
          </a:xfrm>
          <a:prstGeom prst="rect">
            <a:avLst/>
          </a:prstGeom>
          <a:noFill/>
        </p:spPr>
        <p:txBody>
          <a:bodyPr wrap="none" rtlCol="0">
            <a:spAutoFit/>
          </a:bodyPr>
          <a:lstStyle/>
          <a:p>
            <a:pPr algn="ctr"/>
            <a:r>
              <a:rPr kumimoji="1" lang="en-US" altLang="ja-JP" sz="1200" dirty="0" smtClean="0"/>
              <a:t>9 sec</a:t>
            </a:r>
            <a:endParaRPr kumimoji="1" lang="ja-JP" altLang="en-US" sz="1200" dirty="0"/>
          </a:p>
        </p:txBody>
      </p:sp>
      <p:sp>
        <p:nvSpPr>
          <p:cNvPr id="71" name="テキスト ボックス 70"/>
          <p:cNvSpPr txBox="1"/>
          <p:nvPr/>
        </p:nvSpPr>
        <p:spPr>
          <a:xfrm>
            <a:off x="7901066" y="1998846"/>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72" name="左大かっこ 71"/>
          <p:cNvSpPr/>
          <p:nvPr/>
        </p:nvSpPr>
        <p:spPr bwMode="auto">
          <a:xfrm rot="5400000">
            <a:off x="3119672" y="2344995"/>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3" name="テキスト ボックス 72"/>
          <p:cNvSpPr txBox="1"/>
          <p:nvPr/>
        </p:nvSpPr>
        <p:spPr>
          <a:xfrm>
            <a:off x="2879382" y="224812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76" name="グループ化 75"/>
          <p:cNvGrpSpPr/>
          <p:nvPr/>
        </p:nvGrpSpPr>
        <p:grpSpPr>
          <a:xfrm>
            <a:off x="185737" y="5340350"/>
            <a:ext cx="2730477" cy="972767"/>
            <a:chOff x="634047" y="5358183"/>
            <a:chExt cx="2730477" cy="972767"/>
          </a:xfrm>
        </p:grpSpPr>
        <p:sp>
          <p:nvSpPr>
            <p:cNvPr id="77" name="左大かっこ 7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8" name="テキスト ボックス 7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79" name="テキスト ボックス 7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80" name="テキスト ボックス 7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81" name="直線矢印コネクタ 8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82" name="テキスト ボックス 8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83" name="テキスト ボックス 8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84" name="正方形/長方形 8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テキスト ボックス 8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1955067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bwMode="auto">
          <a:xfrm>
            <a:off x="168137" y="35891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正方形/長方形 59"/>
          <p:cNvSpPr/>
          <p:nvPr/>
        </p:nvSpPr>
        <p:spPr bwMode="auto">
          <a:xfrm>
            <a:off x="168137" y="22161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7. Blood </a:t>
            </a:r>
            <a:r>
              <a:rPr kumimoji="1" lang="en-US" altLang="ja-JP" dirty="0"/>
              <a:t>Pressure </a:t>
            </a:r>
            <a:r>
              <a:rPr kumimoji="1" lang="en-US" altLang="ja-JP" dirty="0" smtClean="0"/>
              <a:t>Monitors</a:t>
            </a:r>
            <a:endParaRPr kumimoji="1" lang="en-US" altLang="ja-JP" dirty="0"/>
          </a:p>
        </p:txBody>
      </p:sp>
      <p:sp>
        <p:nvSpPr>
          <p:cNvPr id="3" name="角丸四角形 2"/>
          <p:cNvSpPr/>
          <p:nvPr/>
        </p:nvSpPr>
        <p:spPr bwMode="auto">
          <a:xfrm>
            <a:off x="2415908" y="1216115"/>
            <a:ext cx="5226584" cy="4048035"/>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 name="直線コネクタ 3"/>
          <p:cNvCxnSpPr/>
          <p:nvPr/>
        </p:nvCxnSpPr>
        <p:spPr bwMode="auto">
          <a:xfrm flipH="1" flipV="1">
            <a:off x="2902522" y="19113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7281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9113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9166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9166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9177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9248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9113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8386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5" name="テキスト ボックス 14"/>
          <p:cNvSpPr txBox="1"/>
          <p:nvPr/>
        </p:nvSpPr>
        <p:spPr>
          <a:xfrm>
            <a:off x="7897467" y="1961983"/>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16" name="角丸四角形 15"/>
          <p:cNvSpPr/>
          <p:nvPr/>
        </p:nvSpPr>
        <p:spPr bwMode="auto">
          <a:xfrm>
            <a:off x="3674662" y="15186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100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7" name="角丸四角形 16"/>
          <p:cNvSpPr/>
          <p:nvPr/>
        </p:nvSpPr>
        <p:spPr bwMode="auto">
          <a:xfrm>
            <a:off x="5801455" y="15086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100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8" name="角丸四角形 17"/>
          <p:cNvSpPr/>
          <p:nvPr/>
        </p:nvSpPr>
        <p:spPr bwMode="auto">
          <a:xfrm>
            <a:off x="7925846"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146</a:t>
            </a:r>
            <a:r>
              <a:rPr kumimoji="0" lang="en-US" altLang="ja-JP" sz="800" b="0" i="0" u="none" strike="noStrike" cap="none" normalizeH="0" dirty="0" smtClean="0">
                <a:ln>
                  <a:noFill/>
                </a:ln>
                <a:solidFill>
                  <a:schemeClr val="tx1"/>
                </a:solidFill>
                <a:effectLst/>
                <a:latin typeface="Arial" charset="0"/>
              </a:rPr>
              <a:t>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9" name="テキスト ボックス 18"/>
          <p:cNvSpPr txBox="1"/>
          <p:nvPr/>
        </p:nvSpPr>
        <p:spPr>
          <a:xfrm rot="18352486">
            <a:off x="8003062"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 name="左大かっこ 19"/>
          <p:cNvSpPr/>
          <p:nvPr/>
        </p:nvSpPr>
        <p:spPr bwMode="auto">
          <a:xfrm rot="5400000">
            <a:off x="4988023" y="-5771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7272337" y="26440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value:146,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2" name="角丸四角形 21"/>
          <p:cNvSpPr/>
          <p:nvPr/>
        </p:nvSpPr>
        <p:spPr bwMode="auto">
          <a:xfrm>
            <a:off x="4740461" y="15178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160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23" name="角丸四角形 22"/>
          <p:cNvSpPr/>
          <p:nvPr/>
        </p:nvSpPr>
        <p:spPr bwMode="auto">
          <a:xfrm>
            <a:off x="6868255"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40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24" name="楕円 35"/>
          <p:cNvSpPr/>
          <p:nvPr/>
        </p:nvSpPr>
        <p:spPr bwMode="auto">
          <a:xfrm>
            <a:off x="4954238" y="18419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6" name="テキスト ボックス 25"/>
          <p:cNvSpPr txBox="1"/>
          <p:nvPr/>
        </p:nvSpPr>
        <p:spPr>
          <a:xfrm>
            <a:off x="4695129" y="22570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7" name="テキスト ボックス 26"/>
          <p:cNvSpPr txBox="1"/>
          <p:nvPr/>
        </p:nvSpPr>
        <p:spPr>
          <a:xfrm>
            <a:off x="132365" y="14436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3026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6520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7389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7349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40468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40464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8" name="テキスト ボックス 37"/>
          <p:cNvSpPr txBox="1"/>
          <p:nvPr/>
        </p:nvSpPr>
        <p:spPr>
          <a:xfrm>
            <a:off x="7724774" y="40397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7473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8351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5172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40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42" name="テキスト ボックス 41"/>
          <p:cNvSpPr txBox="1"/>
          <p:nvPr/>
        </p:nvSpPr>
        <p:spPr>
          <a:xfrm>
            <a:off x="2415908" y="40329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9177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7344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8414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5236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40392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216115"/>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3573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6586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2604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2" name="左大かっこ 51"/>
          <p:cNvSpPr/>
          <p:nvPr/>
        </p:nvSpPr>
        <p:spPr bwMode="auto">
          <a:xfrm rot="5400000">
            <a:off x="8420710" y="23426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テキスト ボックス 52"/>
          <p:cNvSpPr txBox="1"/>
          <p:nvPr/>
        </p:nvSpPr>
        <p:spPr>
          <a:xfrm>
            <a:off x="8248521" y="26482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value:146,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4" name="テキスト ボックス 53"/>
          <p:cNvSpPr txBox="1"/>
          <p:nvPr/>
        </p:nvSpPr>
        <p:spPr>
          <a:xfrm>
            <a:off x="8194720" y="22379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5" name="テキスト ボックス 54"/>
          <p:cNvSpPr txBox="1"/>
          <p:nvPr/>
        </p:nvSpPr>
        <p:spPr>
          <a:xfrm>
            <a:off x="3657208" y="4806950"/>
            <a:ext cx="3147015" cy="469359"/>
          </a:xfrm>
          <a:prstGeom prst="rect">
            <a:avLst/>
          </a:prstGeom>
          <a:noFill/>
        </p:spPr>
        <p:txBody>
          <a:bodyPr wrap="none" rtlCol="0">
            <a:spAutoFit/>
          </a:bodyPr>
          <a:lstStyle/>
          <a:p>
            <a:pPr algn="ctr"/>
            <a:r>
              <a:rPr kumimoji="1" lang="en-US" altLang="ja-JP" sz="1400" dirty="0" smtClean="0">
                <a:solidFill>
                  <a:srgbClr val="CC6600"/>
                </a:solidFill>
              </a:rPr>
              <a:t>if </a:t>
            </a:r>
            <a:r>
              <a:rPr kumimoji="1" lang="en-US" altLang="ja-JP" sz="1400" dirty="0" smtClean="0">
                <a:solidFill>
                  <a:srgbClr val="CC6600"/>
                </a:solidFill>
              </a:rPr>
              <a:t>any</a:t>
            </a:r>
          </a:p>
          <a:p>
            <a:pPr algn="ctr"/>
            <a:r>
              <a:rPr kumimoji="1" lang="en-US" altLang="ja-JP" sz="1050" dirty="0">
                <a:solidFill>
                  <a:srgbClr val="CC6600"/>
                </a:solidFill>
              </a:rPr>
              <a:t>(This intermediate reporting may not be present</a:t>
            </a:r>
            <a:r>
              <a:rPr kumimoji="1" lang="en-US" altLang="ja-JP" sz="1050" dirty="0" smtClean="0">
                <a:solidFill>
                  <a:srgbClr val="CC6600"/>
                </a:solidFill>
              </a:rPr>
              <a:t>?)</a:t>
            </a:r>
            <a:endParaRPr kumimoji="1" lang="ja-JP" altLang="en-US" sz="1050" dirty="0">
              <a:solidFill>
                <a:srgbClr val="CC6600"/>
              </a:solidFill>
            </a:endParaRPr>
          </a:p>
        </p:txBody>
      </p:sp>
      <p:sp>
        <p:nvSpPr>
          <p:cNvPr id="57" name="テキスト ボックス 56"/>
          <p:cNvSpPr txBox="1"/>
          <p:nvPr/>
        </p:nvSpPr>
        <p:spPr>
          <a:xfrm>
            <a:off x="1427938" y="5637645"/>
            <a:ext cx="7784952" cy="830997"/>
          </a:xfrm>
          <a:prstGeom prst="rect">
            <a:avLst/>
          </a:prstGeom>
          <a:noFill/>
        </p:spPr>
        <p:txBody>
          <a:bodyPr wrap="none" rtlCol="0">
            <a:spAutoFit/>
          </a:bodyPr>
          <a:lstStyle/>
          <a:p>
            <a:r>
              <a:rPr kumimoji="1" lang="en-US" altLang="ja-JP" sz="1200" dirty="0" smtClean="0">
                <a:solidFill>
                  <a:srgbClr val="FF0000"/>
                </a:solidFill>
              </a:rPr>
              <a:t>Blood Pressure Monitor </a:t>
            </a:r>
            <a:r>
              <a:rPr kumimoji="1" lang="en-US" altLang="ja-JP" sz="1200" dirty="0">
                <a:solidFill>
                  <a:srgbClr val="FF0000"/>
                </a:solidFill>
              </a:rPr>
              <a:t>shows </a:t>
            </a:r>
            <a:r>
              <a:rPr kumimoji="1" lang="en-US" altLang="ja-JP" sz="1200" dirty="0" smtClean="0">
                <a:solidFill>
                  <a:srgbClr val="FF0000"/>
                </a:solidFill>
              </a:rPr>
              <a:t>the pressure </a:t>
            </a:r>
            <a:r>
              <a:rPr kumimoji="1" lang="en-US" altLang="ja-JP" sz="1200" dirty="0">
                <a:solidFill>
                  <a:srgbClr val="FF0000"/>
                </a:solidFill>
              </a:rPr>
              <a:t>of </a:t>
            </a:r>
            <a:r>
              <a:rPr kumimoji="1" lang="en-US" altLang="ja-JP" sz="1200" dirty="0" smtClean="0">
                <a:solidFill>
                  <a:srgbClr val="FF0000"/>
                </a:solidFill>
              </a:rPr>
              <a:t>cuff during measuring.</a:t>
            </a:r>
          </a:p>
          <a:p>
            <a:r>
              <a:rPr kumimoji="1" lang="en-US" altLang="ja-JP" sz="1200" dirty="0" smtClean="0">
                <a:solidFill>
                  <a:srgbClr val="FF0000"/>
                </a:solidFill>
              </a:rPr>
              <a:t>The display of cuff pressure is only for user interface and it has nothing to do with the final blood pressure value.</a:t>
            </a:r>
          </a:p>
          <a:p>
            <a:r>
              <a:rPr kumimoji="1" lang="en-US" altLang="ja-JP" sz="1200" dirty="0" smtClean="0">
                <a:solidFill>
                  <a:srgbClr val="FF0000"/>
                </a:solidFill>
              </a:rPr>
              <a:t>Watch </a:t>
            </a:r>
            <a:r>
              <a:rPr kumimoji="1" lang="en-US" altLang="ja-JP" sz="1200" dirty="0" smtClean="0">
                <a:solidFill>
                  <a:srgbClr val="FF0000"/>
                </a:solidFill>
                <a:hlinkClick r:id="rId2"/>
              </a:rPr>
              <a:t>https</a:t>
            </a:r>
            <a:r>
              <a:rPr kumimoji="1" lang="en-US" altLang="ja-JP" sz="1200" dirty="0">
                <a:solidFill>
                  <a:srgbClr val="FF0000"/>
                </a:solidFill>
                <a:hlinkClick r:id="rId2"/>
              </a:rPr>
              <a:t>://</a:t>
            </a:r>
            <a:r>
              <a:rPr kumimoji="1" lang="en-US" altLang="ja-JP" sz="1200" dirty="0" smtClean="0">
                <a:solidFill>
                  <a:srgbClr val="FF0000"/>
                </a:solidFill>
                <a:hlinkClick r:id="rId2"/>
              </a:rPr>
              <a:t>youtu.be/fsRFXgoOsW4</a:t>
            </a:r>
            <a:endParaRPr kumimoji="1" lang="en-US" altLang="ja-JP" sz="1200" dirty="0" smtClean="0">
              <a:solidFill>
                <a:srgbClr val="FF0000"/>
              </a:solidFill>
            </a:endParaRPr>
          </a:p>
          <a:p>
            <a:r>
              <a:rPr kumimoji="1" lang="en-US" altLang="ja-JP" sz="1200" dirty="0" smtClean="0">
                <a:solidFill>
                  <a:srgbClr val="FF0000"/>
                </a:solidFill>
              </a:rPr>
              <a:t>The current TS draft does not specify the pressure of cuff. Is it needed?</a:t>
            </a:r>
            <a:endParaRPr kumimoji="1" lang="ja-JP" altLang="en-US" sz="1200" dirty="0">
              <a:solidFill>
                <a:srgbClr val="FF0000"/>
              </a:solidFill>
            </a:endParaRPr>
          </a:p>
        </p:txBody>
      </p:sp>
      <p:sp>
        <p:nvSpPr>
          <p:cNvPr id="58" name="テキスト ボックス 57"/>
          <p:cNvSpPr txBox="1"/>
          <p:nvPr/>
        </p:nvSpPr>
        <p:spPr>
          <a:xfrm>
            <a:off x="3521519" y="1229801"/>
            <a:ext cx="2993127" cy="230832"/>
          </a:xfrm>
          <a:prstGeom prst="rect">
            <a:avLst/>
          </a:prstGeom>
          <a:noFill/>
        </p:spPr>
        <p:txBody>
          <a:bodyPr wrap="none" rtlCol="0">
            <a:spAutoFit/>
          </a:bodyPr>
          <a:lstStyle/>
          <a:p>
            <a:r>
              <a:rPr kumimoji="1" lang="en-US" altLang="ja-JP" sz="900" dirty="0" smtClean="0">
                <a:solidFill>
                  <a:srgbClr val="CC6600"/>
                </a:solidFill>
              </a:rPr>
              <a:t>The device shows the pressure of cuff while measuring</a:t>
            </a:r>
            <a:endParaRPr kumimoji="1" lang="ja-JP" altLang="en-US" sz="900" dirty="0">
              <a:solidFill>
                <a:srgbClr val="CC6600"/>
              </a:solidFill>
            </a:endParaRPr>
          </a:p>
        </p:txBody>
      </p:sp>
    </p:spTree>
    <p:extLst>
      <p:ext uri="{BB962C8B-B14F-4D97-AF65-F5344CB8AC3E}">
        <p14:creationId xmlns:p14="http://schemas.microsoft.com/office/powerpoint/2010/main" val="42617534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4" name="テキスト ボックス 3"/>
          <p:cNvSpPr txBox="1"/>
          <p:nvPr/>
        </p:nvSpPr>
        <p:spPr>
          <a:xfrm>
            <a:off x="442373" y="5873750"/>
            <a:ext cx="8748712" cy="523220"/>
          </a:xfrm>
          <a:prstGeom prst="rect">
            <a:avLst/>
          </a:prstGeom>
          <a:solidFill>
            <a:srgbClr val="FFC000"/>
          </a:solidFill>
        </p:spPr>
        <p:txBody>
          <a:bodyPr wrap="square" rtlCol="0">
            <a:spAutoFit/>
          </a:bodyPr>
          <a:lstStyle/>
          <a:p>
            <a:pPr algn="ctr"/>
            <a:r>
              <a:rPr kumimoji="1" lang="en-US" altLang="ja-JP" sz="2800" dirty="0"/>
              <a:t>Shall we implement </a:t>
            </a:r>
            <a:r>
              <a:rPr kumimoji="1" lang="en-US" altLang="ja-JP" sz="2800" dirty="0" smtClean="0"/>
              <a:t>the solution </a:t>
            </a:r>
            <a:r>
              <a:rPr kumimoji="1" lang="en-US" altLang="ja-JP" sz="2800" dirty="0"/>
              <a:t>to the TS?</a:t>
            </a:r>
            <a:endParaRPr kumimoji="1" lang="ja-JP" altLang="en-US" sz="2800" dirty="0"/>
          </a:p>
        </p:txBody>
      </p:sp>
      <p:graphicFrame>
        <p:nvGraphicFramePr>
          <p:cNvPr id="5" name="表 4"/>
          <p:cNvGraphicFramePr>
            <a:graphicFrameLocks noGrp="1"/>
          </p:cNvGraphicFramePr>
          <p:nvPr>
            <p:extLst>
              <p:ext uri="{D42A27DB-BD31-4B8C-83A1-F6EECF244321}">
                <p14:modId xmlns:p14="http://schemas.microsoft.com/office/powerpoint/2010/main" val="2120076030"/>
              </p:ext>
            </p:extLst>
          </p:nvPr>
        </p:nvGraphicFramePr>
        <p:xfrm>
          <a:off x="1082929" y="3968750"/>
          <a:ext cx="7467600" cy="1656080"/>
        </p:xfrm>
        <a:graphic>
          <a:graphicData uri="http://schemas.openxmlformats.org/drawingml/2006/table">
            <a:tbl>
              <a:tblPr firstRow="1" bandRow="1">
                <a:tableStyleId>{073A0DAA-6AF3-43AB-8588-CEC1D06C72B9}</a:tableStyleId>
              </a:tblPr>
              <a:tblGrid>
                <a:gridCol w="1524000"/>
                <a:gridCol w="3454400"/>
                <a:gridCol w="2489200"/>
              </a:tblGrid>
              <a:tr h="370840">
                <a:tc>
                  <a:txBody>
                    <a:bodyPr/>
                    <a:lstStyle/>
                    <a:p>
                      <a:pPr algn="ctr"/>
                      <a:r>
                        <a:rPr kumimoji="1" lang="en-US" altLang="ja-JP" dirty="0" smtClean="0"/>
                        <a:t>Messages</a:t>
                      </a:r>
                      <a:endParaRPr kumimoji="1" lang="ja-JP" altLang="en-US" dirty="0"/>
                    </a:p>
                  </a:txBody>
                  <a:tcPr/>
                </a:tc>
                <a:tc>
                  <a:txBody>
                    <a:bodyPr/>
                    <a:lstStyle/>
                    <a:p>
                      <a:pPr algn="ctr"/>
                      <a:r>
                        <a:rPr kumimoji="1" lang="en-US" altLang="ja-JP" dirty="0" smtClean="0"/>
                        <a:t>Property</a:t>
                      </a:r>
                      <a:endParaRPr kumimoji="1" lang="ja-JP" altLang="en-US" dirty="0"/>
                    </a:p>
                  </a:txBody>
                  <a:tcPr/>
                </a:tc>
                <a:tc>
                  <a:txBody>
                    <a:bodyPr/>
                    <a:lstStyle/>
                    <a:p>
                      <a:pPr algn="ctr"/>
                      <a:r>
                        <a:rPr kumimoji="1" lang="en-US" altLang="ja-JP" dirty="0" smtClean="0"/>
                        <a:t>Timing</a:t>
                      </a:r>
                      <a:endParaRPr kumimoji="1" lang="ja-JP" altLang="en-US" dirty="0"/>
                    </a:p>
                  </a:txBody>
                  <a:tcPr/>
                </a:tc>
              </a:tr>
              <a:tr h="642620">
                <a:tc>
                  <a:txBody>
                    <a:bodyPr/>
                    <a:lstStyle/>
                    <a:p>
                      <a:r>
                        <a:rPr kumimoji="1" lang="en-US" altLang="ja-JP" b="1" dirty="0" smtClean="0"/>
                        <a:t>One-shot</a:t>
                      </a:r>
                      <a:endParaRPr kumimoji="1" lang="ja-JP" altLang="en-US" b="1" dirty="0"/>
                    </a:p>
                  </a:txBody>
                  <a:tcPr>
                    <a:solidFill>
                      <a:schemeClr val="bg2">
                        <a:lumMod val="20000"/>
                        <a:lumOff val="80000"/>
                      </a:schemeClr>
                    </a:solidFill>
                  </a:tcPr>
                </a:tc>
                <a:tc rowSpan="2">
                  <a:txBody>
                    <a:bodyPr/>
                    <a:lstStyle/>
                    <a:p>
                      <a:endParaRPr kumimoji="1" lang="en-US" altLang="ja-JP" dirty="0" smtClean="0"/>
                    </a:p>
                    <a:p>
                      <a:r>
                        <a:rPr kumimoji="1" lang="en-US" altLang="ja-JP" dirty="0" smtClean="0"/>
                        <a:t>Add properties;</a:t>
                      </a:r>
                    </a:p>
                    <a:p>
                      <a:r>
                        <a:rPr kumimoji="1" lang="en-US" altLang="ja-JP" dirty="0" smtClean="0"/>
                        <a:t>accuracy, </a:t>
                      </a:r>
                      <a:r>
                        <a:rPr kumimoji="1" lang="en-US" altLang="ja-JP" dirty="0" err="1" smtClean="0"/>
                        <a:t>maxAccuracy</a:t>
                      </a:r>
                      <a:r>
                        <a:rPr kumimoji="1" lang="en-US" altLang="ja-JP" dirty="0" smtClean="0"/>
                        <a:t> and state</a:t>
                      </a:r>
                    </a:p>
                    <a:p>
                      <a:endParaRPr kumimoji="1" lang="ja-JP" altLang="en-US" dirty="0"/>
                    </a:p>
                  </a:txBody>
                  <a:tcPr>
                    <a:solidFill>
                      <a:schemeClr val="bg2">
                        <a:lumMod val="20000"/>
                        <a:lumOff val="80000"/>
                      </a:schemeClr>
                    </a:solidFill>
                  </a:tcPr>
                </a:tc>
                <a:tc>
                  <a:txBody>
                    <a:bodyPr/>
                    <a:lstStyle/>
                    <a:p>
                      <a:r>
                        <a:rPr kumimoji="1" lang="en-US" altLang="ja-JP" dirty="0" smtClean="0"/>
                        <a:t>Specify the timing to return the result for each API</a:t>
                      </a:r>
                      <a:endParaRPr kumimoji="1" lang="ja-JP" altLang="en-US" dirty="0"/>
                    </a:p>
                  </a:txBody>
                  <a:tcPr>
                    <a:solidFill>
                      <a:schemeClr val="bg2">
                        <a:lumMod val="20000"/>
                        <a:lumOff val="80000"/>
                      </a:schemeClr>
                    </a:solidFill>
                  </a:tcPr>
                </a:tc>
              </a:tr>
              <a:tr h="642620">
                <a:tc>
                  <a:txBody>
                    <a:bodyPr/>
                    <a:lstStyle/>
                    <a:p>
                      <a:r>
                        <a:rPr kumimoji="1" lang="en-US" altLang="ja-JP" b="1" dirty="0" smtClean="0"/>
                        <a:t>Asynchronous</a:t>
                      </a:r>
                      <a:endParaRPr kumimoji="1" lang="ja-JP" altLang="en-US" b="1" dirty="0"/>
                    </a:p>
                  </a:txBody>
                  <a:tcPr>
                    <a:solidFill>
                      <a:schemeClr val="bg2">
                        <a:lumMod val="20000"/>
                        <a:lumOff val="80000"/>
                      </a:schemeClr>
                    </a:solidFill>
                  </a:tcPr>
                </a:tc>
                <a:tc vMerge="1">
                  <a:txBody>
                    <a:bodyPr/>
                    <a:lstStyle/>
                    <a:p>
                      <a:endParaRPr kumimoji="1" lang="ja-JP" altLang="en-US" dirty="0"/>
                    </a:p>
                  </a:txBody>
                  <a:tcPr/>
                </a:tc>
                <a:tc>
                  <a:txBody>
                    <a:bodyPr/>
                    <a:lstStyle/>
                    <a:p>
                      <a:r>
                        <a:rPr kumimoji="1" lang="en-US" altLang="ja-JP" dirty="0" smtClean="0"/>
                        <a:t>No specification</a:t>
                      </a:r>
                      <a:endParaRPr kumimoji="1" lang="ja-JP" altLang="en-US" dirty="0"/>
                    </a:p>
                  </a:txBody>
                  <a:tcPr>
                    <a:solidFill>
                      <a:schemeClr val="bg2">
                        <a:lumMod val="20000"/>
                        <a:lumOff val="80000"/>
                      </a:schemeClr>
                    </a:solidFill>
                  </a:tcPr>
                </a:tc>
              </a:tr>
            </a:tbl>
          </a:graphicData>
        </a:graphic>
      </p:graphicFrame>
      <p:sp>
        <p:nvSpPr>
          <p:cNvPr id="8" name="コンテンツ プレースホルダー 2"/>
          <p:cNvSpPr>
            <a:spLocks noGrp="1"/>
          </p:cNvSpPr>
          <p:nvPr>
            <p:ph idx="1"/>
          </p:nvPr>
        </p:nvSpPr>
        <p:spPr>
          <a:xfrm>
            <a:off x="292100" y="1073150"/>
            <a:ext cx="8778875" cy="3103562"/>
          </a:xfrm>
        </p:spPr>
        <p:txBody>
          <a:bodyPr/>
          <a:lstStyle/>
          <a:p>
            <a:pPr marL="0" indent="0">
              <a:buNone/>
            </a:pPr>
            <a:r>
              <a:rPr kumimoji="1" lang="en-US" altLang="ja-JP" dirty="0"/>
              <a:t>For the problem of lacking the context of the data from the APIs and ambiguity of one-shot responses, a solution is proposed:</a:t>
            </a:r>
          </a:p>
          <a:p>
            <a:pPr marL="514350" indent="-514350">
              <a:buFont typeface="+mj-lt"/>
              <a:buAutoNum type="arabicPeriod"/>
            </a:pPr>
            <a:r>
              <a:rPr kumimoji="1" lang="en-US" altLang="ja-JP" dirty="0" smtClean="0"/>
              <a:t>One-shot </a:t>
            </a:r>
            <a:r>
              <a:rPr kumimoji="1" lang="en-US" altLang="ja-JP" dirty="0"/>
              <a:t>and </a:t>
            </a:r>
            <a:r>
              <a:rPr kumimoji="1" lang="en-US" altLang="ja-JP" dirty="0" smtClean="0"/>
              <a:t>Asynchronous:</a:t>
            </a:r>
            <a:endParaRPr kumimoji="1" lang="en-US" altLang="ja-JP" dirty="0"/>
          </a:p>
          <a:p>
            <a:pPr marL="744538" lvl="1" indent="-514350"/>
            <a:r>
              <a:rPr kumimoji="1" lang="en-US" altLang="ja-JP" dirty="0"/>
              <a:t>Add properties in the messages: accuracy, </a:t>
            </a:r>
            <a:r>
              <a:rPr kumimoji="1" lang="en-US" altLang="ja-JP" dirty="0" err="1"/>
              <a:t>maxAccuracy</a:t>
            </a:r>
            <a:r>
              <a:rPr kumimoji="1" lang="en-US" altLang="ja-JP" dirty="0"/>
              <a:t> and state</a:t>
            </a:r>
          </a:p>
          <a:p>
            <a:pPr marL="514350" indent="-514350">
              <a:buFont typeface="+mj-lt"/>
              <a:buAutoNum type="arabicPeriod"/>
            </a:pPr>
            <a:r>
              <a:rPr kumimoji="1" lang="en-US" altLang="ja-JP" dirty="0" smtClean="0"/>
              <a:t>One-shot </a:t>
            </a:r>
            <a:r>
              <a:rPr kumimoji="1" lang="en-US" altLang="ja-JP" dirty="0"/>
              <a:t>(only)</a:t>
            </a:r>
          </a:p>
          <a:p>
            <a:pPr lvl="1"/>
            <a:r>
              <a:rPr kumimoji="1" lang="en-US" altLang="ja-JP" dirty="0" smtClean="0"/>
              <a:t>Specify </a:t>
            </a:r>
            <a:r>
              <a:rPr kumimoji="1" lang="en-US" altLang="ja-JP" dirty="0"/>
              <a:t>timing to return the results </a:t>
            </a:r>
          </a:p>
          <a:p>
            <a:endParaRPr kumimoji="1" lang="ja-JP" altLang="en-US" dirty="0"/>
          </a:p>
        </p:txBody>
      </p:sp>
    </p:spTree>
    <p:extLst>
      <p:ext uri="{BB962C8B-B14F-4D97-AF65-F5344CB8AC3E}">
        <p14:creationId xmlns:p14="http://schemas.microsoft.com/office/powerpoint/2010/main" val="4041567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p:txBody>
          <a:bodyPr/>
          <a:lstStyle/>
          <a:p>
            <a:r>
              <a:rPr kumimoji="1" lang="en-US" altLang="ja-JP" dirty="0" smtClean="0">
                <a:ea typeface="ＭＳ Ｐゴシック" panose="020B0600070205080204" pitchFamily="50" charset="-128"/>
              </a:rPr>
              <a:t>Current Status</a:t>
            </a:r>
            <a:endParaRPr kumimoji="1" lang="ja-JP" altLang="en-US" dirty="0" smtClean="0">
              <a:ea typeface="ＭＳ Ｐゴシック" panose="020B0600070205080204" pitchFamily="50" charset="-128"/>
            </a:endParaRPr>
          </a:p>
        </p:txBody>
      </p:sp>
      <p:sp>
        <p:nvSpPr>
          <p:cNvPr id="5123" name="コンテンツ プレースホルダー 2"/>
          <p:cNvSpPr>
            <a:spLocks noGrp="1"/>
          </p:cNvSpPr>
          <p:nvPr>
            <p:ph idx="1"/>
          </p:nvPr>
        </p:nvSpPr>
        <p:spPr/>
        <p:txBody>
          <a:bodyPr/>
          <a:lstStyle/>
          <a:p>
            <a:pPr>
              <a:defRPr/>
            </a:pPr>
            <a:r>
              <a:rPr kumimoji="1" lang="en-US" altLang="ja-JP" sz="2400" dirty="0" smtClean="0">
                <a:ea typeface="ＭＳ Ｐゴシック" pitchFamily="50" charset="-128"/>
              </a:rPr>
              <a:t>We have been developing 6 TS for PCH:</a:t>
            </a:r>
          </a:p>
          <a:p>
            <a:pPr marL="682625" lvl="1" indent="-457200">
              <a:buFont typeface="+mj-lt"/>
              <a:buAutoNum type="arabicPeriod"/>
              <a:defRPr/>
            </a:pPr>
            <a:r>
              <a:rPr kumimoji="1" lang="en-US" altLang="ja-JP" sz="2000" dirty="0">
                <a:ea typeface="ＭＳ Ｐゴシック" pitchFamily="50" charset="-128"/>
              </a:rPr>
              <a:t>Weight Scale Body Composition Analyzer API</a:t>
            </a:r>
          </a:p>
          <a:p>
            <a:pPr marL="682625" lvl="1" indent="-457200">
              <a:buFont typeface="+mj-lt"/>
              <a:buAutoNum type="arabicPeriod"/>
              <a:defRPr/>
            </a:pPr>
            <a:r>
              <a:rPr kumimoji="1" lang="en-US" altLang="ja-JP" sz="2000" dirty="0">
                <a:ea typeface="ＭＳ Ｐゴシック" pitchFamily="50" charset="-128"/>
              </a:rPr>
              <a:t>Blood Pressure Monitor API</a:t>
            </a:r>
          </a:p>
          <a:p>
            <a:pPr marL="682625" lvl="1" indent="-457200">
              <a:buFont typeface="+mj-lt"/>
              <a:buAutoNum type="arabicPeriod"/>
              <a:defRPr/>
            </a:pPr>
            <a:r>
              <a:rPr kumimoji="1" lang="en-US" altLang="ja-JP" sz="2000" dirty="0">
                <a:ea typeface="ＭＳ Ｐゴシック" pitchFamily="50" charset="-128"/>
              </a:rPr>
              <a:t>Glucometer API</a:t>
            </a:r>
          </a:p>
          <a:p>
            <a:pPr marL="682625" lvl="1" indent="-457200">
              <a:buFont typeface="+mj-lt"/>
              <a:buAutoNum type="arabicPeriod"/>
              <a:defRPr/>
            </a:pPr>
            <a:r>
              <a:rPr kumimoji="1" lang="en-US" altLang="ja-JP" sz="2000" dirty="0">
                <a:ea typeface="ＭＳ Ｐゴシック" pitchFamily="50" charset="-128"/>
              </a:rPr>
              <a:t>Heart Rate Monitor </a:t>
            </a:r>
            <a:r>
              <a:rPr kumimoji="1" lang="en-US" altLang="ja-JP" sz="2000" dirty="0" smtClean="0">
                <a:ea typeface="ＭＳ Ｐゴシック" pitchFamily="50" charset="-128"/>
              </a:rPr>
              <a:t>API</a:t>
            </a:r>
          </a:p>
          <a:p>
            <a:pPr marL="682625" lvl="1" indent="-457200">
              <a:buFont typeface="+mj-lt"/>
              <a:buAutoNum type="arabicPeriod"/>
              <a:defRPr/>
            </a:pPr>
            <a:r>
              <a:rPr kumimoji="1" lang="en-US" altLang="ja-JP" sz="2000" dirty="0">
                <a:ea typeface="ＭＳ Ｐゴシック" pitchFamily="50" charset="-128"/>
              </a:rPr>
              <a:t>Pulse Oximeter </a:t>
            </a:r>
            <a:r>
              <a:rPr kumimoji="1" lang="en-US" altLang="ja-JP" sz="2000" dirty="0" smtClean="0">
                <a:ea typeface="ＭＳ Ｐゴシック" pitchFamily="50" charset="-128"/>
              </a:rPr>
              <a:t>API</a:t>
            </a:r>
          </a:p>
          <a:p>
            <a:pPr marL="682625" lvl="1" indent="-457200">
              <a:buFont typeface="+mj-lt"/>
              <a:buAutoNum type="arabicPeriod"/>
              <a:defRPr/>
            </a:pPr>
            <a:r>
              <a:rPr kumimoji="1" lang="en-US" altLang="ja-JP" sz="2000" dirty="0" smtClean="0">
                <a:ea typeface="ＭＳ Ｐゴシック" pitchFamily="50" charset="-128"/>
              </a:rPr>
              <a:t>Thermometer API</a:t>
            </a:r>
          </a:p>
          <a:p>
            <a:pPr lvl="1">
              <a:defRPr/>
            </a:pPr>
            <a:endParaRPr kumimoji="1" lang="en-US" altLang="ja-JP" sz="2000" dirty="0">
              <a:ea typeface="ＭＳ Ｐゴシック" pitchFamily="50" charset="-128"/>
            </a:endParaRPr>
          </a:p>
          <a:p>
            <a:pPr>
              <a:defRPr/>
            </a:pPr>
            <a:r>
              <a:rPr kumimoji="1" lang="en-US" altLang="ja-JP" sz="2400" dirty="0" smtClean="0">
                <a:ea typeface="ＭＳ Ｐゴシック" pitchFamily="50" charset="-128"/>
              </a:rPr>
              <a:t>All specs are designed based on the same architecture:</a:t>
            </a:r>
          </a:p>
          <a:p>
            <a:pPr lvl="1">
              <a:defRPr/>
            </a:pPr>
            <a:r>
              <a:rPr kumimoji="1" lang="en-US" altLang="ja-JP" sz="2000" dirty="0">
                <a:ea typeface="ＭＳ Ｐゴシック" pitchFamily="50" charset="-128"/>
              </a:rPr>
              <a:t>One-shot measuring </a:t>
            </a:r>
            <a:r>
              <a:rPr kumimoji="1" lang="en-US" altLang="ja-JP" sz="2000" dirty="0" smtClean="0">
                <a:ea typeface="ＭＳ Ｐゴシック" pitchFamily="50" charset="-128"/>
              </a:rPr>
              <a:t>API</a:t>
            </a:r>
          </a:p>
          <a:p>
            <a:pPr lvl="1">
              <a:defRPr/>
            </a:pPr>
            <a:r>
              <a:rPr kumimoji="1" lang="en-US" altLang="ja-JP" sz="2000" dirty="0">
                <a:ea typeface="ＭＳ Ｐゴシック" pitchFamily="50" charset="-128"/>
              </a:rPr>
              <a:t>Asynchronous messaging API</a:t>
            </a:r>
            <a:endParaRPr kumimoji="1" lang="en-US" altLang="ja-JP" sz="2000" dirty="0" smtClean="0">
              <a:ea typeface="ＭＳ Ｐゴシック" pitchFamily="50"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a:t>
            </a:r>
            <a:endParaRPr kumimoji="1" lang="ja-JP" altLang="en-US" dirty="0"/>
          </a:p>
        </p:txBody>
      </p:sp>
      <p:sp>
        <p:nvSpPr>
          <p:cNvPr id="3" name="コンテンツ プレースホルダー 2"/>
          <p:cNvSpPr>
            <a:spLocks noGrp="1"/>
          </p:cNvSpPr>
          <p:nvPr>
            <p:ph idx="1"/>
          </p:nvPr>
        </p:nvSpPr>
        <p:spPr>
          <a:xfrm>
            <a:off x="292100" y="1169988"/>
            <a:ext cx="8778875" cy="3484562"/>
          </a:xfrm>
        </p:spPr>
        <p:txBody>
          <a:bodyPr/>
          <a:lstStyle/>
          <a:p>
            <a:pPr marL="457200" indent="-457200">
              <a:buFont typeface="+mj-lt"/>
              <a:buAutoNum type="arabicPeriod"/>
            </a:pPr>
            <a:r>
              <a:rPr kumimoji="1" lang="en-US" altLang="ja-JP" sz="2000" b="1" dirty="0"/>
              <a:t>Lack of context of data provided from </a:t>
            </a:r>
            <a:r>
              <a:rPr kumimoji="1" lang="en-US" altLang="ja-JP" sz="2000" b="1" dirty="0" smtClean="0"/>
              <a:t>API</a:t>
            </a:r>
            <a:endParaRPr kumimoji="1" lang="en-US" altLang="ja-JP" sz="2000" b="1" dirty="0"/>
          </a:p>
          <a:p>
            <a:pPr lvl="1"/>
            <a:r>
              <a:rPr kumimoji="1" lang="en-US" altLang="ja-JP" sz="1800" dirty="0"/>
              <a:t>Some healthcare devices show progress of measurement until the final data is </a:t>
            </a:r>
            <a:r>
              <a:rPr kumimoji="1" lang="en-US" altLang="ja-JP" sz="1800" dirty="0" smtClean="0"/>
              <a:t>provided; some </a:t>
            </a:r>
            <a:r>
              <a:rPr kumimoji="1" lang="en-US" altLang="ja-JP" sz="1800" dirty="0"/>
              <a:t>healthcare devices have several levels representing the accuracy of </a:t>
            </a:r>
            <a:r>
              <a:rPr kumimoji="1" lang="en-US" altLang="ja-JP" sz="1800" dirty="0" smtClean="0"/>
              <a:t>measurements</a:t>
            </a:r>
          </a:p>
          <a:p>
            <a:pPr lvl="1"/>
            <a:r>
              <a:rPr kumimoji="1" lang="en-US" altLang="ja-JP" sz="1800" dirty="0"/>
              <a:t>Applications need to know which data is for intermediate progress and the final result</a:t>
            </a:r>
          </a:p>
          <a:p>
            <a:pPr lvl="1"/>
            <a:r>
              <a:rPr kumimoji="1" lang="en-US" altLang="ja-JP" sz="1800" dirty="0" smtClean="0"/>
              <a:t>But </a:t>
            </a:r>
            <a:r>
              <a:rPr kumimoji="1" lang="en-US" altLang="ja-JP" sz="1800" dirty="0"/>
              <a:t>current TS </a:t>
            </a:r>
            <a:r>
              <a:rPr kumimoji="1" lang="en-US" altLang="ja-JP" sz="1800" dirty="0" smtClean="0"/>
              <a:t>drafts do not have </a:t>
            </a:r>
            <a:r>
              <a:rPr kumimoji="1" lang="en-US" altLang="ja-JP" sz="1800" dirty="0"/>
              <a:t>any mechanisms to notify </a:t>
            </a:r>
            <a:r>
              <a:rPr kumimoji="1" lang="en-US" altLang="ja-JP" sz="1800" dirty="0" smtClean="0"/>
              <a:t>such context</a:t>
            </a:r>
          </a:p>
          <a:p>
            <a:pPr lvl="1"/>
            <a:endParaRPr kumimoji="1" lang="en-US" altLang="ja-JP" sz="1800" dirty="0" smtClean="0"/>
          </a:p>
          <a:p>
            <a:pPr marL="457200" indent="-457200">
              <a:buFont typeface="+mj-lt"/>
              <a:buAutoNum type="arabicPeriod"/>
            </a:pPr>
            <a:r>
              <a:rPr kumimoji="1" lang="en-US" altLang="ja-JP" sz="2000" b="1" dirty="0" smtClean="0"/>
              <a:t>Ambiguity of the purpose of the One-shot </a:t>
            </a:r>
            <a:r>
              <a:rPr kumimoji="1" lang="en-US" altLang="ja-JP" sz="2000" b="1" dirty="0"/>
              <a:t>measuring </a:t>
            </a:r>
            <a:r>
              <a:rPr kumimoji="1" lang="en-US" altLang="ja-JP" sz="2000" b="1" dirty="0" smtClean="0"/>
              <a:t>API</a:t>
            </a:r>
          </a:p>
          <a:p>
            <a:pPr lvl="1"/>
            <a:r>
              <a:rPr kumimoji="1" lang="en-US" altLang="ja-JP" sz="1800" dirty="0" smtClean="0"/>
              <a:t>When should Plug-Ins return measurement results to the </a:t>
            </a:r>
            <a:r>
              <a:rPr kumimoji="1" lang="en-US" altLang="ja-JP" sz="1800" dirty="0" err="1" smtClean="0"/>
              <a:t>GotAPI</a:t>
            </a:r>
            <a:r>
              <a:rPr kumimoji="1" lang="en-US" altLang="ja-JP" sz="1800" dirty="0" smtClean="0"/>
              <a:t> Server for </a:t>
            </a:r>
            <a:r>
              <a:rPr kumimoji="1" lang="en-US" altLang="ja-JP" sz="1800" dirty="0"/>
              <a:t>One-shot measuring </a:t>
            </a:r>
            <a:r>
              <a:rPr kumimoji="1" lang="en-US" altLang="ja-JP" sz="1800" dirty="0" smtClean="0"/>
              <a:t>requests?</a:t>
            </a:r>
          </a:p>
          <a:p>
            <a:pPr lvl="1"/>
            <a:r>
              <a:rPr kumimoji="1" lang="en-US" altLang="ja-JP" sz="1800" dirty="0" smtClean="0"/>
              <a:t>For what is the results of </a:t>
            </a:r>
            <a:r>
              <a:rPr kumimoji="1" lang="en-US" altLang="ja-JP" sz="1800" dirty="0"/>
              <a:t>the One-shot measuring </a:t>
            </a:r>
            <a:r>
              <a:rPr kumimoji="1" lang="en-US" altLang="ja-JP" sz="1800" dirty="0" smtClean="0"/>
              <a:t>API used? (What are the use cases?)</a:t>
            </a:r>
          </a:p>
        </p:txBody>
      </p:sp>
      <p:sp>
        <p:nvSpPr>
          <p:cNvPr id="4" name="テキスト ボックス 3"/>
          <p:cNvSpPr txBox="1"/>
          <p:nvPr/>
        </p:nvSpPr>
        <p:spPr>
          <a:xfrm>
            <a:off x="306388" y="4806950"/>
            <a:ext cx="8748712" cy="1323439"/>
          </a:xfrm>
          <a:prstGeom prst="rect">
            <a:avLst/>
          </a:prstGeom>
          <a:solidFill>
            <a:srgbClr val="FFC000"/>
          </a:solidFill>
        </p:spPr>
        <p:txBody>
          <a:bodyPr wrap="square" rtlCol="0">
            <a:spAutoFit/>
          </a:bodyPr>
          <a:lstStyle/>
          <a:p>
            <a:pPr marL="342900" indent="-342900">
              <a:buFont typeface="Arial" panose="020B0604020202020204" pitchFamily="34" charset="0"/>
              <a:buChar char="•"/>
            </a:pPr>
            <a:r>
              <a:rPr kumimoji="1" lang="en-US" altLang="ja-JP" sz="1600" dirty="0" smtClean="0"/>
              <a:t>The features to address these issues are not defined in the RD.</a:t>
            </a:r>
          </a:p>
          <a:p>
            <a:pPr marL="342900" indent="-342900">
              <a:buFont typeface="Arial" panose="020B0604020202020204" pitchFamily="34" charset="0"/>
              <a:buChar char="•"/>
            </a:pPr>
            <a:r>
              <a:rPr kumimoji="1" lang="en-US" altLang="ja-JP" sz="1600" dirty="0" smtClean="0"/>
              <a:t>We understand these are not in the scope of IEEE specs and left for implementation of each device vendors</a:t>
            </a:r>
          </a:p>
          <a:p>
            <a:pPr marL="342900" indent="-342900">
              <a:buFont typeface="Arial" panose="020B0604020202020204" pitchFamily="34" charset="0"/>
              <a:buChar char="•"/>
            </a:pPr>
            <a:r>
              <a:rPr kumimoji="1" lang="en-US" altLang="ja-JP" sz="1600" dirty="0" smtClean="0"/>
              <a:t>However, OMA DWAPI APIs should address these issues to enable good user friendly applications</a:t>
            </a:r>
            <a:endParaRPr kumimoji="1" lang="ja-JP" altLang="en-US" sz="1600" dirty="0"/>
          </a:p>
        </p:txBody>
      </p:sp>
    </p:spTree>
    <p:extLst>
      <p:ext uri="{BB962C8B-B14F-4D97-AF65-F5344CB8AC3E}">
        <p14:creationId xmlns:p14="http://schemas.microsoft.com/office/powerpoint/2010/main" val="2175169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p:cNvCxnSpPr/>
          <p:nvPr/>
        </p:nvCxnSpPr>
        <p:spPr bwMode="auto">
          <a:xfrm flipV="1">
            <a:off x="6876514" y="2584813"/>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cxnSp>
        <p:nvCxnSpPr>
          <p:cNvPr id="51" name="直線コネクタ 50"/>
          <p:cNvCxnSpPr/>
          <p:nvPr/>
        </p:nvCxnSpPr>
        <p:spPr bwMode="auto">
          <a:xfrm flipV="1">
            <a:off x="3588450" y="2577665"/>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cxnSp>
        <p:nvCxnSpPr>
          <p:cNvPr id="47" name="直線コネクタ 46"/>
          <p:cNvCxnSpPr/>
          <p:nvPr/>
        </p:nvCxnSpPr>
        <p:spPr bwMode="auto">
          <a:xfrm flipV="1">
            <a:off x="2857557" y="2577665"/>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sp>
        <p:nvSpPr>
          <p:cNvPr id="2" name="タイトル 1"/>
          <p:cNvSpPr>
            <a:spLocks noGrp="1"/>
          </p:cNvSpPr>
          <p:nvPr>
            <p:ph type="title"/>
          </p:nvPr>
        </p:nvSpPr>
        <p:spPr/>
        <p:txBody>
          <a:bodyPr/>
          <a:lstStyle/>
          <a:p>
            <a:r>
              <a:rPr kumimoji="1" lang="en-US" altLang="ja-JP" dirty="0"/>
              <a:t>L</a:t>
            </a:r>
            <a:r>
              <a:rPr kumimoji="1" lang="en-US" altLang="ja-JP" dirty="0" smtClean="0"/>
              <a:t>evels </a:t>
            </a:r>
            <a:r>
              <a:rPr kumimoji="1" lang="en-US" altLang="ja-JP" dirty="0"/>
              <a:t>of measurement </a:t>
            </a:r>
            <a:r>
              <a:rPr kumimoji="1" lang="en-US" altLang="ja-JP" dirty="0" smtClean="0"/>
              <a:t>accuracy (Example)</a:t>
            </a:r>
            <a:endParaRPr kumimoji="1" lang="ja-JP" altLang="en-US" dirty="0"/>
          </a:p>
        </p:txBody>
      </p:sp>
      <p:cxnSp>
        <p:nvCxnSpPr>
          <p:cNvPr id="5" name="直線矢印コネクタ 4"/>
          <p:cNvCxnSpPr/>
          <p:nvPr/>
        </p:nvCxnSpPr>
        <p:spPr bwMode="auto">
          <a:xfrm>
            <a:off x="2126663" y="4566013"/>
            <a:ext cx="4953000"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cxnSp>
        <p:nvCxnSpPr>
          <p:cNvPr id="6" name="直線矢印コネクタ 5"/>
          <p:cNvCxnSpPr/>
          <p:nvPr/>
        </p:nvCxnSpPr>
        <p:spPr bwMode="auto">
          <a:xfrm flipV="1">
            <a:off x="2126663" y="2127613"/>
            <a:ext cx="0" cy="24384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9" name="テキスト ボックス 8"/>
          <p:cNvSpPr txBox="1"/>
          <p:nvPr/>
        </p:nvSpPr>
        <p:spPr>
          <a:xfrm>
            <a:off x="1582033" y="1840197"/>
            <a:ext cx="1046056" cy="276999"/>
          </a:xfrm>
          <a:prstGeom prst="rect">
            <a:avLst/>
          </a:prstGeom>
          <a:noFill/>
        </p:spPr>
        <p:txBody>
          <a:bodyPr wrap="none" rtlCol="0">
            <a:spAutoFit/>
          </a:bodyPr>
          <a:lstStyle/>
          <a:p>
            <a:pPr algn="ctr"/>
            <a:r>
              <a:rPr kumimoji="1" lang="en-US" altLang="ja-JP" sz="1200" dirty="0" smtClean="0"/>
              <a:t>Temperature</a:t>
            </a:r>
            <a:endParaRPr kumimoji="1" lang="ja-JP" altLang="en-US" sz="1200" dirty="0"/>
          </a:p>
        </p:txBody>
      </p:sp>
      <p:sp>
        <p:nvSpPr>
          <p:cNvPr id="10" name="テキスト ボックス 9"/>
          <p:cNvSpPr txBox="1"/>
          <p:nvPr/>
        </p:nvSpPr>
        <p:spPr>
          <a:xfrm>
            <a:off x="7087107" y="4427513"/>
            <a:ext cx="520399" cy="276999"/>
          </a:xfrm>
          <a:prstGeom prst="rect">
            <a:avLst/>
          </a:prstGeom>
          <a:noFill/>
        </p:spPr>
        <p:txBody>
          <a:bodyPr wrap="none" rtlCol="0">
            <a:spAutoFit/>
          </a:bodyPr>
          <a:lstStyle/>
          <a:p>
            <a:r>
              <a:rPr kumimoji="1" lang="en-US" altLang="ja-JP" sz="1200" dirty="0" smtClean="0"/>
              <a:t>Time</a:t>
            </a:r>
            <a:endParaRPr kumimoji="1" lang="ja-JP" altLang="en-US" sz="1200" dirty="0"/>
          </a:p>
        </p:txBody>
      </p:sp>
      <p:sp>
        <p:nvSpPr>
          <p:cNvPr id="27" name="フリーフォーム 26"/>
          <p:cNvSpPr/>
          <p:nvPr/>
        </p:nvSpPr>
        <p:spPr bwMode="auto">
          <a:xfrm>
            <a:off x="2134108" y="2813414"/>
            <a:ext cx="4734962" cy="1752600"/>
          </a:xfrm>
          <a:custGeom>
            <a:avLst/>
            <a:gdLst>
              <a:gd name="connsiteX0" fmla="*/ 0 w 4734962"/>
              <a:gd name="connsiteY0" fmla="*/ 1249379 h 1249379"/>
              <a:gd name="connsiteX1" fmla="*/ 1095469 w 4734962"/>
              <a:gd name="connsiteY1" fmla="*/ 262551 h 1249379"/>
              <a:gd name="connsiteX2" fmla="*/ 4734962 w 4734962"/>
              <a:gd name="connsiteY2" fmla="*/ 0 h 1249379"/>
            </a:gdLst>
            <a:ahLst/>
            <a:cxnLst>
              <a:cxn ang="0">
                <a:pos x="connsiteX0" y="connsiteY0"/>
              </a:cxn>
              <a:cxn ang="0">
                <a:pos x="connsiteX1" y="connsiteY1"/>
              </a:cxn>
              <a:cxn ang="0">
                <a:pos x="connsiteX2" y="connsiteY2"/>
              </a:cxn>
            </a:cxnLst>
            <a:rect l="l" t="t" r="r" b="b"/>
            <a:pathLst>
              <a:path w="4734962" h="1249379">
                <a:moveTo>
                  <a:pt x="0" y="1249379"/>
                </a:moveTo>
                <a:cubicBezTo>
                  <a:pt x="153154" y="860080"/>
                  <a:pt x="306309" y="470781"/>
                  <a:pt x="1095469" y="262551"/>
                </a:cubicBezTo>
                <a:cubicBezTo>
                  <a:pt x="1884629" y="54321"/>
                  <a:pt x="3309795" y="27160"/>
                  <a:pt x="4734962" y="0"/>
                </a:cubicBezTo>
              </a:path>
            </a:pathLst>
          </a:cu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30" name="直線コネクタ 29"/>
          <p:cNvCxnSpPr>
            <a:endCxn id="27" idx="2"/>
          </p:cNvCxnSpPr>
          <p:nvPr/>
        </p:nvCxnSpPr>
        <p:spPr bwMode="auto">
          <a:xfrm flipV="1">
            <a:off x="2126663" y="2813414"/>
            <a:ext cx="4742407" cy="15873"/>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sp>
        <p:nvSpPr>
          <p:cNvPr id="35" name="楕円 34"/>
          <p:cNvSpPr/>
          <p:nvPr/>
        </p:nvSpPr>
        <p:spPr bwMode="auto">
          <a:xfrm>
            <a:off x="2784039" y="275308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6" name="楕円 35"/>
          <p:cNvSpPr/>
          <p:nvPr/>
        </p:nvSpPr>
        <p:spPr bwMode="auto">
          <a:xfrm>
            <a:off x="3517614" y="275308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7" name="楕円 36"/>
          <p:cNvSpPr/>
          <p:nvPr/>
        </p:nvSpPr>
        <p:spPr bwMode="auto">
          <a:xfrm>
            <a:off x="6800314" y="2737214"/>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39" name="直線矢印コネクタ 38"/>
          <p:cNvCxnSpPr>
            <a:endCxn id="35" idx="4"/>
          </p:cNvCxnSpPr>
          <p:nvPr/>
        </p:nvCxnSpPr>
        <p:spPr bwMode="auto">
          <a:xfrm flipV="1">
            <a:off x="2857707" y="2905487"/>
            <a:ext cx="2532" cy="468314"/>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42" name="直線矢印コネクタ 41"/>
          <p:cNvCxnSpPr>
            <a:endCxn id="36" idx="4"/>
          </p:cNvCxnSpPr>
          <p:nvPr/>
        </p:nvCxnSpPr>
        <p:spPr bwMode="auto">
          <a:xfrm flipV="1">
            <a:off x="3591132" y="2905486"/>
            <a:ext cx="2682" cy="175421"/>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53" name="テキスト ボックス 52"/>
          <p:cNvSpPr txBox="1"/>
          <p:nvPr/>
        </p:nvSpPr>
        <p:spPr>
          <a:xfrm>
            <a:off x="2075620" y="3009178"/>
            <a:ext cx="813043" cy="261610"/>
          </a:xfrm>
          <a:prstGeom prst="rect">
            <a:avLst/>
          </a:prstGeom>
          <a:noFill/>
        </p:spPr>
        <p:txBody>
          <a:bodyPr wrap="none" rtlCol="0">
            <a:spAutoFit/>
          </a:bodyPr>
          <a:lstStyle/>
          <a:p>
            <a:r>
              <a:rPr kumimoji="1" lang="en-US" altLang="ja-JP" sz="1100" dirty="0" smtClean="0"/>
              <a:t>Prediction</a:t>
            </a:r>
            <a:endParaRPr kumimoji="1" lang="ja-JP" altLang="en-US" sz="1100" dirty="0"/>
          </a:p>
        </p:txBody>
      </p:sp>
      <p:sp>
        <p:nvSpPr>
          <p:cNvPr id="54" name="テキスト ボックス 53"/>
          <p:cNvSpPr txBox="1"/>
          <p:nvPr/>
        </p:nvSpPr>
        <p:spPr>
          <a:xfrm>
            <a:off x="2539200" y="4607044"/>
            <a:ext cx="636713" cy="276999"/>
          </a:xfrm>
          <a:prstGeom prst="rect">
            <a:avLst/>
          </a:prstGeom>
          <a:noFill/>
        </p:spPr>
        <p:txBody>
          <a:bodyPr wrap="none" rtlCol="0">
            <a:spAutoFit/>
          </a:bodyPr>
          <a:lstStyle/>
          <a:p>
            <a:pPr algn="ctr"/>
            <a:r>
              <a:rPr kumimoji="1" lang="en-US" altLang="ja-JP" sz="1200" dirty="0" smtClean="0"/>
              <a:t>20 sec</a:t>
            </a:r>
            <a:endParaRPr kumimoji="1" lang="ja-JP" altLang="en-US" sz="1200" dirty="0"/>
          </a:p>
        </p:txBody>
      </p:sp>
      <p:sp>
        <p:nvSpPr>
          <p:cNvPr id="55" name="テキスト ボックス 54"/>
          <p:cNvSpPr txBox="1"/>
          <p:nvPr/>
        </p:nvSpPr>
        <p:spPr>
          <a:xfrm>
            <a:off x="3308565" y="4607393"/>
            <a:ext cx="559769" cy="276999"/>
          </a:xfrm>
          <a:prstGeom prst="rect">
            <a:avLst/>
          </a:prstGeom>
          <a:noFill/>
        </p:spPr>
        <p:txBody>
          <a:bodyPr wrap="none" rtlCol="0">
            <a:spAutoFit/>
          </a:bodyPr>
          <a:lstStyle/>
          <a:p>
            <a:pPr algn="ctr"/>
            <a:r>
              <a:rPr kumimoji="1" lang="en-US" altLang="ja-JP" sz="1200" dirty="0" smtClean="0"/>
              <a:t>3 min</a:t>
            </a:r>
            <a:endParaRPr kumimoji="1" lang="ja-JP" altLang="en-US" sz="1200" dirty="0"/>
          </a:p>
        </p:txBody>
      </p:sp>
      <p:sp>
        <p:nvSpPr>
          <p:cNvPr id="57" name="テキスト ボックス 56"/>
          <p:cNvSpPr txBox="1"/>
          <p:nvPr/>
        </p:nvSpPr>
        <p:spPr>
          <a:xfrm>
            <a:off x="6554151" y="4602916"/>
            <a:ext cx="644728" cy="276999"/>
          </a:xfrm>
          <a:prstGeom prst="rect">
            <a:avLst/>
          </a:prstGeom>
          <a:noFill/>
        </p:spPr>
        <p:txBody>
          <a:bodyPr wrap="none" rtlCol="0">
            <a:spAutoFit/>
          </a:bodyPr>
          <a:lstStyle/>
          <a:p>
            <a:pPr algn="ctr"/>
            <a:r>
              <a:rPr kumimoji="1" lang="en-US" altLang="ja-JP" sz="1200" dirty="0" smtClean="0"/>
              <a:t>10 min</a:t>
            </a:r>
            <a:endParaRPr kumimoji="1" lang="ja-JP" altLang="en-US" sz="1200" dirty="0"/>
          </a:p>
        </p:txBody>
      </p:sp>
      <p:sp>
        <p:nvSpPr>
          <p:cNvPr id="58" name="角丸四角形 57"/>
          <p:cNvSpPr/>
          <p:nvPr/>
        </p:nvSpPr>
        <p:spPr bwMode="auto">
          <a:xfrm>
            <a:off x="2570999" y="229500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60" name="角丸四角形 59"/>
          <p:cNvSpPr/>
          <p:nvPr/>
        </p:nvSpPr>
        <p:spPr bwMode="auto">
          <a:xfrm>
            <a:off x="3305310" y="229600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61" name="角丸四角形 60"/>
          <p:cNvSpPr/>
          <p:nvPr/>
        </p:nvSpPr>
        <p:spPr bwMode="auto">
          <a:xfrm>
            <a:off x="6586537" y="229235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62" name="テキスト ボックス 61"/>
          <p:cNvSpPr txBox="1"/>
          <p:nvPr/>
        </p:nvSpPr>
        <p:spPr>
          <a:xfrm>
            <a:off x="3863562" y="3008839"/>
            <a:ext cx="2000869" cy="276999"/>
          </a:xfrm>
          <a:prstGeom prst="rect">
            <a:avLst/>
          </a:prstGeom>
          <a:noFill/>
        </p:spPr>
        <p:txBody>
          <a:bodyPr wrap="none" rtlCol="0">
            <a:spAutoFit/>
          </a:bodyPr>
          <a:lstStyle/>
          <a:p>
            <a:r>
              <a:rPr kumimoji="1" lang="en-US" altLang="ja-JP" sz="1200" dirty="0" smtClean="0"/>
              <a:t>Actual </a:t>
            </a:r>
            <a:r>
              <a:rPr kumimoji="1" lang="en-US" altLang="ja-JP" sz="1200" dirty="0"/>
              <a:t>measurement value</a:t>
            </a:r>
            <a:endParaRPr kumimoji="1" lang="ja-JP" altLang="en-US" sz="1200" dirty="0"/>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951841" y="2515839"/>
            <a:ext cx="485233" cy="2854312"/>
          </a:xfrm>
          <a:prstGeom prst="rect">
            <a:avLst/>
          </a:prstGeom>
        </p:spPr>
      </p:pic>
      <p:sp>
        <p:nvSpPr>
          <p:cNvPr id="64" name="テキスト ボックス 63"/>
          <p:cNvSpPr txBox="1"/>
          <p:nvPr/>
        </p:nvSpPr>
        <p:spPr>
          <a:xfrm rot="18352486">
            <a:off x="2646733" y="1973259"/>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5" name="テキスト ボックス 64"/>
          <p:cNvSpPr txBox="1"/>
          <p:nvPr/>
        </p:nvSpPr>
        <p:spPr>
          <a:xfrm rot="18352486">
            <a:off x="3370704" y="1989907"/>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6" name="テキスト ボックス 65"/>
          <p:cNvSpPr txBox="1"/>
          <p:nvPr/>
        </p:nvSpPr>
        <p:spPr>
          <a:xfrm rot="18352486">
            <a:off x="6676280" y="1973257"/>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8" name="テキスト ボックス 67"/>
          <p:cNvSpPr txBox="1"/>
          <p:nvPr/>
        </p:nvSpPr>
        <p:spPr>
          <a:xfrm>
            <a:off x="2582479"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smtClean="0"/>
              <a:t>1</a:t>
            </a:r>
            <a:endParaRPr kumimoji="1" lang="ja-JP" altLang="en-US" sz="1600" dirty="0"/>
          </a:p>
        </p:txBody>
      </p:sp>
      <p:sp>
        <p:nvSpPr>
          <p:cNvPr id="69" name="テキスト ボックス 68"/>
          <p:cNvSpPr txBox="1"/>
          <p:nvPr/>
        </p:nvSpPr>
        <p:spPr>
          <a:xfrm>
            <a:off x="3313373"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smtClean="0"/>
              <a:t>2</a:t>
            </a:r>
            <a:endParaRPr kumimoji="1" lang="ja-JP" altLang="en-US" sz="1600" dirty="0"/>
          </a:p>
        </p:txBody>
      </p:sp>
      <p:sp>
        <p:nvSpPr>
          <p:cNvPr id="70" name="テキスト ボックス 69"/>
          <p:cNvSpPr txBox="1"/>
          <p:nvPr/>
        </p:nvSpPr>
        <p:spPr>
          <a:xfrm>
            <a:off x="6593994"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a:t>3</a:t>
            </a:r>
            <a:endParaRPr kumimoji="1" lang="ja-JP" altLang="en-US" sz="1600" dirty="0"/>
          </a:p>
        </p:txBody>
      </p:sp>
      <p:sp>
        <p:nvSpPr>
          <p:cNvPr id="73" name="テキスト ボックス 72"/>
          <p:cNvSpPr txBox="1"/>
          <p:nvPr/>
        </p:nvSpPr>
        <p:spPr>
          <a:xfrm>
            <a:off x="2042041" y="1213214"/>
            <a:ext cx="5277407" cy="400110"/>
          </a:xfrm>
          <a:prstGeom prst="rect">
            <a:avLst/>
          </a:prstGeom>
          <a:noFill/>
        </p:spPr>
        <p:txBody>
          <a:bodyPr wrap="none" rtlCol="0">
            <a:spAutoFit/>
          </a:bodyPr>
          <a:lstStyle/>
          <a:p>
            <a:pPr algn="ctr"/>
            <a:r>
              <a:rPr kumimoji="1" lang="en-US" altLang="ja-JP" dirty="0" smtClean="0"/>
              <a:t>An example of </a:t>
            </a:r>
            <a:r>
              <a:rPr kumimoji="1" lang="en-US" altLang="ja-JP" dirty="0"/>
              <a:t>thermometer </a:t>
            </a:r>
            <a:r>
              <a:rPr kumimoji="1" lang="en-US" altLang="ja-JP" dirty="0" smtClean="0"/>
              <a:t>(thermistor type)</a:t>
            </a:r>
            <a:endParaRPr kumimoji="1" lang="ja-JP" altLang="en-US" dirty="0"/>
          </a:p>
        </p:txBody>
      </p:sp>
      <p:sp>
        <p:nvSpPr>
          <p:cNvPr id="33" name="テキスト ボックス 32"/>
          <p:cNvSpPr txBox="1"/>
          <p:nvPr/>
        </p:nvSpPr>
        <p:spPr>
          <a:xfrm>
            <a:off x="306388" y="5617111"/>
            <a:ext cx="8748712" cy="584775"/>
          </a:xfrm>
          <a:prstGeom prst="rect">
            <a:avLst/>
          </a:prstGeom>
          <a:solidFill>
            <a:srgbClr val="FFC000"/>
          </a:solidFill>
        </p:spPr>
        <p:txBody>
          <a:bodyPr wrap="square" rtlCol="0">
            <a:spAutoFit/>
          </a:bodyPr>
          <a:lstStyle/>
          <a:p>
            <a:pPr marL="342900" indent="-342900">
              <a:buFont typeface="Arial" panose="020B0604020202020204" pitchFamily="34" charset="0"/>
              <a:buChar char="•"/>
            </a:pPr>
            <a:r>
              <a:rPr kumimoji="1" lang="en-US" altLang="ja-JP" sz="1600" dirty="0" smtClean="0"/>
              <a:t>Some devices have multiple reporting timing with </a:t>
            </a:r>
            <a:r>
              <a:rPr kumimoji="1" lang="en-US" altLang="ja-JP" sz="1600" dirty="0"/>
              <a:t>different accuracies </a:t>
            </a:r>
            <a:r>
              <a:rPr kumimoji="1" lang="en-US" altLang="ja-JP" sz="1600" dirty="0" smtClean="0"/>
              <a:t>per </a:t>
            </a:r>
            <a:r>
              <a:rPr kumimoji="1" lang="en-US" altLang="ja-JP" sz="1600" dirty="0" smtClean="0"/>
              <a:t>single measurement</a:t>
            </a:r>
            <a:endParaRPr kumimoji="1" lang="en-US" altLang="ja-JP" sz="1600" dirty="0" smtClean="0"/>
          </a:p>
        </p:txBody>
      </p:sp>
    </p:spTree>
    <p:extLst>
      <p:ext uri="{BB962C8B-B14F-4D97-AF65-F5344CB8AC3E}">
        <p14:creationId xmlns:p14="http://schemas.microsoft.com/office/powerpoint/2010/main" val="29155734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400" dirty="0" smtClean="0"/>
              <a:t>All PCH APIs </a:t>
            </a:r>
            <a:r>
              <a:rPr kumimoji="1" lang="en-US" altLang="ja-JP" sz="2400" dirty="0"/>
              <a:t>have the same </a:t>
            </a:r>
            <a:r>
              <a:rPr kumimoji="1" lang="en-US" altLang="ja-JP" sz="2400" dirty="0" smtClean="0"/>
              <a:t>issues:</a:t>
            </a:r>
            <a:endParaRPr kumimoji="1" lang="en-US" altLang="ja-JP" sz="2400" dirty="0"/>
          </a:p>
          <a:p>
            <a:pPr lvl="1"/>
            <a:r>
              <a:rPr kumimoji="1" lang="en-US" altLang="ja-JP" sz="2000" dirty="0" smtClean="0"/>
              <a:t>The current TS drafts don't specify:</a:t>
            </a:r>
          </a:p>
          <a:p>
            <a:pPr marL="912813" lvl="2" indent="-457200">
              <a:buFont typeface="+mj-lt"/>
              <a:buAutoNum type="arabicPeriod"/>
            </a:pPr>
            <a:r>
              <a:rPr kumimoji="1" lang="en-US" altLang="ja-JP" dirty="0" smtClean="0"/>
              <a:t>Framework </a:t>
            </a:r>
            <a:r>
              <a:rPr kumimoji="1" lang="en-US" altLang="ja-JP" dirty="0"/>
              <a:t>to convey the </a:t>
            </a:r>
            <a:r>
              <a:rPr kumimoji="1" lang="en-US" altLang="ja-JP" dirty="0" smtClean="0"/>
              <a:t>context of data from APIs</a:t>
            </a:r>
          </a:p>
          <a:p>
            <a:pPr marL="912813" lvl="2" indent="-457200">
              <a:buFont typeface="+mj-lt"/>
              <a:buAutoNum type="arabicPeriod"/>
            </a:pPr>
            <a:r>
              <a:rPr kumimoji="1" lang="en-US" altLang="ja-JP" dirty="0" smtClean="0"/>
              <a:t>Timing </a:t>
            </a:r>
            <a:r>
              <a:rPr kumimoji="1" lang="en-US" altLang="ja-JP" dirty="0"/>
              <a:t>when the One-shot API should return a </a:t>
            </a:r>
            <a:r>
              <a:rPr kumimoji="1" lang="en-US" altLang="ja-JP" dirty="0" smtClean="0"/>
              <a:t>result</a:t>
            </a:r>
            <a:endParaRPr kumimoji="1" lang="en-US" altLang="ja-JP" sz="1800" dirty="0" smtClean="0"/>
          </a:p>
          <a:p>
            <a:pPr lvl="1"/>
            <a:r>
              <a:rPr kumimoji="1" lang="en-US" altLang="ja-JP" sz="2000" dirty="0"/>
              <a:t>To enable user friendly user </a:t>
            </a:r>
            <a:r>
              <a:rPr kumimoji="1" lang="en-US" altLang="ja-JP" sz="2000" dirty="0" smtClean="0"/>
              <a:t>interfaces, apps should know:</a:t>
            </a:r>
          </a:p>
          <a:p>
            <a:pPr lvl="2"/>
            <a:r>
              <a:rPr kumimoji="1" lang="en-US" altLang="ja-JP" sz="1800" dirty="0" smtClean="0"/>
              <a:t>Which level of accuracy the result is</a:t>
            </a:r>
          </a:p>
          <a:p>
            <a:pPr lvl="2"/>
            <a:r>
              <a:rPr kumimoji="1" lang="en-US" altLang="ja-JP" sz="1800" dirty="0" smtClean="0"/>
              <a:t>Whether the measurement has finished or not</a:t>
            </a:r>
          </a:p>
          <a:p>
            <a:pPr lvl="2"/>
            <a:endParaRPr kumimoji="1" lang="en-US" altLang="ja-JP" sz="1800" dirty="0" smtClean="0"/>
          </a:p>
          <a:p>
            <a:r>
              <a:rPr kumimoji="1" lang="en-US" altLang="ja-JP" sz="2400" dirty="0" smtClean="0"/>
              <a:t>Solution:</a:t>
            </a:r>
          </a:p>
          <a:p>
            <a:pPr lvl="1"/>
            <a:r>
              <a:rPr kumimoji="1" lang="en-US" altLang="ja-JP" sz="2000" dirty="0" smtClean="0"/>
              <a:t>A) For </a:t>
            </a:r>
            <a:r>
              <a:rPr kumimoji="1" lang="en-US" altLang="ja-JP" sz="2000" dirty="0" smtClean="0"/>
              <a:t>one-shot </a:t>
            </a:r>
            <a:r>
              <a:rPr kumimoji="1" lang="en-US" altLang="ja-JP" sz="2000" dirty="0" smtClean="0"/>
              <a:t>and asynchronous, add </a:t>
            </a:r>
            <a:r>
              <a:rPr kumimoji="1" lang="en-US" altLang="ja-JP" sz="2000" dirty="0" smtClean="0"/>
              <a:t>new properties </a:t>
            </a:r>
            <a:r>
              <a:rPr kumimoji="1" lang="en-US" altLang="ja-JP" sz="2000" dirty="0" smtClean="0"/>
              <a:t>in the data set to each API to represent the context of the data</a:t>
            </a:r>
          </a:p>
          <a:p>
            <a:pPr lvl="1"/>
            <a:r>
              <a:rPr kumimoji="1" lang="en-US" altLang="ja-JP" sz="2000" dirty="0" smtClean="0"/>
              <a:t>B) For one-shot API (only), specify the timing to return the result for each API</a:t>
            </a:r>
          </a:p>
          <a:p>
            <a:pPr lvl="2"/>
            <a:r>
              <a:rPr kumimoji="1" lang="en-US" altLang="ja-JP" sz="1800" dirty="0" smtClean="0"/>
              <a:t>No need to specify the timing for asynchronous as it provides data whenever data becomes available</a:t>
            </a:r>
            <a:endParaRPr kumimoji="1" lang="ja-JP" altLang="en-US" sz="1800" dirty="0"/>
          </a:p>
        </p:txBody>
      </p:sp>
    </p:spTree>
    <p:extLst>
      <p:ext uri="{BB962C8B-B14F-4D97-AF65-F5344CB8AC3E}">
        <p14:creationId xmlns:p14="http://schemas.microsoft.com/office/powerpoint/2010/main" val="3586026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 Adding data set</a:t>
            </a:r>
            <a:endParaRPr kumimoji="1" lang="ja-JP" altLang="en-US" dirty="0"/>
          </a:p>
        </p:txBody>
      </p:sp>
      <p:sp>
        <p:nvSpPr>
          <p:cNvPr id="4" name="テキスト ボックス 3"/>
          <p:cNvSpPr txBox="1"/>
          <p:nvPr/>
        </p:nvSpPr>
        <p:spPr>
          <a:xfrm>
            <a:off x="7226047" y="1682750"/>
            <a:ext cx="1798890" cy="1938992"/>
          </a:xfrm>
          <a:prstGeom prst="rect">
            <a:avLst/>
          </a:prstGeom>
          <a:noFill/>
          <a:ln>
            <a:solidFill>
              <a:schemeClr val="bg1">
                <a:lumMod val="75000"/>
              </a:schemeClr>
            </a:solidFill>
          </a:ln>
        </p:spPr>
        <p:txBody>
          <a:bodyPr wrap="none" rtlCol="0">
            <a:spAutoFit/>
          </a:bodyPr>
          <a:lstStyle/>
          <a:p>
            <a:r>
              <a:rPr kumimoji="1" lang="en-US" altLang="ja-JP" sz="1200" dirty="0" smtClean="0">
                <a:latin typeface="Consolas" panose="020B0609020204030204" pitchFamily="49" charset="0"/>
                <a:cs typeface="Consolas" panose="020B0609020204030204" pitchFamily="49" charset="0"/>
              </a:rPr>
              <a:t>thermometer: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temperature: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value: 36.8,</a:t>
            </a:r>
          </a:p>
          <a:p>
            <a:r>
              <a:rPr kumimoji="1" lang="en-US" altLang="ja-JP" sz="1200" dirty="0" smtClean="0">
                <a:latin typeface="Consolas" panose="020B0609020204030204" pitchFamily="49" charset="0"/>
                <a:cs typeface="Consolas" panose="020B0609020204030204" pitchFamily="49" charset="0"/>
              </a:rPr>
              <a:t>    </a:t>
            </a:r>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accuracy: 2,</a:t>
            </a:r>
          </a:p>
          <a:p>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a:t>
            </a:r>
            <a:r>
              <a:rPr kumimoji="1" lang="en-US" altLang="ja-JP" sz="1200" dirty="0" err="1" smtClean="0">
                <a:solidFill>
                  <a:schemeClr val="accent1">
                    <a:lumMod val="75000"/>
                  </a:schemeClr>
                </a:solidFill>
                <a:latin typeface="Consolas" panose="020B0609020204030204" pitchFamily="49" charset="0"/>
                <a:cs typeface="Consolas" panose="020B0609020204030204" pitchFamily="49" charset="0"/>
              </a:rPr>
              <a:t>maxAccuracy</a:t>
            </a:r>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3,</a:t>
            </a:r>
          </a:p>
          <a:p>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state: 1,</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a:latin typeface="Consolas" panose="020B0609020204030204" pitchFamily="49" charset="0"/>
                <a:cs typeface="Consolas" panose="020B0609020204030204" pitchFamily="49" charset="0"/>
              </a:rPr>
              <a:t>}</a:t>
            </a:r>
            <a:endParaRPr kumimoji="1" lang="ja-JP" altLang="en-US" sz="1200" dirty="0">
              <a:latin typeface="Consolas" panose="020B0609020204030204" pitchFamily="49" charset="0"/>
              <a:cs typeface="Consolas" panose="020B0609020204030204" pitchFamily="49" charset="0"/>
            </a:endParaRPr>
          </a:p>
        </p:txBody>
      </p:sp>
      <p:sp>
        <p:nvSpPr>
          <p:cNvPr id="6" name="テキスト ボックス 5"/>
          <p:cNvSpPr txBox="1"/>
          <p:nvPr/>
        </p:nvSpPr>
        <p:spPr>
          <a:xfrm>
            <a:off x="7195587" y="1344196"/>
            <a:ext cx="1814920" cy="338554"/>
          </a:xfrm>
          <a:prstGeom prst="rect">
            <a:avLst/>
          </a:prstGeom>
          <a:noFill/>
        </p:spPr>
        <p:txBody>
          <a:bodyPr wrap="none" rtlCol="0">
            <a:spAutoFit/>
          </a:bodyPr>
          <a:lstStyle/>
          <a:p>
            <a:r>
              <a:rPr kumimoji="1" lang="en-US" altLang="ja-JP" sz="1600" dirty="0">
                <a:latin typeface="+mn-ea"/>
              </a:rPr>
              <a:t>Example of JSON</a:t>
            </a:r>
            <a:endParaRPr kumimoji="1" lang="ja-JP" altLang="en-US" sz="1600" dirty="0">
              <a:latin typeface="+mn-ea"/>
            </a:endParaRPr>
          </a:p>
        </p:txBody>
      </p:sp>
      <p:sp>
        <p:nvSpPr>
          <p:cNvPr id="5" name="コンテンツ プレースホルダー 4"/>
          <p:cNvSpPr>
            <a:spLocks noGrp="1"/>
          </p:cNvSpPr>
          <p:nvPr>
            <p:ph idx="1"/>
          </p:nvPr>
        </p:nvSpPr>
        <p:spPr>
          <a:xfrm>
            <a:off x="292100" y="1169988"/>
            <a:ext cx="6827837" cy="5383212"/>
          </a:xfrm>
        </p:spPr>
        <p:txBody>
          <a:bodyPr/>
          <a:lstStyle/>
          <a:p>
            <a:pPr marL="0" indent="0">
              <a:buNone/>
            </a:pPr>
            <a:r>
              <a:rPr kumimoji="1" lang="en-US" altLang="ja-JP" sz="1800" b="1" dirty="0"/>
              <a:t>Add </a:t>
            </a:r>
            <a:r>
              <a:rPr kumimoji="1" lang="en-US" altLang="ja-JP" sz="1800" b="1" dirty="0" smtClean="0"/>
              <a:t>‘accuracy’, ‘</a:t>
            </a:r>
            <a:r>
              <a:rPr kumimoji="1" lang="en-US" altLang="ja-JP" sz="1800" b="1" dirty="0" err="1" smtClean="0"/>
              <a:t>maxAccuracy</a:t>
            </a:r>
            <a:r>
              <a:rPr kumimoji="1" lang="en-US" altLang="ja-JP" sz="1800" b="1" dirty="0" smtClean="0"/>
              <a:t>’, ‘state’ </a:t>
            </a:r>
            <a:r>
              <a:rPr kumimoji="1" lang="en-US" altLang="ja-JP" sz="1800" b="1" dirty="0"/>
              <a:t>to the messages of both one-shot and asynchronous</a:t>
            </a:r>
          </a:p>
          <a:p>
            <a:r>
              <a:rPr kumimoji="1" lang="en-US" altLang="ja-JP" sz="1800" b="1" dirty="0">
                <a:solidFill>
                  <a:schemeClr val="accent1">
                    <a:lumMod val="75000"/>
                  </a:schemeClr>
                </a:solidFill>
              </a:rPr>
              <a:t>accuracy</a:t>
            </a:r>
          </a:p>
          <a:p>
            <a:pPr lvl="1"/>
            <a:r>
              <a:rPr kumimoji="1" lang="en-US" altLang="ja-JP" sz="1600" dirty="0"/>
              <a:t>The type of this value is integer started from 0. The bigger value means higher accuracy.</a:t>
            </a:r>
          </a:p>
          <a:p>
            <a:r>
              <a:rPr kumimoji="1" lang="en-US" altLang="ja-JP" sz="1800" b="1" dirty="0" err="1">
                <a:solidFill>
                  <a:schemeClr val="accent1">
                    <a:lumMod val="75000"/>
                  </a:schemeClr>
                </a:solidFill>
              </a:rPr>
              <a:t>maxAccuracy</a:t>
            </a:r>
            <a:endParaRPr kumimoji="1" lang="en-US" altLang="ja-JP" sz="1800" b="1" dirty="0">
              <a:solidFill>
                <a:schemeClr val="accent1">
                  <a:lumMod val="75000"/>
                </a:schemeClr>
              </a:solidFill>
            </a:endParaRPr>
          </a:p>
          <a:p>
            <a:pPr lvl="1"/>
            <a:r>
              <a:rPr kumimoji="1" lang="en-US" altLang="ja-JP" sz="1600" dirty="0"/>
              <a:t>the type of this value is integer. This value depends on the type of the targeted device.</a:t>
            </a:r>
          </a:p>
          <a:p>
            <a:pPr lvl="1"/>
            <a:r>
              <a:rPr kumimoji="1" lang="en-US" altLang="ja-JP" sz="1600" dirty="0"/>
              <a:t>0 is a special value, it means the targeted device doesn't have any timing meaning any accuracy levels (e.g., Heart Rate Monitor)</a:t>
            </a:r>
          </a:p>
          <a:p>
            <a:r>
              <a:rPr kumimoji="1" lang="en-US" altLang="ja-JP" sz="1800" b="1" dirty="0">
                <a:solidFill>
                  <a:schemeClr val="accent1">
                    <a:lumMod val="75000"/>
                  </a:schemeClr>
                </a:solidFill>
              </a:rPr>
              <a:t>state</a:t>
            </a:r>
          </a:p>
          <a:p>
            <a:pPr lvl="1"/>
            <a:r>
              <a:rPr kumimoji="1" lang="en-US" altLang="ja-JP" sz="1600" dirty="0"/>
              <a:t>This value is 0 or a positive integer. </a:t>
            </a:r>
          </a:p>
          <a:p>
            <a:pPr lvl="1"/>
            <a:r>
              <a:rPr kumimoji="1" lang="en-US" altLang="ja-JP" sz="1600" dirty="0"/>
              <a:t>The value is </a:t>
            </a:r>
            <a:r>
              <a:rPr kumimoji="1" lang="en-US" altLang="ja-JP" sz="1600" dirty="0" smtClean="0"/>
              <a:t>0, (</a:t>
            </a:r>
            <a:r>
              <a:rPr kumimoji="1" lang="en-US" altLang="ja-JP" sz="1600" dirty="0" err="1" smtClean="0"/>
              <a:t>i</a:t>
            </a:r>
            <a:r>
              <a:rPr kumimoji="1" lang="en-US" altLang="ja-JP" sz="1600" dirty="0" smtClean="0"/>
              <a:t>) </a:t>
            </a:r>
            <a:r>
              <a:rPr kumimoji="1" lang="en-US" altLang="ja-JP" sz="1600" dirty="0"/>
              <a:t>when the device is in a standby mode (before measuring), or </a:t>
            </a:r>
            <a:r>
              <a:rPr kumimoji="1" lang="en-US" altLang="ja-JP" sz="1600" dirty="0" smtClean="0"/>
              <a:t>(ii) </a:t>
            </a:r>
            <a:r>
              <a:rPr kumimoji="1" lang="en-US" altLang="ja-JP" sz="1600" dirty="0"/>
              <a:t>when the device is powered off</a:t>
            </a:r>
          </a:p>
          <a:p>
            <a:pPr lvl="1"/>
            <a:r>
              <a:rPr kumimoji="1" lang="en-US" altLang="ja-JP" sz="1600" dirty="0"/>
              <a:t>The value is 1 when the device is measuring</a:t>
            </a:r>
          </a:p>
          <a:p>
            <a:pPr lvl="1"/>
            <a:r>
              <a:rPr kumimoji="1" lang="en-US" altLang="ja-JP" sz="1600" dirty="0"/>
              <a:t>The value is 2 when the device has finished the measuring</a:t>
            </a:r>
          </a:p>
          <a:p>
            <a:endParaRPr kumimoji="1" lang="ja-JP" altLang="en-US" sz="1800" dirty="0"/>
          </a:p>
        </p:txBody>
      </p:sp>
    </p:spTree>
    <p:extLst>
      <p:ext uri="{BB962C8B-B14F-4D97-AF65-F5344CB8AC3E}">
        <p14:creationId xmlns:p14="http://schemas.microsoft.com/office/powerpoint/2010/main" val="3330180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Principle of definitions of new values for data set</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000" dirty="0" smtClean="0"/>
              <a:t>For </a:t>
            </a:r>
            <a:r>
              <a:rPr kumimoji="1" lang="en-US" altLang="ja-JP" sz="2000" dirty="0" smtClean="0"/>
              <a:t>devices </a:t>
            </a:r>
            <a:r>
              <a:rPr kumimoji="1" lang="en-US" altLang="ja-JP" sz="2000" dirty="0" smtClean="0"/>
              <a:t>which have multiple levels of accuracy</a:t>
            </a:r>
          </a:p>
          <a:p>
            <a:pPr lvl="1"/>
            <a:r>
              <a:rPr kumimoji="1" lang="en-US" altLang="ja-JP" sz="1800" dirty="0"/>
              <a:t>e.g., T</a:t>
            </a:r>
            <a:r>
              <a:rPr kumimoji="1" lang="en-US" altLang="ja-JP" sz="1800" dirty="0" smtClean="0"/>
              <a:t>hermistor-based Thermometer</a:t>
            </a:r>
          </a:p>
          <a:p>
            <a:pPr lvl="1"/>
            <a:r>
              <a:rPr kumimoji="1" lang="en-US" altLang="ja-JP" sz="1800" dirty="0" smtClean="0"/>
              <a:t>"</a:t>
            </a:r>
            <a:r>
              <a:rPr kumimoji="1" lang="en-US" altLang="ja-JP" sz="1800" dirty="0" err="1" smtClean="0"/>
              <a:t>maxAccuracy</a:t>
            </a:r>
            <a:r>
              <a:rPr kumimoji="1" lang="en-US" altLang="ja-JP" sz="1800" dirty="0" smtClean="0"/>
              <a:t>" is greater than 1</a:t>
            </a:r>
          </a:p>
          <a:p>
            <a:pPr lvl="1"/>
            <a:r>
              <a:rPr kumimoji="1" lang="en-US" altLang="ja-JP" sz="1800" dirty="0" smtClean="0"/>
              <a:t>"accuracy" represents the accuracy level </a:t>
            </a:r>
            <a:r>
              <a:rPr kumimoji="1" lang="en-US" altLang="ja-JP" sz="1800" dirty="0" smtClean="0"/>
              <a:t>of the data that </a:t>
            </a:r>
            <a:r>
              <a:rPr kumimoji="1" lang="en-US" altLang="ja-JP" sz="1800" dirty="0" smtClean="0"/>
              <a:t>has been measured</a:t>
            </a:r>
          </a:p>
          <a:p>
            <a:r>
              <a:rPr kumimoji="1" lang="en-US" altLang="ja-JP" sz="2000" dirty="0" smtClean="0"/>
              <a:t> For devices which don't have multiple levels of accuracy</a:t>
            </a:r>
          </a:p>
          <a:p>
            <a:pPr lvl="1"/>
            <a:r>
              <a:rPr kumimoji="1" lang="en-US" altLang="ja-JP" sz="1800" dirty="0"/>
              <a:t>e.g., Glucometer, </a:t>
            </a:r>
            <a:r>
              <a:rPr kumimoji="1" lang="en-US" altLang="ja-JP" sz="1800" dirty="0" smtClean="0"/>
              <a:t>Blood Pressure Monitor, Weight Scale and BCA</a:t>
            </a:r>
            <a:r>
              <a:rPr kumimoji="1" lang="en-US" altLang="ja-JP" sz="1800" dirty="0"/>
              <a:t>, I</a:t>
            </a:r>
            <a:r>
              <a:rPr kumimoji="1" lang="en-US" altLang="ja-JP" sz="1800" dirty="0" smtClean="0"/>
              <a:t>nfrared-based Thermometer</a:t>
            </a:r>
          </a:p>
          <a:p>
            <a:pPr lvl="1"/>
            <a:r>
              <a:rPr kumimoji="1" lang="en-US" altLang="ja-JP" sz="1800" dirty="0" smtClean="0"/>
              <a:t>"</a:t>
            </a:r>
            <a:r>
              <a:rPr kumimoji="1" lang="en-US" altLang="ja-JP" sz="1800" dirty="0" err="1" smtClean="0"/>
              <a:t>maxAccuracy</a:t>
            </a:r>
            <a:r>
              <a:rPr kumimoji="1" lang="en-US" altLang="ja-JP" sz="1800" dirty="0" smtClean="0"/>
              <a:t>" is always 1</a:t>
            </a:r>
            <a:endParaRPr kumimoji="1" lang="en-US" altLang="ja-JP" sz="1800" dirty="0"/>
          </a:p>
          <a:p>
            <a:pPr lvl="1"/>
            <a:r>
              <a:rPr kumimoji="1" lang="en-US" altLang="ja-JP" sz="1800" dirty="0" smtClean="0"/>
              <a:t>When the measurement is in progress, "accuracy" is 0</a:t>
            </a:r>
          </a:p>
          <a:p>
            <a:pPr lvl="1"/>
            <a:r>
              <a:rPr kumimoji="1" lang="en-US" altLang="ja-JP" sz="1800" dirty="0" smtClean="0"/>
              <a:t>When the measurement has completed, "accuracy" is 1</a:t>
            </a:r>
          </a:p>
          <a:p>
            <a:r>
              <a:rPr kumimoji="1" lang="en-US" altLang="ja-JP" sz="2000" dirty="0" smtClean="0"/>
              <a:t>For devices which don't have the state that the measurement has completed</a:t>
            </a:r>
          </a:p>
          <a:p>
            <a:pPr lvl="1"/>
            <a:r>
              <a:rPr kumimoji="1" lang="en-US" altLang="ja-JP" sz="1800" dirty="0" smtClean="0"/>
              <a:t>e.g., Heart </a:t>
            </a:r>
            <a:r>
              <a:rPr kumimoji="1" lang="en-US" altLang="ja-JP" sz="1800" dirty="0"/>
              <a:t>Rate Monitor, </a:t>
            </a:r>
            <a:r>
              <a:rPr kumimoji="1" lang="en-US" altLang="ja-JP" sz="1800" dirty="0" smtClean="0"/>
              <a:t>Pulse Oximeter</a:t>
            </a:r>
          </a:p>
          <a:p>
            <a:pPr lvl="1"/>
            <a:r>
              <a:rPr kumimoji="1" lang="en-US" altLang="ja-JP" sz="1800" dirty="0" smtClean="0"/>
              <a:t>"</a:t>
            </a:r>
            <a:r>
              <a:rPr kumimoji="1" lang="en-US" altLang="ja-JP" sz="1800" dirty="0" err="1" smtClean="0"/>
              <a:t>maxAccuracy</a:t>
            </a:r>
            <a:r>
              <a:rPr kumimoji="1" lang="en-US" altLang="ja-JP" sz="1800" dirty="0" smtClean="0"/>
              <a:t>" and "accuracy" are always 0</a:t>
            </a:r>
            <a:endParaRPr kumimoji="1" lang="en-US" altLang="ja-JP" sz="1800" dirty="0"/>
          </a:p>
          <a:p>
            <a:pPr lvl="1"/>
            <a:r>
              <a:rPr kumimoji="1" lang="en-US" altLang="ja-JP" sz="1800" dirty="0" smtClean="0"/>
              <a:t>"state" never becomes 2</a:t>
            </a:r>
          </a:p>
        </p:txBody>
      </p:sp>
    </p:spTree>
    <p:extLst>
      <p:ext uri="{BB962C8B-B14F-4D97-AF65-F5344CB8AC3E}">
        <p14:creationId xmlns:p14="http://schemas.microsoft.com/office/powerpoint/2010/main" val="18527625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 Specifying the timing to return the result for One-shot </a:t>
            </a:r>
            <a:r>
              <a:rPr kumimoji="1" lang="en-US" altLang="ja-JP" dirty="0" smtClean="0"/>
              <a:t>messaging</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400" dirty="0" smtClean="0"/>
              <a:t>When </a:t>
            </a:r>
            <a:r>
              <a:rPr kumimoji="1" lang="en-US" altLang="ja-JP" sz="2400" dirty="0"/>
              <a:t>the one-shot request has been </a:t>
            </a:r>
            <a:r>
              <a:rPr kumimoji="1" lang="en-US" altLang="ja-JP" sz="2400" dirty="0" smtClean="0"/>
              <a:t>sent to a Plug-In from an application</a:t>
            </a:r>
            <a:r>
              <a:rPr kumimoji="1" lang="en-US" altLang="ja-JP" sz="2400" dirty="0" smtClean="0"/>
              <a:t>:</a:t>
            </a:r>
            <a:endParaRPr kumimoji="1" lang="en-US" altLang="ja-JP" sz="2400" dirty="0"/>
          </a:p>
          <a:p>
            <a:pPr lvl="1"/>
            <a:r>
              <a:rPr kumimoji="1" lang="en-US" altLang="ja-JP" sz="2000" dirty="0"/>
              <a:t>If the measurement has </a:t>
            </a:r>
            <a:r>
              <a:rPr kumimoji="1" lang="en-US" altLang="ja-JP" sz="2000" dirty="0" smtClean="0"/>
              <a:t>completed and the device has the latest measurement value, </a:t>
            </a:r>
            <a:r>
              <a:rPr kumimoji="1" lang="en-US" altLang="ja-JP" sz="2000" dirty="0"/>
              <a:t>the Plug-In SHALL return the latest </a:t>
            </a:r>
            <a:r>
              <a:rPr kumimoji="1" lang="en-US" altLang="ja-JP" sz="2000" dirty="0" smtClean="0"/>
              <a:t>value </a:t>
            </a:r>
            <a:r>
              <a:rPr kumimoji="1" lang="en-US" altLang="ja-JP" sz="2000" dirty="0"/>
              <a:t>immediately.</a:t>
            </a:r>
          </a:p>
          <a:p>
            <a:pPr lvl="1"/>
            <a:r>
              <a:rPr kumimoji="1" lang="en-US" altLang="ja-JP" sz="2000" dirty="0" smtClean="0"/>
              <a:t>Otherwise, if </a:t>
            </a:r>
            <a:r>
              <a:rPr kumimoji="1" lang="en-US" altLang="ja-JP" sz="2000" dirty="0"/>
              <a:t>the measurement is in </a:t>
            </a:r>
            <a:r>
              <a:rPr kumimoji="1" lang="en-US" altLang="ja-JP" sz="2000" dirty="0" smtClean="0"/>
              <a:t>progress:</a:t>
            </a:r>
            <a:endParaRPr kumimoji="1" lang="en-US" altLang="ja-JP" sz="2000" dirty="0"/>
          </a:p>
          <a:p>
            <a:pPr lvl="2"/>
            <a:r>
              <a:rPr kumimoji="1" lang="en-US" altLang="ja-JP" sz="1800" dirty="0"/>
              <a:t>If the Plug-In expects that the next measurement value with a new accuracy level will come in a few seconds, the Plug-In SHALL wait until it </a:t>
            </a:r>
            <a:r>
              <a:rPr kumimoji="1" lang="en-US" altLang="ja-JP" sz="1800" dirty="0" smtClean="0"/>
              <a:t>gets </a:t>
            </a:r>
            <a:r>
              <a:rPr kumimoji="1" lang="en-US" altLang="ja-JP" sz="1800" dirty="0"/>
              <a:t>the value of the next accuracy level, then return the value.</a:t>
            </a:r>
          </a:p>
          <a:p>
            <a:pPr lvl="3"/>
            <a:r>
              <a:rPr kumimoji="1" lang="en-US" altLang="ja-JP" sz="1600" dirty="0"/>
              <a:t>e.g., Glucometer, Blood Pressure Monitor, Weight Scale and BCA, Infrared-based Thermometer, Thermistor-based Thermometer (when "accuracy" is still 0), </a:t>
            </a:r>
          </a:p>
          <a:p>
            <a:pPr lvl="2"/>
            <a:r>
              <a:rPr kumimoji="1" lang="en-US" altLang="ja-JP" sz="1800" dirty="0"/>
              <a:t>If the Plug-In does not expect that the next measurement value with a new accuracy level will come in a few seconds or the device does not have the state that the measurement has completed, the Plug-In SHALL return the latest measurement value to the app immediately</a:t>
            </a:r>
          </a:p>
          <a:p>
            <a:pPr lvl="3"/>
            <a:r>
              <a:rPr kumimoji="1" lang="en-US" altLang="ja-JP" sz="1600" dirty="0"/>
              <a:t>e.g., Thermistor-based Thermometer (when "accuracy" is greater than 1), Heart Rate Monitor, Pulse </a:t>
            </a:r>
            <a:r>
              <a:rPr kumimoji="1" lang="en-US" altLang="ja-JP" sz="1600" dirty="0" smtClean="0"/>
              <a:t>Oximeter</a:t>
            </a:r>
            <a:endParaRPr kumimoji="1" lang="ja-JP" altLang="en-US" sz="1600" dirty="0"/>
          </a:p>
        </p:txBody>
      </p:sp>
    </p:spTree>
    <p:extLst>
      <p:ext uri="{BB962C8B-B14F-4D97-AF65-F5344CB8AC3E}">
        <p14:creationId xmlns:p14="http://schemas.microsoft.com/office/powerpoint/2010/main" val="1959478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795337" y="1530350"/>
            <a:ext cx="7544053" cy="2800767"/>
          </a:xfrm>
          <a:prstGeom prst="rect">
            <a:avLst/>
          </a:prstGeom>
          <a:noFill/>
        </p:spPr>
        <p:txBody>
          <a:bodyPr wrap="none" rtlCol="0">
            <a:spAutoFit/>
          </a:bodyPr>
          <a:lstStyle/>
          <a:p>
            <a:r>
              <a:rPr kumimoji="1" lang="en-US" altLang="ja-JP" sz="4400" b="1" dirty="0" smtClean="0">
                <a:latin typeface="+mj-lt"/>
              </a:rPr>
              <a:t>Examples of messages for</a:t>
            </a:r>
          </a:p>
          <a:p>
            <a:endParaRPr kumimoji="1" lang="en-US" altLang="ja-JP" sz="4400" b="1" dirty="0" smtClean="0">
              <a:latin typeface="+mj-lt"/>
            </a:endParaRPr>
          </a:p>
          <a:p>
            <a:pPr marL="342900" indent="-342900">
              <a:buFont typeface="Arial" panose="020B0604020202020204" pitchFamily="34" charset="0"/>
              <a:buChar char="•"/>
            </a:pPr>
            <a:r>
              <a:rPr kumimoji="1" lang="en-US" altLang="ja-JP" sz="4400" b="1" dirty="0" smtClean="0">
                <a:latin typeface="+mj-lt"/>
              </a:rPr>
              <a:t>one-shot</a:t>
            </a:r>
          </a:p>
          <a:p>
            <a:pPr marL="342900" indent="-342900">
              <a:buFont typeface="Arial" panose="020B0604020202020204" pitchFamily="34" charset="0"/>
              <a:buChar char="•"/>
            </a:pPr>
            <a:r>
              <a:rPr kumimoji="1" lang="en-US" altLang="ja-JP" sz="4400" b="1" dirty="0" smtClean="0">
                <a:latin typeface="+mj-lt"/>
              </a:rPr>
              <a:t>asynchronous</a:t>
            </a:r>
            <a:endParaRPr kumimoji="1" lang="ja-JP" altLang="en-US" sz="4400" b="1" dirty="0">
              <a:latin typeface="+mj-lt"/>
            </a:endParaRPr>
          </a:p>
        </p:txBody>
      </p:sp>
    </p:spTree>
    <p:extLst>
      <p:ext uri="{BB962C8B-B14F-4D97-AF65-F5344CB8AC3E}">
        <p14:creationId xmlns:p14="http://schemas.microsoft.com/office/powerpoint/2010/main" val="2844332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8853</TotalTime>
  <Pages>15</Pages>
  <Words>2855</Words>
  <Application>Microsoft Office PowerPoint</Application>
  <PresentationFormat>ユーザー設定</PresentationFormat>
  <Paragraphs>858</Paragraphs>
  <Slides>17</Slides>
  <Notes>1</Notes>
  <HiddenSlides>0</HiddenSlides>
  <MMClips>0</MMClips>
  <ScaleCrop>false</ScaleCrop>
  <HeadingPairs>
    <vt:vector size="4" baseType="variant">
      <vt:variant>
        <vt:lpstr>テーマ</vt:lpstr>
      </vt:variant>
      <vt:variant>
        <vt:i4>1</vt:i4>
      </vt:variant>
      <vt:variant>
        <vt:lpstr>スライド タイトル</vt:lpstr>
      </vt:variant>
      <vt:variant>
        <vt:i4>17</vt:i4>
      </vt:variant>
    </vt:vector>
  </HeadingPairs>
  <TitlesOfParts>
    <vt:vector size="18" baseType="lpstr">
      <vt:lpstr>OMA Template</vt:lpstr>
      <vt:lpstr>OMA-CD-DWAPI-2015-0043 Context of measurement sent from APIs For Discussion</vt:lpstr>
      <vt:lpstr>Current Status</vt:lpstr>
      <vt:lpstr>Issues</vt:lpstr>
      <vt:lpstr>Levels of measurement accuracy (Example)</vt:lpstr>
      <vt:lpstr>Issues</vt:lpstr>
      <vt:lpstr>A) Adding data set</vt:lpstr>
      <vt:lpstr>Principle of definitions of new values for data set</vt:lpstr>
      <vt:lpstr>B) Specifying the timing to return the result for One-shot messaging</vt:lpstr>
      <vt:lpstr>PowerPoint プレゼンテーション</vt:lpstr>
      <vt:lpstr>1. Thermistor-based Thermometers</vt:lpstr>
      <vt:lpstr>2. Infrared-based Thermometers</vt:lpstr>
      <vt:lpstr>3. Glucometers</vt:lpstr>
      <vt:lpstr>4. Weight Scale Body Composition Analyzers</vt:lpstr>
      <vt:lpstr>5. Pulse Oximeters</vt:lpstr>
      <vt:lpstr>6. Heart Rate Monitors</vt:lpstr>
      <vt:lpstr>7. Blood Pressure Monitors</vt:lpstr>
      <vt:lpstr>Conclusion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DCM01</cp:lastModifiedBy>
  <cp:revision>733</cp:revision>
  <cp:lastPrinted>1999-04-27T06:51:51Z</cp:lastPrinted>
  <dcterms:created xsi:type="dcterms:W3CDTF">2002-03-19T14:05:12Z</dcterms:created>
  <dcterms:modified xsi:type="dcterms:W3CDTF">2015-11-09T19:45:23Z</dcterms:modified>
</cp:coreProperties>
</file>