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28" r:id="rId2"/>
    <p:sldId id="326" r:id="rId3"/>
    <p:sldId id="321" r:id="rId4"/>
    <p:sldId id="323"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EEDCE"/>
    <a:srgbClr val="FC3B2C"/>
    <a:srgbClr val="CCFFCC"/>
    <a:srgbClr val="FFCCCC"/>
    <a:srgbClr val="CC6600"/>
    <a:srgbClr val="FDB5C3"/>
    <a:srgbClr val="00CC00"/>
    <a:srgbClr val="000066"/>
    <a:srgbClr val="FFFFCC"/>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autoAdjust="0"/>
    <p:restoredTop sz="95683" autoAdjust="0"/>
  </p:normalViewPr>
  <p:slideViewPr>
    <p:cSldViewPr>
      <p:cViewPr varScale="1">
        <p:scale>
          <a:sx n="64" d="100"/>
          <a:sy n="64" d="100"/>
        </p:scale>
        <p:origin x="1728" y="67"/>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2088" y="-8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44915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8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808153739"/>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p:cNvSpPr>
            <a:spLocks noGrp="1" noRot="1" noChangeAspect="1" noTextEdit="1"/>
          </p:cNvSpPr>
          <p:nvPr>
            <p:ph type="sldImg"/>
          </p:nvPr>
        </p:nvSpPr>
        <p:spPr>
          <a:ln/>
        </p:spPr>
      </p:sp>
      <p:sp>
        <p:nvSpPr>
          <p:cNvPr id="17411" name="ノート プレースホルダー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kumimoji="1" lang="ja-JP" altLang="en-US" smtClean="0">
              <a:latin typeface="Arial" panose="020B0604020202020204" pitchFamily="34" charset="0"/>
            </a:endParaRPr>
          </a:p>
        </p:txBody>
      </p:sp>
    </p:spTree>
    <p:extLst>
      <p:ext uri="{BB962C8B-B14F-4D97-AF65-F5344CB8AC3E}">
        <p14:creationId xmlns:p14="http://schemas.microsoft.com/office/powerpoint/2010/main" val="973009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923971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08777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84026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06265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81894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22950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9247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523828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04797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54996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29482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34925"/>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nSpc>
                <a:spcPct val="90000"/>
              </a:lnSpc>
              <a:defRPr/>
            </a:pPr>
            <a:endParaRPr lang="en-GB" altLang="zh-CN" smtClean="0">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ja-JP"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nSpc>
                <a:spcPct val="90000"/>
              </a:lnSpc>
              <a:defRPr/>
            </a:pPr>
            <a:endParaRPr lang="en-GB" altLang="zh-CN" smtClean="0">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9pPr>
          </a:lstStyle>
          <a:p>
            <a:pPr>
              <a:lnSpc>
                <a:spcPct val="90000"/>
              </a:lnSpc>
              <a:defRPr/>
            </a:pPr>
            <a:r>
              <a:rPr lang="en-GB" altLang="ja-JP" sz="1000" b="1" smtClean="0">
                <a:ea typeface="ＭＳ Ｐゴシック" pitchFamily="50" charset="-128"/>
                <a:cs typeface="Times New Roman" pitchFamily="18" charset="0"/>
              </a:rPr>
              <a:t>© 2014 Open Mobile Alliance Ltd.  All Rights Reserved.</a:t>
            </a:r>
            <a:endParaRPr lang="en-US" altLang="zh-CN" sz="1000" b="1" smtClean="0">
              <a:ea typeface="SimSun" pitchFamily="2" charset="-122"/>
              <a:cs typeface="Times New Roman" pitchFamily="18" charset="0"/>
            </a:endParaRPr>
          </a:p>
          <a:p>
            <a:pPr>
              <a:lnSpc>
                <a:spcPct val="90000"/>
              </a:lnSpc>
              <a:defRPr/>
            </a:pPr>
            <a:r>
              <a:rPr lang="en-US" altLang="zh-CN" sz="900" b="1" smtClean="0">
                <a:latin typeface="Arial Narrow" pitchFamily="34" charset="0"/>
                <a:ea typeface="SimSun" pitchFamily="2"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106165" y="6694917"/>
            <a:ext cx="4343400" cy="235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sz="1050" dirty="0" smtClean="0"/>
              <a:t>OMA-CD-DWAPI-2015-0044-INP_Feedback_to_the_issues_of_0043</a:t>
            </a:r>
            <a:endParaRPr lang="en-US" altLang="zh-CN" sz="1050" b="1" dirty="0" smtClean="0">
              <a:latin typeface="Arial Narrow" pitchFamily="34" charset="0"/>
              <a:ea typeface="宋体" pitchFamily="2" charset="-122"/>
            </a:endParaRP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pPr>
            <a:r>
              <a:rPr lang="en-US" altLang="zh-CN" sz="1800" b="1">
                <a:latin typeface="Arial Narrow" panose="020B0606020202030204" pitchFamily="34" charset="0"/>
                <a:ea typeface="SimSun" panose="02010600030101010101" pitchFamily="2" charset="-122"/>
              </a:rPr>
              <a:t>Slide #</a:t>
            </a:r>
            <a:fld id="{BED22B31-658E-4ED0-9CFE-DA73753E2E14}" type="slidenum">
              <a:rPr lang="en-US" altLang="zh-CN" sz="1800" b="1">
                <a:latin typeface="Arial Narrow" panose="020B0606020202030204" pitchFamily="34" charset="0"/>
                <a:ea typeface="SimSun" panose="02010600030101010101" pitchFamily="2" charset="-122"/>
              </a:rPr>
              <a:pPr algn="r">
                <a:lnSpc>
                  <a:spcPct val="90000"/>
                </a:lnSpc>
              </a:pPr>
              <a:t>‹#›</a:t>
            </a:fld>
            <a:r>
              <a:rPr lang="en-US" altLang="zh-CN" sz="1800" b="1">
                <a:latin typeface="Arial Narrow" panose="020B0606020202030204" pitchFamily="34" charset="0"/>
                <a:ea typeface="SimSun" panose="02010600030101010101" pitchFamily="2" charset="-122"/>
              </a:rPr>
              <a:t/>
            </a:r>
            <a:br>
              <a:rPr lang="en-US" altLang="zh-CN" sz="1800" b="1">
                <a:latin typeface="Arial Narrow" panose="020B0606020202030204" pitchFamily="34" charset="0"/>
                <a:ea typeface="SimSun" panose="02010600030101010101" pitchFamily="2" charset="-122"/>
              </a:rPr>
            </a:br>
            <a:r>
              <a:rPr lang="en-US" altLang="zh-CN" sz="500">
                <a:solidFill>
                  <a:srgbClr val="999999"/>
                </a:solidFill>
                <a:ea typeface="SimSun" panose="02010600030101010101" pitchFamily="2" charset="-122"/>
              </a:rPr>
              <a:t>[OMA-Template-SlideDeck-20140101-I]</a:t>
            </a:r>
            <a:endParaRPr lang="en-US" altLang="zh-CN" sz="1800" b="1">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panose="020B0604020202020204" pitchFamily="34" charset="0"/>
              </a:defRPr>
            </a:lvl1pPr>
            <a:lvl2pPr marL="742950" indent="-285750" defTabSz="762000">
              <a:tabLst>
                <a:tab pos="1827213" algn="r"/>
                <a:tab pos="1939925" algn="l"/>
              </a:tabLst>
              <a:defRPr sz="2000">
                <a:solidFill>
                  <a:schemeClr val="tx1"/>
                </a:solidFill>
                <a:latin typeface="Arial" panose="020B0604020202020204" pitchFamily="34" charset="0"/>
              </a:defRPr>
            </a:lvl2pPr>
            <a:lvl3pPr marL="1143000" indent="-228600" defTabSz="762000">
              <a:tabLst>
                <a:tab pos="1827213" algn="r"/>
                <a:tab pos="1939925" algn="l"/>
              </a:tabLst>
              <a:defRPr sz="2000">
                <a:solidFill>
                  <a:schemeClr val="tx1"/>
                </a:solidFill>
                <a:latin typeface="Arial" panose="020B0604020202020204" pitchFamily="34" charset="0"/>
              </a:defRPr>
            </a:lvl3pPr>
            <a:lvl4pPr marL="1600200" indent="-228600" defTabSz="762000">
              <a:tabLst>
                <a:tab pos="1827213" algn="r"/>
                <a:tab pos="1939925" algn="l"/>
              </a:tabLst>
              <a:defRPr sz="2000">
                <a:solidFill>
                  <a:schemeClr val="tx1"/>
                </a:solidFill>
                <a:latin typeface="Arial" panose="020B0604020202020204" pitchFamily="34" charset="0"/>
              </a:defRPr>
            </a:lvl4pPr>
            <a:lvl5pPr marL="2057400" indent="-228600" defTabSz="762000">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SimSun" panose="02010600030101010101" pitchFamily="2" charset="-122"/>
              </a:rPr>
              <a:t>	Submitted To:	CD </a:t>
            </a:r>
            <a:r>
              <a:rPr lang="en-US" altLang="zh-CN" b="1" dirty="0" smtClean="0">
                <a:latin typeface="Tahoma" panose="020B0604030504040204" pitchFamily="34" charset="0"/>
                <a:ea typeface="SimSun" panose="02010600030101010101" pitchFamily="2" charset="-122"/>
              </a:rPr>
              <a:t>(DWAPI)</a:t>
            </a:r>
            <a:endParaRPr lang="en-US" altLang="zh-CN" b="1" dirty="0">
              <a:latin typeface="Tahoma" panose="020B0604030504040204" pitchFamily="34" charset="0"/>
              <a:ea typeface="SimSun" panose="02010600030101010101" pitchFamily="2" charset="-122"/>
            </a:endParaRPr>
          </a:p>
          <a:p>
            <a:pPr>
              <a:lnSpc>
                <a:spcPct val="95000"/>
              </a:lnSpc>
              <a:spcAft>
                <a:spcPct val="35000"/>
              </a:spcAft>
            </a:pPr>
            <a:r>
              <a:rPr lang="en-US" altLang="zh-CN" b="1" dirty="0">
                <a:latin typeface="Tahoma" panose="020B0604030504040204" pitchFamily="34" charset="0"/>
                <a:ea typeface="SimSun" panose="02010600030101010101" pitchFamily="2" charset="-122"/>
              </a:rPr>
              <a:t>	Date:	</a:t>
            </a:r>
            <a:r>
              <a:rPr lang="en-US" altLang="zh-CN" b="1" dirty="0" smtClean="0">
                <a:latin typeface="Tahoma" panose="020B0604030504040204" pitchFamily="34" charset="0"/>
                <a:ea typeface="SimSun" panose="02010600030101010101" pitchFamily="2" charset="-122"/>
              </a:rPr>
              <a:t>11 November 2015</a:t>
            </a:r>
            <a:r>
              <a:rPr lang="en-US" altLang="zh-CN" b="1" dirty="0">
                <a:latin typeface="Tahoma" panose="020B0604030504040204" pitchFamily="34" charset="0"/>
                <a:ea typeface="SimSun" panose="02010600030101010101" pitchFamily="2" charset="-122"/>
              </a:rPr>
              <a:t>	</a:t>
            </a:r>
          </a:p>
          <a:p>
            <a:pPr>
              <a:lnSpc>
                <a:spcPct val="95000"/>
              </a:lnSpc>
              <a:spcAft>
                <a:spcPct val="35000"/>
              </a:spcAft>
            </a:pPr>
            <a:r>
              <a:rPr lang="en-US" altLang="zh-CN"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SimSun" panose="02010600030101010101" pitchFamily="2" charset="-122"/>
              </a:rPr>
              <a:t>	Contact:	</a:t>
            </a:r>
            <a:r>
              <a:rPr lang="en-US" altLang="zh-CN" sz="1800" b="1" dirty="0">
                <a:latin typeface="Tahoma" panose="020B0604030504040204" pitchFamily="34" charset="0"/>
                <a:ea typeface="SimSun" panose="02010600030101010101" pitchFamily="2" charset="-122"/>
              </a:rPr>
              <a:t>Alan Hameed, alan.hameed@us.fujitsu.com</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pP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Max </a:t>
            </a:r>
            <a:r>
              <a:rPr lang="en-US" altLang="zh-CN" sz="1800" b="1" dirty="0">
                <a:latin typeface="Tahoma" panose="020B0604030504040204" pitchFamily="34" charset="0"/>
                <a:ea typeface="SimSun" panose="02010600030101010101" pitchFamily="2" charset="-122"/>
              </a:rPr>
              <a:t>Hata, masato.hata.uf@s1.nttdocomo.com</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t>
            </a:r>
            <a:r>
              <a:rPr lang="en-US" altLang="zh-CN" sz="1800" b="1" dirty="0" err="1">
                <a:latin typeface="Tahoma" panose="020B0604030504040204" pitchFamily="34" charset="0"/>
                <a:ea typeface="SimSun" panose="02010600030101010101" pitchFamily="2" charset="-122"/>
              </a:rPr>
              <a:t>Takafumi</a:t>
            </a:r>
            <a:r>
              <a:rPr lang="en-US" altLang="zh-CN" sz="1800" b="1" dirty="0">
                <a:latin typeface="Tahoma" panose="020B0604030504040204" pitchFamily="34" charset="0"/>
                <a:ea typeface="SimSun" panose="02010600030101010101" pitchFamily="2" charset="-122"/>
              </a:rPr>
              <a:t> </a:t>
            </a:r>
            <a:r>
              <a:rPr lang="en-US" altLang="zh-CN" sz="1800" b="1" dirty="0" err="1">
                <a:latin typeface="Tahoma" panose="020B0604030504040204" pitchFamily="34" charset="0"/>
                <a:ea typeface="SimSun" panose="02010600030101010101" pitchFamily="2" charset="-122"/>
              </a:rPr>
              <a:t>Yamazoe</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yamazoet@nttdocomo.com</a:t>
            </a:r>
          </a:p>
          <a:p>
            <a:pPr>
              <a:lnSpc>
                <a:spcPct val="95000"/>
              </a:lnSpc>
              <a:spcAft>
                <a:spcPct val="35000"/>
              </a:spcAft>
            </a:pPr>
            <a:r>
              <a:rPr lang="en-US" altLang="zh-CN" b="1" dirty="0" smtClean="0">
                <a:latin typeface="Tahoma" panose="020B0604030504040204" pitchFamily="34" charset="0"/>
                <a:ea typeface="SimSun" panose="02010600030101010101" pitchFamily="2" charset="-122"/>
              </a:rPr>
              <a:t>	Source:	Fujitsu, NTT DOCOMO</a:t>
            </a:r>
            <a:endParaRPr lang="en-US" altLang="zh-CN" b="1" dirty="0">
              <a:latin typeface="Tahoma" panose="020B0604030504040204" pitchFamily="34" charset="0"/>
              <a:ea typeface="SimSun" panose="02010600030101010101"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SimSun" panose="02010600030101010101" pitchFamily="2" charset="-122"/>
              </a:rPr>
              <a:t>OMA-CD-DWAPI-2015-0044</a:t>
            </a:r>
            <a:br>
              <a:rPr lang="en-US" altLang="zh-CN" sz="2000" dirty="0" smtClean="0">
                <a:ea typeface="SimSun" panose="02010600030101010101" pitchFamily="2" charset="-122"/>
              </a:rPr>
            </a:br>
            <a:r>
              <a:rPr lang="en-US" altLang="zh-CN" sz="2800" dirty="0">
                <a:ea typeface="SimSun" panose="02010600030101010101" pitchFamily="2" charset="-122"/>
              </a:rPr>
              <a:t>F</a:t>
            </a:r>
            <a:r>
              <a:rPr lang="en-US" altLang="zh-CN" sz="2800" dirty="0" smtClean="0">
                <a:ea typeface="SimSun" panose="02010600030101010101" pitchFamily="2" charset="-122"/>
              </a:rPr>
              <a:t>eedback to the issues of 0043</a:t>
            </a:r>
            <a:endParaRPr lang="en-US" altLang="zh-CN" sz="1600" dirty="0" smtClean="0">
              <a:ea typeface="SimSun" panose="02010600030101010101"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r>
              <a:rPr lang="en-US" altLang="zh-CN" sz="1800" b="1" dirty="0" smtClean="0">
                <a:solidFill>
                  <a:srgbClr val="800000"/>
                </a:solidFill>
                <a:latin typeface="Tahoma" panose="020B0604030504040204" pitchFamily="34" charset="0"/>
                <a:ea typeface="SimSun" panose="02010600030101010101" pitchFamily="2" charset="-122"/>
              </a:rPr>
              <a:t>X</a:t>
            </a:r>
            <a:endParaRPr lang="en-US" altLang="zh-CN" sz="1800" b="1" dirty="0">
              <a:solidFill>
                <a:srgbClr val="800000"/>
              </a:solidFill>
              <a:latin typeface="Tahoma" panose="020B0604030504040204" pitchFamily="34" charset="0"/>
              <a:ea typeface="SimSun" panose="02010600030101010101" pitchFamily="2" charset="-122"/>
            </a:endParaRP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endParaRPr lang="en-US" altLang="zh-CN" sz="1800" b="1" dirty="0">
              <a:solidFill>
                <a:srgbClr val="800000"/>
              </a:solidFill>
              <a:latin typeface="Tahoma" panose="020B0604030504040204" pitchFamily="34" charset="0"/>
              <a:ea typeface="SimSun" panose="02010600030101010101"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spcBef>
                <a:spcPct val="35000"/>
              </a:spcBef>
            </a:pPr>
            <a:r>
              <a:rPr lang="en-US" altLang="zh-CN" sz="90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SimSun" panose="02010600030101010101" pitchFamily="2" charset="-122"/>
                <a:cs typeface="Times New Roman" panose="02020603050405020304" pitchFamily="18" charset="0"/>
                <a:hlinkClick r:id="rId4"/>
              </a:rPr>
              <a:t>http://www.openmobilealliance.org/UseAgreement.html</a:t>
            </a:r>
            <a:r>
              <a:rPr lang="en-US" altLang="zh-CN" sz="90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lnSpc>
                <a:spcPct val="90000"/>
              </a:lnSpc>
              <a:spcBef>
                <a:spcPct val="35000"/>
              </a:spcBef>
            </a:pPr>
            <a:r>
              <a:rPr lang="en-US" altLang="zh-CN" sz="900">
                <a:ea typeface="SimSun" panose="02010600030101010101" pitchFamily="2" charset="-122"/>
                <a:cs typeface="Times New Roman" panose="02020603050405020304"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35000"/>
              </a:spcBef>
            </a:pPr>
            <a:r>
              <a:rPr lang="en-US" altLang="zh-CN" sz="900" b="1">
                <a:ea typeface="SimSun" panose="02010600030101010101" pitchFamily="2" charset="-122"/>
                <a:cs typeface="Times New Roman" panose="02020603050405020304" pitchFamily="18" charset="0"/>
              </a:rPr>
              <a:t>Intellectual Property Rights</a:t>
            </a:r>
          </a:p>
          <a:p>
            <a:pPr>
              <a:lnSpc>
                <a:spcPct val="90000"/>
              </a:lnSpc>
              <a:spcBef>
                <a:spcPct val="35000"/>
              </a:spcBef>
            </a:pPr>
            <a:r>
              <a:rPr lang="en-US" altLang="zh-CN" sz="90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extLst>
      <p:ext uri="{BB962C8B-B14F-4D97-AF65-F5344CB8AC3E}">
        <p14:creationId xmlns:p14="http://schemas.microsoft.com/office/powerpoint/2010/main" val="33946399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Outline</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 </a:t>
            </a:r>
            <a:r>
              <a:rPr lang="en-US" altLang="zh-CN" sz="2800" dirty="0" smtClean="0">
                <a:ea typeface="SimSun" panose="02010600030101010101" pitchFamily="2" charset="-122"/>
              </a:rPr>
              <a:t>OMA-CD-DWAPI-2015-0043</a:t>
            </a:r>
            <a:r>
              <a:rPr kumimoji="1" lang="ja-JP" altLang="en-US" dirty="0" smtClean="0"/>
              <a:t> </a:t>
            </a:r>
            <a:r>
              <a:rPr kumimoji="1" lang="en-US" altLang="ja-JP" dirty="0" smtClean="0"/>
              <a:t>discusses issues of data context and ambiguity of the data coming from APIs</a:t>
            </a:r>
          </a:p>
          <a:p>
            <a:r>
              <a:rPr kumimoji="1" lang="en-US" altLang="zh-CN" sz="2800" dirty="0">
                <a:ea typeface="SimSun" panose="02010600030101010101" pitchFamily="2" charset="-122"/>
              </a:rPr>
              <a:t> </a:t>
            </a:r>
            <a:r>
              <a:rPr kumimoji="1" lang="en-US" altLang="zh-CN" sz="2800" dirty="0" smtClean="0">
                <a:ea typeface="SimSun" panose="02010600030101010101" pitchFamily="2" charset="-122"/>
              </a:rPr>
              <a:t>This slide deck examines the related IEEE specs, BTLE specs and market support situation of these specs, to see if the issues need to be addressed in the OMA DWAPI-PCH specs</a:t>
            </a:r>
          </a:p>
          <a:p>
            <a:r>
              <a:rPr kumimoji="1" lang="en-US" altLang="zh-CN" sz="2800" dirty="0">
                <a:ea typeface="SimSun" panose="02010600030101010101" pitchFamily="2" charset="-122"/>
              </a:rPr>
              <a:t> </a:t>
            </a:r>
            <a:r>
              <a:rPr kumimoji="1" lang="en-US" altLang="zh-CN" sz="2800" dirty="0" smtClean="0">
                <a:ea typeface="SimSun" panose="02010600030101010101" pitchFamily="2" charset="-122"/>
              </a:rPr>
              <a:t>Recommend a way forward</a:t>
            </a:r>
          </a:p>
          <a:p>
            <a:pPr lvl="1"/>
            <a:r>
              <a:rPr kumimoji="1" lang="en-US" altLang="zh-CN" sz="2400" dirty="0">
                <a:ea typeface="SimSun" panose="02010600030101010101" pitchFamily="2" charset="-122"/>
              </a:rPr>
              <a:t> </a:t>
            </a:r>
            <a:r>
              <a:rPr kumimoji="1" lang="en-US" altLang="zh-CN" sz="2400" dirty="0" smtClean="0">
                <a:ea typeface="SimSun" panose="02010600030101010101" pitchFamily="2" charset="-122"/>
              </a:rPr>
              <a:t>Not to support the features proposed by 0043</a:t>
            </a:r>
          </a:p>
          <a:p>
            <a:pPr lvl="1"/>
            <a:r>
              <a:rPr kumimoji="1" lang="en-US" altLang="zh-CN" sz="2400" dirty="0">
                <a:ea typeface="SimSun" panose="02010600030101010101" pitchFamily="2" charset="-122"/>
              </a:rPr>
              <a:t> </a:t>
            </a:r>
            <a:r>
              <a:rPr kumimoji="1" lang="en-US" altLang="zh-CN" sz="2400" dirty="0" smtClean="0">
                <a:ea typeface="SimSun" panose="02010600030101010101" pitchFamily="2" charset="-122"/>
              </a:rPr>
              <a:t>Add a section in AD to explain the reasons and situations</a:t>
            </a:r>
          </a:p>
        </p:txBody>
      </p:sp>
    </p:spTree>
    <p:extLst>
      <p:ext uri="{BB962C8B-B14F-4D97-AF65-F5344CB8AC3E}">
        <p14:creationId xmlns:p14="http://schemas.microsoft.com/office/powerpoint/2010/main" val="35847138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Intermediate Measurements / API Access</a:t>
            </a:r>
            <a:endParaRPr lang="en-US" sz="24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83689589"/>
              </p:ext>
            </p:extLst>
          </p:nvPr>
        </p:nvGraphicFramePr>
        <p:xfrm>
          <a:off x="468312" y="1149350"/>
          <a:ext cx="8610600" cy="3718560"/>
        </p:xfrm>
        <a:graphic>
          <a:graphicData uri="http://schemas.openxmlformats.org/drawingml/2006/table">
            <a:tbl>
              <a:tblPr firstRow="1" bandRow="1">
                <a:tableStyleId>{5C22544A-7EE6-4342-B048-85BDC9FD1C3A}</a:tableStyleId>
              </a:tblPr>
              <a:tblGrid>
                <a:gridCol w="1049602"/>
                <a:gridCol w="1112673"/>
                <a:gridCol w="1124765"/>
                <a:gridCol w="1080143"/>
                <a:gridCol w="1080143"/>
                <a:gridCol w="925836"/>
                <a:gridCol w="1157296"/>
                <a:gridCol w="1080142"/>
              </a:tblGrid>
              <a:tr h="381000">
                <a:tc rowSpan="2">
                  <a:txBody>
                    <a:bodyPr/>
                    <a:lstStyle/>
                    <a:p>
                      <a:endParaRPr lang="en-US" dirty="0"/>
                    </a:p>
                  </a:txBody>
                  <a:tcPr>
                    <a:solidFill>
                      <a:srgbClr val="00B0F0"/>
                    </a:solidFill>
                  </a:tcPr>
                </a:tc>
                <a:tc gridSpan="2">
                  <a:txBody>
                    <a:bodyPr/>
                    <a:lstStyle/>
                    <a:p>
                      <a:r>
                        <a:rPr lang="en-US" sz="1200" dirty="0" smtClean="0"/>
                        <a:t>Intermediate</a:t>
                      </a:r>
                      <a:r>
                        <a:rPr lang="en-US" sz="1200" baseline="0" dirty="0" smtClean="0"/>
                        <a:t> measurement </a:t>
                      </a:r>
                      <a:endParaRPr lang="en-US" sz="1200" dirty="0">
                        <a:solidFill>
                          <a:schemeClr val="bg1"/>
                        </a:solidFill>
                      </a:endParaRPr>
                    </a:p>
                  </a:txBody>
                  <a:tcPr>
                    <a:solidFill>
                      <a:srgbClr val="00B0F0"/>
                    </a:solidFill>
                  </a:tcPr>
                </a:tc>
                <a:tc hMerge="1">
                  <a:txBody>
                    <a:bodyPr/>
                    <a:lstStyle/>
                    <a:p>
                      <a:endParaRPr lang="en-US" sz="1200" b="1" kern="1200" dirty="0">
                        <a:solidFill>
                          <a:srgbClr val="FF0000"/>
                        </a:solidFill>
                        <a:latin typeface="+mn-lt"/>
                        <a:ea typeface="+mn-ea"/>
                        <a:cs typeface="+mn-cs"/>
                      </a:endParaRPr>
                    </a:p>
                  </a:txBody>
                  <a:tcPr>
                    <a:solidFill>
                      <a:srgbClr val="00B0F0"/>
                    </a:solidFill>
                  </a:tcPr>
                </a:tc>
                <a:tc gridSpan="2">
                  <a:txBody>
                    <a:bodyPr/>
                    <a:lstStyle/>
                    <a:p>
                      <a:pPr algn="ctr"/>
                      <a:r>
                        <a:rPr lang="en-US" sz="1200" b="1" kern="1200" dirty="0" smtClean="0">
                          <a:solidFill>
                            <a:schemeClr val="lt1"/>
                          </a:solidFill>
                          <a:latin typeface="+mn-lt"/>
                          <a:ea typeface="+mn-ea"/>
                          <a:cs typeface="+mn-cs"/>
                        </a:rPr>
                        <a:t>Measurement Mode</a:t>
                      </a:r>
                    </a:p>
                  </a:txBody>
                  <a:tcPr>
                    <a:solidFill>
                      <a:srgbClr val="00B0F0"/>
                    </a:solidFill>
                  </a:tcPr>
                </a:tc>
                <a:tc hMerge="1">
                  <a:txBody>
                    <a:bodyPr/>
                    <a:lstStyle/>
                    <a:p>
                      <a:endParaRPr lang="en-US" sz="1200" b="1" kern="1200" dirty="0" smtClean="0">
                        <a:solidFill>
                          <a:schemeClr val="lt1"/>
                        </a:solidFill>
                        <a:latin typeface="+mn-lt"/>
                        <a:ea typeface="+mn-ea"/>
                        <a:cs typeface="+mn-cs"/>
                      </a:endParaRPr>
                    </a:p>
                  </a:txBody>
                  <a:tcPr/>
                </a:tc>
                <a:tc gridSpan="3">
                  <a:txBody>
                    <a:bodyPr/>
                    <a:lstStyle/>
                    <a:p>
                      <a:pPr algn="ctr"/>
                      <a:r>
                        <a:rPr lang="en-US" sz="1200" b="1" kern="1200" dirty="0" smtClean="0">
                          <a:solidFill>
                            <a:schemeClr val="bg1"/>
                          </a:solidFill>
                          <a:latin typeface="+mn-lt"/>
                          <a:ea typeface="+mn-ea"/>
                          <a:cs typeface="+mn-cs"/>
                        </a:rPr>
                        <a:t>API Access</a:t>
                      </a:r>
                    </a:p>
                  </a:txBody>
                  <a:tcPr>
                    <a:solidFill>
                      <a:srgbClr val="00B0F0"/>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lt1"/>
                        </a:solidFill>
                        <a:latin typeface="+mn-lt"/>
                        <a:ea typeface="+mn-ea"/>
                        <a:cs typeface="+mn-cs"/>
                      </a:endParaRPr>
                    </a:p>
                  </a:txBody>
                  <a:tcPr/>
                </a:tc>
                <a:tc hMerge="1">
                  <a:txBody>
                    <a:bodyPr/>
                    <a:lstStyle/>
                    <a:p>
                      <a:endParaRPr lang="en-US" sz="1200" b="1" kern="1200" dirty="0">
                        <a:solidFill>
                          <a:srgbClr val="FF0000"/>
                        </a:solidFill>
                        <a:latin typeface="+mn-lt"/>
                        <a:ea typeface="+mn-ea"/>
                        <a:cs typeface="+mn-cs"/>
                      </a:endParaRPr>
                    </a:p>
                  </a:txBody>
                  <a:tcPr/>
                </a:tc>
              </a:tr>
              <a:tr h="533400">
                <a:tc vMerge="1">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b="1" dirty="0" smtClean="0">
                          <a:solidFill>
                            <a:schemeClr val="bg1"/>
                          </a:solidFill>
                        </a:rPr>
                        <a:t>IEEE support</a:t>
                      </a:r>
                    </a:p>
                    <a:p>
                      <a:pPr algn="ctr"/>
                      <a:endParaRPr lang="en-US" sz="1200" dirty="0">
                        <a:solidFill>
                          <a:srgbClr val="FF0000"/>
                        </a:solidFill>
                      </a:endParaRPr>
                    </a:p>
                  </a:txBody>
                  <a:tcPr>
                    <a:solidFill>
                      <a:srgbClr val="00B0F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b="1" kern="1200" dirty="0" smtClean="0">
                          <a:solidFill>
                            <a:schemeClr val="lt1"/>
                          </a:solidFill>
                          <a:latin typeface="+mn-lt"/>
                          <a:ea typeface="+mn-ea"/>
                          <a:cs typeface="+mn-cs"/>
                        </a:rPr>
                        <a:t>BLE support   </a:t>
                      </a:r>
                    </a:p>
                    <a:p>
                      <a:pPr algn="ctr"/>
                      <a:endParaRPr lang="en-US" sz="1200" b="1" kern="1200" dirty="0">
                        <a:solidFill>
                          <a:srgbClr val="FF0000"/>
                        </a:solidFill>
                        <a:latin typeface="+mn-lt"/>
                        <a:ea typeface="+mn-ea"/>
                        <a:cs typeface="+mn-cs"/>
                      </a:endParaRPr>
                    </a:p>
                  </a:txBody>
                  <a:tcPr>
                    <a:solidFill>
                      <a:srgbClr val="00B0F0"/>
                    </a:solidFill>
                  </a:tcPr>
                </a:tc>
                <a:tc>
                  <a:txBody>
                    <a:bodyPr/>
                    <a:lstStyle/>
                    <a:p>
                      <a:pPr algn="ctr"/>
                      <a:r>
                        <a:rPr lang="en-US" sz="1200" b="1" kern="1200" dirty="0" smtClean="0">
                          <a:solidFill>
                            <a:schemeClr val="lt1"/>
                          </a:solidFill>
                          <a:latin typeface="+mn-lt"/>
                          <a:ea typeface="+mn-ea"/>
                          <a:cs typeface="+mn-cs"/>
                        </a:rPr>
                        <a:t>Continuous</a:t>
                      </a:r>
                    </a:p>
                  </a:txBody>
                  <a:tcPr>
                    <a:solidFill>
                      <a:srgbClr val="00B0F0"/>
                    </a:solidFill>
                  </a:tcPr>
                </a:tc>
                <a:tc>
                  <a:txBody>
                    <a:bodyPr/>
                    <a:lstStyle/>
                    <a:p>
                      <a:pPr algn="ctr"/>
                      <a:r>
                        <a:rPr lang="en-US" sz="1200" b="1" kern="1200" dirty="0" smtClean="0">
                          <a:solidFill>
                            <a:schemeClr val="lt1"/>
                          </a:solidFill>
                          <a:latin typeface="+mn-lt"/>
                          <a:ea typeface="+mn-ea"/>
                          <a:cs typeface="+mn-cs"/>
                        </a:rPr>
                        <a:t>Single</a:t>
                      </a:r>
                    </a:p>
                  </a:txBody>
                  <a:tcPr>
                    <a:solidFill>
                      <a:srgbClr val="00B0F0"/>
                    </a:solidFill>
                  </a:tcPr>
                </a:tc>
                <a:tc>
                  <a:txBody>
                    <a:bodyPr/>
                    <a:lstStyle/>
                    <a:p>
                      <a:pPr algn="ctr"/>
                      <a:r>
                        <a:rPr lang="en-US" sz="1200" b="1" kern="1200" dirty="0" smtClean="0">
                          <a:solidFill>
                            <a:schemeClr val="bg1"/>
                          </a:solidFill>
                          <a:latin typeface="+mn-lt"/>
                          <a:ea typeface="+mn-ea"/>
                          <a:cs typeface="+mn-cs"/>
                        </a:rPr>
                        <a:t>One shot </a:t>
                      </a:r>
                    </a:p>
                    <a:p>
                      <a:pPr algn="ctr"/>
                      <a:endParaRPr lang="en-US" sz="1200" b="1" kern="1200" dirty="0" smtClean="0">
                        <a:solidFill>
                          <a:schemeClr val="bg1"/>
                        </a:solidFill>
                        <a:latin typeface="+mn-lt"/>
                        <a:ea typeface="+mn-ea"/>
                        <a:cs typeface="+mn-cs"/>
                      </a:endParaRPr>
                    </a:p>
                  </a:txBody>
                  <a:tcPr>
                    <a:solidFill>
                      <a:srgbClr val="00B0F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b="1" kern="1200" baseline="0" dirty="0" smtClean="0">
                          <a:solidFill>
                            <a:schemeClr val="bg1"/>
                          </a:solidFill>
                          <a:latin typeface="+mn-lt"/>
                          <a:ea typeface="+mn-ea"/>
                          <a:cs typeface="+mn-cs"/>
                        </a:rPr>
                        <a:t>Asynchronous</a:t>
                      </a:r>
                      <a:endParaRPr lang="en-US" altLang="ja-JP" sz="1200" b="1" kern="1200" dirty="0" smtClean="0">
                        <a:solidFill>
                          <a:schemeClr val="bg1"/>
                        </a:solidFill>
                        <a:latin typeface="+mn-lt"/>
                        <a:ea typeface="+mn-ea"/>
                        <a:cs typeface="+mn-cs"/>
                      </a:endParaRPr>
                    </a:p>
                  </a:txBody>
                  <a:tcPr>
                    <a:solidFill>
                      <a:srgbClr val="00B0F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Difference</a:t>
                      </a:r>
                    </a:p>
                    <a:p>
                      <a:pPr algn="ctr"/>
                      <a:endParaRPr lang="en-US" sz="1200" b="1" kern="1200" dirty="0">
                        <a:solidFill>
                          <a:schemeClr val="bg1"/>
                        </a:solidFill>
                        <a:latin typeface="+mn-lt"/>
                        <a:ea typeface="+mn-ea"/>
                        <a:cs typeface="+mn-cs"/>
                      </a:endParaRPr>
                    </a:p>
                  </a:txBody>
                  <a:tcPr>
                    <a:solidFill>
                      <a:srgbClr val="00B0F0"/>
                    </a:solidFill>
                  </a:tcPr>
                </a:tc>
              </a:tr>
              <a:tr h="370840">
                <a:tc>
                  <a:txBody>
                    <a:bodyPr/>
                    <a:lstStyle/>
                    <a:p>
                      <a:r>
                        <a:rPr kumimoji="1" lang="en-US" altLang="ja-JP" sz="1200" dirty="0" smtClean="0">
                          <a:ea typeface="ＭＳ Ｐゴシック" pitchFamily="50" charset="-128"/>
                        </a:rPr>
                        <a:t>Thermometer</a:t>
                      </a:r>
                      <a:endParaRPr lang="en-US" sz="1200" dirty="0"/>
                    </a:p>
                  </a:txBody>
                  <a:tcPr/>
                </a:tc>
                <a:tc>
                  <a:txBody>
                    <a:bodyPr/>
                    <a:lstStyle/>
                    <a:p>
                      <a:r>
                        <a:rPr lang="en-US" dirty="0" smtClean="0"/>
                        <a:t>Yes </a:t>
                      </a:r>
                      <a:endParaRPr lang="en-US" dirty="0"/>
                    </a:p>
                  </a:txBody>
                  <a:tcPr>
                    <a:solidFill>
                      <a:schemeClr val="bg2">
                        <a:lumMod val="40000"/>
                        <a:lumOff val="60000"/>
                      </a:schemeClr>
                    </a:solidFill>
                  </a:tcPr>
                </a:tc>
                <a:tc>
                  <a:txBody>
                    <a:bodyPr/>
                    <a:lstStyle/>
                    <a:p>
                      <a:r>
                        <a:rPr lang="en-US" dirty="0" smtClean="0"/>
                        <a:t>Yes </a:t>
                      </a:r>
                      <a:endParaRPr lang="en-US" dirty="0"/>
                    </a:p>
                  </a:txBody>
                  <a:tcPr>
                    <a:solidFill>
                      <a:schemeClr val="bg2">
                        <a:lumMod val="40000"/>
                        <a:lumOff val="60000"/>
                      </a:schemeClr>
                    </a:solidFill>
                  </a:tcPr>
                </a:tc>
                <a:tc>
                  <a:txBody>
                    <a:bodyPr/>
                    <a:lstStyle/>
                    <a:p>
                      <a:r>
                        <a:rPr lang="en-US" dirty="0" smtClean="0"/>
                        <a:t>No</a:t>
                      </a:r>
                      <a:endParaRPr lang="en-US" dirty="0"/>
                    </a:p>
                  </a:txBody>
                  <a:tcPr/>
                </a:tc>
                <a:tc>
                  <a:txBody>
                    <a:bodyPr/>
                    <a:lstStyle/>
                    <a:p>
                      <a:r>
                        <a:rPr lang="en-US" dirty="0" smtClean="0"/>
                        <a:t>Yes</a:t>
                      </a:r>
                      <a:endParaRPr lang="en-US" dirty="0"/>
                    </a:p>
                  </a:txBody>
                  <a:tcPr/>
                </a:tc>
                <a:tc>
                  <a:txBody>
                    <a:bodyPr/>
                    <a:lstStyle/>
                    <a:p>
                      <a:r>
                        <a:rPr lang="en-US" dirty="0" smtClean="0"/>
                        <a:t>Yes </a:t>
                      </a:r>
                      <a:endParaRPr lang="en-US" dirty="0"/>
                    </a:p>
                  </a:txBody>
                  <a:tcPr/>
                </a:tc>
                <a:tc>
                  <a:txBody>
                    <a:bodyPr/>
                    <a:lstStyle/>
                    <a:p>
                      <a:r>
                        <a:rPr lang="en-US" dirty="0" smtClean="0"/>
                        <a:t>Yes </a:t>
                      </a:r>
                      <a:endParaRPr lang="en-US" dirty="0"/>
                    </a:p>
                  </a:txBody>
                  <a:tcPr/>
                </a:tc>
                <a:tc>
                  <a:txBody>
                    <a:bodyPr/>
                    <a:lstStyle/>
                    <a:p>
                      <a:r>
                        <a:rPr lang="en-US" dirty="0" smtClean="0"/>
                        <a:t>No </a:t>
                      </a:r>
                      <a:endParaRPr lang="en-US" dirty="0"/>
                    </a:p>
                  </a:txBody>
                  <a:tcPr/>
                </a:tc>
              </a:tr>
              <a:tr h="370840">
                <a:tc>
                  <a:txBody>
                    <a:bodyPr/>
                    <a:lstStyle/>
                    <a:p>
                      <a:r>
                        <a:rPr kumimoji="1" lang="en-US" altLang="ja-JP" sz="1200" dirty="0" smtClean="0">
                          <a:ea typeface="ＭＳ Ｐゴシック" pitchFamily="50" charset="-128"/>
                        </a:rPr>
                        <a:t>Glucometer</a:t>
                      </a:r>
                      <a:endParaRPr lang="en-US" sz="1200" dirty="0"/>
                    </a:p>
                  </a:txBody>
                  <a:tcPr/>
                </a:tc>
                <a:tc>
                  <a:txBody>
                    <a:bodyPr/>
                    <a:lstStyle/>
                    <a:p>
                      <a:r>
                        <a:rPr lang="en-US" dirty="0" smtClean="0"/>
                        <a:t>Yes</a:t>
                      </a:r>
                      <a:endParaRPr lang="en-US" dirty="0"/>
                    </a:p>
                  </a:txBody>
                  <a:tcPr>
                    <a:solidFill>
                      <a:schemeClr val="bg2">
                        <a:lumMod val="40000"/>
                        <a:lumOff val="60000"/>
                      </a:schemeClr>
                    </a:solidFill>
                  </a:tcPr>
                </a:tc>
                <a:tc>
                  <a:txBody>
                    <a:bodyPr/>
                    <a:lstStyle/>
                    <a:p>
                      <a:r>
                        <a:rPr lang="en-US" dirty="0" smtClean="0"/>
                        <a:t>No</a:t>
                      </a:r>
                      <a:endParaRPr lang="en-US" dirty="0"/>
                    </a:p>
                  </a:txBody>
                  <a:tcPr>
                    <a:solidFill>
                      <a:schemeClr val="bg2">
                        <a:lumMod val="40000"/>
                        <a:lumOff val="60000"/>
                      </a:schemeClr>
                    </a:solidFill>
                  </a:tcPr>
                </a:tc>
                <a:tc>
                  <a:txBody>
                    <a:bodyPr/>
                    <a:lstStyle/>
                    <a:p>
                      <a:r>
                        <a:rPr lang="en-US" dirty="0" smtClean="0"/>
                        <a:t>No</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No</a:t>
                      </a:r>
                      <a:endParaRPr lang="en-US" dirty="0"/>
                    </a:p>
                  </a:txBody>
                  <a:tcPr/>
                </a:tc>
              </a:tr>
              <a:tr h="370840">
                <a:tc>
                  <a:txBody>
                    <a:bodyPr/>
                    <a:lstStyle/>
                    <a:p>
                      <a:r>
                        <a:rPr kumimoji="1" lang="en-US" altLang="ja-JP" sz="1200" dirty="0" smtClean="0">
                          <a:ea typeface="ＭＳ Ｐゴシック" pitchFamily="50" charset="-128"/>
                        </a:rPr>
                        <a:t>Weight Scale </a:t>
                      </a:r>
                      <a:endParaRPr lang="en-US" sz="1200" dirty="0"/>
                    </a:p>
                  </a:txBody>
                  <a:tcPr/>
                </a:tc>
                <a:tc>
                  <a:txBody>
                    <a:bodyPr/>
                    <a:lstStyle/>
                    <a:p>
                      <a:r>
                        <a:rPr lang="en-US" dirty="0" smtClean="0"/>
                        <a:t>Yes</a:t>
                      </a:r>
                      <a:endParaRPr lang="en-US" dirty="0"/>
                    </a:p>
                  </a:txBody>
                  <a:tcPr>
                    <a:solidFill>
                      <a:schemeClr val="bg2">
                        <a:lumMod val="40000"/>
                        <a:lumOff val="60000"/>
                      </a:schemeClr>
                    </a:solidFill>
                  </a:tcPr>
                </a:tc>
                <a:tc>
                  <a:txBody>
                    <a:bodyPr/>
                    <a:lstStyle/>
                    <a:p>
                      <a:r>
                        <a:rPr lang="en-US" dirty="0" smtClean="0"/>
                        <a:t>No</a:t>
                      </a:r>
                      <a:endParaRPr lang="en-US" dirty="0"/>
                    </a:p>
                  </a:txBody>
                  <a:tcPr>
                    <a:solidFill>
                      <a:schemeClr val="bg2">
                        <a:lumMod val="40000"/>
                        <a:lumOff val="60000"/>
                      </a:schemeClr>
                    </a:solidFill>
                  </a:tcPr>
                </a:tc>
                <a:tc>
                  <a:txBody>
                    <a:bodyPr/>
                    <a:lstStyle/>
                    <a:p>
                      <a:r>
                        <a:rPr lang="en-US" dirty="0" smtClean="0"/>
                        <a:t>No</a:t>
                      </a:r>
                      <a:endParaRPr lang="en-US" dirty="0"/>
                    </a:p>
                  </a:txBody>
                  <a:tcPr/>
                </a:tc>
                <a:tc>
                  <a:txBody>
                    <a:bodyPr/>
                    <a:lstStyle/>
                    <a:p>
                      <a:r>
                        <a:rPr lang="en-US" dirty="0" smtClean="0"/>
                        <a:t>Yes </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No</a:t>
                      </a:r>
                      <a:r>
                        <a:rPr lang="en-US" baseline="0" dirty="0" smtClean="0"/>
                        <a:t> </a:t>
                      </a:r>
                      <a:endParaRPr lang="en-US" dirty="0"/>
                    </a:p>
                  </a:txBody>
                  <a:tcPr/>
                </a:tc>
              </a:tr>
              <a:tr h="370840">
                <a:tc>
                  <a:txBody>
                    <a:bodyPr/>
                    <a:lstStyle/>
                    <a:p>
                      <a:r>
                        <a:rPr kumimoji="1" lang="en-US" altLang="ja-JP" sz="1200" dirty="0" smtClean="0">
                          <a:ea typeface="ＭＳ Ｐゴシック" pitchFamily="50" charset="-128"/>
                        </a:rPr>
                        <a:t>BCA</a:t>
                      </a:r>
                      <a:endParaRPr lang="en-US" sz="1200" dirty="0"/>
                    </a:p>
                  </a:txBody>
                  <a:tcPr/>
                </a:tc>
                <a:tc>
                  <a:txBody>
                    <a:bodyPr/>
                    <a:lstStyle/>
                    <a:p>
                      <a:r>
                        <a:rPr lang="en-US" dirty="0" smtClean="0"/>
                        <a:t>Yes</a:t>
                      </a:r>
                      <a:endParaRPr lang="en-US" dirty="0"/>
                    </a:p>
                  </a:txBody>
                  <a:tcPr>
                    <a:solidFill>
                      <a:schemeClr val="bg2">
                        <a:lumMod val="40000"/>
                        <a:lumOff val="60000"/>
                      </a:schemeClr>
                    </a:solidFill>
                  </a:tcPr>
                </a:tc>
                <a:tc>
                  <a:txBody>
                    <a:bodyPr/>
                    <a:lstStyle/>
                    <a:p>
                      <a:r>
                        <a:rPr lang="en-US" dirty="0" smtClean="0"/>
                        <a:t>No</a:t>
                      </a:r>
                      <a:endParaRPr lang="en-US" dirty="0"/>
                    </a:p>
                  </a:txBody>
                  <a:tcPr>
                    <a:solidFill>
                      <a:schemeClr val="bg2">
                        <a:lumMod val="40000"/>
                        <a:lumOff val="60000"/>
                      </a:schemeClr>
                    </a:solidFill>
                  </a:tcPr>
                </a:tc>
                <a:tc>
                  <a:txBody>
                    <a:bodyPr/>
                    <a:lstStyle/>
                    <a:p>
                      <a:r>
                        <a:rPr lang="en-US" dirty="0" smtClean="0"/>
                        <a:t>No</a:t>
                      </a:r>
                      <a:endParaRPr lang="en-US" dirty="0"/>
                    </a:p>
                  </a:txBody>
                  <a:tcPr/>
                </a:tc>
                <a:tc>
                  <a:txBody>
                    <a:bodyPr/>
                    <a:lstStyle/>
                    <a:p>
                      <a:r>
                        <a:rPr lang="en-US" dirty="0" smtClean="0"/>
                        <a:t>Yes </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No</a:t>
                      </a:r>
                      <a:endParaRPr lang="en-US" dirty="0"/>
                    </a:p>
                  </a:txBody>
                  <a:tcPr/>
                </a:tc>
              </a:tr>
              <a:tr h="370840">
                <a:tc>
                  <a:txBody>
                    <a:bodyPr/>
                    <a:lstStyle/>
                    <a:p>
                      <a:r>
                        <a:rPr kumimoji="1" lang="en-US" altLang="ja-JP" sz="1200" kern="1200" dirty="0" smtClean="0">
                          <a:solidFill>
                            <a:schemeClr val="dk1"/>
                          </a:solidFill>
                          <a:latin typeface="+mn-lt"/>
                          <a:ea typeface="ＭＳ Ｐゴシック" pitchFamily="50" charset="-128"/>
                          <a:cs typeface="+mn-cs"/>
                        </a:rPr>
                        <a:t>Blood Pressure</a:t>
                      </a:r>
                      <a:endParaRPr kumimoji="1" lang="en-US" sz="1200" kern="1200" dirty="0">
                        <a:solidFill>
                          <a:schemeClr val="dk1"/>
                        </a:solidFill>
                        <a:latin typeface="+mn-lt"/>
                        <a:ea typeface="ＭＳ Ｐゴシック" pitchFamily="50" charset="-128"/>
                        <a:cs typeface="+mn-cs"/>
                      </a:endParaRPr>
                    </a:p>
                  </a:txBody>
                  <a:tcPr/>
                </a:tc>
                <a:tc>
                  <a:txBody>
                    <a:bodyPr/>
                    <a:lstStyle/>
                    <a:p>
                      <a:r>
                        <a:rPr lang="en-US" dirty="0" smtClean="0"/>
                        <a:t>Yes</a:t>
                      </a:r>
                      <a:endParaRPr lang="en-US" dirty="0"/>
                    </a:p>
                  </a:txBody>
                  <a:tcPr>
                    <a:solidFill>
                      <a:schemeClr val="bg2">
                        <a:lumMod val="40000"/>
                        <a:lumOff val="60000"/>
                      </a:schemeClr>
                    </a:solidFill>
                  </a:tcPr>
                </a:tc>
                <a:tc>
                  <a:txBody>
                    <a:bodyPr/>
                    <a:lstStyle/>
                    <a:p>
                      <a:r>
                        <a:rPr lang="en-US" altLang="ja-JP" smtClean="0">
                          <a:solidFill>
                            <a:schemeClr val="tx1"/>
                          </a:solidFill>
                        </a:rPr>
                        <a:t>Yes </a:t>
                      </a:r>
                      <a:r>
                        <a:rPr lang="en-US" altLang="ja-JP" sz="1400" smtClean="0">
                          <a:solidFill>
                            <a:schemeClr val="tx1"/>
                          </a:solidFill>
                        </a:rPr>
                        <a:t>[5]</a:t>
                      </a:r>
                      <a:endParaRPr lang="en-US" sz="1400" dirty="0">
                        <a:solidFill>
                          <a:schemeClr val="tx1"/>
                        </a:solidFill>
                      </a:endParaRPr>
                    </a:p>
                  </a:txBody>
                  <a:tcPr>
                    <a:solidFill>
                      <a:schemeClr val="bg2">
                        <a:lumMod val="40000"/>
                        <a:lumOff val="60000"/>
                      </a:schemeClr>
                    </a:solidFill>
                  </a:tcPr>
                </a:tc>
                <a:tc>
                  <a:txBody>
                    <a:bodyPr/>
                    <a:lstStyle/>
                    <a:p>
                      <a:r>
                        <a:rPr lang="en-US" dirty="0" smtClean="0">
                          <a:solidFill>
                            <a:schemeClr val="tx1"/>
                          </a:solidFill>
                        </a:rPr>
                        <a:t>No</a:t>
                      </a:r>
                      <a:endParaRPr lang="en-US" dirty="0">
                        <a:solidFill>
                          <a:schemeClr val="tx1"/>
                        </a:solidFill>
                      </a:endParaRPr>
                    </a:p>
                  </a:txBody>
                  <a:tcPr/>
                </a:tc>
                <a:tc>
                  <a:txBody>
                    <a:bodyPr/>
                    <a:lstStyle/>
                    <a:p>
                      <a:r>
                        <a:rPr lang="en-US" dirty="0" smtClean="0">
                          <a:solidFill>
                            <a:schemeClr val="tx1"/>
                          </a:solidFill>
                        </a:rPr>
                        <a:t>Yes</a:t>
                      </a:r>
                      <a:r>
                        <a:rPr lang="en-US" baseline="0" dirty="0" smtClean="0">
                          <a:solidFill>
                            <a:schemeClr val="tx1"/>
                          </a:solidFill>
                        </a:rPr>
                        <a:t> </a:t>
                      </a:r>
                      <a:endParaRPr lang="en-US" dirty="0">
                        <a:solidFill>
                          <a:schemeClr val="tx1"/>
                        </a:solidFill>
                      </a:endParaRPr>
                    </a:p>
                  </a:txBody>
                  <a:tcPr/>
                </a:tc>
                <a:tc>
                  <a:txBody>
                    <a:bodyPr/>
                    <a:lstStyle/>
                    <a:p>
                      <a:r>
                        <a:rPr lang="en-US" dirty="0" smtClean="0">
                          <a:solidFill>
                            <a:schemeClr val="tx1"/>
                          </a:solidFill>
                        </a:rPr>
                        <a:t>Yes </a:t>
                      </a:r>
                      <a:endParaRPr lang="en-US" dirty="0">
                        <a:solidFill>
                          <a:schemeClr val="tx1"/>
                        </a:solidFill>
                      </a:endParaRPr>
                    </a:p>
                  </a:txBody>
                  <a:tcPr/>
                </a:tc>
                <a:tc>
                  <a:txBody>
                    <a:bodyPr/>
                    <a:lstStyle/>
                    <a:p>
                      <a:r>
                        <a:rPr lang="en-US" dirty="0" smtClean="0">
                          <a:solidFill>
                            <a:schemeClr val="tx1"/>
                          </a:solidFill>
                        </a:rPr>
                        <a:t>Yes </a:t>
                      </a:r>
                      <a:endParaRPr lang="en-US" dirty="0">
                        <a:solidFill>
                          <a:schemeClr val="tx1"/>
                        </a:solidFill>
                      </a:endParaRPr>
                    </a:p>
                  </a:txBody>
                  <a:tcPr/>
                </a:tc>
                <a:tc>
                  <a:txBody>
                    <a:bodyPr/>
                    <a:lstStyle/>
                    <a:p>
                      <a:r>
                        <a:rPr lang="en-US" dirty="0" smtClean="0">
                          <a:solidFill>
                            <a:schemeClr val="tx1"/>
                          </a:solidFill>
                        </a:rPr>
                        <a:t>No</a:t>
                      </a:r>
                      <a:endParaRPr lang="en-US" dirty="0">
                        <a:solidFill>
                          <a:schemeClr val="tx1"/>
                        </a:solidFill>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kern="1200" dirty="0" smtClean="0">
                          <a:solidFill>
                            <a:schemeClr val="dk1"/>
                          </a:solidFill>
                          <a:latin typeface="+mn-lt"/>
                          <a:ea typeface="ＭＳ Ｐゴシック" pitchFamily="50" charset="-128"/>
                          <a:cs typeface="+mn-cs"/>
                        </a:rPr>
                        <a:t>Heart Rate</a:t>
                      </a:r>
                      <a:endParaRPr lang="en-US" dirty="0"/>
                    </a:p>
                  </a:txBody>
                  <a:tcPr/>
                </a:tc>
                <a:tc>
                  <a:txBody>
                    <a:bodyPr/>
                    <a:lstStyle/>
                    <a:p>
                      <a:r>
                        <a:rPr lang="en-US" dirty="0" smtClean="0"/>
                        <a:t>Yes</a:t>
                      </a:r>
                      <a:endParaRPr lang="en-US" dirty="0"/>
                    </a:p>
                  </a:txBody>
                  <a:tcPr>
                    <a:solidFill>
                      <a:schemeClr val="bg2">
                        <a:lumMod val="40000"/>
                        <a:lumOff val="60000"/>
                      </a:schemeClr>
                    </a:solidFill>
                  </a:tcPr>
                </a:tc>
                <a:tc>
                  <a:txBody>
                    <a:bodyPr/>
                    <a:lstStyle/>
                    <a:p>
                      <a:r>
                        <a:rPr lang="en-US" dirty="0" smtClean="0">
                          <a:solidFill>
                            <a:schemeClr val="tx1"/>
                          </a:solidFill>
                        </a:rPr>
                        <a:t>No</a:t>
                      </a:r>
                      <a:endParaRPr lang="en-US" dirty="0">
                        <a:solidFill>
                          <a:schemeClr val="tx1"/>
                        </a:solidFill>
                      </a:endParaRPr>
                    </a:p>
                  </a:txBody>
                  <a:tcPr>
                    <a:solidFill>
                      <a:schemeClr val="bg2">
                        <a:lumMod val="40000"/>
                        <a:lumOff val="60000"/>
                      </a:schemeClr>
                    </a:solidFill>
                  </a:tcPr>
                </a:tc>
                <a:tc>
                  <a:txBody>
                    <a:bodyPr/>
                    <a:lstStyle/>
                    <a:p>
                      <a:r>
                        <a:rPr lang="en-US" dirty="0" smtClean="0">
                          <a:solidFill>
                            <a:schemeClr val="tx1"/>
                          </a:solidFill>
                        </a:rPr>
                        <a:t>Yes</a:t>
                      </a:r>
                      <a:endParaRPr lang="en-US" dirty="0">
                        <a:solidFill>
                          <a:schemeClr val="tx1"/>
                        </a:solidFill>
                      </a:endParaRPr>
                    </a:p>
                  </a:txBody>
                  <a:tcPr/>
                </a:tc>
                <a:tc>
                  <a:txBody>
                    <a:bodyPr/>
                    <a:lstStyle/>
                    <a:p>
                      <a:r>
                        <a:rPr lang="en-US" dirty="0" smtClean="0">
                          <a:solidFill>
                            <a:schemeClr val="tx1"/>
                          </a:solidFill>
                        </a:rPr>
                        <a:t>No</a:t>
                      </a:r>
                      <a:endParaRPr lang="en-US" dirty="0">
                        <a:solidFill>
                          <a:schemeClr val="tx1"/>
                        </a:solidFill>
                      </a:endParaRPr>
                    </a:p>
                  </a:txBody>
                  <a:tcPr/>
                </a:tc>
                <a:tc>
                  <a:txBody>
                    <a:bodyPr/>
                    <a:lstStyle/>
                    <a:p>
                      <a:r>
                        <a:rPr lang="en-US" dirty="0" smtClean="0">
                          <a:solidFill>
                            <a:schemeClr val="tx1"/>
                          </a:solidFill>
                        </a:rPr>
                        <a:t>No </a:t>
                      </a:r>
                      <a:r>
                        <a:rPr lang="en-US" sz="1400" dirty="0" smtClean="0">
                          <a:solidFill>
                            <a:schemeClr val="tx1"/>
                          </a:solidFill>
                        </a:rPr>
                        <a:t>[3]</a:t>
                      </a:r>
                      <a:endParaRPr lang="en-US" sz="1400" dirty="0">
                        <a:solidFill>
                          <a:schemeClr val="tx1"/>
                        </a:solidFill>
                      </a:endParaRPr>
                    </a:p>
                  </a:txBody>
                  <a:tcPr/>
                </a:tc>
                <a:tc>
                  <a:txBody>
                    <a:bodyPr/>
                    <a:lstStyle/>
                    <a:p>
                      <a:r>
                        <a:rPr lang="en-US" dirty="0" smtClean="0">
                          <a:solidFill>
                            <a:schemeClr val="tx1"/>
                          </a:solidFill>
                        </a:rPr>
                        <a:t>Yes</a:t>
                      </a:r>
                      <a:endParaRPr lang="en-US" dirty="0">
                        <a:solidFill>
                          <a:schemeClr val="tx1"/>
                        </a:solidFill>
                      </a:endParaRPr>
                    </a:p>
                  </a:txBody>
                  <a:tcPr/>
                </a:tc>
                <a:tc>
                  <a:txBody>
                    <a:bodyPr/>
                    <a:lstStyle/>
                    <a:p>
                      <a:r>
                        <a:rPr lang="en-US" dirty="0" smtClean="0">
                          <a:solidFill>
                            <a:schemeClr val="tx1"/>
                          </a:solidFill>
                        </a:rPr>
                        <a:t>Yes </a:t>
                      </a:r>
                      <a:r>
                        <a:rPr lang="en-US" sz="1400" dirty="0" smtClean="0">
                          <a:solidFill>
                            <a:schemeClr val="tx1"/>
                          </a:solidFill>
                        </a:rPr>
                        <a:t>[1]</a:t>
                      </a:r>
                      <a:endParaRPr lang="en-US" dirty="0">
                        <a:solidFill>
                          <a:schemeClr val="tx1"/>
                        </a:solidFill>
                      </a:endParaRPr>
                    </a:p>
                  </a:txBody>
                  <a:tcPr/>
                </a:tc>
              </a:tr>
              <a:tr h="370840">
                <a:tc>
                  <a:txBody>
                    <a:bodyPr/>
                    <a:lstStyle/>
                    <a:p>
                      <a:r>
                        <a:rPr kumimoji="1" lang="en-US" altLang="ja-JP" sz="1200" kern="1200" dirty="0" smtClean="0">
                          <a:solidFill>
                            <a:schemeClr val="dk1"/>
                          </a:solidFill>
                          <a:latin typeface="+mn-lt"/>
                          <a:ea typeface="ＭＳ Ｐゴシック" pitchFamily="50" charset="-128"/>
                          <a:cs typeface="+mn-cs"/>
                        </a:rPr>
                        <a:t>Pulse </a:t>
                      </a:r>
                      <a:r>
                        <a:rPr kumimoji="1" lang="en-US" altLang="ja-JP" sz="1200" kern="1200" dirty="0" err="1" smtClean="0">
                          <a:solidFill>
                            <a:schemeClr val="dk1"/>
                          </a:solidFill>
                          <a:latin typeface="+mn-lt"/>
                          <a:ea typeface="ＭＳ Ｐゴシック" pitchFamily="50" charset="-128"/>
                          <a:cs typeface="+mn-cs"/>
                        </a:rPr>
                        <a:t>Oximeter</a:t>
                      </a:r>
                      <a:r>
                        <a:rPr kumimoji="1" lang="en-US" altLang="ja-JP" sz="1200" kern="1200" dirty="0" smtClean="0">
                          <a:solidFill>
                            <a:schemeClr val="dk1"/>
                          </a:solidFill>
                          <a:latin typeface="+mn-lt"/>
                          <a:ea typeface="ＭＳ Ｐゴシック" pitchFamily="50" charset="-128"/>
                          <a:cs typeface="+mn-cs"/>
                        </a:rPr>
                        <a:t> </a:t>
                      </a:r>
                      <a:endParaRPr kumimoji="1" lang="en-US" sz="1200" kern="1200" dirty="0">
                        <a:solidFill>
                          <a:schemeClr val="dk1"/>
                        </a:solidFill>
                        <a:latin typeface="+mn-lt"/>
                        <a:ea typeface="ＭＳ Ｐゴシック" pitchFamily="50" charset="-128"/>
                        <a:cs typeface="+mn-cs"/>
                      </a:endParaRPr>
                    </a:p>
                  </a:txBody>
                  <a:tcPr/>
                </a:tc>
                <a:tc>
                  <a:txBody>
                    <a:bodyPr/>
                    <a:lstStyle/>
                    <a:p>
                      <a:r>
                        <a:rPr lang="en-US" dirty="0" smtClean="0"/>
                        <a:t>Yes</a:t>
                      </a:r>
                      <a:endParaRPr lang="en-US" dirty="0"/>
                    </a:p>
                  </a:txBody>
                  <a:tcPr>
                    <a:solidFill>
                      <a:schemeClr val="bg2">
                        <a:lumMod val="40000"/>
                        <a:lumOff val="60000"/>
                      </a:schemeClr>
                    </a:solidFill>
                  </a:tcPr>
                </a:tc>
                <a:tc>
                  <a:txBody>
                    <a:bodyPr/>
                    <a:lstStyle/>
                    <a:p>
                      <a:r>
                        <a:rPr lang="en-US" dirty="0" smtClean="0">
                          <a:solidFill>
                            <a:schemeClr val="tx1"/>
                          </a:solidFill>
                        </a:rPr>
                        <a:t>No</a:t>
                      </a:r>
                      <a:endParaRPr lang="en-US" dirty="0">
                        <a:solidFill>
                          <a:schemeClr val="tx1"/>
                        </a:solidFill>
                      </a:endParaRPr>
                    </a:p>
                  </a:txBody>
                  <a:tcPr>
                    <a:solidFill>
                      <a:schemeClr val="bg2">
                        <a:lumMod val="40000"/>
                        <a:lumOff val="60000"/>
                      </a:schemeClr>
                    </a:solidFill>
                  </a:tcPr>
                </a:tc>
                <a:tc>
                  <a:txBody>
                    <a:bodyPr/>
                    <a:lstStyle/>
                    <a:p>
                      <a:r>
                        <a:rPr lang="en-US" dirty="0" smtClean="0">
                          <a:solidFill>
                            <a:schemeClr val="tx1"/>
                          </a:solidFill>
                        </a:rPr>
                        <a:t>Yes</a:t>
                      </a:r>
                      <a:endParaRPr lang="en-US" dirty="0">
                        <a:solidFill>
                          <a:schemeClr val="tx1"/>
                        </a:solidFill>
                      </a:endParaRPr>
                    </a:p>
                  </a:txBody>
                  <a:tcPr>
                    <a:solidFill>
                      <a:schemeClr val="accent2">
                        <a:lumMod val="40000"/>
                        <a:lumOff val="60000"/>
                      </a:schemeClr>
                    </a:solidFill>
                  </a:tcPr>
                </a:tc>
                <a:tc>
                  <a:txBody>
                    <a:bodyPr/>
                    <a:lstStyle/>
                    <a:p>
                      <a:r>
                        <a:rPr lang="en-US" dirty="0" smtClean="0">
                          <a:solidFill>
                            <a:schemeClr val="tx1"/>
                          </a:solidFill>
                        </a:rPr>
                        <a:t>Yes </a:t>
                      </a:r>
                      <a:endParaRPr lang="en-US" dirty="0">
                        <a:solidFill>
                          <a:schemeClr val="tx1"/>
                        </a:solidFill>
                      </a:endParaRPr>
                    </a:p>
                  </a:txBody>
                  <a:tcPr>
                    <a:solidFill>
                      <a:schemeClr val="accent2">
                        <a:lumMod val="40000"/>
                        <a:lumOff val="60000"/>
                      </a:schemeClr>
                    </a:solidFill>
                  </a:tcPr>
                </a:tc>
                <a:tc>
                  <a:txBody>
                    <a:bodyPr/>
                    <a:lstStyle/>
                    <a:p>
                      <a:r>
                        <a:rPr lang="en-US" dirty="0" smtClean="0">
                          <a:solidFill>
                            <a:schemeClr val="tx1"/>
                          </a:solidFill>
                        </a:rPr>
                        <a:t>Yes/No </a:t>
                      </a:r>
                      <a:r>
                        <a:rPr lang="en-US" sz="1400" dirty="0" smtClean="0">
                          <a:solidFill>
                            <a:schemeClr val="tx1"/>
                          </a:solidFill>
                        </a:rPr>
                        <a:t>[4]</a:t>
                      </a:r>
                      <a:endParaRPr lang="en-US" sz="1400" dirty="0">
                        <a:solidFill>
                          <a:schemeClr val="tx1"/>
                        </a:solidFill>
                      </a:endParaRPr>
                    </a:p>
                  </a:txBody>
                  <a:tcPr/>
                </a:tc>
                <a:tc>
                  <a:txBody>
                    <a:bodyPr/>
                    <a:lstStyle/>
                    <a:p>
                      <a:r>
                        <a:rPr lang="en-US" dirty="0" smtClean="0">
                          <a:solidFill>
                            <a:schemeClr val="tx1"/>
                          </a:solidFill>
                        </a:rPr>
                        <a:t>Yes </a:t>
                      </a:r>
                      <a:endParaRPr lang="en-US" dirty="0">
                        <a:solidFill>
                          <a:schemeClr val="tx1"/>
                        </a:solidFill>
                      </a:endParaRPr>
                    </a:p>
                  </a:txBody>
                  <a:tcPr/>
                </a:tc>
                <a:tc>
                  <a:txBody>
                    <a:bodyPr/>
                    <a:lstStyle/>
                    <a:p>
                      <a:r>
                        <a:rPr lang="en-US" dirty="0" smtClean="0">
                          <a:solidFill>
                            <a:schemeClr val="tx1"/>
                          </a:solidFill>
                        </a:rPr>
                        <a:t>Yes </a:t>
                      </a:r>
                      <a:r>
                        <a:rPr lang="en-US" sz="1400" dirty="0" smtClean="0">
                          <a:solidFill>
                            <a:schemeClr val="tx1"/>
                          </a:solidFill>
                        </a:rPr>
                        <a:t>[</a:t>
                      </a:r>
                      <a:r>
                        <a:rPr lang="en-US" sz="1400" baseline="0" dirty="0" smtClean="0">
                          <a:solidFill>
                            <a:schemeClr val="tx1"/>
                          </a:solidFill>
                        </a:rPr>
                        <a:t>2 ]</a:t>
                      </a:r>
                      <a:r>
                        <a:rPr lang="en-US" sz="1400" dirty="0" smtClean="0">
                          <a:solidFill>
                            <a:schemeClr val="tx1"/>
                          </a:solidFill>
                        </a:rPr>
                        <a:t> </a:t>
                      </a:r>
                      <a:endParaRPr lang="en-US" dirty="0">
                        <a:solidFill>
                          <a:schemeClr val="tx1"/>
                        </a:solidFill>
                      </a:endParaRPr>
                    </a:p>
                  </a:txBody>
                  <a:tcPr/>
                </a:tc>
              </a:tr>
            </a:tbl>
          </a:graphicData>
        </a:graphic>
      </p:graphicFrame>
      <p:sp>
        <p:nvSpPr>
          <p:cNvPr id="5" name="Content Placeholder 2"/>
          <p:cNvSpPr txBox="1">
            <a:spLocks/>
          </p:cNvSpPr>
          <p:nvPr/>
        </p:nvSpPr>
        <p:spPr bwMode="auto">
          <a:xfrm>
            <a:off x="384174" y="4883150"/>
            <a:ext cx="87788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0">
              <a:buNone/>
            </a:pPr>
            <a:r>
              <a:rPr lang="en-US" sz="1200" kern="0" dirty="0">
                <a:solidFill>
                  <a:schemeClr val="accent5">
                    <a:lumMod val="25000"/>
                  </a:schemeClr>
                </a:solidFill>
              </a:rPr>
              <a:t>[</a:t>
            </a:r>
            <a:r>
              <a:rPr lang="en-US" sz="1200" kern="0" dirty="0" smtClean="0">
                <a:solidFill>
                  <a:schemeClr val="accent5">
                    <a:lumMod val="25000"/>
                  </a:schemeClr>
                </a:solidFill>
              </a:rPr>
              <a:t>1]: Heart Rate monitors only support continuous mode, so using One shot will give you different measurements than asynchronous methods.</a:t>
            </a:r>
          </a:p>
          <a:p>
            <a:pPr marL="0" indent="0">
              <a:buNone/>
            </a:pPr>
            <a:r>
              <a:rPr lang="en-US" sz="1200" kern="0" dirty="0" smtClean="0">
                <a:solidFill>
                  <a:schemeClr val="accent5">
                    <a:lumMod val="25000"/>
                  </a:schemeClr>
                </a:solidFill>
              </a:rPr>
              <a:t>[2]: Pulse </a:t>
            </a:r>
            <a:r>
              <a:rPr lang="en-US" sz="1200" kern="0" dirty="0" err="1" smtClean="0">
                <a:solidFill>
                  <a:schemeClr val="accent5">
                    <a:lumMod val="25000"/>
                  </a:schemeClr>
                </a:solidFill>
              </a:rPr>
              <a:t>Oxmeter</a:t>
            </a:r>
            <a:r>
              <a:rPr lang="en-US" sz="1200" kern="0" dirty="0" smtClean="0">
                <a:solidFill>
                  <a:schemeClr val="accent5">
                    <a:lumMod val="25000"/>
                  </a:schemeClr>
                </a:solidFill>
              </a:rPr>
              <a:t>: support</a:t>
            </a:r>
            <a:r>
              <a:rPr lang="en-US" sz="1200" dirty="0" smtClean="0">
                <a:solidFill>
                  <a:schemeClr val="accent5">
                    <a:lumMod val="25000"/>
                  </a:schemeClr>
                </a:solidFill>
              </a:rPr>
              <a:t> 2 mode of measurement,  A)  </a:t>
            </a:r>
            <a:r>
              <a:rPr lang="en-US" sz="1200" dirty="0">
                <a:solidFill>
                  <a:schemeClr val="accent5">
                    <a:lumMod val="25000"/>
                  </a:schemeClr>
                </a:solidFill>
              </a:rPr>
              <a:t>S</a:t>
            </a:r>
            <a:r>
              <a:rPr lang="en-US" sz="1200" dirty="0" smtClean="0">
                <a:solidFill>
                  <a:schemeClr val="accent5">
                    <a:lumMod val="25000"/>
                  </a:schemeClr>
                </a:solidFill>
              </a:rPr>
              <a:t>ingle reading send to Plug-In </a:t>
            </a:r>
            <a:r>
              <a:rPr lang="en-US" sz="1200" dirty="0">
                <a:solidFill>
                  <a:schemeClr val="accent5">
                    <a:lumMod val="25000"/>
                  </a:schemeClr>
                </a:solidFill>
              </a:rPr>
              <a:t>and B) Continuous </a:t>
            </a:r>
            <a:r>
              <a:rPr lang="en-US" sz="1200" dirty="0" smtClean="0">
                <a:solidFill>
                  <a:schemeClr val="accent5">
                    <a:lumMod val="25000"/>
                  </a:schemeClr>
                </a:solidFill>
              </a:rPr>
              <a:t>monitoring, sending measurement for a period </a:t>
            </a:r>
            <a:r>
              <a:rPr lang="en-US" sz="1200" dirty="0">
                <a:solidFill>
                  <a:schemeClr val="accent5">
                    <a:lumMod val="25000"/>
                  </a:schemeClr>
                </a:solidFill>
              </a:rPr>
              <a:t>of time </a:t>
            </a:r>
            <a:r>
              <a:rPr lang="en-US" sz="1200" dirty="0" smtClean="0">
                <a:solidFill>
                  <a:schemeClr val="accent5">
                    <a:lumMod val="25000"/>
                  </a:schemeClr>
                </a:solidFill>
              </a:rPr>
              <a:t>to the Plug-In ( usually more than one measurements)</a:t>
            </a:r>
          </a:p>
          <a:p>
            <a:pPr marL="0" indent="0">
              <a:buNone/>
            </a:pPr>
            <a:r>
              <a:rPr lang="en-US" sz="1200" dirty="0" smtClean="0">
                <a:solidFill>
                  <a:schemeClr val="accent5">
                    <a:lumMod val="25000"/>
                  </a:schemeClr>
                </a:solidFill>
              </a:rPr>
              <a:t>[3]: One-Shot may not work for continuous monitoring </a:t>
            </a:r>
          </a:p>
          <a:p>
            <a:pPr marL="0" indent="0">
              <a:buNone/>
            </a:pPr>
            <a:r>
              <a:rPr lang="en-US" sz="1200" dirty="0" smtClean="0">
                <a:solidFill>
                  <a:schemeClr val="accent5">
                    <a:lumMod val="25000"/>
                  </a:schemeClr>
                </a:solidFill>
              </a:rPr>
              <a:t>[4] For Yes, Pulse Oximeter must be operating in the single reading mode. If not, it is No.</a:t>
            </a:r>
          </a:p>
          <a:p>
            <a:pPr marL="0" indent="0">
              <a:buNone/>
            </a:pPr>
            <a:r>
              <a:rPr lang="en-US" sz="1200" dirty="0" smtClean="0">
                <a:solidFill>
                  <a:schemeClr val="accent5">
                    <a:lumMod val="25000"/>
                  </a:schemeClr>
                </a:solidFill>
              </a:rPr>
              <a:t>[5] BTLE spec supports intermediate measurement for Blood Pressure</a:t>
            </a:r>
          </a:p>
          <a:p>
            <a:pPr marL="0" indent="0">
              <a:buNone/>
            </a:pPr>
            <a:endParaRPr lang="en-US" sz="1200" dirty="0"/>
          </a:p>
        </p:txBody>
      </p:sp>
    </p:spTree>
    <p:extLst>
      <p:ext uri="{BB962C8B-B14F-4D97-AF65-F5344CB8AC3E}">
        <p14:creationId xmlns:p14="http://schemas.microsoft.com/office/powerpoint/2010/main" val="9484075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Observations and recommendations</a:t>
            </a:r>
            <a:endParaRPr kumimoji="1" lang="ja-JP" altLang="en-US" dirty="0"/>
          </a:p>
        </p:txBody>
      </p:sp>
      <p:sp>
        <p:nvSpPr>
          <p:cNvPr id="3" name="コンテンツ プレースホルダー 2"/>
          <p:cNvSpPr>
            <a:spLocks noGrp="1"/>
          </p:cNvSpPr>
          <p:nvPr>
            <p:ph idx="1"/>
          </p:nvPr>
        </p:nvSpPr>
        <p:spPr/>
        <p:txBody>
          <a:bodyPr/>
          <a:lstStyle/>
          <a:p>
            <a:r>
              <a:rPr kumimoji="1" lang="en-US" altLang="ja-JP" sz="2000" dirty="0" smtClean="0"/>
              <a:t> IEEE specs OPTIONALY support intermediate data reporting. But BTLE specs do not support it (except for Thermometers and Blood </a:t>
            </a:r>
            <a:r>
              <a:rPr kumimoji="1" lang="en-US" altLang="ja-JP" sz="2000" dirty="0" smtClean="0"/>
              <a:t>Pressure, </a:t>
            </a:r>
            <a:r>
              <a:rPr kumimoji="1" lang="en-US" altLang="ja-JP" sz="2000" dirty="0"/>
              <a:t>also OPTIONALY )</a:t>
            </a:r>
            <a:endParaRPr kumimoji="1" lang="en-US" altLang="ja-JP" sz="2000" dirty="0" smtClean="0"/>
          </a:p>
          <a:p>
            <a:r>
              <a:rPr kumimoji="1" lang="en-US" altLang="ja-JP" sz="2000" dirty="0" smtClean="0"/>
              <a:t>This is due to </a:t>
            </a:r>
            <a:r>
              <a:rPr kumimoji="1" lang="en-US" altLang="ja-JP" sz="2000" dirty="0"/>
              <a:t>energy </a:t>
            </a:r>
            <a:r>
              <a:rPr kumimoji="1" lang="en-US" altLang="ja-JP" sz="2000" dirty="0" smtClean="0"/>
              <a:t>saving requirements for BT/BTLE devices, where intermediate data is not as essential as the final data</a:t>
            </a:r>
          </a:p>
          <a:p>
            <a:r>
              <a:rPr kumimoji="1" lang="en-US" altLang="ja-JP" sz="2000" dirty="0" smtClean="0"/>
              <a:t>Currently there are no devices supporting intermediate data reporting in the market despite the IEEE and BTLE spec options </a:t>
            </a:r>
          </a:p>
          <a:p>
            <a:r>
              <a:rPr kumimoji="1" lang="en-US" altLang="ja-JP" sz="2000" dirty="0" smtClean="0"/>
              <a:t>Therefore, there is currently no possibility of ambiguity for the responses of data from APIs as discussed by </a:t>
            </a:r>
            <a:r>
              <a:rPr lang="en-US" altLang="zh-CN" sz="2000" dirty="0" smtClean="0">
                <a:ea typeface="SimSun" panose="02010600030101010101" pitchFamily="2" charset="-122"/>
              </a:rPr>
              <a:t>OMA-CD-DWAPI-2015-0043</a:t>
            </a:r>
          </a:p>
          <a:p>
            <a:r>
              <a:rPr lang="en-US" altLang="zh-CN" sz="2000" dirty="0" smtClean="0">
                <a:ea typeface="SimSun" panose="02010600030101010101" pitchFamily="2" charset="-122"/>
              </a:rPr>
              <a:t>For simplicity, based on the situation of the current market, OMA DWAPI will not support intermediate data reporting features as opposed to the IEEE or BTLE options</a:t>
            </a:r>
          </a:p>
          <a:p>
            <a:r>
              <a:rPr lang="en-US" altLang="zh-CN" sz="2000" dirty="0">
                <a:ea typeface="SimSun" panose="02010600030101010101" pitchFamily="2" charset="-122"/>
              </a:rPr>
              <a:t> </a:t>
            </a:r>
            <a:r>
              <a:rPr lang="en-US" altLang="zh-CN" sz="2000" dirty="0" smtClean="0">
                <a:ea typeface="SimSun" panose="02010600030101010101" pitchFamily="2" charset="-122"/>
              </a:rPr>
              <a:t>If Plug-Ins want to support intermediate reporting, they MUST define their own properties and SHALL NOT use the data set that is defined to be used for reporting the final data </a:t>
            </a:r>
          </a:p>
          <a:p>
            <a:endParaRPr kumimoji="1" lang="ja-JP" altLang="en-US" sz="2000" dirty="0"/>
          </a:p>
        </p:txBody>
      </p:sp>
      <p:sp>
        <p:nvSpPr>
          <p:cNvPr id="4" name="メモ 3"/>
          <p:cNvSpPr/>
          <p:nvPr/>
        </p:nvSpPr>
        <p:spPr bwMode="auto">
          <a:xfrm>
            <a:off x="490537" y="5416550"/>
            <a:ext cx="8382000" cy="685800"/>
          </a:xfrm>
          <a:prstGeom prst="foldedCorner">
            <a:avLst/>
          </a:prstGeom>
          <a:solidFill>
            <a:srgbClr val="FEEDCE"/>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ja-JP" sz="2000" b="0" i="0" u="none" strike="noStrike" cap="none" normalizeH="0" baseline="0" dirty="0" smtClean="0">
                <a:ln>
                  <a:noFill/>
                </a:ln>
                <a:solidFill>
                  <a:schemeClr val="tx1"/>
                </a:solidFill>
                <a:effectLst/>
                <a:latin typeface="Arial" charset="0"/>
              </a:rPr>
              <a:t>We will add such a</a:t>
            </a:r>
            <a:r>
              <a:rPr kumimoji="0" lang="en-US" altLang="ja-JP" sz="2000" b="0" i="0" u="none" strike="noStrike" cap="none" normalizeH="0" dirty="0" smtClean="0">
                <a:ln>
                  <a:noFill/>
                </a:ln>
                <a:solidFill>
                  <a:schemeClr val="tx1"/>
                </a:solidFill>
                <a:effectLst/>
                <a:latin typeface="Arial" charset="0"/>
              </a:rPr>
              <a:t> text like this with the table in the AD section of DWAPI-PCH </a:t>
            </a:r>
            <a:endParaRPr kumimoji="0" lang="ja-JP" altLang="en-US" sz="2000" b="0"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7552675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9245</TotalTime>
  <Pages>15</Pages>
  <Words>647</Words>
  <Application>Microsoft Office PowerPoint</Application>
  <PresentationFormat>Custom</PresentationFormat>
  <Paragraphs>99</Paragraphs>
  <Slides>4</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vt:i4>
      </vt:variant>
    </vt:vector>
  </HeadingPairs>
  <TitlesOfParts>
    <vt:vector size="12" baseType="lpstr">
      <vt:lpstr>ＭＳ Ｐゴシック</vt:lpstr>
      <vt:lpstr>宋体</vt:lpstr>
      <vt:lpstr>宋体</vt:lpstr>
      <vt:lpstr>Arial</vt:lpstr>
      <vt:lpstr>Arial Narrow</vt:lpstr>
      <vt:lpstr>Tahoma</vt:lpstr>
      <vt:lpstr>Times New Roman</vt:lpstr>
      <vt:lpstr>OMA Template</vt:lpstr>
      <vt:lpstr>OMA-CD-DWAPI-2015-0044 Feedback to the issues of 0043</vt:lpstr>
      <vt:lpstr>Outline</vt:lpstr>
      <vt:lpstr>Intermediate Measurements / API Access</vt:lpstr>
      <vt:lpstr>Observations and recommendations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Hameed, Alan</cp:lastModifiedBy>
  <cp:revision>783</cp:revision>
  <cp:lastPrinted>1999-04-27T06:51:51Z</cp:lastPrinted>
  <dcterms:created xsi:type="dcterms:W3CDTF">2002-03-19T14:05:12Z</dcterms:created>
  <dcterms:modified xsi:type="dcterms:W3CDTF">2015-11-12T03:33:08Z</dcterms:modified>
</cp:coreProperties>
</file>