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0"/>
  </p:notesMasterIdLst>
  <p:handoutMasterIdLst>
    <p:handoutMasterId r:id="rId11"/>
  </p:handoutMasterIdLst>
  <p:sldIdLst>
    <p:sldId id="332" r:id="rId2"/>
    <p:sldId id="333" r:id="rId3"/>
    <p:sldId id="334" r:id="rId4"/>
    <p:sldId id="335" r:id="rId5"/>
    <p:sldId id="336" r:id="rId6"/>
    <p:sldId id="337" r:id="rId7"/>
    <p:sldId id="338" r:id="rId8"/>
    <p:sldId id="339" r:id="rId9"/>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2DBFE"/>
    <a:srgbClr val="000066"/>
    <a:srgbClr val="480024"/>
    <a:srgbClr val="007600"/>
    <a:srgbClr val="000000"/>
    <a:srgbClr val="7F7F7F"/>
    <a:srgbClr val="0B2200"/>
    <a:srgbClr val="C00000"/>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3189" autoAdjust="0"/>
    <p:restoredTop sz="94737" autoAdjust="0"/>
  </p:normalViewPr>
  <p:slideViewPr>
    <p:cSldViewPr>
      <p:cViewPr varScale="1">
        <p:scale>
          <a:sx n="76" d="100"/>
          <a:sy n="76" d="100"/>
        </p:scale>
        <p:origin x="-570" y="-48"/>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573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9983096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65724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883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043057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81797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사용자 지정 레이아웃">
    <p:spTree>
      <p:nvGrpSpPr>
        <p:cNvPr id="1" name=""/>
        <p:cNvGrpSpPr/>
        <p:nvPr/>
      </p:nvGrpSpPr>
      <p:grpSpPr>
        <a:xfrm>
          <a:off x="0" y="0"/>
          <a:ext cx="0" cy="0"/>
          <a:chOff x="0" y="0"/>
          <a:chExt cx="0" cy="0"/>
        </a:xfrm>
      </p:grpSpPr>
      <p:sp>
        <p:nvSpPr>
          <p:cNvPr id="4" name="슬라이드 번호 개체 틀 3"/>
          <p:cNvSpPr>
            <a:spLocks noGrp="1"/>
          </p:cNvSpPr>
          <p:nvPr>
            <p:ph type="sldNum" sz="quarter" idx="11"/>
          </p:nvPr>
        </p:nvSpPr>
        <p:spPr>
          <a:xfrm>
            <a:off x="7188466" y="6756177"/>
            <a:ext cx="2184718" cy="294966"/>
          </a:xfrm>
          <a:prstGeom prst="rect">
            <a:avLst/>
          </a:prstGeom>
        </p:spPr>
        <p:txBody>
          <a:bodyPr lIns="93635" tIns="46817" rIns="93635" bIns="46817"/>
          <a:lstStyle/>
          <a:p>
            <a:fld id="{57E06877-4C8A-4ABC-9FAC-E00FD093011D}" type="slidenum">
              <a:rPr lang="ko-KR" altLang="en-US" smtClean="0"/>
              <a:pPr/>
              <a:t>‹#›</a:t>
            </a:fld>
            <a:endParaRPr lang="ko-KR" altLang="en-US"/>
          </a:p>
        </p:txBody>
      </p:sp>
      <p:sp>
        <p:nvSpPr>
          <p:cNvPr id="6" name="텍스트 개체 틀 5"/>
          <p:cNvSpPr>
            <a:spLocks noGrp="1"/>
          </p:cNvSpPr>
          <p:nvPr>
            <p:ph type="body" sz="quarter" idx="12"/>
          </p:nvPr>
        </p:nvSpPr>
        <p:spPr>
          <a:xfrm>
            <a:off x="479534" y="1004694"/>
            <a:ext cx="8404796" cy="5530691"/>
          </a:xfrm>
        </p:spPr>
        <p:txBody>
          <a:bodyPr/>
          <a:lstStyle>
            <a:lvl1pPr>
              <a:lnSpc>
                <a:spcPct val="100000"/>
              </a:lnSpc>
              <a:spcBef>
                <a:spcPts val="614"/>
              </a:spcBef>
              <a:spcAft>
                <a:spcPts val="307"/>
              </a:spcAft>
              <a:defRPr/>
            </a:lvl1pPr>
            <a:lvl2pPr>
              <a:lnSpc>
                <a:spcPct val="100000"/>
              </a:lnSpc>
              <a:spcBef>
                <a:spcPts val="614"/>
              </a:spcBef>
              <a:spcAft>
                <a:spcPts val="307"/>
              </a:spcAft>
              <a:defRPr/>
            </a:lvl2pPr>
            <a:lvl3pPr>
              <a:lnSpc>
                <a:spcPct val="100000"/>
              </a:lnSpc>
              <a:spcBef>
                <a:spcPts val="614"/>
              </a:spcBef>
              <a:spcAft>
                <a:spcPts val="307"/>
              </a:spcAft>
              <a:defRPr/>
            </a:lvl3pPr>
            <a:lvl4pPr>
              <a:lnSpc>
                <a:spcPct val="100000"/>
              </a:lnSpc>
              <a:spcBef>
                <a:spcPts val="614"/>
              </a:spcBef>
              <a:spcAft>
                <a:spcPts val="307"/>
              </a:spcAft>
              <a:defRPr/>
            </a:lvl4pPr>
            <a:lvl5pPr>
              <a:lnSpc>
                <a:spcPct val="100000"/>
              </a:lnSpc>
              <a:spcBef>
                <a:spcPts val="614"/>
              </a:spcBef>
              <a:spcAft>
                <a:spcPts val="307"/>
              </a:spcAft>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7" name="제목 6"/>
          <p:cNvSpPr>
            <a:spLocks noGrp="1"/>
          </p:cNvSpPr>
          <p:nvPr>
            <p:ph type="title"/>
          </p:nvPr>
        </p:nvSpPr>
        <p:spPr/>
        <p:txBody>
          <a:bodyPr/>
          <a:lstStyle/>
          <a:p>
            <a:r>
              <a:rPr lang="ko-KR" altLang="en-US" smtClean="0"/>
              <a:t>마스터 제목 스타일 편집</a:t>
            </a:r>
            <a:endParaRPr lang="ko-KR" altLang="en-US"/>
          </a:p>
        </p:txBody>
      </p:sp>
      <p:sp>
        <p:nvSpPr>
          <p:cNvPr id="9" name="바닥글 개체 틀 4"/>
          <p:cNvSpPr>
            <a:spLocks noGrp="1"/>
          </p:cNvSpPr>
          <p:nvPr>
            <p:ph type="ftr" sz="quarter" idx="3"/>
          </p:nvPr>
        </p:nvSpPr>
        <p:spPr>
          <a:xfrm>
            <a:off x="0" y="6756177"/>
            <a:ext cx="9363075" cy="294966"/>
          </a:xfrm>
          <a:prstGeom prst="rect">
            <a:avLst/>
          </a:prstGeom>
        </p:spPr>
        <p:txBody>
          <a:bodyPr vert="horz" lIns="93635" tIns="46817" rIns="93635" bIns="46817" rtlCol="0" anchor="ctr"/>
          <a:lstStyle>
            <a:lvl1pPr algn="ctr">
              <a:defRPr sz="800">
                <a:solidFill>
                  <a:schemeClr val="bg1">
                    <a:lumMod val="50000"/>
                  </a:schemeClr>
                </a:solidFill>
              </a:defRPr>
            </a:lvl1pPr>
          </a:lstStyle>
          <a:p>
            <a:r>
              <a:rPr lang="en-US" altLang="ko-KR" dirty="0" smtClean="0"/>
              <a:t>Andrew Min-</a:t>
            </a:r>
            <a:r>
              <a:rPr lang="en-US" altLang="ko-KR" dirty="0" err="1" smtClean="0"/>
              <a:t>gyu</a:t>
            </a:r>
            <a:r>
              <a:rPr lang="en-US" altLang="ko-KR" dirty="0" smtClean="0"/>
              <a:t> Han, </a:t>
            </a:r>
            <a:r>
              <a:rPr lang="en-US" altLang="ko-KR" dirty="0" err="1" smtClean="0"/>
              <a:t>Hansung</a:t>
            </a:r>
            <a:r>
              <a:rPr lang="en-US" altLang="ko-KR" dirty="0" smtClean="0"/>
              <a:t> Univ. Copyrightⓒ2015 All rights are reserved.</a:t>
            </a:r>
            <a:endParaRPr lang="ko-KR" altLang="en-US" dirty="0"/>
          </a:p>
        </p:txBody>
      </p:sp>
    </p:spTree>
    <p:extLst>
      <p:ext uri="{BB962C8B-B14F-4D97-AF65-F5344CB8AC3E}">
        <p14:creationId xmlns:p14="http://schemas.microsoft.com/office/powerpoint/2010/main" val="15592096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85874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28715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8212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08243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385621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164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6921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07341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3"/>
          <p:cNvSpPr>
            <a:spLocks noChangeArrowheads="1"/>
          </p:cNvSpPr>
          <p:nvPr userDrawn="1"/>
        </p:nvSpPr>
        <p:spPr bwMode="auto">
          <a:xfrm>
            <a:off x="0" y="6619875"/>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sz="1000" b="1" dirty="0">
                <a:cs typeface="Times New Roman" pitchFamily="18" charset="0"/>
              </a:rPr>
              <a:t>© </a:t>
            </a:r>
            <a:r>
              <a:rPr lang="en-GB" sz="1000" b="1" dirty="0" smtClean="0">
                <a:cs typeface="Times New Roman" pitchFamily="18" charset="0"/>
              </a:rPr>
              <a:t>2015 </a:t>
            </a:r>
            <a:r>
              <a:rPr lang="en-GB" sz="1000" b="1" dirty="0">
                <a:cs typeface="Times New Roman" pitchFamily="18" charset="0"/>
              </a:rPr>
              <a:t>Open Mobile Alliance Ltd. All Rights Reserved.</a:t>
            </a:r>
            <a:endParaRPr lang="en-US" sz="1000" b="1" dirty="0"/>
          </a:p>
          <a:p>
            <a:pPr defTabSz="403225">
              <a:tabLst>
                <a:tab pos="5372100" algn="ctr"/>
                <a:tab pos="9182100" algn="r"/>
              </a:tabLst>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028" name="Rectangle 24"/>
          <p:cNvSpPr>
            <a:spLocks noChangeArrowheads="1"/>
          </p:cNvSpPr>
          <p:nvPr userDrawn="1"/>
        </p:nvSpPr>
        <p:spPr bwMode="auto">
          <a:xfrm>
            <a:off x="4724400" y="6619875"/>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sz="1800" b="1" dirty="0" smtClean="0">
                <a:latin typeface="Arial Narrow" pitchFamily="34" charset="0"/>
              </a:rPr>
              <a:t>OMA-CD-DWAPI-2015-0045</a:t>
            </a:r>
            <a:endParaRPr lang="en-US" sz="1800" b="1" dirty="0">
              <a:solidFill>
                <a:srgbClr val="FF0000"/>
              </a:solidFill>
              <a:latin typeface="Arial Narrow" pitchFamily="34" charset="0"/>
            </a:endParaRPr>
          </a:p>
        </p:txBody>
      </p:sp>
      <p:sp>
        <p:nvSpPr>
          <p:cNvPr id="1029" name="Rectangle 25"/>
          <p:cNvSpPr>
            <a:spLocks noChangeArrowheads="1"/>
          </p:cNvSpPr>
          <p:nvPr userDrawn="1"/>
        </p:nvSpPr>
        <p:spPr bwMode="auto">
          <a:xfrm>
            <a:off x="8001000" y="6619875"/>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sz="1800" b="1" dirty="0">
                <a:latin typeface="Arial Narrow" pitchFamily="34" charset="0"/>
              </a:rPr>
              <a:t>Slide #</a:t>
            </a:r>
            <a:fld id="{D6B52A71-AABD-435F-8AC2-B0CF82CDFA0A}" type="slidenum">
              <a:rPr lang="en-US" sz="1800" b="1">
                <a:latin typeface="Arial Narrow" pitchFamily="34" charset="0"/>
              </a:rPr>
              <a:pPr algn="r" defTabSz="403225">
                <a:tabLst>
                  <a:tab pos="5372100" algn="ctr"/>
                  <a:tab pos="9182100" algn="r"/>
                </a:tabLst>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[OMA-Template-TPslides-20110101-I]</a:t>
            </a:r>
            <a:endParaRPr lang="en-US" sz="1800" b="1" dirty="0">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dirty="0" smtClean="0"/>
              <a:t>1st Level Bullet</a:t>
            </a:r>
          </a:p>
          <a:p>
            <a:pPr lvl="1"/>
            <a:r>
              <a:rPr lang="en-GB" dirty="0" smtClean="0"/>
              <a:t>2nd Level Bullet</a:t>
            </a:r>
          </a:p>
          <a:p>
            <a:pPr lvl="2"/>
            <a:r>
              <a:rPr lang="en-GB" dirty="0" smtClean="0"/>
              <a:t>3rd Level Bullet</a:t>
            </a:r>
          </a:p>
          <a:p>
            <a:pPr lvl="3"/>
            <a:r>
              <a:rPr lang="en-GB" dirty="0" smtClean="0"/>
              <a:t>4th Level Bullet</a:t>
            </a:r>
          </a:p>
          <a:p>
            <a:pPr lvl="4"/>
            <a:r>
              <a:rPr lang="en-GB" dirty="0" smtClean="0"/>
              <a:t>5th Level Bullet</a:t>
            </a:r>
          </a:p>
        </p:txBody>
      </p:sp>
      <p:sp>
        <p:nvSpPr>
          <p:cNvPr id="1032"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dirty="0"/>
          </a:p>
        </p:txBody>
      </p:sp>
      <p:sp>
        <p:nvSpPr>
          <p:cNvPr id="1033"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Font typeface="Arial Narrow" panose="020B0606020202030204" pitchFamily="34" charset="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Font typeface="Arial Narrow" panose="020B0606020202030204" pitchFamily="34" charset="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andy.han@kwisa.or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google.co.kr/url?sa=i&amp;rct=j&amp;q=&amp;esrc=s&amp;source=images&amp;cd=&amp;cad=rja&amp;uact=8&amp;ved=0CAcQjRxqFQoTCMy4sd7rusgCFcislAoddEUEIw&amp;url=http://bizion.mk.co.kr/bbs/board.php?bo_table%3Dproduct%26wr_id%3D675&amp;psig=AFQjCNHiqWCizCEP_RSXVgYdH8dPMhSBkg&amp;ust=1444667436416869" TargetMode="External"/><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hyperlink" Target="http://www.google.co.kr/url?sa=i&amp;rct=j&amp;q=&amp;esrc=s&amp;frm=1&amp;source=images&amp;cd=&amp;cad=rja&amp;docid=v6sLPENLt59BQM&amp;tbnid=hpdy9_Opq9OtGM:&amp;ved=0CAUQjRw&amp;url=http://colouringbook.org/art/svg/coloring-book/internet-cloud-wall-paper-scallywag-february-2012-coloring-book-colouring-sheet-coloring-book-colouring-page-colouringbook-org-svg/&amp;ei=tWh9Ucr5MIqeiAeJ8YGYBg&amp;psig=AFQjCNFrMsZ1f0I299bJtLn2NobQZ_Ri7A&amp;ust=1367259285381670" TargetMode="External"/><Relationship Id="rId5" Type="http://schemas.openxmlformats.org/officeDocument/2006/relationships/image" Target="../media/image7.wmf"/><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hyperlink" Target="http://www.google.co.kr/url?sa=i&amp;rct=j&amp;q=&amp;esrc=s&amp;frm=1&amp;source=images&amp;cd=&amp;cad=rja&amp;docid=v6sLPENLt59BQM&amp;tbnid=hpdy9_Opq9OtGM:&amp;ved=0CAUQjRw&amp;url=http://colouringbook.org/art/svg/coloring-book/internet-cloud-wall-paper-scallywag-february-2012-coloring-book-colouring-sheet-coloring-book-colouring-page-colouringbook-org-svg/&amp;ei=tWh9Ucr5MIqeiAeJ8YGYBg&amp;psig=AFQjCNFrMsZ1f0I299bJtLn2NobQZ_Ri7A&amp;ust=1367259285381670" TargetMode="External"/><Relationship Id="rId5" Type="http://schemas.openxmlformats.org/officeDocument/2006/relationships/image" Target="../media/image9.jpeg"/><Relationship Id="rId4" Type="http://schemas.openxmlformats.org/officeDocument/2006/relationships/hyperlink" Target="http://www.google.co.kr/url?sa=i&amp;rct=j&amp;q=&amp;esrc=s&amp;source=images&amp;cd=&amp;cad=rja&amp;uact=8&amp;ved=0CAcQjRxqFQoTCMy4sd7rusgCFcislAoddEUEIw&amp;url=http://bizion.mk.co.kr/bbs/board.php?bo_table%3Dproduct%26wr_id%3D675&amp;psig=AFQjCNHiqWCizCEP_RSXVgYdH8dPMhSBkg&amp;ust=1444667436416869"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1758950"/>
            <a:ext cx="8077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defRPr/>
            </a:pPr>
            <a:r>
              <a:rPr lang="en-US" sz="2000" b="1" dirty="0">
                <a:latin typeface="Tahoma" pitchFamily="34" charset="0"/>
              </a:rPr>
              <a:t>	Submitted To:	</a:t>
            </a:r>
            <a:r>
              <a:rPr lang="en-US" sz="2000" b="1" dirty="0" smtClean="0">
                <a:latin typeface="Tahoma" pitchFamily="34" charset="0"/>
              </a:rPr>
              <a:t>CD</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Date:	</a:t>
            </a:r>
            <a:r>
              <a:rPr lang="en-US" sz="2000" b="1" dirty="0" smtClean="0">
                <a:latin typeface="Tahoma" pitchFamily="34" charset="0"/>
              </a:rPr>
              <a:t>12 </a:t>
            </a:r>
            <a:r>
              <a:rPr lang="en-US" sz="2000" b="1" dirty="0" smtClean="0">
                <a:latin typeface="Tahoma" pitchFamily="34" charset="0"/>
              </a:rPr>
              <a:t>Nov 2015</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Availability:	    Public 	  OMA Confidential</a:t>
            </a:r>
          </a:p>
          <a:p>
            <a:pPr defTabSz="762000">
              <a:lnSpc>
                <a:spcPct val="95000"/>
              </a:lnSpc>
              <a:spcAft>
                <a:spcPct val="35000"/>
              </a:spcAft>
              <a:tabLst>
                <a:tab pos="1827213" algn="r"/>
                <a:tab pos="1939925" algn="l"/>
              </a:tabLst>
              <a:defRPr/>
            </a:pPr>
            <a:r>
              <a:rPr lang="en-US" sz="2000" b="1" dirty="0">
                <a:latin typeface="Tahoma" pitchFamily="34" charset="0"/>
              </a:rPr>
              <a:t>	Contact:	</a:t>
            </a:r>
            <a:r>
              <a:rPr lang="en-US" sz="2000" b="1" dirty="0" err="1">
                <a:latin typeface="Tahoma" pitchFamily="34" charset="0"/>
              </a:rPr>
              <a:t>Seung</a:t>
            </a:r>
            <a:r>
              <a:rPr lang="en-US" sz="2000" b="1" dirty="0">
                <a:latin typeface="Tahoma" pitchFamily="34" charset="0"/>
              </a:rPr>
              <a:t> </a:t>
            </a:r>
            <a:r>
              <a:rPr lang="en-US" sz="2000" b="1" dirty="0" err="1">
                <a:latin typeface="Tahoma" pitchFamily="34" charset="0"/>
              </a:rPr>
              <a:t>Wook</a:t>
            </a:r>
            <a:r>
              <a:rPr lang="en-US" sz="2000" b="1" dirty="0">
                <a:latin typeface="Tahoma" pitchFamily="34" charset="0"/>
              </a:rPr>
              <a:t> Lee, ETRI, tajinet@etri.re.kr</a:t>
            </a:r>
          </a:p>
          <a:p>
            <a:pPr defTabSz="762000">
              <a:lnSpc>
                <a:spcPct val="95000"/>
              </a:lnSpc>
              <a:spcAft>
                <a:spcPct val="35000"/>
              </a:spcAft>
              <a:tabLst>
                <a:tab pos="1827213" algn="r"/>
                <a:tab pos="1939925" algn="l"/>
              </a:tabLst>
              <a:defRPr/>
            </a:pPr>
            <a:r>
              <a:rPr lang="en-US" sz="2000" b="1" dirty="0" smtClean="0">
                <a:latin typeface="Tahoma" pitchFamily="34" charset="0"/>
              </a:rPr>
              <a:t>                          Chang </a:t>
            </a:r>
            <a:r>
              <a:rPr lang="en-US" sz="2000" b="1" dirty="0">
                <a:latin typeface="Tahoma" pitchFamily="34" charset="0"/>
              </a:rPr>
              <a:t>Jun </a:t>
            </a:r>
            <a:r>
              <a:rPr lang="en-US" sz="2000" b="1" dirty="0" err="1">
                <a:latin typeface="Tahoma" pitchFamily="34" charset="0"/>
              </a:rPr>
              <a:t>Park,ETRI</a:t>
            </a:r>
            <a:r>
              <a:rPr lang="en-US" sz="2000" b="1" dirty="0">
                <a:latin typeface="Tahoma" pitchFamily="34" charset="0"/>
              </a:rPr>
              <a:t>,  chjpark@etri.re.kr</a:t>
            </a:r>
          </a:p>
          <a:p>
            <a:pPr defTabSz="762000">
              <a:lnSpc>
                <a:spcPct val="95000"/>
              </a:lnSpc>
              <a:spcAft>
                <a:spcPct val="35000"/>
              </a:spcAft>
              <a:tabLst>
                <a:tab pos="1827213" algn="r"/>
                <a:tab pos="1939925" algn="l"/>
              </a:tabLst>
              <a:defRPr/>
            </a:pPr>
            <a:r>
              <a:rPr lang="en-US" sz="2000" b="1" dirty="0" smtClean="0">
                <a:latin typeface="Tahoma" pitchFamily="34" charset="0"/>
              </a:rPr>
              <a:t>                          </a:t>
            </a:r>
            <a:r>
              <a:rPr lang="en-US" sz="2000" b="1" dirty="0" err="1" smtClean="0">
                <a:latin typeface="Tahoma" pitchFamily="34" charset="0"/>
              </a:rPr>
              <a:t>Jin</a:t>
            </a:r>
            <a:r>
              <a:rPr lang="en-US" sz="2000" b="1" dirty="0" smtClean="0">
                <a:latin typeface="Tahoma" pitchFamily="34" charset="0"/>
              </a:rPr>
              <a:t> </a:t>
            </a:r>
            <a:r>
              <a:rPr lang="en-US" sz="2000" b="1" dirty="0">
                <a:latin typeface="Tahoma" pitchFamily="34" charset="0"/>
              </a:rPr>
              <a:t>Sung Choi, ETRI, </a:t>
            </a:r>
            <a:r>
              <a:rPr lang="en-US" sz="2000" b="1" dirty="0" smtClean="0">
                <a:latin typeface="Tahoma" pitchFamily="34" charset="0"/>
              </a:rPr>
              <a:t>jin1025@etri.re.kr</a:t>
            </a:r>
            <a:endParaRPr lang="en-US" sz="2000" b="1" dirty="0" smtClean="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t>
            </a:r>
            <a:r>
              <a:rPr lang="en-US" sz="2000" b="1" dirty="0" smtClean="0">
                <a:latin typeface="Tahoma" pitchFamily="34" charset="0"/>
              </a:rPr>
              <a:t>                         </a:t>
            </a:r>
            <a:r>
              <a:rPr lang="en-US" sz="2000" b="1" dirty="0" smtClean="0">
                <a:latin typeface="Tahoma" pitchFamily="34" charset="0"/>
              </a:rPr>
              <a:t>Andrew </a:t>
            </a:r>
            <a:r>
              <a:rPr lang="en-US" sz="2000" b="1" dirty="0" smtClean="0">
                <a:latin typeface="Tahoma" pitchFamily="34" charset="0"/>
              </a:rPr>
              <a:t>Min-</a:t>
            </a:r>
            <a:r>
              <a:rPr lang="en-US" sz="2000" b="1" dirty="0" err="1" smtClean="0">
                <a:latin typeface="Tahoma" pitchFamily="34" charset="0"/>
              </a:rPr>
              <a:t>gyu</a:t>
            </a:r>
            <a:r>
              <a:rPr lang="en-US" sz="2000" b="1" dirty="0" smtClean="0">
                <a:latin typeface="Tahoma" pitchFamily="34" charset="0"/>
              </a:rPr>
              <a:t> Han, </a:t>
            </a:r>
            <a:r>
              <a:rPr lang="en-US" sz="2000" b="1" dirty="0" smtClean="0">
                <a:latin typeface="Tahoma" pitchFamily="34" charset="0"/>
                <a:hlinkClick r:id="rId4"/>
              </a:rPr>
              <a:t>andy.han@kwisa.org</a:t>
            </a:r>
            <a:r>
              <a:rPr lang="en-US" sz="2000" b="1" dirty="0" smtClean="0">
                <a:latin typeface="Tahoma" pitchFamily="34" charset="0"/>
              </a:rPr>
              <a:t>     </a:t>
            </a:r>
            <a:endParaRPr lang="en-US" sz="2000" b="1" dirty="0" smtClean="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Source:	</a:t>
            </a:r>
            <a:r>
              <a:rPr lang="en-US" sz="2000" b="1" dirty="0" smtClean="0">
                <a:latin typeface="Tahoma" pitchFamily="34" charset="0"/>
              </a:rPr>
              <a:t>ETRI, KWISA</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mj-lt"/>
              </a:rPr>
              <a:t>		</a:t>
            </a:r>
          </a:p>
          <a:p>
            <a:pPr defTabSz="762000">
              <a:lnSpc>
                <a:spcPct val="95000"/>
              </a:lnSpc>
              <a:spcAft>
                <a:spcPct val="35000"/>
              </a:spcAft>
              <a:tabLst>
                <a:tab pos="1827213" algn="r"/>
                <a:tab pos="1939925" algn="l"/>
              </a:tabLst>
              <a:defRPr/>
            </a:pPr>
            <a:r>
              <a:rPr lang="en-US" sz="2000" b="1" dirty="0">
                <a:latin typeface="+mj-lt"/>
              </a:rPr>
              <a:t>		</a:t>
            </a:r>
            <a:endParaRPr lang="es-ES" sz="2000" b="1" dirty="0">
              <a:latin typeface="+mj-lt"/>
            </a:endParaRPr>
          </a:p>
          <a:p>
            <a:pPr defTabSz="762000">
              <a:lnSpc>
                <a:spcPct val="95000"/>
              </a:lnSpc>
              <a:spcAft>
                <a:spcPct val="35000"/>
              </a:spcAft>
              <a:tabLst>
                <a:tab pos="1827213" algn="r"/>
                <a:tab pos="1939925" algn="l"/>
              </a:tabLst>
              <a:defRPr/>
            </a:pPr>
            <a:endParaRPr lang="en-US" sz="2000" dirty="0">
              <a:latin typeface="+mj-lt"/>
            </a:endParaRPr>
          </a:p>
          <a:p>
            <a:pPr defTabSz="762000">
              <a:lnSpc>
                <a:spcPct val="95000"/>
              </a:lnSpc>
              <a:spcAft>
                <a:spcPct val="35000"/>
              </a:spcAft>
              <a:tabLst>
                <a:tab pos="1827213" algn="r"/>
                <a:tab pos="1939925" algn="l"/>
              </a:tabLst>
              <a:defRPr/>
            </a:pPr>
            <a:endParaRPr lang="en-US" sz="2000" b="1" dirty="0">
              <a:latin typeface="Tahoma" pitchFamily="34" charset="0"/>
            </a:endParaRPr>
          </a:p>
        </p:txBody>
      </p:sp>
      <p:sp>
        <p:nvSpPr>
          <p:cNvPr id="2052" name="Rectangle 4"/>
          <p:cNvSpPr>
            <a:spLocks noGrp="1" noChangeArrowheads="1"/>
          </p:cNvSpPr>
          <p:nvPr>
            <p:ph type="ctrTitle"/>
          </p:nvPr>
        </p:nvSpPr>
        <p:spPr>
          <a:xfrm>
            <a:off x="0" y="228600"/>
            <a:ext cx="9363075" cy="1377950"/>
          </a:xfrm>
          <a:noFill/>
        </p:spPr>
        <p:txBody>
          <a:bodyPr anchor="t"/>
          <a:lstStyle/>
          <a:p>
            <a:r>
              <a:rPr lang="en-US" sz="2400" dirty="0"/>
              <a:t>OMA-CD-DWAPI-2015-0045-INP_3DP_Architecture_for_Information </a:t>
            </a:r>
            <a:r>
              <a:rPr lang="en-US" sz="2400" dirty="0" smtClean="0"/>
              <a:t/>
            </a:r>
            <a:br>
              <a:rPr lang="en-US" sz="2400" dirty="0" smtClean="0"/>
            </a:br>
            <a:r>
              <a:rPr lang="en-US" sz="1000" dirty="0" smtClean="0"/>
              <a:t> </a:t>
            </a:r>
            <a:r>
              <a:rPr lang="en-US" sz="2400" dirty="0" smtClean="0"/>
              <a:t/>
            </a:r>
            <a:br>
              <a:rPr lang="en-US" sz="2400" dirty="0" smtClean="0"/>
            </a:br>
            <a:r>
              <a:rPr lang="en-US" dirty="0" smtClean="0"/>
              <a:t>3DP Architecture for Information</a:t>
            </a:r>
            <a:endParaRPr lang="en-US" sz="2400" dirty="0" smtClean="0"/>
          </a:p>
        </p:txBody>
      </p:sp>
      <p:sp>
        <p:nvSpPr>
          <p:cNvPr id="2053" name="Text Box 5"/>
          <p:cNvSpPr txBox="1">
            <a:spLocks noChangeArrowheads="1"/>
          </p:cNvSpPr>
          <p:nvPr/>
        </p:nvSpPr>
        <p:spPr bwMode="auto">
          <a:xfrm>
            <a:off x="2641600" y="25527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altLang="ko-KR" sz="1800" b="1" dirty="0">
                <a:solidFill>
                  <a:srgbClr val="800000"/>
                </a:solidFill>
                <a:latin typeface="Tahoma" pitchFamily="34" charset="0"/>
              </a:rPr>
              <a:t>X</a:t>
            </a:r>
          </a:p>
        </p:txBody>
      </p:sp>
      <p:sp>
        <p:nvSpPr>
          <p:cNvPr id="2054" name="Text Box 6"/>
          <p:cNvSpPr txBox="1">
            <a:spLocks noChangeArrowheads="1"/>
          </p:cNvSpPr>
          <p:nvPr/>
        </p:nvSpPr>
        <p:spPr bwMode="auto">
          <a:xfrm>
            <a:off x="4376738" y="255270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sz="1800" b="1" dirty="0">
              <a:solidFill>
                <a:srgbClr val="800000"/>
              </a:solidFill>
              <a:latin typeface="Tahoma" pitchFamily="34" charset="0"/>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spcBef>
                <a:spcPct val="35000"/>
              </a:spcBef>
            </a:pPr>
            <a:r>
              <a:rPr lang="en-US" sz="900" dirty="0">
                <a:cs typeface="Times New Roman" pitchFamily="18" charset="0"/>
              </a:rPr>
              <a:t>USE OF THIS DOCUMENT BY NON-OMA MEMBERS IS SUBJECT TO ALL OF THE TERMS AND CONDITIONS OF THE USE AGREEMENT (located at </a:t>
            </a:r>
            <a:r>
              <a:rPr lang="en-US" sz="900" dirty="0">
                <a:cs typeface="Times New Roman" pitchFamily="18" charset="0"/>
                <a:hlinkClick r:id="rId5"/>
              </a:rPr>
              <a:t>http://www.openmobilealliance.org/UseAgreement.html</a:t>
            </a:r>
            <a:r>
              <a:rPr lang="en-US" sz="900" dirty="0">
                <a:cs typeface="Times New Roman" pitchFamily="18" charset="0"/>
              </a:rPr>
              <a:t>) AND IF YOU HAVE NOT AGREED TO THE TERMS OF THE USE AGREEMENT, YOU DO NOT HAVE THE RIGHT TO USE, COPY OR DISTRIBUTE THIS DOCUMENT.</a:t>
            </a:r>
          </a:p>
          <a:p>
            <a:pPr>
              <a:spcBef>
                <a:spcPct val="35000"/>
              </a:spcBef>
            </a:pPr>
            <a:r>
              <a:rPr lang="en-US" sz="900" dirty="0">
                <a:cs typeface="Times New Roman" pitchFamily="18" charset="0"/>
              </a:rPr>
              <a:t>THIS DOCUMENT IS PROVIDED ON AN "AS IS" "AS AVAILABLE" AND "WITH ALL FAULTS" BASIS.</a:t>
            </a:r>
            <a:endParaRPr lang="en-US" sz="900" dirty="0"/>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sz="900" b="1" dirty="0">
                <a:cs typeface="Times New Roman" pitchFamily="18" charset="0"/>
              </a:rPr>
              <a:t>Intellectual Property Rights</a:t>
            </a:r>
          </a:p>
          <a:p>
            <a:pPr>
              <a:spcBef>
                <a:spcPct val="35000"/>
              </a:spcBef>
            </a:pPr>
            <a:r>
              <a:rPr lang="en-US"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lstStyle/>
          <a:p>
            <a:r>
              <a:rPr lang="en-US" altLang="ko-KR" dirty="0" err="1" smtClean="0"/>
              <a:t>GotAPI</a:t>
            </a:r>
            <a:r>
              <a:rPr lang="en-US" altLang="ko-KR" dirty="0" smtClean="0"/>
              <a:t> Architecture </a:t>
            </a:r>
            <a:r>
              <a:rPr lang="en-US" altLang="ko-KR" dirty="0" smtClean="0"/>
              <a:t>(</a:t>
            </a:r>
            <a:r>
              <a:rPr lang="en-US" altLang="ko-KR" dirty="0" smtClean="0"/>
              <a:t>Current</a:t>
            </a:r>
            <a:r>
              <a:rPr lang="en-US" altLang="ko-KR" dirty="0" smtClean="0"/>
              <a:t>)</a:t>
            </a:r>
            <a:endParaRPr lang="ko-KR" altLang="en-US" dirty="0"/>
          </a:p>
        </p:txBody>
      </p:sp>
      <p:sp>
        <p:nvSpPr>
          <p:cNvPr id="4" name="바닥글 개체 틀 3"/>
          <p:cNvSpPr>
            <a:spLocks noGrp="1"/>
          </p:cNvSpPr>
          <p:nvPr>
            <p:ph type="ftr" sz="quarter" idx="3"/>
          </p:nvPr>
        </p:nvSpPr>
        <p:spPr>
          <a:xfrm>
            <a:off x="0" y="6756177"/>
            <a:ext cx="9363075" cy="294966"/>
          </a:xfrm>
        </p:spPr>
        <p:txBody>
          <a:bodyPr/>
          <a:lstStyle/>
          <a:p>
            <a:r>
              <a:rPr lang="en-US" altLang="ko-KR" smtClean="0"/>
              <a:t>Andrew Min-gyu Han, Hansung Univ. Copyrightⓒ2015 All rights are reserved.</a:t>
            </a:r>
            <a:endParaRPr lang="ko-KR" alt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876" y="783113"/>
            <a:ext cx="6233922" cy="5777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슬라이드 번호 개체 틀 1"/>
          <p:cNvSpPr>
            <a:spLocks noGrp="1"/>
          </p:cNvSpPr>
          <p:nvPr>
            <p:ph type="sldNum" sz="quarter" idx="11"/>
          </p:nvPr>
        </p:nvSpPr>
        <p:spPr/>
        <p:txBody>
          <a:bodyPr/>
          <a:lstStyle/>
          <a:p>
            <a:fld id="{57E06877-4C8A-4ABC-9FAC-E00FD093011D}" type="slidenum">
              <a:rPr lang="ko-KR" altLang="en-US" smtClean="0"/>
              <a:pPr/>
              <a:t>2</a:t>
            </a:fld>
            <a:endParaRPr lang="ko-KR" altLang="en-US"/>
          </a:p>
        </p:txBody>
      </p:sp>
    </p:spTree>
    <p:extLst>
      <p:ext uri="{BB962C8B-B14F-4D97-AF65-F5344CB8AC3E}">
        <p14:creationId xmlns:p14="http://schemas.microsoft.com/office/powerpoint/2010/main" val="2618349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r>
              <a:rPr kumimoji="1" lang="en-US" altLang="ja-JP" dirty="0" smtClean="0">
                <a:ea typeface="ＭＳ Ｐゴシック" charset="-128"/>
              </a:rPr>
              <a:t>GotAPI overall model (Android, </a:t>
            </a:r>
            <a:r>
              <a:rPr kumimoji="1" lang="en-US" altLang="ja-JP" dirty="0" smtClean="0">
                <a:ea typeface="ＭＳ Ｐゴシック" charset="-128"/>
              </a:rPr>
              <a:t>Current</a:t>
            </a:r>
            <a:r>
              <a:rPr kumimoji="1" lang="en-US" altLang="ja-JP" dirty="0" smtClean="0">
                <a:ea typeface="ＭＳ Ｐゴシック" charset="-128"/>
              </a:rPr>
              <a:t>)</a:t>
            </a:r>
            <a:endParaRPr kumimoji="1" lang="ja-JP" altLang="en-US"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68425" y="1463677"/>
            <a:ext cx="576263"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74788" y="1549402"/>
            <a:ext cx="576262"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609725" y="1643063"/>
            <a:ext cx="576263" cy="42703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4102"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87775" y="1608138"/>
            <a:ext cx="47783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45884" y="3710211"/>
            <a:ext cx="6696744" cy="2334989"/>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dirty="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429960" y="2802311"/>
            <a:ext cx="936104" cy="542552"/>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 </a:t>
            </a:r>
          </a:p>
          <a:p>
            <a:pPr algn="ctr">
              <a:defRPr/>
            </a:pPr>
            <a:r>
              <a:rPr lang="en-US" altLang="ja-JP" sz="1200" dirty="0">
                <a:latin typeface="Tahoma" panose="020B0604030504040204" pitchFamily="34" charset="0"/>
                <a:ea typeface="ＭＳ Ｐゴシック" panose="020B0600070205080204" pitchFamily="50" charset="-128"/>
              </a:rPr>
              <a:t>Server</a:t>
            </a:r>
            <a:endParaRPr lang="ja-JP" altLang="en-US" sz="1200" dirty="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558260" y="4404358"/>
            <a:ext cx="943511" cy="90350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GotAPI</a:t>
            </a:r>
          </a:p>
          <a:p>
            <a:pPr algn="ctr">
              <a:defRPr/>
            </a:pPr>
            <a:r>
              <a:rPr lang="en-US" altLang="ja-JP" sz="1200" dirty="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606424" y="4404359"/>
            <a:ext cx="936104" cy="90350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Plug-In</a:t>
            </a:r>
            <a:endParaRPr lang="ja-JP" altLang="en-US" sz="1200" dirty="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4021138" y="3314701"/>
            <a:ext cx="4763" cy="1125538"/>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44142" y="4214269"/>
            <a:ext cx="1107740" cy="1422379"/>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Browser</a:t>
            </a:r>
            <a:endParaRPr lang="ja-JP" altLang="en-US" sz="1200" dirty="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429960" y="4404359"/>
            <a:ext cx="936104" cy="90350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4102" idx="2"/>
          </p:cNvCxnSpPr>
          <p:nvPr/>
        </p:nvCxnSpPr>
        <p:spPr>
          <a:xfrm>
            <a:off x="4025900" y="2105025"/>
            <a:ext cx="0" cy="64611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2338390" y="1855788"/>
            <a:ext cx="1433512"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98650" y="2070100"/>
            <a:ext cx="0" cy="731838"/>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98650" y="3344863"/>
            <a:ext cx="0" cy="1058862"/>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265613" y="3314702"/>
            <a:ext cx="0" cy="269875"/>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265613" y="3584575"/>
            <a:ext cx="1808162"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6073775" y="3584575"/>
            <a:ext cx="0" cy="819150"/>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734052" y="4440239"/>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583240" y="2220915"/>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131" name="グループ化 69"/>
          <p:cNvGrpSpPr>
            <a:grpSpLocks/>
          </p:cNvGrpSpPr>
          <p:nvPr/>
        </p:nvGrpSpPr>
        <p:grpSpPr bwMode="auto">
          <a:xfrm>
            <a:off x="4279900" y="2112966"/>
            <a:ext cx="1917700" cy="638175"/>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4" name="直線コネクタ 73"/>
          <p:cNvCxnSpPr/>
          <p:nvPr/>
        </p:nvCxnSpPr>
        <p:spPr>
          <a:xfrm>
            <a:off x="7099302" y="1608138"/>
            <a:ext cx="398463"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7099302" y="1346200"/>
            <a:ext cx="398463"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bwMode="auto">
          <a:xfrm>
            <a:off x="7529515" y="1239837"/>
            <a:ext cx="1207358"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bwMode="auto">
          <a:xfrm>
            <a:off x="7396163" y="1487488"/>
            <a:ext cx="1475060"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コネクタ 77"/>
          <p:cNvCxnSpPr/>
          <p:nvPr/>
        </p:nvCxnSpPr>
        <p:spPr>
          <a:xfrm>
            <a:off x="2365377" y="4856163"/>
            <a:ext cx="1192213"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a:off x="4306889" y="4554538"/>
            <a:ext cx="1300162"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0" name="Picture 4"/>
          <p:cNvPicPr>
            <a:picLocks noChangeAspect="1" noChangeArrowheads="1"/>
          </p:cNvPicPr>
          <p:nvPr/>
        </p:nvPicPr>
        <p:blipFill>
          <a:blip r:embed="rId2"/>
          <a:srcRect/>
          <a:stretch>
            <a:fillRect/>
          </a:stretch>
        </p:blipFill>
        <p:spPr bwMode="auto">
          <a:xfrm>
            <a:off x="5802315" y="1463677"/>
            <a:ext cx="574675"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907088" y="1549402"/>
            <a:ext cx="576262"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6042025" y="1643063"/>
            <a:ext cx="576263" cy="42703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220722" y="1152526"/>
            <a:ext cx="968511" cy="2031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556156" y="1152526"/>
            <a:ext cx="1138429" cy="2031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610282" y="1152527"/>
            <a:ext cx="891567" cy="3139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GotAPI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6" name="直線コネクタ 85"/>
          <p:cNvCxnSpPr/>
          <p:nvPr/>
        </p:nvCxnSpPr>
        <p:spPr>
          <a:xfrm>
            <a:off x="4265613" y="1855788"/>
            <a:ext cx="1416050" cy="1587"/>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7" name="テキスト ボックス 86"/>
          <p:cNvSpPr txBox="1"/>
          <p:nvPr/>
        </p:nvSpPr>
        <p:spPr bwMode="auto">
          <a:xfrm>
            <a:off x="6340108" y="5767389"/>
            <a:ext cx="1031027" cy="258522"/>
          </a:xfrm>
          <a:prstGeom prst="rect">
            <a:avLst/>
          </a:prstGeom>
          <a:noFill/>
          <a:ln w="9525">
            <a:noFill/>
            <a:miter lim="800000"/>
            <a:headEnd/>
            <a:tailEnd/>
          </a:ln>
        </p:spPr>
        <p:txBody>
          <a:bodyPr wrap="none" lIns="91428" tIns="45715" rIns="91428" bIns="45715">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2365377" y="4556125"/>
            <a:ext cx="1368425"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7108827" y="1847849"/>
            <a:ext cx="398463"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0" name="テキスト ボックス 89"/>
          <p:cNvSpPr txBox="1"/>
          <p:nvPr/>
        </p:nvSpPr>
        <p:spPr bwMode="auto">
          <a:xfrm>
            <a:off x="7405689" y="1727202"/>
            <a:ext cx="1944739" cy="3693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1" name="直線コネクタ 90"/>
          <p:cNvCxnSpPr/>
          <p:nvPr/>
        </p:nvCxnSpPr>
        <p:spPr>
          <a:xfrm>
            <a:off x="7110413" y="2166938"/>
            <a:ext cx="398462"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bwMode="auto">
          <a:xfrm>
            <a:off x="7407276" y="2047877"/>
            <a:ext cx="649513"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418309" y="2751510"/>
            <a:ext cx="1216009" cy="59335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Google Play</a:t>
            </a:r>
            <a:endParaRPr lang="ja-JP" altLang="en-US" sz="1200" dirty="0">
              <a:latin typeface="Tahoma" panose="020B0604030504040204" pitchFamily="34" charset="0"/>
              <a:ea typeface="ＭＳ Ｐゴシック" panose="020B0600070205080204" pitchFamily="50" charset="-128"/>
            </a:endParaRPr>
          </a:p>
        </p:txBody>
      </p:sp>
      <p:sp>
        <p:nvSpPr>
          <p:cNvPr id="70" name="テキスト ボックス 69"/>
          <p:cNvSpPr txBox="1"/>
          <p:nvPr/>
        </p:nvSpPr>
        <p:spPr bwMode="auto">
          <a:xfrm>
            <a:off x="6967790" y="2476501"/>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bwMode="auto">
          <a:xfrm>
            <a:off x="7542215" y="2444752"/>
            <a:ext cx="1604902"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바닥글 개체 틀 2"/>
          <p:cNvSpPr>
            <a:spLocks noGrp="1"/>
          </p:cNvSpPr>
          <p:nvPr>
            <p:ph type="ftr" sz="quarter" idx="3"/>
          </p:nvPr>
        </p:nvSpPr>
        <p:spPr/>
        <p:txBody>
          <a:bodyPr/>
          <a:lstStyle/>
          <a:p>
            <a:r>
              <a:rPr lang="en-US" altLang="ko-KR" smtClean="0"/>
              <a:t>Andrew Min-gyu Han, Hansung Univ. Copyrightⓒ2015 All rights are reserved.</a:t>
            </a:r>
            <a:endParaRPr lang="ko-KR" altLang="en-US" dirty="0"/>
          </a:p>
        </p:txBody>
      </p:sp>
      <p:sp>
        <p:nvSpPr>
          <p:cNvPr id="4" name="슬라이드 번호 개체 틀 3"/>
          <p:cNvSpPr>
            <a:spLocks noGrp="1"/>
          </p:cNvSpPr>
          <p:nvPr>
            <p:ph type="sldNum" sz="quarter" idx="11"/>
          </p:nvPr>
        </p:nvSpPr>
        <p:spPr/>
        <p:txBody>
          <a:bodyPr/>
          <a:lstStyle/>
          <a:p>
            <a:fld id="{57E06877-4C8A-4ABC-9FAC-E00FD093011D}" type="slidenum">
              <a:rPr lang="ko-KR" altLang="en-US" smtClean="0"/>
              <a:pPr/>
              <a:t>3</a:t>
            </a:fld>
            <a:endParaRPr lang="ko-KR" altLang="en-US"/>
          </a:p>
        </p:txBody>
      </p:sp>
    </p:spTree>
    <p:extLst>
      <p:ext uri="{BB962C8B-B14F-4D97-AF65-F5344CB8AC3E}">
        <p14:creationId xmlns:p14="http://schemas.microsoft.com/office/powerpoint/2010/main" val="11211671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lstStyle/>
          <a:p>
            <a:r>
              <a:rPr lang="en-US" altLang="ko-KR" dirty="0" err="1" smtClean="0"/>
              <a:t>GotAPI</a:t>
            </a:r>
            <a:r>
              <a:rPr lang="en-US" altLang="ko-KR" dirty="0" smtClean="0"/>
              <a:t>(DWAPI) Architecture </a:t>
            </a:r>
            <a:r>
              <a:rPr lang="en-US" altLang="ko-KR" dirty="0" smtClean="0"/>
              <a:t>(</a:t>
            </a:r>
            <a:r>
              <a:rPr lang="en-US" altLang="ko-KR" dirty="0" smtClean="0"/>
              <a:t>Modified</a:t>
            </a:r>
            <a:r>
              <a:rPr lang="en-US" altLang="ko-KR" dirty="0" smtClean="0"/>
              <a:t>)</a:t>
            </a:r>
            <a:endParaRPr lang="ko-KR" altLang="en-US" dirty="0"/>
          </a:p>
        </p:txBody>
      </p:sp>
      <p:sp>
        <p:nvSpPr>
          <p:cNvPr id="4" name="바닥글 개체 틀 3"/>
          <p:cNvSpPr>
            <a:spLocks noGrp="1"/>
          </p:cNvSpPr>
          <p:nvPr>
            <p:ph type="ftr" sz="quarter" idx="3"/>
          </p:nvPr>
        </p:nvSpPr>
        <p:spPr>
          <a:xfrm>
            <a:off x="0" y="6756177"/>
            <a:ext cx="9363075" cy="294966"/>
          </a:xfrm>
        </p:spPr>
        <p:txBody>
          <a:bodyPr/>
          <a:lstStyle/>
          <a:p>
            <a:r>
              <a:rPr lang="en-US" altLang="ko-KR" smtClean="0"/>
              <a:t>Andrew Min-gyu Han, Hansung Univ. Copyrightⓒ2015 All rights are reserved.</a:t>
            </a:r>
            <a:endParaRPr lang="ko-KR" alt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876" y="783113"/>
            <a:ext cx="6233922" cy="5777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http://bizion.mk.co.kr/data/cheditor4/1303/1315d5fb735097eae7ced7cf5a1311e9_SzPTfcH89nSZTUSM6HpYr.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2687" y="5823550"/>
            <a:ext cx="814850" cy="80218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679272" y="6009520"/>
            <a:ext cx="339837" cy="343847"/>
          </a:xfrm>
          <a:prstGeom prst="rect">
            <a:avLst/>
          </a:prstGeom>
          <a:solidFill>
            <a:schemeClr val="bg1"/>
          </a:solidFill>
        </p:spPr>
        <p:txBody>
          <a:bodyPr wrap="none" lIns="0" tIns="46817" rIns="0" bIns="46817" rtlCol="0">
            <a:spAutoFit/>
          </a:bodyPr>
          <a:lstStyle/>
          <a:p>
            <a:r>
              <a:rPr lang="en-US" altLang="ko-KR" sz="900" dirty="0">
                <a:latin typeface="Arial" panose="020B0604020202020204" pitchFamily="34" charset="0"/>
                <a:cs typeface="Arial" panose="020B0604020202020204" pitchFamily="34" charset="0"/>
              </a:rPr>
              <a:t>3D</a:t>
            </a:r>
          </a:p>
          <a:p>
            <a:r>
              <a:rPr lang="en-US" altLang="ko-KR" sz="900" dirty="0">
                <a:latin typeface="Arial" panose="020B0604020202020204" pitchFamily="34" charset="0"/>
                <a:cs typeface="Arial" panose="020B0604020202020204" pitchFamily="34" charset="0"/>
              </a:rPr>
              <a:t>Printer</a:t>
            </a:r>
            <a:endParaRPr lang="ko-KR" altLang="en-US" sz="900" dirty="0">
              <a:latin typeface="Arial" panose="020B0604020202020204" pitchFamily="34" charset="0"/>
              <a:cs typeface="Arial" panose="020B0604020202020204" pitchFamily="34" charset="0"/>
            </a:endParaRPr>
          </a:p>
        </p:txBody>
      </p:sp>
      <p:sp>
        <p:nvSpPr>
          <p:cNvPr id="7" name="직사각형 6"/>
          <p:cNvSpPr/>
          <p:nvPr/>
        </p:nvSpPr>
        <p:spPr>
          <a:xfrm>
            <a:off x="5492603" y="5133863"/>
            <a:ext cx="516132" cy="3687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11" name="TextBox 10"/>
          <p:cNvSpPr txBox="1"/>
          <p:nvPr/>
        </p:nvSpPr>
        <p:spPr>
          <a:xfrm>
            <a:off x="6619794" y="5103266"/>
            <a:ext cx="764577" cy="332399"/>
          </a:xfrm>
          <a:prstGeom prst="rect">
            <a:avLst/>
          </a:prstGeom>
          <a:solidFill>
            <a:schemeClr val="bg1"/>
          </a:solidFill>
        </p:spPr>
        <p:txBody>
          <a:bodyPr wrap="none" lIns="93635" tIns="0" rIns="93635" bIns="0" rtlCol="0">
            <a:spAutoFit/>
          </a:bodyPr>
          <a:lstStyle/>
          <a:p>
            <a:r>
              <a:rPr lang="en-US" altLang="ko-KR" sz="800" dirty="0" err="1">
                <a:latin typeface="Arial" panose="020B0604020202020204" pitchFamily="34" charset="0"/>
                <a:cs typeface="Arial" panose="020B0604020202020204" pitchFamily="34" charset="0"/>
              </a:rPr>
              <a:t>WiFi</a:t>
            </a:r>
            <a:r>
              <a:rPr lang="en-US" altLang="ko-KR" sz="800" dirty="0">
                <a:latin typeface="Arial" panose="020B0604020202020204" pitchFamily="34" charset="0"/>
                <a:cs typeface="Arial" panose="020B0604020202020204" pitchFamily="34" charset="0"/>
              </a:rPr>
              <a:t>,</a:t>
            </a:r>
          </a:p>
          <a:p>
            <a:r>
              <a:rPr lang="en-US" altLang="ko-KR" sz="800" dirty="0">
                <a:latin typeface="Arial" panose="020B0604020202020204" pitchFamily="34" charset="0"/>
                <a:cs typeface="Arial" panose="020B0604020202020204" pitchFamily="34" charset="0"/>
              </a:rPr>
              <a:t>Bluetooth,</a:t>
            </a:r>
          </a:p>
          <a:p>
            <a:r>
              <a:rPr lang="en-US" altLang="ko-KR" sz="800" dirty="0">
                <a:latin typeface="Arial" panose="020B0604020202020204" pitchFamily="34" charset="0"/>
                <a:cs typeface="Arial" panose="020B0604020202020204" pitchFamily="34" charset="0"/>
              </a:rPr>
              <a:t>Internet, etc.</a:t>
            </a:r>
            <a:endParaRPr lang="ko-KR" altLang="en-US" sz="800" dirty="0">
              <a:latin typeface="Arial" panose="020B0604020202020204" pitchFamily="34" charset="0"/>
              <a:cs typeface="Arial" panose="020B0604020202020204" pitchFamily="34" charset="0"/>
            </a:endParaRPr>
          </a:p>
        </p:txBody>
      </p:sp>
      <p:sp>
        <p:nvSpPr>
          <p:cNvPr id="10" name="모서리가 둥근 직사각형 9"/>
          <p:cNvSpPr/>
          <p:nvPr/>
        </p:nvSpPr>
        <p:spPr>
          <a:xfrm>
            <a:off x="4902737" y="4765156"/>
            <a:ext cx="3023061" cy="1991021"/>
          </a:xfrm>
          <a:prstGeom prst="roundRect">
            <a:avLst>
              <a:gd name="adj" fmla="val 8828"/>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pic>
        <p:nvPicPr>
          <p:cNvPr id="13" name="Picture 4" descr="C:\Users\Andy\AppData\Local\Microsoft\Windows\Temporary Internet Files\Content.IE5\ZH3I0KVH\MC900428971[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6392" y="5943566"/>
            <a:ext cx="466794" cy="68217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876245" y="6009520"/>
            <a:ext cx="607154" cy="343847"/>
          </a:xfrm>
          <a:prstGeom prst="rect">
            <a:avLst/>
          </a:prstGeom>
          <a:noFill/>
        </p:spPr>
        <p:txBody>
          <a:bodyPr wrap="square" lIns="0" tIns="46817" rIns="0" bIns="46817" rtlCol="0">
            <a:spAutoFit/>
          </a:bodyPr>
          <a:lstStyle/>
          <a:p>
            <a:r>
              <a:rPr lang="en-US" altLang="ko-KR" sz="900" dirty="0">
                <a:latin typeface="Arial" panose="020B0604020202020204" pitchFamily="34" charset="0"/>
                <a:cs typeface="Arial" panose="020B0604020202020204" pitchFamily="34" charset="0"/>
              </a:rPr>
              <a:t>Contents</a:t>
            </a:r>
          </a:p>
          <a:p>
            <a:r>
              <a:rPr lang="en-US" altLang="ko-KR" sz="900" dirty="0">
                <a:latin typeface="Arial" panose="020B0604020202020204" pitchFamily="34" charset="0"/>
                <a:cs typeface="Arial" panose="020B0604020202020204" pitchFamily="34" charset="0"/>
              </a:rPr>
              <a:t>Server</a:t>
            </a:r>
            <a:endParaRPr lang="ko-KR" altLang="en-US" sz="900" dirty="0">
              <a:latin typeface="Arial" panose="020B0604020202020204" pitchFamily="34" charset="0"/>
              <a:cs typeface="Arial" panose="020B0604020202020204" pitchFamily="34" charset="0"/>
            </a:endParaRPr>
          </a:p>
        </p:txBody>
      </p:sp>
      <p:cxnSp>
        <p:nvCxnSpPr>
          <p:cNvPr id="15" name="직선 화살표 연결선 14"/>
          <p:cNvCxnSpPr>
            <a:stCxn id="19" idx="0"/>
          </p:cNvCxnSpPr>
          <p:nvPr/>
        </p:nvCxnSpPr>
        <p:spPr>
          <a:xfrm flipH="1" flipV="1">
            <a:off x="5796242" y="4874547"/>
            <a:ext cx="1019288" cy="701766"/>
          </a:xfrm>
          <a:prstGeom prst="straightConnector1">
            <a:avLst/>
          </a:prstGeom>
          <a:ln w="12700">
            <a:solidFill>
              <a:schemeClr val="accent1">
                <a:lumMod val="75000"/>
              </a:schemeClr>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
        <p:nvSpPr>
          <p:cNvPr id="19" name="직사각형 18"/>
          <p:cNvSpPr/>
          <p:nvPr/>
        </p:nvSpPr>
        <p:spPr>
          <a:xfrm>
            <a:off x="6303668" y="5576313"/>
            <a:ext cx="1023723" cy="247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dirty="0">
                <a:solidFill>
                  <a:schemeClr val="tx1"/>
                </a:solidFill>
                <a:latin typeface="Arial" panose="020B0604020202020204" pitchFamily="34" charset="0"/>
                <a:ea typeface="Arial Unicode MS" panose="020B0604020202020204" pitchFamily="50" charset="-127"/>
                <a:cs typeface="Arial" panose="020B0604020202020204" pitchFamily="34" charset="0"/>
              </a:rPr>
              <a:t>External Service</a:t>
            </a:r>
            <a:endParaRPr lang="ko-KR" altLang="en-US" sz="1000" dirty="0">
              <a:solidFill>
                <a:schemeClr val="tx1"/>
              </a:solidFill>
              <a:latin typeface="Arial" panose="020B0604020202020204" pitchFamily="34" charset="0"/>
              <a:ea typeface="Arial Unicode MS" panose="020B0604020202020204" pitchFamily="50" charset="-127"/>
              <a:cs typeface="Arial" panose="020B0604020202020204" pitchFamily="34" charset="0"/>
            </a:endParaRPr>
          </a:p>
        </p:txBody>
      </p:sp>
      <p:pic>
        <p:nvPicPr>
          <p:cNvPr id="9" name="Picture 10" descr="http://colouringbook.org/RSS/openclipart.org/2012/February/CLIPARTIST.NET/INTERNET/internet_cloud_wall_paper-555px.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23937" y="5133864"/>
            <a:ext cx="1548397" cy="317030"/>
          </a:xfrm>
          <a:prstGeom prst="rect">
            <a:avLst/>
          </a:prstGeom>
          <a:noFill/>
          <a:extLst>
            <a:ext uri="{909E8E84-426E-40DD-AFC4-6F175D3DCCD1}">
              <a14:hiddenFill xmlns:a14="http://schemas.microsoft.com/office/drawing/2010/main">
                <a:solidFill>
                  <a:srgbClr val="FFFFFF"/>
                </a:solidFill>
              </a14:hiddenFill>
            </a:ext>
          </a:extLst>
        </p:spPr>
      </p:pic>
      <p:sp>
        <p:nvSpPr>
          <p:cNvPr id="22" name="슬라이드 번호 개체 틀 21"/>
          <p:cNvSpPr>
            <a:spLocks noGrp="1"/>
          </p:cNvSpPr>
          <p:nvPr>
            <p:ph type="sldNum" sz="quarter" idx="11"/>
          </p:nvPr>
        </p:nvSpPr>
        <p:spPr/>
        <p:txBody>
          <a:bodyPr/>
          <a:lstStyle/>
          <a:p>
            <a:fld id="{57E06877-4C8A-4ABC-9FAC-E00FD093011D}" type="slidenum">
              <a:rPr lang="ko-KR" altLang="en-US" smtClean="0"/>
              <a:pPr/>
              <a:t>4</a:t>
            </a:fld>
            <a:endParaRPr lang="ko-KR" altLang="en-US"/>
          </a:p>
        </p:txBody>
      </p:sp>
    </p:spTree>
    <p:extLst>
      <p:ext uri="{BB962C8B-B14F-4D97-AF65-F5344CB8AC3E}">
        <p14:creationId xmlns:p14="http://schemas.microsoft.com/office/powerpoint/2010/main" val="3196826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8" name="직선 화살표 연결선 97"/>
          <p:cNvCxnSpPr>
            <a:endCxn id="97" idx="2"/>
          </p:cNvCxnSpPr>
          <p:nvPr/>
        </p:nvCxnSpPr>
        <p:spPr>
          <a:xfrm flipV="1">
            <a:off x="7413969" y="3982173"/>
            <a:ext cx="862743" cy="943285"/>
          </a:xfrm>
          <a:prstGeom prst="straightConnector1">
            <a:avLst/>
          </a:prstGeom>
          <a:ln w="38100">
            <a:solidFill>
              <a:schemeClr val="accent5">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098" name="タイトル 1"/>
          <p:cNvSpPr>
            <a:spLocks noGrp="1"/>
          </p:cNvSpPr>
          <p:nvPr>
            <p:ph type="title"/>
          </p:nvPr>
        </p:nvSpPr>
        <p:spPr/>
        <p:txBody>
          <a:bodyPr/>
          <a:lstStyle/>
          <a:p>
            <a:r>
              <a:rPr kumimoji="1" lang="en-US" altLang="ja-JP" dirty="0" smtClean="0">
                <a:ea typeface="ＭＳ Ｐゴシック" charset="-128"/>
              </a:rPr>
              <a:t>GotAPI overall model (Android, </a:t>
            </a:r>
            <a:r>
              <a:rPr kumimoji="1" lang="en-US" altLang="ja-JP" dirty="0" smtClean="0">
                <a:ea typeface="ＭＳ Ｐゴシック" charset="-128"/>
              </a:rPr>
              <a:t>Modified</a:t>
            </a:r>
            <a:r>
              <a:rPr kumimoji="1" lang="en-US" altLang="ja-JP" dirty="0" smtClean="0">
                <a:ea typeface="ＭＳ Ｐゴシック" charset="-128"/>
              </a:rPr>
              <a:t>)</a:t>
            </a:r>
            <a:endParaRPr kumimoji="1" lang="ja-JP" altLang="en-US"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68425" y="1463677"/>
            <a:ext cx="576263"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74788" y="1549402"/>
            <a:ext cx="576262"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609725" y="1643063"/>
            <a:ext cx="576263" cy="42703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4102"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87775" y="1608138"/>
            <a:ext cx="47783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45885" y="3710211"/>
            <a:ext cx="6217238" cy="2334989"/>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dirty="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429960" y="2802311"/>
            <a:ext cx="936104" cy="542552"/>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 </a:t>
            </a:r>
          </a:p>
          <a:p>
            <a:pPr algn="ctr">
              <a:defRPr/>
            </a:pPr>
            <a:r>
              <a:rPr lang="en-US" altLang="ja-JP" sz="1200" dirty="0">
                <a:latin typeface="Tahoma" panose="020B0604030504040204" pitchFamily="34" charset="0"/>
                <a:ea typeface="ＭＳ Ｐゴシック" panose="020B0600070205080204" pitchFamily="50" charset="-128"/>
              </a:rPr>
              <a:t>Server</a:t>
            </a:r>
            <a:endParaRPr lang="ja-JP" altLang="en-US" sz="1200" dirty="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558260" y="4404358"/>
            <a:ext cx="943511" cy="90350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GotAPI</a:t>
            </a:r>
          </a:p>
          <a:p>
            <a:pPr algn="ctr">
              <a:defRPr/>
            </a:pPr>
            <a:r>
              <a:rPr lang="en-US" altLang="ja-JP" sz="1200" dirty="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606424" y="4404359"/>
            <a:ext cx="936104" cy="90350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Plug-In</a:t>
            </a:r>
            <a:endParaRPr lang="ja-JP" altLang="en-US" sz="1200" dirty="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4021138" y="3314701"/>
            <a:ext cx="4763" cy="1125538"/>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44142" y="4214269"/>
            <a:ext cx="1107740" cy="1422379"/>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Browser</a:t>
            </a:r>
            <a:endParaRPr lang="ja-JP" altLang="en-US" sz="1200" dirty="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429960" y="4404359"/>
            <a:ext cx="936104" cy="90350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4102" idx="2"/>
          </p:cNvCxnSpPr>
          <p:nvPr/>
        </p:nvCxnSpPr>
        <p:spPr>
          <a:xfrm>
            <a:off x="4025900" y="2105025"/>
            <a:ext cx="0" cy="64611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2338390" y="1855788"/>
            <a:ext cx="1433512"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98650" y="2070100"/>
            <a:ext cx="0" cy="731838"/>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98650" y="3344863"/>
            <a:ext cx="0" cy="1058862"/>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265613" y="3314702"/>
            <a:ext cx="0" cy="269875"/>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265613" y="3584575"/>
            <a:ext cx="1808162"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6073775" y="3584575"/>
            <a:ext cx="0" cy="819150"/>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734052" y="4440239"/>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583240" y="2220915"/>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131" name="グループ化 69"/>
          <p:cNvGrpSpPr>
            <a:grpSpLocks/>
          </p:cNvGrpSpPr>
          <p:nvPr/>
        </p:nvGrpSpPr>
        <p:grpSpPr bwMode="auto">
          <a:xfrm>
            <a:off x="4279900" y="2112966"/>
            <a:ext cx="1917700" cy="638175"/>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4" name="直線コネクタ 73"/>
          <p:cNvCxnSpPr/>
          <p:nvPr/>
        </p:nvCxnSpPr>
        <p:spPr>
          <a:xfrm>
            <a:off x="7099302" y="1608138"/>
            <a:ext cx="398463"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7099302" y="1346200"/>
            <a:ext cx="398463"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bwMode="auto">
          <a:xfrm>
            <a:off x="7529515" y="1239837"/>
            <a:ext cx="1207358"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bwMode="auto">
          <a:xfrm>
            <a:off x="7396163" y="1487488"/>
            <a:ext cx="1475060"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コネクタ 77"/>
          <p:cNvCxnSpPr/>
          <p:nvPr/>
        </p:nvCxnSpPr>
        <p:spPr>
          <a:xfrm>
            <a:off x="2365377" y="4856163"/>
            <a:ext cx="1192213"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a:off x="4306889" y="4554538"/>
            <a:ext cx="1300162"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0" name="Picture 4"/>
          <p:cNvPicPr>
            <a:picLocks noChangeAspect="1" noChangeArrowheads="1"/>
          </p:cNvPicPr>
          <p:nvPr/>
        </p:nvPicPr>
        <p:blipFill>
          <a:blip r:embed="rId2"/>
          <a:srcRect/>
          <a:stretch>
            <a:fillRect/>
          </a:stretch>
        </p:blipFill>
        <p:spPr bwMode="auto">
          <a:xfrm>
            <a:off x="5802315" y="1463677"/>
            <a:ext cx="574675"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907088" y="1549402"/>
            <a:ext cx="576262"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6042025" y="1643063"/>
            <a:ext cx="576263" cy="42703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220722" y="1152526"/>
            <a:ext cx="968511" cy="2031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556156" y="1152526"/>
            <a:ext cx="1138429" cy="2031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610282" y="1152527"/>
            <a:ext cx="891567" cy="3139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GotAPI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6" name="直線コネクタ 85"/>
          <p:cNvCxnSpPr/>
          <p:nvPr/>
        </p:nvCxnSpPr>
        <p:spPr>
          <a:xfrm>
            <a:off x="4265613" y="1855788"/>
            <a:ext cx="1416050" cy="1587"/>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7" name="テキスト ボックス 86"/>
          <p:cNvSpPr txBox="1"/>
          <p:nvPr/>
        </p:nvSpPr>
        <p:spPr bwMode="auto">
          <a:xfrm>
            <a:off x="5650212" y="5767389"/>
            <a:ext cx="1031027" cy="258522"/>
          </a:xfrm>
          <a:prstGeom prst="rect">
            <a:avLst/>
          </a:prstGeom>
          <a:noFill/>
          <a:ln w="9525">
            <a:noFill/>
            <a:miter lim="800000"/>
            <a:headEnd/>
            <a:tailEnd/>
          </a:ln>
        </p:spPr>
        <p:txBody>
          <a:bodyPr wrap="none" lIns="91428" tIns="45715" rIns="91428" bIns="45715">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2365377" y="4556125"/>
            <a:ext cx="1368425"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7108827" y="1847849"/>
            <a:ext cx="398463"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0" name="テキスト ボックス 89"/>
          <p:cNvSpPr txBox="1"/>
          <p:nvPr/>
        </p:nvSpPr>
        <p:spPr bwMode="auto">
          <a:xfrm>
            <a:off x="7405689" y="1727202"/>
            <a:ext cx="1944739" cy="3693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1" name="直線コネクタ 90"/>
          <p:cNvCxnSpPr/>
          <p:nvPr/>
        </p:nvCxnSpPr>
        <p:spPr>
          <a:xfrm>
            <a:off x="7110413" y="2166938"/>
            <a:ext cx="398462"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bwMode="auto">
          <a:xfrm>
            <a:off x="7407276" y="2047877"/>
            <a:ext cx="649513"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418309" y="2751510"/>
            <a:ext cx="1216009" cy="59335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Google Play</a:t>
            </a:r>
            <a:endParaRPr lang="ja-JP" altLang="en-US" sz="1200" dirty="0">
              <a:latin typeface="Tahoma" panose="020B0604030504040204" pitchFamily="34" charset="0"/>
              <a:ea typeface="ＭＳ Ｐゴシック" panose="020B0600070205080204" pitchFamily="50" charset="-128"/>
            </a:endParaRPr>
          </a:p>
        </p:txBody>
      </p:sp>
      <p:sp>
        <p:nvSpPr>
          <p:cNvPr id="70" name="テキスト ボックス 69"/>
          <p:cNvSpPr txBox="1"/>
          <p:nvPr/>
        </p:nvSpPr>
        <p:spPr bwMode="auto">
          <a:xfrm>
            <a:off x="6967790" y="2476501"/>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bwMode="auto">
          <a:xfrm>
            <a:off x="7542215" y="2444752"/>
            <a:ext cx="1604902"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52" name="Picture 2" descr="http://bizion.mk.co.kr/data/cheditor4/1303/1315d5fb735097eae7ced7cf5a1311e9_SzPTfcH89nSZTUSM6HpYr.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85410" y="4365427"/>
            <a:ext cx="995595" cy="980126"/>
          </a:xfrm>
          <a:prstGeom prst="rect">
            <a:avLst/>
          </a:prstGeom>
          <a:noFill/>
          <a:extLst>
            <a:ext uri="{909E8E84-426E-40DD-AFC4-6F175D3DCCD1}">
              <a14:hiddenFill xmlns:a14="http://schemas.microsoft.com/office/drawing/2010/main">
                <a:solidFill>
                  <a:srgbClr val="FFFFFF"/>
                </a:solidFill>
              </a14:hiddenFill>
            </a:ext>
          </a:extLst>
        </p:spPr>
      </p:pic>
      <p:sp>
        <p:nvSpPr>
          <p:cNvPr id="94" name="TextBox 93"/>
          <p:cNvSpPr txBox="1"/>
          <p:nvPr/>
        </p:nvSpPr>
        <p:spPr>
          <a:xfrm>
            <a:off x="8368272" y="5345552"/>
            <a:ext cx="786215" cy="246898"/>
          </a:xfrm>
          <a:prstGeom prst="rect">
            <a:avLst/>
          </a:prstGeom>
          <a:solidFill>
            <a:schemeClr val="bg1"/>
          </a:solidFill>
        </p:spPr>
        <p:txBody>
          <a:bodyPr wrap="square" lIns="0" tIns="46817" rIns="0" bIns="46817" rtlCol="0">
            <a:spAutoFit/>
          </a:bodyPr>
          <a:lstStyle/>
          <a:p>
            <a:pPr algn="ctr"/>
            <a:r>
              <a:rPr lang="en-US" altLang="ko-KR" sz="1100" dirty="0">
                <a:latin typeface="Arial" panose="020B0604020202020204" pitchFamily="34" charset="0"/>
                <a:cs typeface="Arial" panose="020B0604020202020204" pitchFamily="34" charset="0"/>
              </a:rPr>
              <a:t>3D Printer</a:t>
            </a:r>
            <a:endParaRPr lang="ko-KR" altLang="en-US" sz="1100" dirty="0">
              <a:latin typeface="Arial" panose="020B0604020202020204" pitchFamily="34" charset="0"/>
              <a:cs typeface="Arial" panose="020B0604020202020204" pitchFamily="34" charset="0"/>
            </a:endParaRPr>
          </a:p>
        </p:txBody>
      </p:sp>
      <p:sp>
        <p:nvSpPr>
          <p:cNvPr id="95" name="TextBox 94"/>
          <p:cNvSpPr txBox="1"/>
          <p:nvPr/>
        </p:nvSpPr>
        <p:spPr>
          <a:xfrm>
            <a:off x="7162457" y="5247041"/>
            <a:ext cx="896024" cy="415498"/>
          </a:xfrm>
          <a:prstGeom prst="rect">
            <a:avLst/>
          </a:prstGeom>
          <a:solidFill>
            <a:schemeClr val="bg1"/>
          </a:solidFill>
        </p:spPr>
        <p:txBody>
          <a:bodyPr wrap="none" lIns="93635" tIns="0" rIns="93635" bIns="0" rtlCol="0">
            <a:spAutoFit/>
          </a:bodyPr>
          <a:lstStyle/>
          <a:p>
            <a:r>
              <a:rPr lang="en-US" altLang="ko-KR" sz="1000" dirty="0" err="1">
                <a:latin typeface="Arial" panose="020B0604020202020204" pitchFamily="34" charset="0"/>
                <a:cs typeface="Arial" panose="020B0604020202020204" pitchFamily="34" charset="0"/>
              </a:rPr>
              <a:t>WiFi</a:t>
            </a:r>
            <a:r>
              <a:rPr lang="en-US" altLang="ko-KR" sz="1000" dirty="0">
                <a:latin typeface="Arial" panose="020B0604020202020204" pitchFamily="34" charset="0"/>
                <a:cs typeface="Arial" panose="020B0604020202020204" pitchFamily="34" charset="0"/>
              </a:rPr>
              <a:t>,</a:t>
            </a:r>
          </a:p>
          <a:p>
            <a:r>
              <a:rPr lang="en-US" altLang="ko-KR" sz="1000" dirty="0">
                <a:latin typeface="Arial" panose="020B0604020202020204" pitchFamily="34" charset="0"/>
                <a:cs typeface="Arial" panose="020B0604020202020204" pitchFamily="34" charset="0"/>
              </a:rPr>
              <a:t>Bluetooth,</a:t>
            </a:r>
          </a:p>
          <a:p>
            <a:r>
              <a:rPr lang="en-US" altLang="ko-KR" sz="1000" dirty="0">
                <a:latin typeface="Arial" panose="020B0604020202020204" pitchFamily="34" charset="0"/>
                <a:cs typeface="Arial" panose="020B0604020202020204" pitchFamily="34" charset="0"/>
              </a:rPr>
              <a:t>Internet, etc.</a:t>
            </a:r>
            <a:endParaRPr lang="ko-KR" altLang="en-US" sz="1000" dirty="0">
              <a:latin typeface="Arial" panose="020B0604020202020204" pitchFamily="34" charset="0"/>
              <a:cs typeface="Arial" panose="020B0604020202020204" pitchFamily="34" charset="0"/>
            </a:endParaRPr>
          </a:p>
        </p:txBody>
      </p:sp>
      <p:cxnSp>
        <p:nvCxnSpPr>
          <p:cNvPr id="3" name="직선 화살표 연결선 2"/>
          <p:cNvCxnSpPr>
            <a:stCxn id="57" idx="3"/>
            <a:endCxn id="52" idx="1"/>
          </p:cNvCxnSpPr>
          <p:nvPr/>
        </p:nvCxnSpPr>
        <p:spPr>
          <a:xfrm flipV="1">
            <a:off x="6542528" y="4855490"/>
            <a:ext cx="1742883" cy="620"/>
          </a:xfrm>
          <a:prstGeom prst="straightConnector1">
            <a:avLst/>
          </a:prstGeom>
          <a:ln w="38100">
            <a:solidFill>
              <a:schemeClr val="accent5">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96" name="Picture 10" descr="http://colouringbook.org/RSS/openclipart.org/2012/February/CLIPARTIST.NET/INTERNET/internet_cloud_wall_paper-555px.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00900" y="4554538"/>
            <a:ext cx="882628" cy="680735"/>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4" descr="C:\Users\Andy\AppData\Local\Microsoft\Windows\Temporary Internet Files\Content.IE5\ZH3I0KVH\MC900428971[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83528" y="3125256"/>
            <a:ext cx="586368" cy="856918"/>
          </a:xfrm>
          <a:prstGeom prst="rect">
            <a:avLst/>
          </a:prstGeom>
          <a:noFill/>
          <a:extLst>
            <a:ext uri="{909E8E84-426E-40DD-AFC4-6F175D3DCCD1}">
              <a14:hiddenFill xmlns:a14="http://schemas.microsoft.com/office/drawing/2010/main">
                <a:solidFill>
                  <a:srgbClr val="FFFFFF"/>
                </a:solidFill>
              </a14:hiddenFill>
            </a:ext>
          </a:extLst>
        </p:spPr>
      </p:pic>
      <p:sp>
        <p:nvSpPr>
          <p:cNvPr id="99" name="TextBox 98"/>
          <p:cNvSpPr txBox="1"/>
          <p:nvPr/>
        </p:nvSpPr>
        <p:spPr>
          <a:xfrm>
            <a:off x="8624844" y="3363947"/>
            <a:ext cx="571758" cy="399247"/>
          </a:xfrm>
          <a:prstGeom prst="rect">
            <a:avLst/>
          </a:prstGeom>
          <a:noFill/>
        </p:spPr>
        <p:txBody>
          <a:bodyPr wrap="square" lIns="0" tIns="46817" rIns="0" bIns="46817" rtlCol="0">
            <a:spAutoFit/>
          </a:bodyPr>
          <a:lstStyle/>
          <a:p>
            <a:r>
              <a:rPr lang="en-US" altLang="ko-KR" sz="1100" dirty="0">
                <a:latin typeface="Arial" panose="020B0604020202020204" pitchFamily="34" charset="0"/>
                <a:cs typeface="Arial" panose="020B0604020202020204" pitchFamily="34" charset="0"/>
              </a:rPr>
              <a:t>Content</a:t>
            </a:r>
          </a:p>
          <a:p>
            <a:r>
              <a:rPr lang="en-US" altLang="ko-KR" sz="1100" dirty="0">
                <a:latin typeface="Arial" panose="020B0604020202020204" pitchFamily="34" charset="0"/>
                <a:cs typeface="Arial" panose="020B0604020202020204" pitchFamily="34" charset="0"/>
              </a:rPr>
              <a:t>Server</a:t>
            </a:r>
            <a:endParaRPr lang="ko-KR" altLang="en-US" sz="1100" dirty="0">
              <a:latin typeface="Arial" panose="020B0604020202020204" pitchFamily="34" charset="0"/>
              <a:cs typeface="Arial" panose="020B0604020202020204" pitchFamily="34" charset="0"/>
            </a:endParaRPr>
          </a:p>
        </p:txBody>
      </p:sp>
      <p:cxnSp>
        <p:nvCxnSpPr>
          <p:cNvPr id="100" name="직선 화살표 연결선 99"/>
          <p:cNvCxnSpPr/>
          <p:nvPr/>
        </p:nvCxnSpPr>
        <p:spPr>
          <a:xfrm flipH="1" flipV="1">
            <a:off x="8441931" y="3877470"/>
            <a:ext cx="341278" cy="576347"/>
          </a:xfrm>
          <a:prstGeom prst="straightConnector1">
            <a:avLst/>
          </a:prstGeom>
          <a:ln w="25400">
            <a:solidFill>
              <a:schemeClr val="accent5">
                <a:lumMod val="50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13" name="직사각형 12"/>
          <p:cNvSpPr/>
          <p:nvPr/>
        </p:nvSpPr>
        <p:spPr>
          <a:xfrm>
            <a:off x="5681663" y="4453817"/>
            <a:ext cx="801687" cy="220590"/>
          </a:xfrm>
          <a:prstGeom prst="rect">
            <a:avLst/>
          </a:prstGeom>
          <a:solidFill>
            <a:srgbClr val="92D050"/>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100" b="1" dirty="0" err="1">
                <a:solidFill>
                  <a:schemeClr val="tx2"/>
                </a:solidFill>
              </a:rPr>
              <a:t>ServiceID</a:t>
            </a:r>
            <a:endParaRPr lang="ko-KR" altLang="en-US" sz="1100" b="1" dirty="0">
              <a:solidFill>
                <a:schemeClr val="tx2"/>
              </a:solidFill>
            </a:endParaRPr>
          </a:p>
        </p:txBody>
      </p:sp>
      <p:sp>
        <p:nvSpPr>
          <p:cNvPr id="101" name="직사각형 100"/>
          <p:cNvSpPr/>
          <p:nvPr/>
        </p:nvSpPr>
        <p:spPr>
          <a:xfrm>
            <a:off x="7582684" y="3662734"/>
            <a:ext cx="801687" cy="220590"/>
          </a:xfrm>
          <a:prstGeom prst="rect">
            <a:avLst/>
          </a:prstGeom>
          <a:solidFill>
            <a:srgbClr val="92D050"/>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100" b="1" dirty="0" err="1">
                <a:solidFill>
                  <a:schemeClr val="tx2"/>
                </a:solidFill>
              </a:rPr>
              <a:t>ServiceID</a:t>
            </a:r>
            <a:endParaRPr lang="ko-KR" altLang="en-US" sz="1100" b="1" dirty="0">
              <a:solidFill>
                <a:schemeClr val="tx2"/>
              </a:solidFill>
            </a:endParaRPr>
          </a:p>
        </p:txBody>
      </p:sp>
      <p:sp>
        <p:nvSpPr>
          <p:cNvPr id="102" name="직사각형 101"/>
          <p:cNvSpPr/>
          <p:nvPr/>
        </p:nvSpPr>
        <p:spPr>
          <a:xfrm>
            <a:off x="6963123" y="2759123"/>
            <a:ext cx="801687" cy="220590"/>
          </a:xfrm>
          <a:prstGeom prst="rect">
            <a:avLst/>
          </a:prstGeom>
          <a:solidFill>
            <a:srgbClr val="92D050"/>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100" b="1" dirty="0" err="1">
                <a:solidFill>
                  <a:schemeClr val="tx2"/>
                </a:solidFill>
              </a:rPr>
              <a:t>ServiceID</a:t>
            </a:r>
            <a:endParaRPr lang="ko-KR" altLang="en-US" sz="1100" b="1" dirty="0">
              <a:solidFill>
                <a:schemeClr val="tx2"/>
              </a:solidFill>
            </a:endParaRPr>
          </a:p>
        </p:txBody>
      </p:sp>
      <p:sp>
        <p:nvSpPr>
          <p:cNvPr id="103" name="TextBox 102"/>
          <p:cNvSpPr txBox="1"/>
          <p:nvPr/>
        </p:nvSpPr>
        <p:spPr>
          <a:xfrm>
            <a:off x="7836691" y="2699113"/>
            <a:ext cx="1408169" cy="399247"/>
          </a:xfrm>
          <a:prstGeom prst="rect">
            <a:avLst/>
          </a:prstGeom>
          <a:solidFill>
            <a:schemeClr val="bg1"/>
          </a:solidFill>
        </p:spPr>
        <p:txBody>
          <a:bodyPr wrap="square" lIns="0" tIns="46817" rIns="0" bIns="46817" rtlCol="0">
            <a:spAutoFit/>
          </a:bodyPr>
          <a:lstStyle/>
          <a:p>
            <a:r>
              <a:rPr lang="en-US" altLang="ko-KR" sz="1100" dirty="0">
                <a:solidFill>
                  <a:schemeClr val="tx2"/>
                </a:solidFill>
                <a:latin typeface="Arial" panose="020B0604020202020204" pitchFamily="34" charset="0"/>
                <a:cs typeface="Arial" panose="020B0604020202020204" pitchFamily="34" charset="0"/>
              </a:rPr>
              <a:t>Trusted and Unique User ID</a:t>
            </a:r>
            <a:endParaRPr lang="ko-KR" altLang="en-US" sz="1100" dirty="0">
              <a:solidFill>
                <a:schemeClr val="tx2"/>
              </a:solidFill>
              <a:latin typeface="Arial" panose="020B0604020202020204" pitchFamily="34" charset="0"/>
              <a:cs typeface="Arial" panose="020B0604020202020204" pitchFamily="34" charset="0"/>
            </a:endParaRPr>
          </a:p>
        </p:txBody>
      </p:sp>
      <p:sp>
        <p:nvSpPr>
          <p:cNvPr id="104" name="모서리가 둥근 직사각형 103"/>
          <p:cNvSpPr/>
          <p:nvPr/>
        </p:nvSpPr>
        <p:spPr>
          <a:xfrm>
            <a:off x="5385640" y="2699113"/>
            <a:ext cx="3859219" cy="3068275"/>
          </a:xfrm>
          <a:prstGeom prst="roundRect">
            <a:avLst>
              <a:gd name="adj" fmla="val 3895"/>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15" name="바닥글 개체 틀 14"/>
          <p:cNvSpPr>
            <a:spLocks noGrp="1"/>
          </p:cNvSpPr>
          <p:nvPr>
            <p:ph type="ftr" sz="quarter" idx="3"/>
          </p:nvPr>
        </p:nvSpPr>
        <p:spPr/>
        <p:txBody>
          <a:bodyPr/>
          <a:lstStyle/>
          <a:p>
            <a:r>
              <a:rPr lang="en-US" altLang="ko-KR" smtClean="0"/>
              <a:t>Andrew Min-gyu Han, Hansung Univ. Copyrightⓒ2015 All rights are reserved.</a:t>
            </a:r>
            <a:endParaRPr lang="ko-KR" altLang="en-US" dirty="0"/>
          </a:p>
        </p:txBody>
      </p:sp>
      <p:sp>
        <p:nvSpPr>
          <p:cNvPr id="16" name="슬라이드 번호 개체 틀 15"/>
          <p:cNvSpPr>
            <a:spLocks noGrp="1"/>
          </p:cNvSpPr>
          <p:nvPr>
            <p:ph type="sldNum" sz="quarter" idx="11"/>
          </p:nvPr>
        </p:nvSpPr>
        <p:spPr/>
        <p:txBody>
          <a:bodyPr/>
          <a:lstStyle/>
          <a:p>
            <a:fld id="{57E06877-4C8A-4ABC-9FAC-E00FD093011D}" type="slidenum">
              <a:rPr lang="ko-KR" altLang="en-US" smtClean="0"/>
              <a:pPr/>
              <a:t>5</a:t>
            </a:fld>
            <a:endParaRPr lang="ko-KR" altLang="en-US"/>
          </a:p>
        </p:txBody>
      </p:sp>
      <p:cxnSp>
        <p:nvCxnSpPr>
          <p:cNvPr id="4" name="직선 화살표 연결선 3"/>
          <p:cNvCxnSpPr/>
          <p:nvPr/>
        </p:nvCxnSpPr>
        <p:spPr>
          <a:xfrm flipV="1">
            <a:off x="6542528" y="3877471"/>
            <a:ext cx="1604470" cy="677067"/>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자유형 5"/>
          <p:cNvSpPr/>
          <p:nvPr/>
        </p:nvSpPr>
        <p:spPr>
          <a:xfrm>
            <a:off x="6105779" y="5301946"/>
            <a:ext cx="2716611" cy="850374"/>
          </a:xfrm>
          <a:custGeom>
            <a:avLst/>
            <a:gdLst>
              <a:gd name="connsiteX0" fmla="*/ 0 w 2653048"/>
              <a:gd name="connsiteY0" fmla="*/ 0 h 830383"/>
              <a:gd name="connsiteX1" fmla="*/ 643944 w 2653048"/>
              <a:gd name="connsiteY1" fmla="*/ 695459 h 830383"/>
              <a:gd name="connsiteX2" fmla="*/ 2163651 w 2653048"/>
              <a:gd name="connsiteY2" fmla="*/ 772732 h 830383"/>
              <a:gd name="connsiteX3" fmla="*/ 2653048 w 2653048"/>
              <a:gd name="connsiteY3" fmla="*/ 38637 h 830383"/>
            </a:gdLst>
            <a:ahLst/>
            <a:cxnLst>
              <a:cxn ang="0">
                <a:pos x="connsiteX0" y="connsiteY0"/>
              </a:cxn>
              <a:cxn ang="0">
                <a:pos x="connsiteX1" y="connsiteY1"/>
              </a:cxn>
              <a:cxn ang="0">
                <a:pos x="connsiteX2" y="connsiteY2"/>
              </a:cxn>
              <a:cxn ang="0">
                <a:pos x="connsiteX3" y="connsiteY3"/>
              </a:cxn>
            </a:cxnLst>
            <a:rect l="l" t="t" r="r" b="b"/>
            <a:pathLst>
              <a:path w="2653048" h="830383">
                <a:moveTo>
                  <a:pt x="0" y="0"/>
                </a:moveTo>
                <a:cubicBezTo>
                  <a:pt x="141668" y="283335"/>
                  <a:pt x="283336" y="566670"/>
                  <a:pt x="643944" y="695459"/>
                </a:cubicBezTo>
                <a:cubicBezTo>
                  <a:pt x="1004553" y="824248"/>
                  <a:pt x="1828801" y="882202"/>
                  <a:pt x="2163651" y="772732"/>
                </a:cubicBezTo>
                <a:cubicBezTo>
                  <a:pt x="2498501" y="663262"/>
                  <a:pt x="2575774" y="350949"/>
                  <a:pt x="2653048" y="38637"/>
                </a:cubicBezTo>
              </a:path>
            </a:pathLst>
          </a:custGeom>
          <a:noFill/>
          <a:ln w="9525">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7" name="직사각형 6"/>
          <p:cNvSpPr/>
          <p:nvPr/>
        </p:nvSpPr>
        <p:spPr>
          <a:xfrm>
            <a:off x="7099302" y="3982174"/>
            <a:ext cx="442912" cy="3832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46817" rIns="0" bIns="46817" rtlCol="0" anchor="ctr"/>
          <a:lstStyle/>
          <a:p>
            <a:pPr algn="ctr"/>
            <a:r>
              <a:rPr lang="en-US" altLang="ko-KR" sz="1000" b="1" dirty="0"/>
              <a:t>DW</a:t>
            </a:r>
            <a:br>
              <a:rPr lang="en-US" altLang="ko-KR" sz="1000" b="1" dirty="0"/>
            </a:br>
            <a:r>
              <a:rPr lang="en-US" altLang="ko-KR" sz="1000" b="1" dirty="0"/>
              <a:t>API-1</a:t>
            </a:r>
            <a:endParaRPr lang="ko-KR" altLang="en-US" sz="1000" b="1" dirty="0"/>
          </a:p>
        </p:txBody>
      </p:sp>
      <p:sp>
        <p:nvSpPr>
          <p:cNvPr id="105" name="직사각형 104"/>
          <p:cNvSpPr/>
          <p:nvPr/>
        </p:nvSpPr>
        <p:spPr>
          <a:xfrm>
            <a:off x="7285834" y="5983956"/>
            <a:ext cx="442912" cy="3832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46817" rIns="0" bIns="46817" rtlCol="0" anchor="ctr"/>
          <a:lstStyle/>
          <a:p>
            <a:pPr algn="ctr"/>
            <a:r>
              <a:rPr lang="en-US" altLang="ko-KR" sz="1000" b="1" dirty="0"/>
              <a:t>DW</a:t>
            </a:r>
            <a:br>
              <a:rPr lang="en-US" altLang="ko-KR" sz="1000" b="1" dirty="0"/>
            </a:br>
            <a:r>
              <a:rPr lang="en-US" altLang="ko-KR" sz="1000" b="1" dirty="0"/>
              <a:t>API-2</a:t>
            </a:r>
            <a:endParaRPr lang="ko-KR" altLang="en-US" sz="1000" b="1" dirty="0"/>
          </a:p>
        </p:txBody>
      </p:sp>
      <p:sp>
        <p:nvSpPr>
          <p:cNvPr id="106" name="직사각형 105"/>
          <p:cNvSpPr/>
          <p:nvPr/>
        </p:nvSpPr>
        <p:spPr>
          <a:xfrm>
            <a:off x="8612569" y="3883324"/>
            <a:ext cx="442912" cy="3832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46817" rIns="0" bIns="46817" rtlCol="0" anchor="ctr"/>
          <a:lstStyle/>
          <a:p>
            <a:pPr algn="ctr"/>
            <a:r>
              <a:rPr lang="en-US" altLang="ko-KR" sz="1000" b="1" dirty="0"/>
              <a:t>DW</a:t>
            </a:r>
            <a:br>
              <a:rPr lang="en-US" altLang="ko-KR" sz="1000" b="1" dirty="0"/>
            </a:br>
            <a:r>
              <a:rPr lang="en-US" altLang="ko-KR" sz="1000" b="1" dirty="0"/>
              <a:t>API-3</a:t>
            </a:r>
            <a:endParaRPr lang="ko-KR" altLang="en-US" sz="1000" b="1" dirty="0"/>
          </a:p>
        </p:txBody>
      </p:sp>
    </p:spTree>
    <p:extLst>
      <p:ext uri="{BB962C8B-B14F-4D97-AF65-F5344CB8AC3E}">
        <p14:creationId xmlns:p14="http://schemas.microsoft.com/office/powerpoint/2010/main" val="3255302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Architectural Diagram</a:t>
            </a:r>
            <a:endParaRPr lang="ko-KR" altLang="en-US" dirty="0"/>
          </a:p>
        </p:txBody>
      </p:sp>
      <p:sp>
        <p:nvSpPr>
          <p:cNvPr id="4" name="바닥글 개체 틀 3"/>
          <p:cNvSpPr>
            <a:spLocks noGrp="1"/>
          </p:cNvSpPr>
          <p:nvPr>
            <p:ph type="ftr" sz="quarter" idx="3"/>
          </p:nvPr>
        </p:nvSpPr>
        <p:spPr/>
        <p:txBody>
          <a:bodyPr/>
          <a:lstStyle/>
          <a:p>
            <a:r>
              <a:rPr lang="en-US" altLang="ko-KR" smtClean="0"/>
              <a:t>Andrew Min-gyu Han, Hansung Univ. Copyrightⓒ2015 All rights are reserved.</a:t>
            </a:r>
            <a:endParaRPr lang="ko-KR" altLang="en-US" dirty="0"/>
          </a:p>
        </p:txBody>
      </p:sp>
      <p:sp>
        <p:nvSpPr>
          <p:cNvPr id="5" name="직사각형 4"/>
          <p:cNvSpPr/>
          <p:nvPr/>
        </p:nvSpPr>
        <p:spPr>
          <a:xfrm>
            <a:off x="1289811" y="1225563"/>
            <a:ext cx="6783454"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Application / Web Runtime Environment</a:t>
            </a:r>
            <a:endParaRPr lang="ko-KR" altLang="en-US" dirty="0">
              <a:solidFill>
                <a:schemeClr val="tx1"/>
              </a:solidFill>
              <a:latin typeface="Arial" panose="020B0604020202020204" pitchFamily="34" charset="0"/>
              <a:cs typeface="Arial" panose="020B0604020202020204" pitchFamily="34" charset="0"/>
            </a:endParaRPr>
          </a:p>
        </p:txBody>
      </p:sp>
      <p:sp>
        <p:nvSpPr>
          <p:cNvPr id="6" name="직사각형 5"/>
          <p:cNvSpPr/>
          <p:nvPr/>
        </p:nvSpPr>
        <p:spPr>
          <a:xfrm>
            <a:off x="1289811" y="2426938"/>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err="1" smtClean="0">
                <a:solidFill>
                  <a:schemeClr val="tx1"/>
                </a:solidFill>
                <a:latin typeface="Arial" panose="020B0604020202020204" pitchFamily="34" charset="0"/>
                <a:cs typeface="Arial" panose="020B0604020202020204" pitchFamily="34" charset="0"/>
              </a:rPr>
              <a:t>GotAPI</a:t>
            </a:r>
            <a:r>
              <a:rPr lang="en-US" altLang="ko-KR" dirty="0" smtClean="0">
                <a:solidFill>
                  <a:schemeClr val="tx1"/>
                </a:solidFill>
                <a:latin typeface="Arial" panose="020B0604020202020204" pitchFamily="34" charset="0"/>
                <a:cs typeface="Arial" panose="020B0604020202020204" pitchFamily="34" charset="0"/>
              </a:rPr>
              <a:t> Server</a:t>
            </a:r>
            <a:endParaRPr lang="ko-KR" altLang="en-US" dirty="0">
              <a:solidFill>
                <a:schemeClr val="tx1"/>
              </a:solidFill>
              <a:latin typeface="Arial" panose="020B0604020202020204" pitchFamily="34" charset="0"/>
              <a:cs typeface="Arial" panose="020B0604020202020204" pitchFamily="34" charset="0"/>
            </a:endParaRPr>
          </a:p>
        </p:txBody>
      </p:sp>
      <p:sp>
        <p:nvSpPr>
          <p:cNvPr id="7" name="직사각형 6"/>
          <p:cNvSpPr/>
          <p:nvPr/>
        </p:nvSpPr>
        <p:spPr>
          <a:xfrm>
            <a:off x="4829004" y="2426938"/>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err="1" smtClean="0">
                <a:solidFill>
                  <a:schemeClr val="tx1"/>
                </a:solidFill>
                <a:latin typeface="Arial" panose="020B0604020202020204" pitchFamily="34" charset="0"/>
                <a:cs typeface="Arial" panose="020B0604020202020204" pitchFamily="34" charset="0"/>
              </a:rPr>
              <a:t>GetAPI</a:t>
            </a:r>
            <a:r>
              <a:rPr lang="en-US" altLang="ko-KR" dirty="0" smtClean="0">
                <a:solidFill>
                  <a:schemeClr val="tx1"/>
                </a:solidFill>
                <a:latin typeface="Arial" panose="020B0604020202020204" pitchFamily="34" charset="0"/>
                <a:cs typeface="Arial" panose="020B0604020202020204" pitchFamily="34" charset="0"/>
              </a:rPr>
              <a:t> </a:t>
            </a:r>
            <a:r>
              <a:rPr lang="en-US" altLang="ko-KR" dirty="0" err="1" smtClean="0">
                <a:solidFill>
                  <a:schemeClr val="tx1"/>
                </a:solidFill>
                <a:latin typeface="Arial" panose="020B0604020202020204" pitchFamily="34" charset="0"/>
                <a:cs typeface="Arial" panose="020B0604020202020204" pitchFamily="34" charset="0"/>
              </a:rPr>
              <a:t>Auth</a:t>
            </a:r>
            <a:r>
              <a:rPr lang="en-US" altLang="ko-KR" dirty="0" smtClean="0">
                <a:solidFill>
                  <a:schemeClr val="tx1"/>
                </a:solidFill>
                <a:latin typeface="Arial" panose="020B0604020202020204" pitchFamily="34" charset="0"/>
                <a:cs typeface="Arial" panose="020B0604020202020204" pitchFamily="34" charset="0"/>
              </a:rPr>
              <a:t> Server</a:t>
            </a:r>
            <a:endParaRPr lang="ko-KR" altLang="en-US" dirty="0">
              <a:solidFill>
                <a:schemeClr val="tx1"/>
              </a:solidFill>
              <a:latin typeface="Arial" panose="020B0604020202020204" pitchFamily="34" charset="0"/>
              <a:cs typeface="Arial" panose="020B0604020202020204" pitchFamily="34" charset="0"/>
            </a:endParaRPr>
          </a:p>
        </p:txBody>
      </p:sp>
      <p:sp>
        <p:nvSpPr>
          <p:cNvPr id="8" name="직사각형 7"/>
          <p:cNvSpPr/>
          <p:nvPr/>
        </p:nvSpPr>
        <p:spPr>
          <a:xfrm>
            <a:off x="1289811" y="3785006"/>
            <a:ext cx="3244260" cy="589932"/>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Plug-in</a:t>
            </a:r>
            <a:endParaRPr lang="ko-KR" altLang="en-US" dirty="0">
              <a:solidFill>
                <a:schemeClr val="tx1"/>
              </a:solidFill>
              <a:latin typeface="Arial" panose="020B0604020202020204" pitchFamily="34" charset="0"/>
              <a:cs typeface="Arial" panose="020B0604020202020204" pitchFamily="34" charset="0"/>
            </a:endParaRPr>
          </a:p>
        </p:txBody>
      </p:sp>
      <p:sp>
        <p:nvSpPr>
          <p:cNvPr id="9" name="직사각형 8"/>
          <p:cNvSpPr/>
          <p:nvPr/>
        </p:nvSpPr>
        <p:spPr>
          <a:xfrm>
            <a:off x="1289811" y="5143073"/>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3D Printer Device</a:t>
            </a:r>
            <a:endParaRPr lang="ko-KR" altLang="en-US" dirty="0">
              <a:solidFill>
                <a:schemeClr val="tx1"/>
              </a:solidFill>
              <a:latin typeface="Arial" panose="020B0604020202020204" pitchFamily="34" charset="0"/>
              <a:cs typeface="Arial" panose="020B0604020202020204" pitchFamily="34" charset="0"/>
            </a:endParaRPr>
          </a:p>
        </p:txBody>
      </p:sp>
      <p:cxnSp>
        <p:nvCxnSpPr>
          <p:cNvPr id="11" name="직선 화살표 연결선 10"/>
          <p:cNvCxnSpPr>
            <a:endCxn id="7" idx="0"/>
          </p:cNvCxnSpPr>
          <p:nvPr/>
        </p:nvCxnSpPr>
        <p:spPr>
          <a:xfrm>
            <a:off x="6451134" y="1815495"/>
            <a:ext cx="0" cy="611443"/>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 name="직선 화살표 연결선 11"/>
          <p:cNvCxnSpPr>
            <a:stCxn id="8" idx="2"/>
            <a:endCxn id="9" idx="0"/>
          </p:cNvCxnSpPr>
          <p:nvPr/>
        </p:nvCxnSpPr>
        <p:spPr>
          <a:xfrm>
            <a:off x="2911941" y="4374938"/>
            <a:ext cx="0" cy="768135"/>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a:stCxn id="6" idx="2"/>
            <a:endCxn id="8" idx="0"/>
          </p:cNvCxnSpPr>
          <p:nvPr/>
        </p:nvCxnSpPr>
        <p:spPr>
          <a:xfrm>
            <a:off x="2911941" y="3016870"/>
            <a:ext cx="0" cy="768135"/>
          </a:xfrm>
          <a:prstGeom prst="straightConnector1">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8" name="직선 화살표 연결선 17"/>
          <p:cNvCxnSpPr/>
          <p:nvPr/>
        </p:nvCxnSpPr>
        <p:spPr>
          <a:xfrm>
            <a:off x="3280607" y="1815495"/>
            <a:ext cx="0" cy="611443"/>
          </a:xfrm>
          <a:prstGeom prst="straightConnector1">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9" name="직선 화살표 연결선 18"/>
          <p:cNvCxnSpPr/>
          <p:nvPr/>
        </p:nvCxnSpPr>
        <p:spPr>
          <a:xfrm>
            <a:off x="2543275" y="1815495"/>
            <a:ext cx="0" cy="611443"/>
          </a:xfrm>
          <a:prstGeom prst="straightConnector1">
            <a:avLst/>
          </a:prstGeom>
          <a:ln w="25400">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직사각형 20"/>
          <p:cNvSpPr/>
          <p:nvPr/>
        </p:nvSpPr>
        <p:spPr>
          <a:xfrm>
            <a:off x="1266439" y="1986677"/>
            <a:ext cx="1219125" cy="2769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2000" dirty="0" smtClean="0">
                <a:solidFill>
                  <a:schemeClr val="tx1"/>
                </a:solidFill>
                <a:latin typeface="Arial" panose="020B0604020202020204" pitchFamily="34" charset="0"/>
                <a:cs typeface="Arial" panose="020B0604020202020204" pitchFamily="34" charset="0"/>
              </a:rPr>
              <a:t>GotAPI-5</a:t>
            </a:r>
            <a:endParaRPr lang="ko-KR" altLang="en-US" sz="2000" dirty="0">
              <a:solidFill>
                <a:schemeClr val="tx1"/>
              </a:solidFill>
              <a:latin typeface="Arial" panose="020B0604020202020204" pitchFamily="34" charset="0"/>
              <a:cs typeface="Arial" panose="020B0604020202020204" pitchFamily="34" charset="0"/>
            </a:endParaRPr>
          </a:p>
        </p:txBody>
      </p:sp>
      <p:sp>
        <p:nvSpPr>
          <p:cNvPr id="22" name="직사각형 21"/>
          <p:cNvSpPr/>
          <p:nvPr/>
        </p:nvSpPr>
        <p:spPr>
          <a:xfrm>
            <a:off x="2892084" y="3262438"/>
            <a:ext cx="1219125" cy="2769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2000" dirty="0" smtClean="0">
                <a:solidFill>
                  <a:schemeClr val="tx1"/>
                </a:solidFill>
                <a:latin typeface="Arial" panose="020B0604020202020204" pitchFamily="34" charset="0"/>
                <a:cs typeface="Arial" panose="020B0604020202020204" pitchFamily="34" charset="0"/>
              </a:rPr>
              <a:t>GotAPI-4</a:t>
            </a:r>
            <a:endParaRPr lang="ko-KR" altLang="en-US" sz="2000" dirty="0">
              <a:solidFill>
                <a:schemeClr val="tx1"/>
              </a:solidFill>
              <a:latin typeface="Arial" panose="020B0604020202020204" pitchFamily="34" charset="0"/>
              <a:cs typeface="Arial" panose="020B0604020202020204" pitchFamily="34" charset="0"/>
            </a:endParaRPr>
          </a:p>
        </p:txBody>
      </p:sp>
      <p:sp>
        <p:nvSpPr>
          <p:cNvPr id="23" name="직사각형 22"/>
          <p:cNvSpPr/>
          <p:nvPr/>
        </p:nvSpPr>
        <p:spPr>
          <a:xfrm>
            <a:off x="6481192" y="1986677"/>
            <a:ext cx="1219125" cy="2769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2000" dirty="0" smtClean="0">
                <a:solidFill>
                  <a:schemeClr val="tx1"/>
                </a:solidFill>
                <a:latin typeface="Arial" panose="020B0604020202020204" pitchFamily="34" charset="0"/>
                <a:cs typeface="Arial" panose="020B0604020202020204" pitchFamily="34" charset="0"/>
              </a:rPr>
              <a:t>GotAPI-2</a:t>
            </a:r>
            <a:endParaRPr lang="ko-KR" altLang="en-US" sz="2000" dirty="0">
              <a:solidFill>
                <a:schemeClr val="tx1"/>
              </a:solidFill>
              <a:latin typeface="Arial" panose="020B0604020202020204" pitchFamily="34" charset="0"/>
              <a:cs typeface="Arial" panose="020B0604020202020204" pitchFamily="34" charset="0"/>
            </a:endParaRPr>
          </a:p>
        </p:txBody>
      </p:sp>
      <p:sp>
        <p:nvSpPr>
          <p:cNvPr id="24" name="직사각형 23"/>
          <p:cNvSpPr/>
          <p:nvPr/>
        </p:nvSpPr>
        <p:spPr>
          <a:xfrm>
            <a:off x="3280607" y="1986677"/>
            <a:ext cx="1219125" cy="2769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2000" dirty="0" smtClean="0">
                <a:solidFill>
                  <a:schemeClr val="tx1"/>
                </a:solidFill>
                <a:latin typeface="Arial" panose="020B0604020202020204" pitchFamily="34" charset="0"/>
                <a:cs typeface="Arial" panose="020B0604020202020204" pitchFamily="34" charset="0"/>
              </a:rPr>
              <a:t>GotAPI-1</a:t>
            </a:r>
            <a:endParaRPr lang="ko-KR" alt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8344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Architectural Diagram</a:t>
            </a:r>
            <a:endParaRPr lang="ko-KR" altLang="en-US" dirty="0"/>
          </a:p>
        </p:txBody>
      </p:sp>
      <p:sp>
        <p:nvSpPr>
          <p:cNvPr id="4" name="바닥글 개체 틀 3"/>
          <p:cNvSpPr>
            <a:spLocks noGrp="1"/>
          </p:cNvSpPr>
          <p:nvPr>
            <p:ph type="ftr" sz="quarter" idx="3"/>
          </p:nvPr>
        </p:nvSpPr>
        <p:spPr/>
        <p:txBody>
          <a:bodyPr/>
          <a:lstStyle/>
          <a:p>
            <a:r>
              <a:rPr lang="en-US" altLang="ko-KR" smtClean="0"/>
              <a:t>Andrew Min-gyu Han, Hansung Univ. Copyrightⓒ2015 All rights are reserved.</a:t>
            </a:r>
            <a:endParaRPr lang="ko-KR" altLang="en-US" dirty="0"/>
          </a:p>
        </p:txBody>
      </p:sp>
      <p:sp>
        <p:nvSpPr>
          <p:cNvPr id="5" name="직사각형 4"/>
          <p:cNvSpPr/>
          <p:nvPr/>
        </p:nvSpPr>
        <p:spPr>
          <a:xfrm>
            <a:off x="1289811" y="1225563"/>
            <a:ext cx="6783454"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Application / Web Runtime Environment</a:t>
            </a:r>
            <a:endParaRPr lang="ko-KR" altLang="en-US" dirty="0">
              <a:solidFill>
                <a:schemeClr val="tx1"/>
              </a:solidFill>
              <a:latin typeface="Arial" panose="020B0604020202020204" pitchFamily="34" charset="0"/>
              <a:cs typeface="Arial" panose="020B0604020202020204" pitchFamily="34" charset="0"/>
            </a:endParaRPr>
          </a:p>
        </p:txBody>
      </p:sp>
      <p:sp>
        <p:nvSpPr>
          <p:cNvPr id="6" name="직사각형 5"/>
          <p:cNvSpPr/>
          <p:nvPr/>
        </p:nvSpPr>
        <p:spPr>
          <a:xfrm>
            <a:off x="1289811" y="2426938"/>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err="1" smtClean="0">
                <a:solidFill>
                  <a:schemeClr val="tx1"/>
                </a:solidFill>
                <a:latin typeface="Arial" panose="020B0604020202020204" pitchFamily="34" charset="0"/>
                <a:cs typeface="Arial" panose="020B0604020202020204" pitchFamily="34" charset="0"/>
              </a:rPr>
              <a:t>GotAPI</a:t>
            </a:r>
            <a:r>
              <a:rPr lang="en-US" altLang="ko-KR" dirty="0" smtClean="0">
                <a:solidFill>
                  <a:schemeClr val="tx1"/>
                </a:solidFill>
                <a:latin typeface="Arial" panose="020B0604020202020204" pitchFamily="34" charset="0"/>
                <a:cs typeface="Arial" panose="020B0604020202020204" pitchFamily="34" charset="0"/>
              </a:rPr>
              <a:t> Server</a:t>
            </a:r>
            <a:endParaRPr lang="ko-KR" altLang="en-US" dirty="0">
              <a:solidFill>
                <a:schemeClr val="tx1"/>
              </a:solidFill>
              <a:latin typeface="Arial" panose="020B0604020202020204" pitchFamily="34" charset="0"/>
              <a:cs typeface="Arial" panose="020B0604020202020204" pitchFamily="34" charset="0"/>
            </a:endParaRPr>
          </a:p>
        </p:txBody>
      </p:sp>
      <p:sp>
        <p:nvSpPr>
          <p:cNvPr id="7" name="직사각형 6"/>
          <p:cNvSpPr/>
          <p:nvPr/>
        </p:nvSpPr>
        <p:spPr>
          <a:xfrm>
            <a:off x="4829004" y="2426938"/>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err="1" smtClean="0">
                <a:solidFill>
                  <a:schemeClr val="tx1"/>
                </a:solidFill>
                <a:latin typeface="Arial" panose="020B0604020202020204" pitchFamily="34" charset="0"/>
                <a:cs typeface="Arial" panose="020B0604020202020204" pitchFamily="34" charset="0"/>
              </a:rPr>
              <a:t>GetAPI</a:t>
            </a:r>
            <a:r>
              <a:rPr lang="en-US" altLang="ko-KR" dirty="0" smtClean="0">
                <a:solidFill>
                  <a:schemeClr val="tx1"/>
                </a:solidFill>
                <a:latin typeface="Arial" panose="020B0604020202020204" pitchFamily="34" charset="0"/>
                <a:cs typeface="Arial" panose="020B0604020202020204" pitchFamily="34" charset="0"/>
              </a:rPr>
              <a:t> </a:t>
            </a:r>
            <a:r>
              <a:rPr lang="en-US" altLang="ko-KR" dirty="0" err="1" smtClean="0">
                <a:solidFill>
                  <a:schemeClr val="tx1"/>
                </a:solidFill>
                <a:latin typeface="Arial" panose="020B0604020202020204" pitchFamily="34" charset="0"/>
                <a:cs typeface="Arial" panose="020B0604020202020204" pitchFamily="34" charset="0"/>
              </a:rPr>
              <a:t>Auth</a:t>
            </a:r>
            <a:r>
              <a:rPr lang="en-US" altLang="ko-KR" dirty="0" smtClean="0">
                <a:solidFill>
                  <a:schemeClr val="tx1"/>
                </a:solidFill>
                <a:latin typeface="Arial" panose="020B0604020202020204" pitchFamily="34" charset="0"/>
                <a:cs typeface="Arial" panose="020B0604020202020204" pitchFamily="34" charset="0"/>
              </a:rPr>
              <a:t> Server</a:t>
            </a:r>
            <a:endParaRPr lang="ko-KR" altLang="en-US" dirty="0">
              <a:solidFill>
                <a:schemeClr val="tx1"/>
              </a:solidFill>
              <a:latin typeface="Arial" panose="020B0604020202020204" pitchFamily="34" charset="0"/>
              <a:cs typeface="Arial" panose="020B0604020202020204" pitchFamily="34" charset="0"/>
            </a:endParaRPr>
          </a:p>
        </p:txBody>
      </p:sp>
      <p:sp>
        <p:nvSpPr>
          <p:cNvPr id="8" name="직사각형 7"/>
          <p:cNvSpPr/>
          <p:nvPr/>
        </p:nvSpPr>
        <p:spPr>
          <a:xfrm>
            <a:off x="1289811" y="3785006"/>
            <a:ext cx="3244260" cy="589932"/>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Plug-in</a:t>
            </a:r>
            <a:endParaRPr lang="ko-KR" altLang="en-US" dirty="0">
              <a:solidFill>
                <a:schemeClr val="tx1"/>
              </a:solidFill>
              <a:latin typeface="Arial" panose="020B0604020202020204" pitchFamily="34" charset="0"/>
              <a:cs typeface="Arial" panose="020B0604020202020204" pitchFamily="34" charset="0"/>
            </a:endParaRPr>
          </a:p>
        </p:txBody>
      </p:sp>
      <p:sp>
        <p:nvSpPr>
          <p:cNvPr id="9" name="직사각형 8"/>
          <p:cNvSpPr/>
          <p:nvPr/>
        </p:nvSpPr>
        <p:spPr>
          <a:xfrm>
            <a:off x="1289811" y="5143073"/>
            <a:ext cx="3244260" cy="589932"/>
          </a:xfrm>
          <a:prstGeom prst="rect">
            <a:avLst/>
          </a:prstGeom>
          <a:solidFill>
            <a:schemeClr val="bg1"/>
          </a:solid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External Device</a:t>
            </a:r>
            <a:endParaRPr lang="ko-KR" altLang="en-US" dirty="0">
              <a:solidFill>
                <a:schemeClr val="tx1"/>
              </a:solidFill>
              <a:latin typeface="Arial" panose="020B0604020202020204" pitchFamily="34" charset="0"/>
              <a:cs typeface="Arial" panose="020B0604020202020204" pitchFamily="34" charset="0"/>
            </a:endParaRPr>
          </a:p>
        </p:txBody>
      </p:sp>
      <p:cxnSp>
        <p:nvCxnSpPr>
          <p:cNvPr id="11" name="직선 화살표 연결선 10"/>
          <p:cNvCxnSpPr>
            <a:endCxn id="7" idx="0"/>
          </p:cNvCxnSpPr>
          <p:nvPr/>
        </p:nvCxnSpPr>
        <p:spPr>
          <a:xfrm>
            <a:off x="6451134" y="1815495"/>
            <a:ext cx="0" cy="611443"/>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 name="직선 화살표 연결선 11"/>
          <p:cNvCxnSpPr>
            <a:stCxn id="8" idx="2"/>
            <a:endCxn id="9" idx="0"/>
          </p:cNvCxnSpPr>
          <p:nvPr/>
        </p:nvCxnSpPr>
        <p:spPr>
          <a:xfrm>
            <a:off x="2911941" y="4374938"/>
            <a:ext cx="0" cy="768135"/>
          </a:xfrm>
          <a:prstGeom prst="straightConnector1">
            <a:avLst/>
          </a:prstGeom>
          <a:ln w="25400">
            <a:solidFill>
              <a:srgbClr val="0070C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a:stCxn id="6" idx="2"/>
            <a:endCxn id="8" idx="0"/>
          </p:cNvCxnSpPr>
          <p:nvPr/>
        </p:nvCxnSpPr>
        <p:spPr>
          <a:xfrm>
            <a:off x="2911941" y="3016870"/>
            <a:ext cx="0" cy="768135"/>
          </a:xfrm>
          <a:prstGeom prst="straightConnector1">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8" name="직선 화살표 연결선 17"/>
          <p:cNvCxnSpPr/>
          <p:nvPr/>
        </p:nvCxnSpPr>
        <p:spPr>
          <a:xfrm>
            <a:off x="3280607" y="1815495"/>
            <a:ext cx="0" cy="611443"/>
          </a:xfrm>
          <a:prstGeom prst="straightConnector1">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9" name="직선 화살표 연결선 18"/>
          <p:cNvCxnSpPr/>
          <p:nvPr/>
        </p:nvCxnSpPr>
        <p:spPr>
          <a:xfrm>
            <a:off x="2543275" y="1815495"/>
            <a:ext cx="0" cy="611443"/>
          </a:xfrm>
          <a:prstGeom prst="straightConnector1">
            <a:avLst/>
          </a:prstGeom>
          <a:ln w="25400">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1692816" y="4628707"/>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2"/>
                </a:solidFill>
                <a:latin typeface="Arial" panose="020B0604020202020204" pitchFamily="34" charset="0"/>
                <a:cs typeface="Arial" panose="020B0604020202020204" pitchFamily="34" charset="0"/>
              </a:rPr>
              <a:t>DWAPI-1</a:t>
            </a:r>
            <a:endParaRPr lang="ko-KR" altLang="en-US" sz="1800" dirty="0">
              <a:solidFill>
                <a:schemeClr val="tx2"/>
              </a:solidFill>
              <a:latin typeface="Arial" panose="020B0604020202020204" pitchFamily="34" charset="0"/>
              <a:cs typeface="Arial" panose="020B0604020202020204" pitchFamily="34" charset="0"/>
            </a:endParaRPr>
          </a:p>
        </p:txBody>
      </p:sp>
      <p:sp>
        <p:nvSpPr>
          <p:cNvPr id="21" name="직사각형 20"/>
          <p:cNvSpPr/>
          <p:nvPr/>
        </p:nvSpPr>
        <p:spPr>
          <a:xfrm>
            <a:off x="1289811" y="2000527"/>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1"/>
                </a:solidFill>
                <a:latin typeface="Arial" panose="020B0604020202020204" pitchFamily="34" charset="0"/>
                <a:cs typeface="Arial" panose="020B0604020202020204" pitchFamily="34" charset="0"/>
              </a:rPr>
              <a:t>GotAPI-5</a:t>
            </a:r>
            <a:endParaRPr lang="ko-KR" altLang="en-US" sz="1800" dirty="0">
              <a:solidFill>
                <a:schemeClr val="tx1"/>
              </a:solidFill>
              <a:latin typeface="Arial" panose="020B0604020202020204" pitchFamily="34" charset="0"/>
              <a:cs typeface="Arial" panose="020B0604020202020204" pitchFamily="34" charset="0"/>
            </a:endParaRPr>
          </a:p>
        </p:txBody>
      </p:sp>
      <p:sp>
        <p:nvSpPr>
          <p:cNvPr id="22" name="직사각형 21"/>
          <p:cNvSpPr/>
          <p:nvPr/>
        </p:nvSpPr>
        <p:spPr>
          <a:xfrm>
            <a:off x="2915456" y="3276288"/>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1"/>
                </a:solidFill>
                <a:latin typeface="Arial" panose="020B0604020202020204" pitchFamily="34" charset="0"/>
                <a:cs typeface="Arial" panose="020B0604020202020204" pitchFamily="34" charset="0"/>
              </a:rPr>
              <a:t>GotAPI-4</a:t>
            </a:r>
            <a:endParaRPr lang="ko-KR" altLang="en-US" sz="1800" dirty="0">
              <a:solidFill>
                <a:schemeClr val="tx1"/>
              </a:solidFill>
              <a:latin typeface="Arial" panose="020B0604020202020204" pitchFamily="34" charset="0"/>
              <a:cs typeface="Arial" panose="020B0604020202020204" pitchFamily="34" charset="0"/>
            </a:endParaRPr>
          </a:p>
        </p:txBody>
      </p:sp>
      <p:sp>
        <p:nvSpPr>
          <p:cNvPr id="23" name="직사각형 22"/>
          <p:cNvSpPr/>
          <p:nvPr/>
        </p:nvSpPr>
        <p:spPr>
          <a:xfrm>
            <a:off x="6481192" y="2000527"/>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1"/>
                </a:solidFill>
                <a:latin typeface="Arial" panose="020B0604020202020204" pitchFamily="34" charset="0"/>
                <a:cs typeface="Arial" panose="020B0604020202020204" pitchFamily="34" charset="0"/>
              </a:rPr>
              <a:t>GotAPI-2</a:t>
            </a:r>
            <a:endParaRPr lang="ko-KR" altLang="en-US" sz="1800" dirty="0">
              <a:solidFill>
                <a:schemeClr val="tx1"/>
              </a:solidFill>
              <a:latin typeface="Arial" panose="020B0604020202020204" pitchFamily="34" charset="0"/>
              <a:cs typeface="Arial" panose="020B0604020202020204" pitchFamily="34" charset="0"/>
            </a:endParaRPr>
          </a:p>
        </p:txBody>
      </p:sp>
      <p:sp>
        <p:nvSpPr>
          <p:cNvPr id="24" name="직사각형 23"/>
          <p:cNvSpPr/>
          <p:nvPr/>
        </p:nvSpPr>
        <p:spPr>
          <a:xfrm>
            <a:off x="3280607" y="2000527"/>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1"/>
                </a:solidFill>
                <a:latin typeface="Arial" panose="020B0604020202020204" pitchFamily="34" charset="0"/>
                <a:cs typeface="Arial" panose="020B0604020202020204" pitchFamily="34" charset="0"/>
              </a:rPr>
              <a:t>GotAPI-1</a:t>
            </a:r>
            <a:endParaRPr lang="ko-KR" altLang="en-US" sz="1800" dirty="0">
              <a:solidFill>
                <a:schemeClr val="tx1"/>
              </a:solidFill>
              <a:latin typeface="Arial" panose="020B0604020202020204" pitchFamily="34" charset="0"/>
              <a:cs typeface="Arial" panose="020B0604020202020204" pitchFamily="34" charset="0"/>
            </a:endParaRPr>
          </a:p>
        </p:txBody>
      </p:sp>
      <p:sp>
        <p:nvSpPr>
          <p:cNvPr id="25" name="직사각형 24"/>
          <p:cNvSpPr/>
          <p:nvPr/>
        </p:nvSpPr>
        <p:spPr>
          <a:xfrm>
            <a:off x="4829004" y="5143073"/>
            <a:ext cx="3244260" cy="589932"/>
          </a:xfrm>
          <a:prstGeom prst="rect">
            <a:avLst/>
          </a:prstGeom>
          <a:solidFill>
            <a:schemeClr val="bg1"/>
          </a:solid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External Service</a:t>
            </a:r>
            <a:endParaRPr lang="ko-KR" altLang="en-US" dirty="0">
              <a:solidFill>
                <a:schemeClr val="tx1"/>
              </a:solidFill>
              <a:latin typeface="Arial" panose="020B0604020202020204" pitchFamily="34" charset="0"/>
              <a:cs typeface="Arial" panose="020B0604020202020204" pitchFamily="34" charset="0"/>
            </a:endParaRPr>
          </a:p>
        </p:txBody>
      </p:sp>
      <p:cxnSp>
        <p:nvCxnSpPr>
          <p:cNvPr id="26" name="직선 화살표 연결선 25"/>
          <p:cNvCxnSpPr>
            <a:stCxn id="8" idx="3"/>
            <a:endCxn id="25" idx="0"/>
          </p:cNvCxnSpPr>
          <p:nvPr/>
        </p:nvCxnSpPr>
        <p:spPr>
          <a:xfrm>
            <a:off x="4534071" y="4079971"/>
            <a:ext cx="1917063" cy="1063102"/>
          </a:xfrm>
          <a:prstGeom prst="straightConnector1">
            <a:avLst/>
          </a:prstGeom>
          <a:ln w="25400">
            <a:solidFill>
              <a:srgbClr val="0070C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직사각형 26"/>
          <p:cNvSpPr/>
          <p:nvPr/>
        </p:nvSpPr>
        <p:spPr>
          <a:xfrm>
            <a:off x="6116808" y="4630808"/>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2"/>
                </a:solidFill>
                <a:latin typeface="Arial" panose="020B0604020202020204" pitchFamily="34" charset="0"/>
                <a:cs typeface="Arial" panose="020B0604020202020204" pitchFamily="34" charset="0"/>
              </a:rPr>
              <a:t>DWAPI-2</a:t>
            </a:r>
            <a:endParaRPr lang="ko-KR" altLang="en-US" sz="1800" dirty="0">
              <a:solidFill>
                <a:schemeClr val="tx2"/>
              </a:solidFill>
              <a:latin typeface="Arial" panose="020B0604020202020204" pitchFamily="34" charset="0"/>
              <a:cs typeface="Arial" panose="020B0604020202020204" pitchFamily="34" charset="0"/>
            </a:endParaRPr>
          </a:p>
        </p:txBody>
      </p:sp>
      <p:cxnSp>
        <p:nvCxnSpPr>
          <p:cNvPr id="28" name="직선 화살표 연결선 27"/>
          <p:cNvCxnSpPr>
            <a:stCxn id="9" idx="2"/>
            <a:endCxn id="25" idx="2"/>
          </p:cNvCxnSpPr>
          <p:nvPr/>
        </p:nvCxnSpPr>
        <p:spPr>
          <a:xfrm rot="16200000" flipH="1">
            <a:off x="4681537" y="3963409"/>
            <a:ext cx="13006" cy="3539193"/>
          </a:xfrm>
          <a:prstGeom prst="bentConnector3">
            <a:avLst>
              <a:gd name="adj1" fmla="val 1800000"/>
            </a:avLst>
          </a:prstGeom>
          <a:ln w="25400">
            <a:solidFill>
              <a:srgbClr val="0070C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직사각형 28"/>
          <p:cNvSpPr/>
          <p:nvPr/>
        </p:nvSpPr>
        <p:spPr>
          <a:xfrm>
            <a:off x="4078653" y="6047244"/>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2"/>
                </a:solidFill>
                <a:latin typeface="Arial" panose="020B0604020202020204" pitchFamily="34" charset="0"/>
                <a:cs typeface="Arial" panose="020B0604020202020204" pitchFamily="34" charset="0"/>
              </a:rPr>
              <a:t>DWAPI-3</a:t>
            </a:r>
            <a:endParaRPr lang="ko-KR" altLang="en-US" sz="18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7960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DWAPI-3DP Basic data flows</a:t>
            </a:r>
            <a:endParaRPr lang="ko-KR" altLang="en-US" dirty="0"/>
          </a:p>
        </p:txBody>
      </p:sp>
      <p:sp>
        <p:nvSpPr>
          <p:cNvPr id="4" name="바닥글 개체 틀 3"/>
          <p:cNvSpPr>
            <a:spLocks noGrp="1"/>
          </p:cNvSpPr>
          <p:nvPr>
            <p:ph type="ftr" sz="quarter" idx="3"/>
          </p:nvPr>
        </p:nvSpPr>
        <p:spPr/>
        <p:txBody>
          <a:bodyPr/>
          <a:lstStyle/>
          <a:p>
            <a:r>
              <a:rPr lang="en-US" altLang="ko-KR" dirty="0" smtClean="0"/>
              <a:t>Andrew Min-gyu Han, </a:t>
            </a:r>
            <a:r>
              <a:rPr lang="en-US" altLang="ko-KR" dirty="0" err="1" smtClean="0"/>
              <a:t>Hansung</a:t>
            </a:r>
            <a:r>
              <a:rPr lang="en-US" altLang="ko-KR" dirty="0" smtClean="0"/>
              <a:t> Univ. Copyrightⓒ2015 All rights are reserved.</a:t>
            </a:r>
            <a:endParaRPr lang="ko-KR" altLang="en-US" dirty="0"/>
          </a:p>
        </p:txBody>
      </p:sp>
      <p:cxnSp>
        <p:nvCxnSpPr>
          <p:cNvPr id="8" name="직선 연결선 7"/>
          <p:cNvCxnSpPr/>
          <p:nvPr/>
        </p:nvCxnSpPr>
        <p:spPr>
          <a:xfrm>
            <a:off x="1071809" y="1741753"/>
            <a:ext cx="0" cy="479319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직사각형 8"/>
          <p:cNvSpPr/>
          <p:nvPr/>
        </p:nvSpPr>
        <p:spPr>
          <a:xfrm>
            <a:off x="336397" y="1265854"/>
            <a:ext cx="1463991"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Web app (in browser)</a:t>
            </a:r>
          </a:p>
          <a:p>
            <a:pPr algn="ctr"/>
            <a:r>
              <a:rPr lang="en-US" altLang="ko-KR" sz="1200" dirty="0">
                <a:solidFill>
                  <a:schemeClr val="tx1"/>
                </a:solidFill>
                <a:latin typeface="Arial" panose="020B0604020202020204" pitchFamily="34" charset="0"/>
                <a:cs typeface="Arial" panose="020B0604020202020204" pitchFamily="34" charset="0"/>
              </a:rPr>
              <a:t>Native/Hybrid app</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10" name="직사각형 9"/>
          <p:cNvSpPr/>
          <p:nvPr/>
        </p:nvSpPr>
        <p:spPr>
          <a:xfrm>
            <a:off x="2077436" y="1265854"/>
            <a:ext cx="811119"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err="1">
                <a:solidFill>
                  <a:schemeClr val="tx1"/>
                </a:solidFill>
                <a:latin typeface="Arial" panose="020B0604020202020204" pitchFamily="34" charset="0"/>
                <a:cs typeface="Arial" panose="020B0604020202020204" pitchFamily="34" charset="0"/>
              </a:rPr>
              <a:t>GotAPI</a:t>
            </a:r>
            <a:endParaRPr lang="en-US" altLang="ko-KR" sz="1200" dirty="0">
              <a:solidFill>
                <a:schemeClr val="tx1"/>
              </a:solidFill>
              <a:latin typeface="Arial" panose="020B0604020202020204" pitchFamily="34" charset="0"/>
              <a:cs typeface="Arial" panose="020B0604020202020204" pitchFamily="34" charset="0"/>
            </a:endParaRPr>
          </a:p>
          <a:p>
            <a:pPr algn="ctr"/>
            <a:r>
              <a:rPr lang="en-US" altLang="ko-KR" sz="1200" dirty="0" err="1">
                <a:solidFill>
                  <a:schemeClr val="tx1"/>
                </a:solidFill>
                <a:latin typeface="Arial" panose="020B0604020202020204" pitchFamily="34" charset="0"/>
                <a:cs typeface="Arial" panose="020B0604020202020204" pitchFamily="34" charset="0"/>
              </a:rPr>
              <a:t>Auth</a:t>
            </a:r>
            <a:r>
              <a:rPr lang="en-US" altLang="ko-KR" sz="1200" dirty="0">
                <a:solidFill>
                  <a:schemeClr val="tx1"/>
                </a:solidFill>
                <a:latin typeface="Arial" panose="020B0604020202020204" pitchFamily="34" charset="0"/>
                <a:cs typeface="Arial" panose="020B0604020202020204" pitchFamily="34" charset="0"/>
              </a:rPr>
              <a:t> Server</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11" name="직선 연결선 10"/>
          <p:cNvCxnSpPr/>
          <p:nvPr/>
        </p:nvCxnSpPr>
        <p:spPr>
          <a:xfrm>
            <a:off x="2482995" y="1741754"/>
            <a:ext cx="0" cy="5630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직사각형 14"/>
          <p:cNvSpPr/>
          <p:nvPr/>
        </p:nvSpPr>
        <p:spPr>
          <a:xfrm>
            <a:off x="3179670" y="1265854"/>
            <a:ext cx="496931"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err="1">
                <a:solidFill>
                  <a:schemeClr val="tx1"/>
                </a:solidFill>
                <a:latin typeface="Arial" panose="020B0604020202020204" pitchFamily="34" charset="0"/>
                <a:cs typeface="Arial" panose="020B0604020202020204" pitchFamily="34" charset="0"/>
              </a:rPr>
              <a:t>GotAPI</a:t>
            </a:r>
            <a:endParaRPr lang="en-US" altLang="ko-KR" sz="1200" dirty="0">
              <a:solidFill>
                <a:schemeClr val="tx1"/>
              </a:solidFill>
              <a:latin typeface="Arial" panose="020B0604020202020204" pitchFamily="34" charset="0"/>
              <a:cs typeface="Arial" panose="020B0604020202020204" pitchFamily="34" charset="0"/>
            </a:endParaRPr>
          </a:p>
          <a:p>
            <a:pPr algn="ctr"/>
            <a:r>
              <a:rPr lang="en-US" altLang="ko-KR" sz="1200" dirty="0">
                <a:solidFill>
                  <a:schemeClr val="tx1"/>
                </a:solidFill>
                <a:latin typeface="Arial" panose="020B0604020202020204" pitchFamily="34" charset="0"/>
                <a:cs typeface="Arial" panose="020B0604020202020204" pitchFamily="34" charset="0"/>
              </a:rPr>
              <a:t>Server</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16" name="직선 연결선 15"/>
          <p:cNvCxnSpPr/>
          <p:nvPr/>
        </p:nvCxnSpPr>
        <p:spPr>
          <a:xfrm>
            <a:off x="3428136" y="1741753"/>
            <a:ext cx="0" cy="479319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직선 화살표 연결선 17"/>
          <p:cNvCxnSpPr/>
          <p:nvPr/>
        </p:nvCxnSpPr>
        <p:spPr>
          <a:xfrm>
            <a:off x="1068392" y="2023271"/>
            <a:ext cx="1414603" cy="0"/>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직선 화살표 연결선 18"/>
          <p:cNvCxnSpPr/>
          <p:nvPr/>
        </p:nvCxnSpPr>
        <p:spPr>
          <a:xfrm>
            <a:off x="1069141" y="2700394"/>
            <a:ext cx="2358995" cy="2098"/>
          </a:xfrm>
          <a:prstGeom prst="straightConnector1">
            <a:avLst/>
          </a:prstGeom>
          <a:ln w="3175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 name="직선 화살표 연결선 20"/>
          <p:cNvCxnSpPr/>
          <p:nvPr/>
        </p:nvCxnSpPr>
        <p:spPr>
          <a:xfrm>
            <a:off x="1069142" y="3216584"/>
            <a:ext cx="2358994" cy="0"/>
          </a:xfrm>
          <a:prstGeom prst="straightConnector1">
            <a:avLst/>
          </a:prstGeom>
          <a:ln w="31750">
            <a:solidFill>
              <a:srgbClr val="FFC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2" name="직사각형 21"/>
          <p:cNvSpPr/>
          <p:nvPr/>
        </p:nvSpPr>
        <p:spPr>
          <a:xfrm>
            <a:off x="1285321" y="2875389"/>
            <a:ext cx="1862689"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1. </a:t>
            </a:r>
            <a:r>
              <a:rPr lang="en-US" altLang="ko-KR" sz="1200" dirty="0" err="1">
                <a:solidFill>
                  <a:schemeClr val="tx1"/>
                </a:solidFill>
                <a:latin typeface="Arial" panose="020B0604020202020204" pitchFamily="34" charset="0"/>
                <a:cs typeface="Arial" panose="020B0604020202020204" pitchFamily="34" charset="0"/>
              </a:rPr>
              <a:t>GotAPI</a:t>
            </a:r>
            <a:r>
              <a:rPr lang="en-US" altLang="ko-KR" sz="1200" dirty="0">
                <a:solidFill>
                  <a:schemeClr val="tx1"/>
                </a:solidFill>
                <a:latin typeface="Arial" panose="020B0604020202020204" pitchFamily="34" charset="0"/>
                <a:cs typeface="Arial" panose="020B0604020202020204" pitchFamily="34" charset="0"/>
              </a:rPr>
              <a:t> Service Discover</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23" name="직선 화살표 연결선 22"/>
          <p:cNvCxnSpPr/>
          <p:nvPr/>
        </p:nvCxnSpPr>
        <p:spPr>
          <a:xfrm>
            <a:off x="1068392" y="4838897"/>
            <a:ext cx="2359744" cy="0"/>
          </a:xfrm>
          <a:prstGeom prst="straightConnector1">
            <a:avLst/>
          </a:prstGeom>
          <a:ln w="3175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직선 화살표 연결선 23"/>
          <p:cNvCxnSpPr/>
          <p:nvPr/>
        </p:nvCxnSpPr>
        <p:spPr>
          <a:xfrm>
            <a:off x="1069142" y="5355088"/>
            <a:ext cx="2358994" cy="0"/>
          </a:xfrm>
          <a:prstGeom prst="straightConnector1">
            <a:avLst/>
          </a:prstGeom>
          <a:ln w="31750">
            <a:solidFill>
              <a:srgbClr val="FFC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5" name="직사각형 24"/>
          <p:cNvSpPr/>
          <p:nvPr/>
        </p:nvSpPr>
        <p:spPr>
          <a:xfrm>
            <a:off x="1553021" y="5013893"/>
            <a:ext cx="1327286"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2. </a:t>
            </a:r>
            <a:r>
              <a:rPr lang="en-US" altLang="ko-KR" sz="1200" dirty="0" err="1">
                <a:solidFill>
                  <a:schemeClr val="tx1"/>
                </a:solidFill>
                <a:latin typeface="Arial" panose="020B0604020202020204" pitchFamily="34" charset="0"/>
                <a:cs typeface="Arial" panose="020B0604020202020204" pitchFamily="34" charset="0"/>
              </a:rPr>
              <a:t>GotAPI</a:t>
            </a:r>
            <a:r>
              <a:rPr lang="en-US" altLang="ko-KR" sz="1200" dirty="0">
                <a:solidFill>
                  <a:schemeClr val="tx1"/>
                </a:solidFill>
                <a:latin typeface="Arial" panose="020B0604020202020204" pitchFamily="34" charset="0"/>
                <a:cs typeface="Arial" panose="020B0604020202020204" pitchFamily="34" charset="0"/>
              </a:rPr>
              <a:t> Get Data</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26" name="모서리가 둥근 직사각형 25"/>
          <p:cNvSpPr/>
          <p:nvPr/>
        </p:nvSpPr>
        <p:spPr>
          <a:xfrm>
            <a:off x="5164513" y="1949530"/>
            <a:ext cx="958531" cy="4216715"/>
          </a:xfrm>
          <a:prstGeom prst="round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27" name="모서리가 둥근 직사각형 26"/>
          <p:cNvSpPr/>
          <p:nvPr/>
        </p:nvSpPr>
        <p:spPr>
          <a:xfrm rot="16200000">
            <a:off x="3782084" y="4234128"/>
            <a:ext cx="3340368" cy="337124"/>
          </a:xfrm>
          <a:prstGeom prst="roundRect">
            <a:avLst/>
          </a:prstGeom>
          <a:solidFill>
            <a:srgbClr val="FFC00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DWAPI-3DP</a:t>
            </a:r>
            <a:endParaRPr lang="ko-KR" altLang="en-US" sz="1400" b="1" dirty="0"/>
          </a:p>
        </p:txBody>
      </p:sp>
      <p:sp>
        <p:nvSpPr>
          <p:cNvPr id="28" name="모서리가 둥근 직사각형 27"/>
          <p:cNvSpPr/>
          <p:nvPr/>
        </p:nvSpPr>
        <p:spPr>
          <a:xfrm rot="16200000">
            <a:off x="3837868" y="3915046"/>
            <a:ext cx="4012613"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Manager</a:t>
            </a:r>
            <a:endParaRPr lang="ko-KR" altLang="en-US" sz="1400" b="1" dirty="0"/>
          </a:p>
        </p:txBody>
      </p:sp>
      <p:cxnSp>
        <p:nvCxnSpPr>
          <p:cNvPr id="29" name="직선 화살표 연결선 28"/>
          <p:cNvCxnSpPr/>
          <p:nvPr/>
        </p:nvCxnSpPr>
        <p:spPr>
          <a:xfrm>
            <a:off x="3428136" y="2965889"/>
            <a:ext cx="1855570" cy="1"/>
          </a:xfrm>
          <a:prstGeom prst="straightConnector1">
            <a:avLst/>
          </a:prstGeom>
          <a:ln w="31750">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직사각형 30"/>
          <p:cNvSpPr/>
          <p:nvPr/>
        </p:nvSpPr>
        <p:spPr>
          <a:xfrm>
            <a:off x="3704136" y="2743962"/>
            <a:ext cx="1192634"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Plug-in Discovery</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32" name="직선 화살표 연결선 31"/>
          <p:cNvCxnSpPr/>
          <p:nvPr/>
        </p:nvCxnSpPr>
        <p:spPr>
          <a:xfrm flipV="1">
            <a:off x="3434480" y="5132775"/>
            <a:ext cx="1849226" cy="1089"/>
          </a:xfrm>
          <a:prstGeom prst="straightConnector1">
            <a:avLst/>
          </a:prstGeom>
          <a:ln w="31750">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모서리가 둥근 직사각형 32"/>
          <p:cNvSpPr/>
          <p:nvPr/>
        </p:nvSpPr>
        <p:spPr>
          <a:xfrm>
            <a:off x="7523975" y="1955308"/>
            <a:ext cx="958531" cy="2040935"/>
          </a:xfrm>
          <a:prstGeom prst="round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34" name="모서리가 둥근 직사각형 33"/>
          <p:cNvSpPr/>
          <p:nvPr/>
        </p:nvSpPr>
        <p:spPr>
          <a:xfrm rot="16200000">
            <a:off x="7764243" y="2330563"/>
            <a:ext cx="878800"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900" b="1" dirty="0"/>
              <a:t>Content DB</a:t>
            </a:r>
            <a:endParaRPr lang="ko-KR" altLang="en-US" sz="900" b="1" dirty="0"/>
          </a:p>
        </p:txBody>
      </p:sp>
      <p:sp>
        <p:nvSpPr>
          <p:cNvPr id="40" name="모서리가 둥근 직사각형 39"/>
          <p:cNvSpPr/>
          <p:nvPr/>
        </p:nvSpPr>
        <p:spPr>
          <a:xfrm>
            <a:off x="7523975" y="4114913"/>
            <a:ext cx="958531" cy="2040935"/>
          </a:xfrm>
          <a:prstGeom prst="round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41" name="모서리가 둥근 직사각형 40"/>
          <p:cNvSpPr/>
          <p:nvPr/>
        </p:nvSpPr>
        <p:spPr>
          <a:xfrm rot="16200000">
            <a:off x="7275935" y="4993514"/>
            <a:ext cx="1855405"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Printing Module</a:t>
            </a:r>
            <a:endParaRPr lang="ko-KR" altLang="en-US" sz="1400" b="1" dirty="0"/>
          </a:p>
        </p:txBody>
      </p:sp>
      <p:sp>
        <p:nvSpPr>
          <p:cNvPr id="46" name="모서리가 둥근 직사각형 45"/>
          <p:cNvSpPr/>
          <p:nvPr/>
        </p:nvSpPr>
        <p:spPr>
          <a:xfrm rot="16200000">
            <a:off x="6894924" y="4993514"/>
            <a:ext cx="1855405"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Agent</a:t>
            </a:r>
            <a:endParaRPr lang="ko-KR" altLang="en-US" sz="1400" b="1" dirty="0"/>
          </a:p>
        </p:txBody>
      </p:sp>
      <p:sp>
        <p:nvSpPr>
          <p:cNvPr id="47" name="모서리가 둥근 직사각형 46"/>
          <p:cNvSpPr/>
          <p:nvPr/>
        </p:nvSpPr>
        <p:spPr>
          <a:xfrm rot="16200000">
            <a:off x="6894925" y="2818867"/>
            <a:ext cx="1855405"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Server</a:t>
            </a:r>
            <a:endParaRPr lang="ko-KR" altLang="en-US" sz="1400" b="1" dirty="0"/>
          </a:p>
        </p:txBody>
      </p:sp>
      <p:cxnSp>
        <p:nvCxnSpPr>
          <p:cNvPr id="48" name="직선 화살표 연결선 47"/>
          <p:cNvCxnSpPr>
            <a:endCxn id="47" idx="0"/>
          </p:cNvCxnSpPr>
          <p:nvPr/>
        </p:nvCxnSpPr>
        <p:spPr>
          <a:xfrm>
            <a:off x="5995830" y="2965889"/>
            <a:ext cx="1675144" cy="4634"/>
          </a:xfrm>
          <a:prstGeom prst="straightConnector1">
            <a:avLst/>
          </a:prstGeom>
          <a:ln w="317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직선 화살표 연결선 49"/>
          <p:cNvCxnSpPr>
            <a:endCxn id="46" idx="0"/>
          </p:cNvCxnSpPr>
          <p:nvPr/>
        </p:nvCxnSpPr>
        <p:spPr>
          <a:xfrm>
            <a:off x="5995830" y="5132776"/>
            <a:ext cx="1675143" cy="12394"/>
          </a:xfrm>
          <a:prstGeom prst="straightConnector1">
            <a:avLst/>
          </a:prstGeom>
          <a:ln w="317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직사각형 50"/>
          <p:cNvSpPr/>
          <p:nvPr/>
        </p:nvSpPr>
        <p:spPr>
          <a:xfrm>
            <a:off x="6377058" y="3878568"/>
            <a:ext cx="806311" cy="387798"/>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400" i="1" dirty="0">
                <a:solidFill>
                  <a:schemeClr val="tx1"/>
                </a:solidFill>
                <a:latin typeface="Arial" panose="020B0604020202020204" pitchFamily="34" charset="0"/>
                <a:cs typeface="Arial" panose="020B0604020202020204" pitchFamily="34" charset="0"/>
              </a:rPr>
              <a:t>3D Printer</a:t>
            </a:r>
          </a:p>
          <a:p>
            <a:pPr algn="ctr"/>
            <a:r>
              <a:rPr lang="en-US" altLang="ko-KR" sz="1400" i="1" dirty="0">
                <a:solidFill>
                  <a:schemeClr val="tx1"/>
                </a:solidFill>
                <a:latin typeface="Arial" panose="020B0604020202020204" pitchFamily="34" charset="0"/>
                <a:cs typeface="Arial" panose="020B0604020202020204" pitchFamily="34" charset="0"/>
              </a:rPr>
              <a:t>Domain</a:t>
            </a:r>
            <a:endParaRPr lang="ko-KR" altLang="en-US" sz="1400" i="1" dirty="0">
              <a:solidFill>
                <a:schemeClr val="tx1"/>
              </a:solidFill>
              <a:latin typeface="Arial" panose="020B0604020202020204" pitchFamily="34" charset="0"/>
              <a:cs typeface="Arial" panose="020B0604020202020204" pitchFamily="34" charset="0"/>
            </a:endParaRPr>
          </a:p>
        </p:txBody>
      </p:sp>
      <p:sp>
        <p:nvSpPr>
          <p:cNvPr id="52" name="직사각형 51"/>
          <p:cNvSpPr/>
          <p:nvPr/>
        </p:nvSpPr>
        <p:spPr>
          <a:xfrm>
            <a:off x="5405733" y="1683038"/>
            <a:ext cx="476091"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Plug-in</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53" name="직사각형 52"/>
          <p:cNvSpPr/>
          <p:nvPr/>
        </p:nvSpPr>
        <p:spPr>
          <a:xfrm>
            <a:off x="7696265" y="1505382"/>
            <a:ext cx="613951"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Contents</a:t>
            </a:r>
          </a:p>
          <a:p>
            <a:pPr algn="ctr"/>
            <a:r>
              <a:rPr lang="en-US" altLang="ko-KR" sz="1200" dirty="0">
                <a:solidFill>
                  <a:schemeClr val="tx1"/>
                </a:solidFill>
                <a:latin typeface="Arial" panose="020B0604020202020204" pitchFamily="34" charset="0"/>
                <a:cs typeface="Arial" panose="020B0604020202020204" pitchFamily="34" charset="0"/>
              </a:rPr>
              <a:t>Server</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54" name="직사각형 53"/>
          <p:cNvSpPr/>
          <p:nvPr/>
        </p:nvSpPr>
        <p:spPr>
          <a:xfrm>
            <a:off x="7657794" y="6252294"/>
            <a:ext cx="690894"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3D Printer</a:t>
            </a:r>
          </a:p>
          <a:p>
            <a:pPr algn="ctr"/>
            <a:r>
              <a:rPr lang="en-US" altLang="ko-KR" sz="1200" dirty="0">
                <a:solidFill>
                  <a:schemeClr val="tx1"/>
                </a:solidFill>
                <a:latin typeface="Arial" panose="020B0604020202020204" pitchFamily="34" charset="0"/>
                <a:cs typeface="Arial" panose="020B0604020202020204" pitchFamily="34" charset="0"/>
              </a:rPr>
              <a:t>Device</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56" name="직사각형 55"/>
          <p:cNvSpPr/>
          <p:nvPr/>
        </p:nvSpPr>
        <p:spPr>
          <a:xfrm>
            <a:off x="6472358" y="2713947"/>
            <a:ext cx="635494"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DWAPI-2</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57" name="직사각형 56"/>
          <p:cNvSpPr/>
          <p:nvPr/>
        </p:nvSpPr>
        <p:spPr>
          <a:xfrm>
            <a:off x="6477434" y="4879405"/>
            <a:ext cx="635494"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DWAPI-1</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74" name="직사각형 73"/>
          <p:cNvSpPr/>
          <p:nvPr/>
        </p:nvSpPr>
        <p:spPr>
          <a:xfrm rot="16200000">
            <a:off x="8619857" y="3995441"/>
            <a:ext cx="635494"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DWAPI-3</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98" name="직선 화살표 연결선 97"/>
          <p:cNvCxnSpPr>
            <a:stCxn id="33" idx="3"/>
            <a:endCxn id="40" idx="3"/>
          </p:cNvCxnSpPr>
          <p:nvPr/>
        </p:nvCxnSpPr>
        <p:spPr>
          <a:xfrm>
            <a:off x="8482507" y="2975776"/>
            <a:ext cx="13004" cy="2159604"/>
          </a:xfrm>
          <a:prstGeom prst="bentConnector3">
            <a:avLst>
              <a:gd name="adj1" fmla="val 1800000"/>
            </a:avLst>
          </a:prstGeom>
          <a:ln w="317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4" name="모서리가 둥근 직사각형 103"/>
          <p:cNvSpPr/>
          <p:nvPr/>
        </p:nvSpPr>
        <p:spPr>
          <a:xfrm rot="16200000">
            <a:off x="7777143" y="3289203"/>
            <a:ext cx="878800"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900" b="1" dirty="0" err="1"/>
              <a:t>Auth</a:t>
            </a:r>
            <a:r>
              <a:rPr lang="en-US" altLang="ko-KR" sz="900" b="1" dirty="0"/>
              <a:t> Token</a:t>
            </a:r>
            <a:endParaRPr lang="ko-KR" altLang="en-US" sz="900" b="1" dirty="0"/>
          </a:p>
        </p:txBody>
      </p:sp>
    </p:spTree>
    <p:extLst>
      <p:ext uri="{BB962C8B-B14F-4D97-AF65-F5344CB8AC3E}">
        <p14:creationId xmlns:p14="http://schemas.microsoft.com/office/powerpoint/2010/main" val="3538610485"/>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2963</TotalTime>
  <Pages>15</Pages>
  <Words>544</Words>
  <Application>Microsoft Office PowerPoint</Application>
  <PresentationFormat>사용자 지정</PresentationFormat>
  <Paragraphs>165</Paragraphs>
  <Slides>8</Slides>
  <Notes>1</Notes>
  <HiddenSlides>0</HiddenSlides>
  <MMClips>0</MMClips>
  <ScaleCrop>false</ScaleCrop>
  <HeadingPairs>
    <vt:vector size="4" baseType="variant">
      <vt:variant>
        <vt:lpstr>테마</vt:lpstr>
      </vt:variant>
      <vt:variant>
        <vt:i4>1</vt:i4>
      </vt:variant>
      <vt:variant>
        <vt:lpstr>슬라이드 제목</vt:lpstr>
      </vt:variant>
      <vt:variant>
        <vt:i4>8</vt:i4>
      </vt:variant>
    </vt:vector>
  </HeadingPairs>
  <TitlesOfParts>
    <vt:vector size="9" baseType="lpstr">
      <vt:lpstr>OMA Template</vt:lpstr>
      <vt:lpstr>OMA-CD-DWAPI-2015-0045-INP_3DP_Architecture_for_Information    3DP Architecture for Information</vt:lpstr>
      <vt:lpstr>GotAPI Architecture (Current)</vt:lpstr>
      <vt:lpstr>GotAPI overall model (Android, Current)</vt:lpstr>
      <vt:lpstr>GotAPI(DWAPI) Architecture (Modified)</vt:lpstr>
      <vt:lpstr>GotAPI overall model (Android, Modified)</vt:lpstr>
      <vt:lpstr>Architectural Diagram</vt:lpstr>
      <vt:lpstr>Architectural Diagram</vt:lpstr>
      <vt:lpstr>DWAPI-3DP Basic data flows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Andrew Min-gyu Han</cp:lastModifiedBy>
  <cp:revision>1136</cp:revision>
  <cp:lastPrinted>1999-04-27T06:51:51Z</cp:lastPrinted>
  <dcterms:created xsi:type="dcterms:W3CDTF">2002-03-19T14:05:12Z</dcterms:created>
  <dcterms:modified xsi:type="dcterms:W3CDTF">2015-11-12T14:59:39Z</dcterms:modified>
</cp:coreProperties>
</file>