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
  </p:notesMasterIdLst>
  <p:handoutMasterIdLst>
    <p:handoutMasterId r:id="rId12"/>
  </p:handoutMasterIdLst>
  <p:sldIdLst>
    <p:sldId id="332" r:id="rId2"/>
    <p:sldId id="341" r:id="rId3"/>
    <p:sldId id="333" r:id="rId4"/>
    <p:sldId id="334" r:id="rId5"/>
    <p:sldId id="335" r:id="rId6"/>
    <p:sldId id="336" r:id="rId7"/>
    <p:sldId id="337" r:id="rId8"/>
    <p:sldId id="338" r:id="rId9"/>
    <p:sldId id="339"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2DBFE"/>
    <a:srgbClr val="000066"/>
    <a:srgbClr val="480024"/>
    <a:srgbClr val="007600"/>
    <a:srgbClr val="000000"/>
    <a:srgbClr val="7F7F7F"/>
    <a:srgbClr val="0B2200"/>
    <a:srgbClr val="C00000"/>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3189" autoAdjust="0"/>
    <p:restoredTop sz="94737" autoAdjust="0"/>
  </p:normalViewPr>
  <p:slideViewPr>
    <p:cSldViewPr>
      <p:cViewPr varScale="1">
        <p:scale>
          <a:sx n="76" d="100"/>
          <a:sy n="76" d="100"/>
        </p:scale>
        <p:origin x="-570" y="-48"/>
      </p:cViewPr>
      <p:guideLst>
        <p:guide orient="horz" pos="2208"/>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573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99983096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657244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883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043057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81797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사용자 지정 레이아웃">
    <p:spTree>
      <p:nvGrpSpPr>
        <p:cNvPr id="1" name=""/>
        <p:cNvGrpSpPr/>
        <p:nvPr/>
      </p:nvGrpSpPr>
      <p:grpSpPr>
        <a:xfrm>
          <a:off x="0" y="0"/>
          <a:ext cx="0" cy="0"/>
          <a:chOff x="0" y="0"/>
          <a:chExt cx="0" cy="0"/>
        </a:xfrm>
      </p:grpSpPr>
      <p:sp>
        <p:nvSpPr>
          <p:cNvPr id="4" name="슬라이드 번호 개체 틀 3"/>
          <p:cNvSpPr>
            <a:spLocks noGrp="1"/>
          </p:cNvSpPr>
          <p:nvPr>
            <p:ph type="sldNum" sz="quarter" idx="11"/>
          </p:nvPr>
        </p:nvSpPr>
        <p:spPr>
          <a:xfrm>
            <a:off x="7188466" y="6756177"/>
            <a:ext cx="2184718" cy="294966"/>
          </a:xfrm>
          <a:prstGeom prst="rect">
            <a:avLst/>
          </a:prstGeom>
        </p:spPr>
        <p:txBody>
          <a:bodyPr lIns="93635" tIns="46817" rIns="93635" bIns="46817"/>
          <a:lstStyle/>
          <a:p>
            <a:fld id="{57E06877-4C8A-4ABC-9FAC-E00FD093011D}" type="slidenum">
              <a:rPr lang="ko-KR" altLang="en-US" smtClean="0"/>
              <a:pPr/>
              <a:t>‹#›</a:t>
            </a:fld>
            <a:endParaRPr lang="ko-KR" altLang="en-US"/>
          </a:p>
        </p:txBody>
      </p:sp>
      <p:sp>
        <p:nvSpPr>
          <p:cNvPr id="6" name="텍스트 개체 틀 5"/>
          <p:cNvSpPr>
            <a:spLocks noGrp="1"/>
          </p:cNvSpPr>
          <p:nvPr>
            <p:ph type="body" sz="quarter" idx="12"/>
          </p:nvPr>
        </p:nvSpPr>
        <p:spPr>
          <a:xfrm>
            <a:off x="479534" y="1004694"/>
            <a:ext cx="8404796" cy="5530691"/>
          </a:xfrm>
        </p:spPr>
        <p:txBody>
          <a:bodyPr/>
          <a:lstStyle>
            <a:lvl1pPr>
              <a:lnSpc>
                <a:spcPct val="100000"/>
              </a:lnSpc>
              <a:spcBef>
                <a:spcPts val="614"/>
              </a:spcBef>
              <a:spcAft>
                <a:spcPts val="307"/>
              </a:spcAft>
              <a:defRPr/>
            </a:lvl1pPr>
            <a:lvl2pPr>
              <a:lnSpc>
                <a:spcPct val="100000"/>
              </a:lnSpc>
              <a:spcBef>
                <a:spcPts val="614"/>
              </a:spcBef>
              <a:spcAft>
                <a:spcPts val="307"/>
              </a:spcAft>
              <a:defRPr/>
            </a:lvl2pPr>
            <a:lvl3pPr>
              <a:lnSpc>
                <a:spcPct val="100000"/>
              </a:lnSpc>
              <a:spcBef>
                <a:spcPts val="614"/>
              </a:spcBef>
              <a:spcAft>
                <a:spcPts val="307"/>
              </a:spcAft>
              <a:defRPr/>
            </a:lvl3pPr>
            <a:lvl4pPr>
              <a:lnSpc>
                <a:spcPct val="100000"/>
              </a:lnSpc>
              <a:spcBef>
                <a:spcPts val="614"/>
              </a:spcBef>
              <a:spcAft>
                <a:spcPts val="307"/>
              </a:spcAft>
              <a:defRPr/>
            </a:lvl4pPr>
            <a:lvl5pPr>
              <a:lnSpc>
                <a:spcPct val="100000"/>
              </a:lnSpc>
              <a:spcBef>
                <a:spcPts val="614"/>
              </a:spcBef>
              <a:spcAft>
                <a:spcPts val="307"/>
              </a:spcAft>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7" name="제목 6"/>
          <p:cNvSpPr>
            <a:spLocks noGrp="1"/>
          </p:cNvSpPr>
          <p:nvPr>
            <p:ph type="title"/>
          </p:nvPr>
        </p:nvSpPr>
        <p:spPr/>
        <p:txBody>
          <a:bodyPr/>
          <a:lstStyle/>
          <a:p>
            <a:r>
              <a:rPr lang="ko-KR" altLang="en-US" smtClean="0"/>
              <a:t>마스터 제목 스타일 편집</a:t>
            </a:r>
            <a:endParaRPr lang="ko-KR" altLang="en-US"/>
          </a:p>
        </p:txBody>
      </p:sp>
      <p:sp>
        <p:nvSpPr>
          <p:cNvPr id="9" name="바닥글 개체 틀 4"/>
          <p:cNvSpPr>
            <a:spLocks noGrp="1"/>
          </p:cNvSpPr>
          <p:nvPr>
            <p:ph type="ftr" sz="quarter" idx="3"/>
          </p:nvPr>
        </p:nvSpPr>
        <p:spPr>
          <a:xfrm>
            <a:off x="0" y="6756177"/>
            <a:ext cx="9363075" cy="294966"/>
          </a:xfrm>
          <a:prstGeom prst="rect">
            <a:avLst/>
          </a:prstGeom>
        </p:spPr>
        <p:txBody>
          <a:bodyPr vert="horz" lIns="93635" tIns="46817" rIns="93635" bIns="46817" rtlCol="0" anchor="ctr"/>
          <a:lstStyle>
            <a:lvl1pPr algn="ctr">
              <a:defRPr sz="800">
                <a:solidFill>
                  <a:schemeClr val="bg1">
                    <a:lumMod val="50000"/>
                  </a:schemeClr>
                </a:solidFill>
              </a:defRPr>
            </a:lvl1pPr>
          </a:lstStyle>
          <a:p>
            <a:r>
              <a:rPr lang="en-US" altLang="ko-KR" dirty="0" smtClean="0"/>
              <a:t>Andrew Min-</a:t>
            </a:r>
            <a:r>
              <a:rPr lang="en-US" altLang="ko-KR" dirty="0" err="1" smtClean="0"/>
              <a:t>gyu</a:t>
            </a:r>
            <a:r>
              <a:rPr lang="en-US" altLang="ko-KR" dirty="0" smtClean="0"/>
              <a:t> Han, </a:t>
            </a:r>
            <a:r>
              <a:rPr lang="en-US" altLang="ko-KR" dirty="0" err="1" smtClean="0"/>
              <a:t>Hansung</a:t>
            </a:r>
            <a:r>
              <a:rPr lang="en-US" altLang="ko-KR" dirty="0" smtClean="0"/>
              <a:t> Univ. Copyrightⓒ2015 All rights are reserved.</a:t>
            </a:r>
            <a:endParaRPr lang="ko-KR" altLang="en-US" dirty="0"/>
          </a:p>
        </p:txBody>
      </p:sp>
    </p:spTree>
    <p:extLst>
      <p:ext uri="{BB962C8B-B14F-4D97-AF65-F5344CB8AC3E}">
        <p14:creationId xmlns:p14="http://schemas.microsoft.com/office/powerpoint/2010/main" val="15592096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85874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28715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82125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08243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385621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164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6921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07341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3"/>
          <p:cNvSpPr>
            <a:spLocks noChangeArrowheads="1"/>
          </p:cNvSpPr>
          <p:nvPr userDrawn="1"/>
        </p:nvSpPr>
        <p:spPr bwMode="auto">
          <a:xfrm>
            <a:off x="0" y="6619875"/>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sz="1000" b="1" dirty="0">
                <a:cs typeface="Times New Roman" pitchFamily="18" charset="0"/>
              </a:rPr>
              <a:t>© </a:t>
            </a:r>
            <a:r>
              <a:rPr lang="en-GB" sz="1000" b="1" dirty="0" smtClean="0">
                <a:cs typeface="Times New Roman" pitchFamily="18" charset="0"/>
              </a:rPr>
              <a:t>2015 </a:t>
            </a:r>
            <a:r>
              <a:rPr lang="en-GB" sz="1000" b="1" dirty="0">
                <a:cs typeface="Times New Roman" pitchFamily="18" charset="0"/>
              </a:rPr>
              <a:t>Open Mobile Alliance Ltd. All Rights Reserved.</a:t>
            </a:r>
            <a:endParaRPr lang="en-US" sz="1000" b="1" dirty="0"/>
          </a:p>
          <a:p>
            <a:pPr defTabSz="403225">
              <a:tabLst>
                <a:tab pos="5372100" algn="ctr"/>
                <a:tab pos="9182100" algn="r"/>
              </a:tabLst>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028" name="Rectangle 24"/>
          <p:cNvSpPr>
            <a:spLocks noChangeArrowheads="1"/>
          </p:cNvSpPr>
          <p:nvPr userDrawn="1"/>
        </p:nvSpPr>
        <p:spPr bwMode="auto">
          <a:xfrm>
            <a:off x="4724400" y="6619875"/>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sz="1800" b="1" dirty="0" smtClean="0">
                <a:latin typeface="Arial Narrow" pitchFamily="34" charset="0"/>
              </a:rPr>
              <a:t>OMA-CD-DWAPI-2015-0045R01</a:t>
            </a:r>
            <a:endParaRPr lang="en-US" sz="1800" b="1" dirty="0">
              <a:solidFill>
                <a:srgbClr val="FF0000"/>
              </a:solidFill>
              <a:latin typeface="Arial Narrow" pitchFamily="34" charset="0"/>
            </a:endParaRPr>
          </a:p>
        </p:txBody>
      </p:sp>
      <p:sp>
        <p:nvSpPr>
          <p:cNvPr id="1029" name="Rectangle 25"/>
          <p:cNvSpPr>
            <a:spLocks noChangeArrowheads="1"/>
          </p:cNvSpPr>
          <p:nvPr userDrawn="1"/>
        </p:nvSpPr>
        <p:spPr bwMode="auto">
          <a:xfrm>
            <a:off x="8001000" y="6619875"/>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sz="1800" b="1" dirty="0">
                <a:latin typeface="Arial Narrow" pitchFamily="34" charset="0"/>
              </a:rPr>
              <a:t>Slide #</a:t>
            </a:r>
            <a:fld id="{D6B52A71-AABD-435F-8AC2-B0CF82CDFA0A}" type="slidenum">
              <a:rPr lang="en-US" sz="1800" b="1">
                <a:latin typeface="Arial Narrow" pitchFamily="34" charset="0"/>
              </a:rPr>
              <a:pPr algn="r" defTabSz="403225">
                <a:tabLst>
                  <a:tab pos="5372100" algn="ctr"/>
                  <a:tab pos="9182100" algn="r"/>
                </a:tabLst>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[OMA-Template-TPslides-20110101-I]</a:t>
            </a:r>
            <a:endParaRPr lang="en-US" sz="1800" b="1" dirty="0">
              <a:latin typeface="Arial Narrow" pitchFamily="34" charset="0"/>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GB"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GB" dirty="0" smtClean="0"/>
              <a:t>1st Level Bullet</a:t>
            </a:r>
          </a:p>
          <a:p>
            <a:pPr lvl="1"/>
            <a:r>
              <a:rPr lang="en-GB" dirty="0" smtClean="0"/>
              <a:t>2nd Level Bullet</a:t>
            </a:r>
          </a:p>
          <a:p>
            <a:pPr lvl="2"/>
            <a:r>
              <a:rPr lang="en-GB" dirty="0" smtClean="0"/>
              <a:t>3rd Level Bullet</a:t>
            </a:r>
          </a:p>
          <a:p>
            <a:pPr lvl="3"/>
            <a:r>
              <a:rPr lang="en-GB" dirty="0" smtClean="0"/>
              <a:t>4th Level Bullet</a:t>
            </a:r>
          </a:p>
          <a:p>
            <a:pPr lvl="4"/>
            <a:r>
              <a:rPr lang="en-GB" dirty="0" smtClean="0"/>
              <a:t>5th Level Bullet</a:t>
            </a:r>
          </a:p>
        </p:txBody>
      </p:sp>
      <p:sp>
        <p:nvSpPr>
          <p:cNvPr id="1032"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dirty="0"/>
          </a:p>
        </p:txBody>
      </p:sp>
      <p:sp>
        <p:nvSpPr>
          <p:cNvPr id="1033"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GB"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Font typeface="Arial Narrow" panose="020B0606020202030204" pitchFamily="34" charset="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Font typeface="Arial Narrow" panose="020B0606020202030204" pitchFamily="34" charset="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andy.han@kwisa.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google.co.kr/url?sa=i&amp;rct=j&amp;q=&amp;esrc=s&amp;source=images&amp;cd=&amp;cad=rja&amp;uact=8&amp;ved=0CAcQjRxqFQoTCMy4sd7rusgCFcislAoddEUEIw&amp;url=http://bizion.mk.co.kr/bbs/board.php?bo_table%3Dproduct%26wr_id%3D675&amp;psig=AFQjCNHiqWCizCEP_RSXVgYdH8dPMhSBkg&amp;ust=1444667436416869" TargetMode="External"/><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hyperlink" Target="http://www.google.co.kr/url?sa=i&amp;rct=j&amp;q=&amp;esrc=s&amp;frm=1&amp;source=images&amp;cd=&amp;cad=rja&amp;docid=v6sLPENLt59BQM&amp;tbnid=hpdy9_Opq9OtGM:&amp;ved=0CAUQjRw&amp;url=http://colouringbook.org/art/svg/coloring-book/internet-cloud-wall-paper-scallywag-february-2012-coloring-book-colouring-sheet-coloring-book-colouring-page-colouringbook-org-svg/&amp;ei=tWh9Ucr5MIqeiAeJ8YGYBg&amp;psig=AFQjCNFrMsZ1f0I299bJtLn2NobQZ_Ri7A&amp;ust=1367259285381670" TargetMode="External"/><Relationship Id="rId5" Type="http://schemas.openxmlformats.org/officeDocument/2006/relationships/image" Target="../media/image7.wmf"/><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hyperlink" Target="http://www.google.co.kr/url?sa=i&amp;rct=j&amp;q=&amp;esrc=s&amp;frm=1&amp;source=images&amp;cd=&amp;cad=rja&amp;docid=v6sLPENLt59BQM&amp;tbnid=hpdy9_Opq9OtGM:&amp;ved=0CAUQjRw&amp;url=http://colouringbook.org/art/svg/coloring-book/internet-cloud-wall-paper-scallywag-february-2012-coloring-book-colouring-sheet-coloring-book-colouring-page-colouringbook-org-svg/&amp;ei=tWh9Ucr5MIqeiAeJ8YGYBg&amp;psig=AFQjCNFrMsZ1f0I299bJtLn2NobQZ_Ri7A&amp;ust=1367259285381670" TargetMode="External"/><Relationship Id="rId5" Type="http://schemas.openxmlformats.org/officeDocument/2006/relationships/image" Target="../media/image9.jpeg"/><Relationship Id="rId4" Type="http://schemas.openxmlformats.org/officeDocument/2006/relationships/hyperlink" Target="http://www.google.co.kr/url?sa=i&amp;rct=j&amp;q=&amp;esrc=s&amp;source=images&amp;cd=&amp;cad=rja&amp;uact=8&amp;ved=0CAcQjRxqFQoTCMy4sd7rusgCFcislAoddEUEIw&amp;url=http://bizion.mk.co.kr/bbs/board.php?bo_table%3Dproduct%26wr_id%3D675&amp;psig=AFQjCNHiqWCizCEP_RSXVgYdH8dPMhSBkg&amp;ust=1444667436416869"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42938" y="1758950"/>
            <a:ext cx="8077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defRPr/>
            </a:pPr>
            <a:r>
              <a:rPr lang="en-US" sz="2000" b="1" dirty="0">
                <a:latin typeface="Tahoma" pitchFamily="34" charset="0"/>
              </a:rPr>
              <a:t>	Submitted To:	</a:t>
            </a:r>
            <a:r>
              <a:rPr lang="en-US" sz="2000" b="1" dirty="0" smtClean="0">
                <a:latin typeface="Tahoma" pitchFamily="34" charset="0"/>
              </a:rPr>
              <a:t>CD</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Date:	</a:t>
            </a:r>
            <a:r>
              <a:rPr lang="en-US" sz="2000" b="1" dirty="0" smtClean="0">
                <a:latin typeface="Tahoma" pitchFamily="34" charset="0"/>
              </a:rPr>
              <a:t>12 Nov 2015</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Availability:	    Public 	  OMA Confidential</a:t>
            </a:r>
          </a:p>
          <a:p>
            <a:pPr defTabSz="762000">
              <a:lnSpc>
                <a:spcPct val="95000"/>
              </a:lnSpc>
              <a:spcAft>
                <a:spcPct val="35000"/>
              </a:spcAft>
              <a:tabLst>
                <a:tab pos="1827213" algn="r"/>
                <a:tab pos="1939925" algn="l"/>
              </a:tabLst>
              <a:defRPr/>
            </a:pPr>
            <a:r>
              <a:rPr lang="en-US" sz="2000" b="1" dirty="0">
                <a:latin typeface="Tahoma" pitchFamily="34" charset="0"/>
              </a:rPr>
              <a:t>	Contact:	</a:t>
            </a:r>
            <a:r>
              <a:rPr lang="en-US" sz="2000" b="1" dirty="0" err="1">
                <a:latin typeface="Tahoma" pitchFamily="34" charset="0"/>
              </a:rPr>
              <a:t>Seung</a:t>
            </a:r>
            <a:r>
              <a:rPr lang="en-US" sz="2000" b="1" dirty="0">
                <a:latin typeface="Tahoma" pitchFamily="34" charset="0"/>
              </a:rPr>
              <a:t> </a:t>
            </a:r>
            <a:r>
              <a:rPr lang="en-US" sz="2000" b="1" dirty="0" err="1">
                <a:latin typeface="Tahoma" pitchFamily="34" charset="0"/>
              </a:rPr>
              <a:t>Wook</a:t>
            </a:r>
            <a:r>
              <a:rPr lang="en-US" sz="2000" b="1" dirty="0">
                <a:latin typeface="Tahoma" pitchFamily="34" charset="0"/>
              </a:rPr>
              <a:t> Lee, ETRI, tajinet@etri.re.kr</a:t>
            </a:r>
          </a:p>
          <a:p>
            <a:pPr defTabSz="762000">
              <a:lnSpc>
                <a:spcPct val="95000"/>
              </a:lnSpc>
              <a:spcAft>
                <a:spcPct val="35000"/>
              </a:spcAft>
              <a:tabLst>
                <a:tab pos="1827213" algn="r"/>
                <a:tab pos="1939925" algn="l"/>
              </a:tabLst>
              <a:defRPr/>
            </a:pPr>
            <a:r>
              <a:rPr lang="en-US" sz="2000" b="1" dirty="0" smtClean="0">
                <a:latin typeface="Tahoma" pitchFamily="34" charset="0"/>
              </a:rPr>
              <a:t>                          Chang </a:t>
            </a:r>
            <a:r>
              <a:rPr lang="en-US" sz="2000" b="1" dirty="0">
                <a:latin typeface="Tahoma" pitchFamily="34" charset="0"/>
              </a:rPr>
              <a:t>Jun </a:t>
            </a:r>
            <a:r>
              <a:rPr lang="en-US" sz="2000" b="1" dirty="0" err="1">
                <a:latin typeface="Tahoma" pitchFamily="34" charset="0"/>
              </a:rPr>
              <a:t>Park,ETRI</a:t>
            </a:r>
            <a:r>
              <a:rPr lang="en-US" sz="2000" b="1" dirty="0">
                <a:latin typeface="Tahoma" pitchFamily="34" charset="0"/>
              </a:rPr>
              <a:t>,  chjpark@etri.re.kr</a:t>
            </a:r>
          </a:p>
          <a:p>
            <a:pPr defTabSz="762000">
              <a:lnSpc>
                <a:spcPct val="95000"/>
              </a:lnSpc>
              <a:spcAft>
                <a:spcPct val="35000"/>
              </a:spcAft>
              <a:tabLst>
                <a:tab pos="1827213" algn="r"/>
                <a:tab pos="1939925" algn="l"/>
              </a:tabLst>
              <a:defRPr/>
            </a:pPr>
            <a:r>
              <a:rPr lang="en-US" sz="2000" b="1" dirty="0" smtClean="0">
                <a:latin typeface="Tahoma" pitchFamily="34" charset="0"/>
              </a:rPr>
              <a:t>                          </a:t>
            </a:r>
            <a:r>
              <a:rPr lang="en-US" sz="2000" b="1" dirty="0" err="1" smtClean="0">
                <a:latin typeface="Tahoma" pitchFamily="34" charset="0"/>
              </a:rPr>
              <a:t>Jin</a:t>
            </a:r>
            <a:r>
              <a:rPr lang="en-US" sz="2000" b="1" dirty="0" smtClean="0">
                <a:latin typeface="Tahoma" pitchFamily="34" charset="0"/>
              </a:rPr>
              <a:t> </a:t>
            </a:r>
            <a:r>
              <a:rPr lang="en-US" sz="2000" b="1" dirty="0">
                <a:latin typeface="Tahoma" pitchFamily="34" charset="0"/>
              </a:rPr>
              <a:t>Sung Choi, ETRI, </a:t>
            </a:r>
            <a:r>
              <a:rPr lang="en-US" sz="2000" b="1" dirty="0" smtClean="0">
                <a:latin typeface="Tahoma" pitchFamily="34" charset="0"/>
              </a:rPr>
              <a:t>jin1025@etri.re.kr</a:t>
            </a:r>
          </a:p>
          <a:p>
            <a:pPr defTabSz="762000">
              <a:lnSpc>
                <a:spcPct val="95000"/>
              </a:lnSpc>
              <a:spcAft>
                <a:spcPct val="35000"/>
              </a:spcAft>
              <a:tabLst>
                <a:tab pos="1827213" algn="r"/>
                <a:tab pos="1939925" algn="l"/>
              </a:tabLst>
              <a:defRPr/>
            </a:pPr>
            <a:r>
              <a:rPr lang="en-US" sz="2000" b="1" dirty="0">
                <a:latin typeface="Tahoma" pitchFamily="34" charset="0"/>
              </a:rPr>
              <a:t> </a:t>
            </a:r>
            <a:r>
              <a:rPr lang="en-US" sz="2000" b="1" dirty="0" smtClean="0">
                <a:latin typeface="Tahoma" pitchFamily="34" charset="0"/>
              </a:rPr>
              <a:t>                         Andrew Min-</a:t>
            </a:r>
            <a:r>
              <a:rPr lang="en-US" sz="2000" b="1" dirty="0" err="1" smtClean="0">
                <a:latin typeface="Tahoma" pitchFamily="34" charset="0"/>
              </a:rPr>
              <a:t>gyu</a:t>
            </a:r>
            <a:r>
              <a:rPr lang="en-US" sz="2000" b="1" dirty="0" smtClean="0">
                <a:latin typeface="Tahoma" pitchFamily="34" charset="0"/>
              </a:rPr>
              <a:t> Han, </a:t>
            </a:r>
            <a:r>
              <a:rPr lang="en-US" sz="2000" b="1" dirty="0" smtClean="0">
                <a:latin typeface="Tahoma" pitchFamily="34" charset="0"/>
                <a:hlinkClick r:id="rId4"/>
              </a:rPr>
              <a:t>andy.han@kwisa.org</a:t>
            </a:r>
            <a:r>
              <a:rPr lang="en-US" sz="2000" b="1" dirty="0" smtClean="0">
                <a:latin typeface="Tahoma" pitchFamily="34" charset="0"/>
              </a:rPr>
              <a:t>     </a:t>
            </a:r>
          </a:p>
          <a:p>
            <a:pPr defTabSz="762000">
              <a:lnSpc>
                <a:spcPct val="95000"/>
              </a:lnSpc>
              <a:spcAft>
                <a:spcPct val="35000"/>
              </a:spcAft>
              <a:tabLst>
                <a:tab pos="1827213" algn="r"/>
                <a:tab pos="1939925" algn="l"/>
              </a:tabLst>
              <a:defRPr/>
            </a:pPr>
            <a:r>
              <a:rPr lang="en-US" sz="2000" b="1" dirty="0">
                <a:latin typeface="Tahoma" pitchFamily="34" charset="0"/>
              </a:rPr>
              <a:t>	Source:	</a:t>
            </a:r>
            <a:r>
              <a:rPr lang="en-US" sz="2000" b="1" dirty="0" smtClean="0">
                <a:latin typeface="Tahoma" pitchFamily="34" charset="0"/>
              </a:rPr>
              <a:t>ETRI, KWISA</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mj-lt"/>
              </a:rPr>
              <a:t>		</a:t>
            </a:r>
          </a:p>
          <a:p>
            <a:pPr defTabSz="762000">
              <a:lnSpc>
                <a:spcPct val="95000"/>
              </a:lnSpc>
              <a:spcAft>
                <a:spcPct val="35000"/>
              </a:spcAft>
              <a:tabLst>
                <a:tab pos="1827213" algn="r"/>
                <a:tab pos="1939925" algn="l"/>
              </a:tabLst>
              <a:defRPr/>
            </a:pPr>
            <a:r>
              <a:rPr lang="en-US" sz="2000" b="1" dirty="0">
                <a:latin typeface="+mj-lt"/>
              </a:rPr>
              <a:t>		</a:t>
            </a:r>
            <a:endParaRPr lang="es-ES" sz="2000" b="1" dirty="0">
              <a:latin typeface="+mj-lt"/>
            </a:endParaRPr>
          </a:p>
          <a:p>
            <a:pPr defTabSz="762000">
              <a:lnSpc>
                <a:spcPct val="95000"/>
              </a:lnSpc>
              <a:spcAft>
                <a:spcPct val="35000"/>
              </a:spcAft>
              <a:tabLst>
                <a:tab pos="1827213" algn="r"/>
                <a:tab pos="1939925" algn="l"/>
              </a:tabLst>
              <a:defRPr/>
            </a:pPr>
            <a:endParaRPr lang="en-US" sz="2000" dirty="0">
              <a:latin typeface="+mj-lt"/>
            </a:endParaRPr>
          </a:p>
          <a:p>
            <a:pPr defTabSz="762000">
              <a:lnSpc>
                <a:spcPct val="95000"/>
              </a:lnSpc>
              <a:spcAft>
                <a:spcPct val="35000"/>
              </a:spcAft>
              <a:tabLst>
                <a:tab pos="1827213" algn="r"/>
                <a:tab pos="1939925" algn="l"/>
              </a:tabLst>
              <a:defRPr/>
            </a:pPr>
            <a:endParaRPr lang="en-US" sz="2000" b="1" dirty="0">
              <a:latin typeface="Tahoma" pitchFamily="34" charset="0"/>
            </a:endParaRPr>
          </a:p>
        </p:txBody>
      </p:sp>
      <p:sp>
        <p:nvSpPr>
          <p:cNvPr id="2052" name="Rectangle 4"/>
          <p:cNvSpPr>
            <a:spLocks noGrp="1" noChangeArrowheads="1"/>
          </p:cNvSpPr>
          <p:nvPr>
            <p:ph type="ctrTitle"/>
          </p:nvPr>
        </p:nvSpPr>
        <p:spPr>
          <a:xfrm>
            <a:off x="0" y="228600"/>
            <a:ext cx="9363075" cy="1377950"/>
          </a:xfrm>
          <a:noFill/>
        </p:spPr>
        <p:txBody>
          <a:bodyPr anchor="t"/>
          <a:lstStyle/>
          <a:p>
            <a:r>
              <a:rPr lang="en-US" sz="2400" dirty="0" smtClean="0"/>
              <a:t>OMA-CD-DWAPI-2015-0045R01-INP_3DP_Architecture_for_Information </a:t>
            </a:r>
            <a:r>
              <a:rPr lang="en-US" sz="2400" dirty="0" smtClean="0"/>
              <a:t/>
            </a:r>
            <a:br>
              <a:rPr lang="en-US" sz="2400" dirty="0" smtClean="0"/>
            </a:br>
            <a:r>
              <a:rPr lang="en-US" sz="1000" dirty="0" smtClean="0"/>
              <a:t> </a:t>
            </a:r>
            <a:r>
              <a:rPr lang="en-US" sz="2400" dirty="0" smtClean="0"/>
              <a:t/>
            </a:r>
            <a:br>
              <a:rPr lang="en-US" sz="2400" dirty="0" smtClean="0"/>
            </a:br>
            <a:r>
              <a:rPr lang="en-US" dirty="0" smtClean="0"/>
              <a:t>3DP Architecture for Information</a:t>
            </a:r>
            <a:endParaRPr lang="en-US" sz="2400" dirty="0" smtClean="0"/>
          </a:p>
        </p:txBody>
      </p:sp>
      <p:sp>
        <p:nvSpPr>
          <p:cNvPr id="2053" name="Text Box 5"/>
          <p:cNvSpPr txBox="1">
            <a:spLocks noChangeArrowheads="1"/>
          </p:cNvSpPr>
          <p:nvPr/>
        </p:nvSpPr>
        <p:spPr bwMode="auto">
          <a:xfrm>
            <a:off x="2641600" y="25527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r>
              <a:rPr lang="en-GB" altLang="ko-KR" sz="1800" b="1" dirty="0">
                <a:solidFill>
                  <a:srgbClr val="800000"/>
                </a:solidFill>
                <a:latin typeface="Tahoma" pitchFamily="34" charset="0"/>
              </a:rPr>
              <a:t>X</a:t>
            </a:r>
          </a:p>
        </p:txBody>
      </p:sp>
      <p:sp>
        <p:nvSpPr>
          <p:cNvPr id="2054" name="Text Box 6"/>
          <p:cNvSpPr txBox="1">
            <a:spLocks noChangeArrowheads="1"/>
          </p:cNvSpPr>
          <p:nvPr/>
        </p:nvSpPr>
        <p:spPr bwMode="auto">
          <a:xfrm>
            <a:off x="4376738" y="255270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endParaRPr lang="en-GB" sz="1800" b="1" dirty="0">
              <a:solidFill>
                <a:srgbClr val="800000"/>
              </a:solidFill>
              <a:latin typeface="Tahoma" pitchFamily="34" charset="0"/>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spcBef>
                <a:spcPct val="35000"/>
              </a:spcBef>
            </a:pPr>
            <a:r>
              <a:rPr lang="en-US" sz="900" dirty="0">
                <a:cs typeface="Times New Roman" pitchFamily="18" charset="0"/>
              </a:rPr>
              <a:t>USE OF THIS DOCUMENT BY NON-OMA MEMBERS IS SUBJECT TO ALL OF THE TERMS AND CONDITIONS OF THE USE AGREEMENT (located at </a:t>
            </a:r>
            <a:r>
              <a:rPr lang="en-US" sz="900" dirty="0">
                <a:cs typeface="Times New Roman" pitchFamily="18" charset="0"/>
                <a:hlinkClick r:id="rId5"/>
              </a:rPr>
              <a:t>http://www.openmobilealliance.org/UseAgreement.html</a:t>
            </a:r>
            <a:r>
              <a:rPr lang="en-US" sz="900" dirty="0">
                <a:cs typeface="Times New Roman" pitchFamily="18" charset="0"/>
              </a:rPr>
              <a:t>) AND IF YOU HAVE NOT AGREED TO THE TERMS OF THE USE AGREEMENT, YOU DO NOT HAVE THE RIGHT TO USE, COPY OR DISTRIBUTE THIS DOCUMENT.</a:t>
            </a:r>
          </a:p>
          <a:p>
            <a:pPr>
              <a:spcBef>
                <a:spcPct val="35000"/>
              </a:spcBef>
            </a:pPr>
            <a:r>
              <a:rPr lang="en-US" sz="900" dirty="0">
                <a:cs typeface="Times New Roman" pitchFamily="18" charset="0"/>
              </a:rPr>
              <a:t>THIS DOCUMENT IS PROVIDED ON AN "AS IS" "AS AVAILABLE" AND "WITH ALL FAULTS" BASIS.</a:t>
            </a:r>
            <a:endParaRPr lang="en-US" sz="900" dirty="0"/>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35000"/>
              </a:spcBef>
            </a:pPr>
            <a:r>
              <a:rPr lang="en-US" sz="900" b="1" dirty="0">
                <a:cs typeface="Times New Roman" pitchFamily="18" charset="0"/>
              </a:rPr>
              <a:t>Intellectual Property Rights</a:t>
            </a:r>
          </a:p>
          <a:p>
            <a:pPr>
              <a:spcBef>
                <a:spcPct val="35000"/>
              </a:spcBef>
            </a:pPr>
            <a:r>
              <a:rPr lang="en-US"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タイトル 1"/>
          <p:cNvSpPr>
            <a:spLocks noGrp="1"/>
          </p:cNvSpPr>
          <p:nvPr>
            <p:ph type="title"/>
          </p:nvPr>
        </p:nvSpPr>
        <p:spPr/>
        <p:txBody>
          <a:bodyPr/>
          <a:lstStyle/>
          <a:p>
            <a:r>
              <a:rPr kumimoji="1" lang="en-US" altLang="ja-JP" dirty="0" smtClean="0">
                <a:ea typeface="ＭＳ Ｐゴシック" charset="-128"/>
              </a:rPr>
              <a:t>DWAPI </a:t>
            </a:r>
            <a:r>
              <a:rPr kumimoji="1" lang="en-US" altLang="ja-JP" dirty="0" smtClean="0">
                <a:ea typeface="ＭＳ Ｐゴシック" charset="-128"/>
              </a:rPr>
              <a:t>Spec </a:t>
            </a:r>
            <a:r>
              <a:rPr kumimoji="1" lang="en-US" altLang="ja-JP" dirty="0" smtClean="0">
                <a:ea typeface="ＭＳ Ｐゴシック" charset="-128"/>
              </a:rPr>
              <a:t>Organization (Overall)</a:t>
            </a:r>
            <a:endParaRPr kumimoji="1" lang="ja-JP" altLang="en-US" dirty="0" smtClean="0">
              <a:ea typeface="ＭＳ Ｐゴシック" charset="-128"/>
            </a:endParaRPr>
          </a:p>
        </p:txBody>
      </p:sp>
      <p:sp>
        <p:nvSpPr>
          <p:cNvPr id="4" name="メモ 3"/>
          <p:cNvSpPr/>
          <p:nvPr/>
        </p:nvSpPr>
        <p:spPr bwMode="auto">
          <a:xfrm>
            <a:off x="2446337" y="1371600"/>
            <a:ext cx="889000" cy="508000"/>
          </a:xfrm>
          <a:prstGeom prst="foldedCorner">
            <a:avLst/>
          </a:prstGeom>
          <a:solidFill>
            <a:srgbClr val="CCFFFF"/>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defRPr/>
            </a:pPr>
            <a:r>
              <a:rPr lang="en-US" altLang="ja-JP" sz="1000" smtClean="0">
                <a:ea typeface="ＭＳ Ｐゴシック" charset="-128"/>
              </a:rPr>
              <a:t>GotAPI 1.0</a:t>
            </a:r>
            <a:endParaRPr lang="ja-JP" altLang="en-US" sz="1000" smtClean="0">
              <a:ea typeface="ＭＳ Ｐゴシック" charset="-128"/>
            </a:endParaRPr>
          </a:p>
        </p:txBody>
      </p:sp>
      <p:sp>
        <p:nvSpPr>
          <p:cNvPr id="7" name="メモ 6"/>
          <p:cNvSpPr/>
          <p:nvPr/>
        </p:nvSpPr>
        <p:spPr bwMode="auto">
          <a:xfrm>
            <a:off x="4211637" y="2565400"/>
            <a:ext cx="1092200" cy="508000"/>
          </a:xfrm>
          <a:prstGeom prst="foldedCorner">
            <a:avLst/>
          </a:prstGeom>
          <a:solidFill>
            <a:srgbClr val="FFFFCC"/>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defRPr/>
            </a:pPr>
            <a:r>
              <a:rPr lang="en-US" altLang="ja-JP" sz="1000" smtClean="0">
                <a:ea typeface="ＭＳ Ｐゴシック" charset="-128"/>
              </a:rPr>
              <a:t>DWAPI-PCH</a:t>
            </a:r>
          </a:p>
          <a:p>
            <a:pPr algn="ctr">
              <a:defRPr/>
            </a:pPr>
            <a:r>
              <a:rPr lang="en-US" altLang="ja-JP" sz="1000" smtClean="0">
                <a:ea typeface="ＭＳ Ｐゴシック" charset="-128"/>
              </a:rPr>
              <a:t>RD</a:t>
            </a:r>
            <a:endParaRPr lang="ja-JP" altLang="en-US" sz="1000" smtClean="0">
              <a:ea typeface="ＭＳ Ｐゴシック" charset="-128"/>
            </a:endParaRPr>
          </a:p>
        </p:txBody>
      </p:sp>
      <p:sp>
        <p:nvSpPr>
          <p:cNvPr id="8" name="メモ 7"/>
          <p:cNvSpPr/>
          <p:nvPr/>
        </p:nvSpPr>
        <p:spPr bwMode="auto">
          <a:xfrm>
            <a:off x="2446337" y="2984500"/>
            <a:ext cx="1092200" cy="508000"/>
          </a:xfrm>
          <a:prstGeom prst="foldedCorner">
            <a:avLst/>
          </a:prstGeom>
          <a:solidFill>
            <a:srgbClr val="FFFFCC"/>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defRPr/>
            </a:pPr>
            <a:r>
              <a:rPr lang="en-US" altLang="ja-JP" sz="1000" smtClean="0">
                <a:ea typeface="ＭＳ Ｐゴシック" charset="-128"/>
              </a:rPr>
              <a:t>DWAPI-PCH</a:t>
            </a:r>
          </a:p>
          <a:p>
            <a:pPr algn="ctr">
              <a:defRPr/>
            </a:pPr>
            <a:r>
              <a:rPr lang="en-US" altLang="ja-JP" sz="1000" smtClean="0">
                <a:ea typeface="ＭＳ Ｐゴシック" charset="-128"/>
              </a:rPr>
              <a:t>RD/AD</a:t>
            </a:r>
            <a:endParaRPr lang="ja-JP" altLang="en-US" sz="1000" smtClean="0">
              <a:ea typeface="ＭＳ Ｐゴシック" charset="-128"/>
            </a:endParaRPr>
          </a:p>
        </p:txBody>
      </p:sp>
      <p:sp>
        <p:nvSpPr>
          <p:cNvPr id="9" name="メモ 8"/>
          <p:cNvSpPr/>
          <p:nvPr/>
        </p:nvSpPr>
        <p:spPr bwMode="auto">
          <a:xfrm>
            <a:off x="2446337" y="4127500"/>
            <a:ext cx="1092200" cy="596900"/>
          </a:xfrm>
          <a:prstGeom prst="foldedCorner">
            <a:avLst/>
          </a:prstGeom>
          <a:solidFill>
            <a:srgbClr val="FFFFCC"/>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lgn="ctr">
              <a:defRPr/>
            </a:pPr>
            <a:r>
              <a:rPr lang="en-US" altLang="ja-JP" sz="1000" dirty="0"/>
              <a:t>DWAPI-PCH</a:t>
            </a:r>
          </a:p>
          <a:p>
            <a:pPr algn="ctr">
              <a:defRPr/>
            </a:pPr>
            <a:r>
              <a:rPr lang="en-US" altLang="ja-JP" sz="1000" dirty="0"/>
              <a:t>Thermometer API</a:t>
            </a:r>
          </a:p>
        </p:txBody>
      </p:sp>
      <p:sp>
        <p:nvSpPr>
          <p:cNvPr id="10" name="メモ 9"/>
          <p:cNvSpPr/>
          <p:nvPr/>
        </p:nvSpPr>
        <p:spPr bwMode="auto">
          <a:xfrm>
            <a:off x="3830637" y="4127500"/>
            <a:ext cx="1092200" cy="596900"/>
          </a:xfrm>
          <a:prstGeom prst="foldedCorner">
            <a:avLst/>
          </a:prstGeom>
          <a:solidFill>
            <a:srgbClr val="FFFFCC"/>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lgn="ctr">
              <a:defRPr/>
            </a:pPr>
            <a:r>
              <a:rPr lang="en-US" altLang="ja-JP" sz="1000" dirty="0"/>
              <a:t>DWAPI-PCH</a:t>
            </a:r>
          </a:p>
          <a:p>
            <a:pPr algn="ctr">
              <a:defRPr/>
            </a:pPr>
            <a:r>
              <a:rPr lang="en-US" altLang="ja-JP" sz="1000" dirty="0"/>
              <a:t>Pulse Oximeter API</a:t>
            </a:r>
          </a:p>
        </p:txBody>
      </p:sp>
      <p:sp>
        <p:nvSpPr>
          <p:cNvPr id="11" name="メモ 10"/>
          <p:cNvSpPr/>
          <p:nvPr/>
        </p:nvSpPr>
        <p:spPr bwMode="auto">
          <a:xfrm>
            <a:off x="5075237" y="4140200"/>
            <a:ext cx="1092200" cy="596900"/>
          </a:xfrm>
          <a:prstGeom prst="foldedCorner">
            <a:avLst/>
          </a:prstGeom>
          <a:solidFill>
            <a:srgbClr val="FFFFCC"/>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lgn="ctr">
              <a:defRPr/>
            </a:pPr>
            <a:r>
              <a:rPr lang="en-US" altLang="ja-JP" sz="1000" dirty="0"/>
              <a:t>DWAPI-PCH</a:t>
            </a:r>
          </a:p>
          <a:p>
            <a:pPr algn="ctr">
              <a:defRPr/>
            </a:pPr>
            <a:r>
              <a:rPr lang="en-US" altLang="ja-JP" sz="1000" dirty="0"/>
              <a:t>Weight Scale &amp; BCA API</a:t>
            </a:r>
          </a:p>
        </p:txBody>
      </p:sp>
      <p:sp>
        <p:nvSpPr>
          <p:cNvPr id="12" name="メモ 11"/>
          <p:cNvSpPr/>
          <p:nvPr/>
        </p:nvSpPr>
        <p:spPr bwMode="auto">
          <a:xfrm>
            <a:off x="3830637" y="4870450"/>
            <a:ext cx="1092200" cy="596900"/>
          </a:xfrm>
          <a:prstGeom prst="foldedCorner">
            <a:avLst/>
          </a:prstGeom>
          <a:solidFill>
            <a:srgbClr val="FFFFCC"/>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lgn="ctr">
              <a:defRPr/>
            </a:pPr>
            <a:r>
              <a:rPr lang="en-US" altLang="ja-JP" sz="1000" dirty="0"/>
              <a:t>DWAPI-PCH</a:t>
            </a:r>
          </a:p>
          <a:p>
            <a:pPr algn="ctr">
              <a:defRPr/>
            </a:pPr>
            <a:r>
              <a:rPr lang="en-US" altLang="ja-JP" sz="1000" dirty="0"/>
              <a:t>Heart Rate API</a:t>
            </a:r>
          </a:p>
        </p:txBody>
      </p:sp>
      <p:sp>
        <p:nvSpPr>
          <p:cNvPr id="13" name="メモ 12"/>
          <p:cNvSpPr/>
          <p:nvPr/>
        </p:nvSpPr>
        <p:spPr bwMode="auto">
          <a:xfrm>
            <a:off x="2446337" y="4870450"/>
            <a:ext cx="1092200" cy="596900"/>
          </a:xfrm>
          <a:prstGeom prst="foldedCorner">
            <a:avLst/>
          </a:prstGeom>
          <a:solidFill>
            <a:srgbClr val="FFFFCC"/>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lgn="ctr">
              <a:defRPr/>
            </a:pPr>
            <a:r>
              <a:rPr lang="en-US" altLang="ja-JP" sz="1000" dirty="0"/>
              <a:t>DWAPI-PCH</a:t>
            </a:r>
          </a:p>
          <a:p>
            <a:pPr algn="ctr">
              <a:defRPr/>
            </a:pPr>
            <a:r>
              <a:rPr lang="en-US" altLang="ja-JP" sz="1000" dirty="0"/>
              <a:t>Glucometer API</a:t>
            </a:r>
          </a:p>
        </p:txBody>
      </p:sp>
      <p:sp>
        <p:nvSpPr>
          <p:cNvPr id="14" name="メモ 13"/>
          <p:cNvSpPr/>
          <p:nvPr/>
        </p:nvSpPr>
        <p:spPr bwMode="auto">
          <a:xfrm>
            <a:off x="5100637" y="4857750"/>
            <a:ext cx="1092200" cy="596900"/>
          </a:xfrm>
          <a:prstGeom prst="foldedCorner">
            <a:avLst/>
          </a:prstGeom>
          <a:solidFill>
            <a:srgbClr val="FFFFCC"/>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lgn="ctr">
              <a:defRPr/>
            </a:pPr>
            <a:r>
              <a:rPr lang="en-US" altLang="ja-JP" sz="1000" dirty="0"/>
              <a:t>DWAPI-PCH</a:t>
            </a:r>
          </a:p>
          <a:p>
            <a:pPr algn="ctr">
              <a:defRPr/>
            </a:pPr>
            <a:r>
              <a:rPr lang="en-US" altLang="ja-JP" sz="1000" dirty="0"/>
              <a:t>Blood Pressure API</a:t>
            </a:r>
          </a:p>
        </p:txBody>
      </p:sp>
      <p:sp>
        <p:nvSpPr>
          <p:cNvPr id="15" name="メモ 14"/>
          <p:cNvSpPr/>
          <p:nvPr/>
        </p:nvSpPr>
        <p:spPr bwMode="auto">
          <a:xfrm>
            <a:off x="4211637" y="1371600"/>
            <a:ext cx="889000" cy="508000"/>
          </a:xfrm>
          <a:prstGeom prst="foldedCorner">
            <a:avLst/>
          </a:prstGeom>
          <a:solidFill>
            <a:srgbClr val="CCFFFF"/>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defRPr/>
            </a:pPr>
            <a:r>
              <a:rPr lang="en-US" altLang="ja-JP" sz="1000" smtClean="0">
                <a:ea typeface="ＭＳ Ｐゴシック" charset="-128"/>
              </a:rPr>
              <a:t>GotAPI 1.1</a:t>
            </a:r>
            <a:endParaRPr lang="ja-JP" altLang="en-US" sz="1000" smtClean="0">
              <a:ea typeface="ＭＳ Ｐゴシック" charset="-128"/>
            </a:endParaRPr>
          </a:p>
        </p:txBody>
      </p:sp>
      <p:cxnSp>
        <p:nvCxnSpPr>
          <p:cNvPr id="6157" name="直線矢印コネクタ 16"/>
          <p:cNvCxnSpPr>
            <a:cxnSpLocks noChangeShapeType="1"/>
          </p:cNvCxnSpPr>
          <p:nvPr/>
        </p:nvCxnSpPr>
        <p:spPr bwMode="auto">
          <a:xfrm>
            <a:off x="3508375" y="1625600"/>
            <a:ext cx="495300" cy="4763"/>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6158" name="テキスト ボックス 17"/>
          <p:cNvSpPr txBox="1">
            <a:spLocks noChangeArrowheads="1"/>
          </p:cNvSpPr>
          <p:nvPr/>
        </p:nvSpPr>
        <p:spPr bwMode="auto">
          <a:xfrm>
            <a:off x="3473450" y="1366838"/>
            <a:ext cx="677862"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kumimoji="1" lang="en-US" altLang="ja-JP" sz="1200">
                <a:ea typeface="ＭＳ Ｐゴシック" charset="-128"/>
              </a:rPr>
              <a:t>Update</a:t>
            </a:r>
            <a:endParaRPr kumimoji="1" lang="ja-JP" altLang="en-US" sz="1200">
              <a:ea typeface="ＭＳ Ｐゴシック" charset="-128"/>
            </a:endParaRPr>
          </a:p>
        </p:txBody>
      </p:sp>
      <p:sp>
        <p:nvSpPr>
          <p:cNvPr id="6159" name="テキスト ボックス 18"/>
          <p:cNvSpPr txBox="1">
            <a:spLocks noChangeArrowheads="1"/>
          </p:cNvSpPr>
          <p:nvPr/>
        </p:nvSpPr>
        <p:spPr bwMode="auto">
          <a:xfrm>
            <a:off x="3711575" y="3109913"/>
            <a:ext cx="3556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kumimoji="1" lang="en-US" altLang="ja-JP" sz="1200">
                <a:ea typeface="ＭＳ Ｐゴシック" charset="-128"/>
              </a:rPr>
              <a:t>Or</a:t>
            </a:r>
            <a:endParaRPr kumimoji="1" lang="ja-JP" altLang="en-US" sz="1200">
              <a:ea typeface="ＭＳ Ｐゴシック" charset="-128"/>
            </a:endParaRPr>
          </a:p>
        </p:txBody>
      </p:sp>
      <p:sp>
        <p:nvSpPr>
          <p:cNvPr id="20" name="メモ 19"/>
          <p:cNvSpPr/>
          <p:nvPr/>
        </p:nvSpPr>
        <p:spPr bwMode="auto">
          <a:xfrm>
            <a:off x="4211637" y="3238500"/>
            <a:ext cx="1092200" cy="508000"/>
          </a:xfrm>
          <a:prstGeom prst="foldedCorner">
            <a:avLst/>
          </a:prstGeom>
          <a:solidFill>
            <a:srgbClr val="FFFFCC"/>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defRPr/>
            </a:pPr>
            <a:r>
              <a:rPr lang="en-US" altLang="ja-JP" sz="1000" smtClean="0">
                <a:ea typeface="ＭＳ Ｐゴシック" charset="-128"/>
              </a:rPr>
              <a:t>DWAPI-PCH</a:t>
            </a:r>
          </a:p>
          <a:p>
            <a:pPr algn="ctr">
              <a:defRPr/>
            </a:pPr>
            <a:r>
              <a:rPr lang="en-US" altLang="ja-JP" sz="1000" smtClean="0">
                <a:ea typeface="ＭＳ Ｐゴシック" charset="-128"/>
              </a:rPr>
              <a:t>AD</a:t>
            </a:r>
            <a:endParaRPr lang="ja-JP" altLang="en-US" sz="1000" smtClean="0">
              <a:ea typeface="ＭＳ Ｐゴシック" charset="-128"/>
            </a:endParaRPr>
          </a:p>
        </p:txBody>
      </p:sp>
      <p:sp>
        <p:nvSpPr>
          <p:cNvPr id="6161" name="正方形/長方形 22"/>
          <p:cNvSpPr>
            <a:spLocks noChangeArrowheads="1"/>
          </p:cNvSpPr>
          <p:nvPr/>
        </p:nvSpPr>
        <p:spPr bwMode="auto">
          <a:xfrm>
            <a:off x="109537" y="1143000"/>
            <a:ext cx="9067800" cy="1104900"/>
          </a:xfrm>
          <a:prstGeom prst="rect">
            <a:avLst/>
          </a:prstGeom>
          <a:noFill/>
          <a:ln w="127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ja-JP" altLang="en-US">
              <a:ea typeface="ＭＳ Ｐゴシック" charset="-128"/>
            </a:endParaRPr>
          </a:p>
        </p:txBody>
      </p:sp>
      <p:sp>
        <p:nvSpPr>
          <p:cNvPr id="6162" name="正方形/長方形 23"/>
          <p:cNvSpPr>
            <a:spLocks noChangeArrowheads="1"/>
          </p:cNvSpPr>
          <p:nvPr/>
        </p:nvSpPr>
        <p:spPr bwMode="auto">
          <a:xfrm>
            <a:off x="109537" y="2463800"/>
            <a:ext cx="6223000" cy="3962400"/>
          </a:xfrm>
          <a:prstGeom prst="rect">
            <a:avLst/>
          </a:prstGeom>
          <a:noFill/>
          <a:ln w="127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ja-JP" altLang="en-US">
              <a:ea typeface="ＭＳ Ｐゴシック" charset="-128"/>
            </a:endParaRPr>
          </a:p>
        </p:txBody>
      </p:sp>
      <p:cxnSp>
        <p:nvCxnSpPr>
          <p:cNvPr id="6163" name="直線コネクタ 25"/>
          <p:cNvCxnSpPr>
            <a:cxnSpLocks noChangeShapeType="1"/>
          </p:cNvCxnSpPr>
          <p:nvPr/>
        </p:nvCxnSpPr>
        <p:spPr bwMode="auto">
          <a:xfrm flipV="1">
            <a:off x="2052637" y="3924300"/>
            <a:ext cx="7124700" cy="2540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6164" name="テキスト ボックス 26"/>
          <p:cNvSpPr txBox="1">
            <a:spLocks noChangeArrowheads="1"/>
          </p:cNvSpPr>
          <p:nvPr/>
        </p:nvSpPr>
        <p:spPr bwMode="auto">
          <a:xfrm>
            <a:off x="109537" y="1143000"/>
            <a:ext cx="966788"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kumimoji="1" lang="en-US" altLang="ja-JP" sz="1800" b="1">
                <a:ea typeface="ＭＳ Ｐゴシック" charset="-128"/>
              </a:rPr>
              <a:t>GotAPI</a:t>
            </a:r>
            <a:endParaRPr kumimoji="1" lang="ja-JP" altLang="en-US" sz="1800" b="1">
              <a:ea typeface="ＭＳ Ｐゴシック" charset="-128"/>
            </a:endParaRPr>
          </a:p>
        </p:txBody>
      </p:sp>
      <p:sp>
        <p:nvSpPr>
          <p:cNvPr id="6165" name="テキスト ボックス 27"/>
          <p:cNvSpPr txBox="1">
            <a:spLocks noChangeArrowheads="1"/>
          </p:cNvSpPr>
          <p:nvPr/>
        </p:nvSpPr>
        <p:spPr bwMode="auto">
          <a:xfrm>
            <a:off x="147637" y="2465388"/>
            <a:ext cx="15049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kumimoji="1" lang="en-US" altLang="ja-JP" sz="1800" b="1" dirty="0">
                <a:ea typeface="ＭＳ Ｐゴシック" charset="-128"/>
              </a:rPr>
              <a:t>DWAPI-PCH</a:t>
            </a:r>
            <a:endParaRPr kumimoji="1" lang="ja-JP" altLang="en-US" sz="1800" b="1" dirty="0">
              <a:ea typeface="ＭＳ Ｐゴシック" charset="-128"/>
            </a:endParaRPr>
          </a:p>
        </p:txBody>
      </p:sp>
      <p:sp>
        <p:nvSpPr>
          <p:cNvPr id="29" name="メモ 28"/>
          <p:cNvSpPr/>
          <p:nvPr/>
        </p:nvSpPr>
        <p:spPr bwMode="auto">
          <a:xfrm>
            <a:off x="2444750" y="5670550"/>
            <a:ext cx="1092200" cy="596900"/>
          </a:xfrm>
          <a:prstGeom prst="foldedCorner">
            <a:avLst/>
          </a:prstGeom>
          <a:solidFill>
            <a:schemeClr val="bg1">
              <a:lumMod val="95000"/>
            </a:schemeClr>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lgn="ctr">
              <a:defRPr/>
            </a:pPr>
            <a:r>
              <a:rPr lang="en-US" altLang="ja-JP" sz="1000" dirty="0"/>
              <a:t>DWAPI-PCH</a:t>
            </a:r>
          </a:p>
          <a:p>
            <a:pPr algn="ctr">
              <a:defRPr/>
            </a:pPr>
            <a:r>
              <a:rPr lang="en-US" altLang="ja-JP" sz="1000" dirty="0"/>
              <a:t>X1 API</a:t>
            </a:r>
          </a:p>
        </p:txBody>
      </p:sp>
      <p:sp>
        <p:nvSpPr>
          <p:cNvPr id="30" name="メモ 29"/>
          <p:cNvSpPr/>
          <p:nvPr/>
        </p:nvSpPr>
        <p:spPr bwMode="auto">
          <a:xfrm>
            <a:off x="3816350" y="5670550"/>
            <a:ext cx="1092200" cy="596900"/>
          </a:xfrm>
          <a:prstGeom prst="foldedCorner">
            <a:avLst/>
          </a:prstGeom>
          <a:solidFill>
            <a:schemeClr val="bg1">
              <a:lumMod val="95000"/>
            </a:schemeClr>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lgn="ctr">
              <a:defRPr/>
            </a:pPr>
            <a:r>
              <a:rPr lang="en-US" altLang="ja-JP" sz="1000" dirty="0"/>
              <a:t>DWAPI-PCH</a:t>
            </a:r>
          </a:p>
          <a:p>
            <a:pPr algn="ctr">
              <a:defRPr/>
            </a:pPr>
            <a:r>
              <a:rPr lang="en-US" altLang="ja-JP" sz="1000" dirty="0"/>
              <a:t>X2 API</a:t>
            </a:r>
          </a:p>
        </p:txBody>
      </p:sp>
      <p:sp>
        <p:nvSpPr>
          <p:cNvPr id="6168" name="テキスト ボックス 31"/>
          <p:cNvSpPr txBox="1">
            <a:spLocks noChangeArrowheads="1"/>
          </p:cNvSpPr>
          <p:nvPr/>
        </p:nvSpPr>
        <p:spPr bwMode="auto">
          <a:xfrm>
            <a:off x="5164137" y="5695950"/>
            <a:ext cx="661988"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kumimoji="1" lang="en-US" altLang="ja-JP" sz="2400" b="1">
                <a:ea typeface="ＭＳ Ｐゴシック" charset="-128"/>
              </a:rPr>
              <a:t>…..</a:t>
            </a:r>
            <a:endParaRPr kumimoji="1" lang="ja-JP" altLang="en-US" sz="2400" b="1">
              <a:ea typeface="ＭＳ Ｐゴシック" charset="-128"/>
            </a:endParaRPr>
          </a:p>
        </p:txBody>
      </p:sp>
      <p:sp>
        <p:nvSpPr>
          <p:cNvPr id="6169" name="テキスト ボックス 32"/>
          <p:cNvSpPr txBox="1">
            <a:spLocks noChangeArrowheads="1"/>
          </p:cNvSpPr>
          <p:nvPr/>
        </p:nvSpPr>
        <p:spPr bwMode="auto">
          <a:xfrm>
            <a:off x="844550" y="3073400"/>
            <a:ext cx="903287"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kumimoji="1" lang="en-US" altLang="ja-JP" sz="1800">
                <a:ea typeface="ＭＳ Ｐゴシック" charset="-128"/>
              </a:rPr>
              <a:t>RD/AD</a:t>
            </a:r>
            <a:endParaRPr kumimoji="1" lang="ja-JP" altLang="en-US" sz="1800">
              <a:ea typeface="ＭＳ Ｐゴシック" charset="-128"/>
            </a:endParaRPr>
          </a:p>
        </p:txBody>
      </p:sp>
      <p:sp>
        <p:nvSpPr>
          <p:cNvPr id="6170" name="テキスト ボックス 33"/>
          <p:cNvSpPr txBox="1">
            <a:spLocks noChangeArrowheads="1"/>
          </p:cNvSpPr>
          <p:nvPr/>
        </p:nvSpPr>
        <p:spPr bwMode="auto">
          <a:xfrm>
            <a:off x="904875" y="4140200"/>
            <a:ext cx="48101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kumimoji="1" lang="en-US" altLang="ja-JP" sz="1800">
                <a:ea typeface="ＭＳ Ｐゴシック" charset="-128"/>
              </a:rPr>
              <a:t>TS</a:t>
            </a:r>
            <a:endParaRPr kumimoji="1" lang="ja-JP" altLang="en-US" sz="1800">
              <a:ea typeface="ＭＳ Ｐゴシック" charset="-128"/>
            </a:endParaRPr>
          </a:p>
        </p:txBody>
      </p:sp>
      <p:sp>
        <p:nvSpPr>
          <p:cNvPr id="6171" name="テキスト ボックス 34"/>
          <p:cNvSpPr txBox="1">
            <a:spLocks noChangeArrowheads="1"/>
          </p:cNvSpPr>
          <p:nvPr/>
        </p:nvSpPr>
        <p:spPr bwMode="auto">
          <a:xfrm>
            <a:off x="4052887" y="1989138"/>
            <a:ext cx="11826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kumimoji="1" lang="en-US" altLang="ja-JP" sz="1200">
                <a:ea typeface="ＭＳ Ｐゴシック" charset="-128"/>
              </a:rPr>
              <a:t>Quick Release</a:t>
            </a:r>
            <a:endParaRPr kumimoji="1" lang="ja-JP" altLang="en-US" sz="1200">
              <a:ea typeface="ＭＳ Ｐゴシック" charset="-128"/>
            </a:endParaRPr>
          </a:p>
        </p:txBody>
      </p:sp>
      <p:sp>
        <p:nvSpPr>
          <p:cNvPr id="28" name="正方形/長方形 23"/>
          <p:cNvSpPr>
            <a:spLocks noChangeArrowheads="1"/>
          </p:cNvSpPr>
          <p:nvPr/>
        </p:nvSpPr>
        <p:spPr bwMode="auto">
          <a:xfrm>
            <a:off x="6434137" y="2457450"/>
            <a:ext cx="2743200" cy="3962400"/>
          </a:xfrm>
          <a:prstGeom prst="rect">
            <a:avLst/>
          </a:prstGeom>
          <a:noFill/>
          <a:ln w="127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ja-JP" altLang="en-US">
              <a:ea typeface="ＭＳ Ｐゴシック" charset="-128"/>
            </a:endParaRPr>
          </a:p>
        </p:txBody>
      </p:sp>
      <p:sp>
        <p:nvSpPr>
          <p:cNvPr id="31" name="メモ 7"/>
          <p:cNvSpPr/>
          <p:nvPr/>
        </p:nvSpPr>
        <p:spPr bwMode="auto">
          <a:xfrm>
            <a:off x="7805737" y="3103584"/>
            <a:ext cx="1092200" cy="508000"/>
          </a:xfrm>
          <a:prstGeom prst="foldedCorner">
            <a:avLst/>
          </a:prstGeom>
          <a:solidFill>
            <a:srgbClr val="FFFFCC"/>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defRPr/>
            </a:pPr>
            <a:r>
              <a:rPr lang="en-US" altLang="ja-JP" sz="1000" dirty="0" smtClean="0">
                <a:ea typeface="ＭＳ Ｐゴシック" charset="-128"/>
              </a:rPr>
              <a:t>DWAPI-3DP</a:t>
            </a:r>
            <a:endParaRPr lang="en-US" altLang="ja-JP" sz="1000" dirty="0" smtClean="0">
              <a:ea typeface="ＭＳ Ｐゴシック" charset="-128"/>
            </a:endParaRPr>
          </a:p>
          <a:p>
            <a:pPr algn="ctr">
              <a:defRPr/>
            </a:pPr>
            <a:r>
              <a:rPr lang="en-US" altLang="ja-JP" sz="1000" dirty="0" smtClean="0">
                <a:ea typeface="ＭＳ Ｐゴシック" charset="-128"/>
              </a:rPr>
              <a:t>RD/AD</a:t>
            </a:r>
            <a:endParaRPr lang="ja-JP" altLang="en-US" sz="1000" dirty="0" smtClean="0">
              <a:ea typeface="ＭＳ Ｐゴシック" charset="-128"/>
            </a:endParaRPr>
          </a:p>
        </p:txBody>
      </p:sp>
      <p:sp>
        <p:nvSpPr>
          <p:cNvPr id="32" name="メモ 8"/>
          <p:cNvSpPr/>
          <p:nvPr/>
        </p:nvSpPr>
        <p:spPr bwMode="auto">
          <a:xfrm>
            <a:off x="7805737" y="4246584"/>
            <a:ext cx="1092200" cy="596900"/>
          </a:xfrm>
          <a:prstGeom prst="foldedCorner">
            <a:avLst/>
          </a:prstGeom>
          <a:solidFill>
            <a:srgbClr val="FFFFCC"/>
          </a:solidFill>
          <a:ln w="127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p>
            <a:pPr algn="ctr">
              <a:defRPr/>
            </a:pPr>
            <a:r>
              <a:rPr lang="en-US" altLang="ja-JP" sz="1000" dirty="0" smtClean="0"/>
              <a:t>DWAPI-3DP</a:t>
            </a:r>
            <a:endParaRPr lang="en-US" altLang="ja-JP" sz="1000" dirty="0"/>
          </a:p>
          <a:p>
            <a:pPr algn="ctr">
              <a:defRPr/>
            </a:pPr>
            <a:r>
              <a:rPr lang="en-US" altLang="ja-JP" sz="1000" dirty="0" smtClean="0"/>
              <a:t>3D Printer </a:t>
            </a:r>
            <a:r>
              <a:rPr lang="en-US" altLang="ja-JP" sz="1000" dirty="0"/>
              <a:t>API</a:t>
            </a:r>
          </a:p>
        </p:txBody>
      </p:sp>
      <p:sp>
        <p:nvSpPr>
          <p:cNvPr id="34" name="テキスト ボックス 27"/>
          <p:cNvSpPr txBox="1">
            <a:spLocks noChangeArrowheads="1"/>
          </p:cNvSpPr>
          <p:nvPr/>
        </p:nvSpPr>
        <p:spPr bwMode="auto">
          <a:xfrm>
            <a:off x="6518275" y="2584472"/>
            <a:ext cx="1467133"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kumimoji="1" lang="en-US" altLang="ja-JP" sz="1800" b="1" dirty="0" smtClean="0">
                <a:ea typeface="ＭＳ Ｐゴシック" charset="-128"/>
              </a:rPr>
              <a:t>DWAPI-3DP</a:t>
            </a:r>
            <a:endParaRPr kumimoji="1" lang="ja-JP" altLang="en-US" sz="1800" b="1" dirty="0">
              <a:ea typeface="ＭＳ Ｐゴシック" charset="-128"/>
            </a:endParaRPr>
          </a:p>
        </p:txBody>
      </p:sp>
    </p:spTree>
    <p:extLst>
      <p:ext uri="{BB962C8B-B14F-4D97-AF65-F5344CB8AC3E}">
        <p14:creationId xmlns:p14="http://schemas.microsoft.com/office/powerpoint/2010/main" val="26105982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lstStyle/>
          <a:p>
            <a:r>
              <a:rPr lang="en-US" altLang="ko-KR" dirty="0" err="1" smtClean="0"/>
              <a:t>GotAPI</a:t>
            </a:r>
            <a:r>
              <a:rPr lang="en-US" altLang="ko-KR" dirty="0" smtClean="0"/>
              <a:t> Architecture (Current)</a:t>
            </a:r>
            <a:endParaRPr lang="ko-KR" altLang="en-US" dirty="0"/>
          </a:p>
        </p:txBody>
      </p:sp>
      <p:sp>
        <p:nvSpPr>
          <p:cNvPr id="4" name="바닥글 개체 틀 3"/>
          <p:cNvSpPr>
            <a:spLocks noGrp="1"/>
          </p:cNvSpPr>
          <p:nvPr>
            <p:ph type="ftr" sz="quarter" idx="3"/>
          </p:nvPr>
        </p:nvSpPr>
        <p:spPr>
          <a:xfrm>
            <a:off x="0" y="6756177"/>
            <a:ext cx="9363075" cy="294966"/>
          </a:xfrm>
        </p:spPr>
        <p:txBody>
          <a:bodyPr/>
          <a:lstStyle/>
          <a:p>
            <a:r>
              <a:rPr lang="en-US" altLang="ko-KR" smtClean="0"/>
              <a:t>Andrew Min-gyu Han, Hansung Univ. Copyrightⓒ2015 All rights are reserved.</a:t>
            </a:r>
            <a:endParaRPr lang="ko-KR" altLang="en-US"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876" y="783113"/>
            <a:ext cx="6233922" cy="5777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슬라이드 번호 개체 틀 1"/>
          <p:cNvSpPr>
            <a:spLocks noGrp="1"/>
          </p:cNvSpPr>
          <p:nvPr>
            <p:ph type="sldNum" sz="quarter" idx="11"/>
          </p:nvPr>
        </p:nvSpPr>
        <p:spPr/>
        <p:txBody>
          <a:bodyPr/>
          <a:lstStyle/>
          <a:p>
            <a:fld id="{57E06877-4C8A-4ABC-9FAC-E00FD093011D}" type="slidenum">
              <a:rPr lang="ko-KR" altLang="en-US" smtClean="0"/>
              <a:pPr/>
              <a:t>3</a:t>
            </a:fld>
            <a:endParaRPr lang="ko-KR" altLang="en-US"/>
          </a:p>
        </p:txBody>
      </p:sp>
    </p:spTree>
    <p:extLst>
      <p:ext uri="{BB962C8B-B14F-4D97-AF65-F5344CB8AC3E}">
        <p14:creationId xmlns:p14="http://schemas.microsoft.com/office/powerpoint/2010/main" val="2618349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p:txBody>
          <a:bodyPr/>
          <a:lstStyle/>
          <a:p>
            <a:r>
              <a:rPr kumimoji="1" lang="en-US" altLang="ja-JP" dirty="0" smtClean="0">
                <a:ea typeface="ＭＳ Ｐゴシック" charset="-128"/>
              </a:rPr>
              <a:t>GotAPI overall model (Android, Current)</a:t>
            </a:r>
            <a:endParaRPr kumimoji="1" lang="ja-JP" altLang="en-US" dirty="0" smtClean="0">
              <a:ea typeface="ＭＳ Ｐゴシック" charset="-128"/>
            </a:endParaRPr>
          </a:p>
        </p:txBody>
      </p:sp>
      <p:pic>
        <p:nvPicPr>
          <p:cNvPr id="49" name="Picture 4"/>
          <p:cNvPicPr>
            <a:picLocks noChangeAspect="1" noChangeArrowheads="1"/>
          </p:cNvPicPr>
          <p:nvPr/>
        </p:nvPicPr>
        <p:blipFill>
          <a:blip r:embed="rId2"/>
          <a:srcRect/>
          <a:stretch>
            <a:fillRect/>
          </a:stretch>
        </p:blipFill>
        <p:spPr bwMode="auto">
          <a:xfrm>
            <a:off x="1368425" y="1463677"/>
            <a:ext cx="576263"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2"/>
          <a:srcRect/>
          <a:stretch>
            <a:fillRect/>
          </a:stretch>
        </p:blipFill>
        <p:spPr bwMode="auto">
          <a:xfrm>
            <a:off x="1474788" y="1549402"/>
            <a:ext cx="576262"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a:blip r:embed="rId2"/>
          <a:srcRect/>
          <a:stretch>
            <a:fillRect/>
          </a:stretch>
        </p:blipFill>
        <p:spPr bwMode="auto">
          <a:xfrm>
            <a:off x="1609725" y="1643063"/>
            <a:ext cx="576263" cy="427037"/>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4102" name="Picture 4" descr="MCj04339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87775" y="1608138"/>
            <a:ext cx="47783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正方形/長方形 52"/>
          <p:cNvSpPr/>
          <p:nvPr/>
        </p:nvSpPr>
        <p:spPr>
          <a:xfrm>
            <a:off x="745884" y="3710211"/>
            <a:ext cx="6696744" cy="2334989"/>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ja-JP" altLang="en-US" sz="1200" dirty="0">
              <a:solidFill>
                <a:schemeClr val="bg1"/>
              </a:solidFill>
              <a:latin typeface="Tahoma" panose="020B0604030504040204" pitchFamily="34" charset="0"/>
              <a:ea typeface="ＭＳ Ｐゴシック" panose="020B0600070205080204" pitchFamily="50" charset="-128"/>
            </a:endParaRPr>
          </a:p>
        </p:txBody>
      </p:sp>
      <p:sp>
        <p:nvSpPr>
          <p:cNvPr id="55" name="正方形/長方形 54"/>
          <p:cNvSpPr/>
          <p:nvPr/>
        </p:nvSpPr>
        <p:spPr>
          <a:xfrm>
            <a:off x="1429960" y="2802311"/>
            <a:ext cx="936104" cy="542552"/>
          </a:xfrm>
          <a:prstGeom prst="rect">
            <a:avLst/>
          </a:prstGeom>
          <a:solidFill>
            <a:schemeClr val="bg2">
              <a:lumMod val="20000"/>
              <a:lumOff val="8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 </a:t>
            </a:r>
          </a:p>
          <a:p>
            <a:pPr algn="ctr">
              <a:defRPr/>
            </a:pPr>
            <a:r>
              <a:rPr lang="en-US" altLang="ja-JP" sz="1200" dirty="0">
                <a:latin typeface="Tahoma" panose="020B0604030504040204" pitchFamily="34" charset="0"/>
                <a:ea typeface="ＭＳ Ｐゴシック" panose="020B0600070205080204" pitchFamily="50" charset="-128"/>
              </a:rPr>
              <a:t>Server</a:t>
            </a:r>
            <a:endParaRPr lang="ja-JP" altLang="en-US" sz="1200" dirty="0">
              <a:latin typeface="Tahoma" panose="020B0604030504040204" pitchFamily="34" charset="0"/>
              <a:ea typeface="ＭＳ Ｐゴシック" panose="020B0600070205080204" pitchFamily="50" charset="-128"/>
            </a:endParaRPr>
          </a:p>
        </p:txBody>
      </p:sp>
      <p:sp>
        <p:nvSpPr>
          <p:cNvPr id="56" name="正方形/長方形 55"/>
          <p:cNvSpPr/>
          <p:nvPr/>
        </p:nvSpPr>
        <p:spPr>
          <a:xfrm>
            <a:off x="3558260" y="4404358"/>
            <a:ext cx="943511" cy="903500"/>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GotAPI</a:t>
            </a:r>
          </a:p>
          <a:p>
            <a:pPr algn="ctr">
              <a:defRPr/>
            </a:pPr>
            <a:r>
              <a:rPr lang="en-US" altLang="ja-JP" sz="1200" dirty="0">
                <a:latin typeface="Tahoma" panose="020B0604030504040204" pitchFamily="34" charset="0"/>
                <a:ea typeface="ＭＳ Ｐゴシック" panose="020B0600070205080204" pitchFamily="50" charset="-128"/>
              </a:rPr>
              <a:t>Server</a:t>
            </a:r>
          </a:p>
        </p:txBody>
      </p:sp>
      <p:sp>
        <p:nvSpPr>
          <p:cNvPr id="57" name="正方形/長方形 56"/>
          <p:cNvSpPr/>
          <p:nvPr/>
        </p:nvSpPr>
        <p:spPr>
          <a:xfrm>
            <a:off x="5606424" y="4404359"/>
            <a:ext cx="936104" cy="90350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Plug-In</a:t>
            </a:r>
            <a:endParaRPr lang="ja-JP" altLang="en-US" sz="1200" dirty="0">
              <a:latin typeface="Tahoma" panose="020B0604030504040204" pitchFamily="34" charset="0"/>
              <a:ea typeface="ＭＳ Ｐゴシック" panose="020B0600070205080204" pitchFamily="50" charset="-128"/>
            </a:endParaRPr>
          </a:p>
        </p:txBody>
      </p:sp>
      <p:cxnSp>
        <p:nvCxnSpPr>
          <p:cNvPr id="58" name="直線矢印コネクタ 57"/>
          <p:cNvCxnSpPr>
            <a:endCxn id="68" idx="0"/>
          </p:cNvCxnSpPr>
          <p:nvPr/>
        </p:nvCxnSpPr>
        <p:spPr>
          <a:xfrm flipH="1">
            <a:off x="4021138" y="3314701"/>
            <a:ext cx="4763" cy="1125538"/>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正方形/長方形 58"/>
          <p:cNvSpPr/>
          <p:nvPr/>
        </p:nvSpPr>
        <p:spPr>
          <a:xfrm>
            <a:off x="1344142" y="4214269"/>
            <a:ext cx="1107740" cy="1422379"/>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Browser</a:t>
            </a:r>
            <a:endParaRPr lang="ja-JP" altLang="en-US" sz="1200" dirty="0">
              <a:latin typeface="Tahoma" panose="020B0604030504040204" pitchFamily="34" charset="0"/>
              <a:ea typeface="ＭＳ Ｐゴシック" panose="020B0600070205080204" pitchFamily="50" charset="-128"/>
            </a:endParaRPr>
          </a:p>
        </p:txBody>
      </p:sp>
      <p:sp>
        <p:nvSpPr>
          <p:cNvPr id="60" name="正方形/長方形 59"/>
          <p:cNvSpPr/>
          <p:nvPr/>
        </p:nvSpPr>
        <p:spPr>
          <a:xfrm>
            <a:off x="1429960" y="4404359"/>
            <a:ext cx="936104" cy="90350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a:t>
            </a:r>
          </a:p>
          <a:p>
            <a:pPr algn="ctr">
              <a:defRPr/>
            </a:pPr>
            <a:r>
              <a:rPr lang="en-US" altLang="ja-JP" sz="1200" dirty="0">
                <a:latin typeface="Tahoma" panose="020B0604030504040204" pitchFamily="34" charset="0"/>
                <a:ea typeface="ＭＳ Ｐゴシック" panose="020B0600070205080204" pitchFamily="50" charset="-128"/>
              </a:rPr>
              <a:t>App</a:t>
            </a:r>
            <a:endParaRPr lang="ja-JP" altLang="en-US" sz="1200" dirty="0">
              <a:latin typeface="Tahoma" panose="020B0604030504040204" pitchFamily="34" charset="0"/>
              <a:ea typeface="ＭＳ Ｐゴシック" panose="020B0600070205080204" pitchFamily="50" charset="-128"/>
            </a:endParaRPr>
          </a:p>
        </p:txBody>
      </p:sp>
      <p:cxnSp>
        <p:nvCxnSpPr>
          <p:cNvPr id="61" name="直線コネクタ 60"/>
          <p:cNvCxnSpPr>
            <a:stCxn id="4102" idx="2"/>
          </p:cNvCxnSpPr>
          <p:nvPr/>
        </p:nvCxnSpPr>
        <p:spPr>
          <a:xfrm>
            <a:off x="4025900" y="2105025"/>
            <a:ext cx="0" cy="646113"/>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2338390" y="1855788"/>
            <a:ext cx="1433512" cy="0"/>
          </a:xfrm>
          <a:prstGeom prst="line">
            <a:avLst/>
          </a:prstGeom>
          <a:ln w="28575">
            <a:solidFill>
              <a:schemeClr val="accent5">
                <a:lumMod val="50000"/>
              </a:schemeClr>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a:stCxn id="51" idx="2"/>
          </p:cNvCxnSpPr>
          <p:nvPr/>
        </p:nvCxnSpPr>
        <p:spPr>
          <a:xfrm>
            <a:off x="1898650" y="2070100"/>
            <a:ext cx="0" cy="731838"/>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1898650" y="3344863"/>
            <a:ext cx="0" cy="1058862"/>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265613" y="3314702"/>
            <a:ext cx="0" cy="269875"/>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4265613" y="3584575"/>
            <a:ext cx="1808162"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6073775" y="3584575"/>
            <a:ext cx="0" cy="819150"/>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bwMode="auto">
          <a:xfrm>
            <a:off x="3734052" y="4440239"/>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bwMode="auto">
          <a:xfrm>
            <a:off x="3583240" y="2220915"/>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131" name="グループ化 69"/>
          <p:cNvGrpSpPr>
            <a:grpSpLocks/>
          </p:cNvGrpSpPr>
          <p:nvPr/>
        </p:nvGrpSpPr>
        <p:grpSpPr bwMode="auto">
          <a:xfrm>
            <a:off x="4279900" y="2112966"/>
            <a:ext cx="1917700" cy="638175"/>
            <a:chOff x="4280419" y="1422359"/>
            <a:chExt cx="1917844" cy="638489"/>
          </a:xfrm>
        </p:grpSpPr>
        <p:cxnSp>
          <p:nvCxnSpPr>
            <p:cNvPr id="71" name="直線コネクタ 70"/>
            <p:cNvCxnSpPr/>
            <p:nvPr/>
          </p:nvCxnSpPr>
          <p:spPr>
            <a:xfrm flipH="1" flipV="1">
              <a:off x="4280419" y="1755898"/>
              <a:ext cx="1914669" cy="6353"/>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307409" y="1762251"/>
              <a:ext cx="0" cy="298597"/>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flipH="1">
              <a:off x="6198263" y="1422359"/>
              <a:ext cx="0" cy="339892"/>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74" name="直線コネクタ 73"/>
          <p:cNvCxnSpPr/>
          <p:nvPr/>
        </p:nvCxnSpPr>
        <p:spPr>
          <a:xfrm>
            <a:off x="7099302" y="1608138"/>
            <a:ext cx="398463" cy="0"/>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7099302" y="1346200"/>
            <a:ext cx="398463" cy="0"/>
          </a:xfrm>
          <a:prstGeom prst="line">
            <a:avLst/>
          </a:prstGeom>
          <a:ln w="28575">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bwMode="auto">
          <a:xfrm>
            <a:off x="7529515" y="1239837"/>
            <a:ext cx="1207358"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bwMode="auto">
          <a:xfrm>
            <a:off x="7396163" y="1487488"/>
            <a:ext cx="1475060"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Untrusted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8" name="直線コネクタ 77"/>
          <p:cNvCxnSpPr/>
          <p:nvPr/>
        </p:nvCxnSpPr>
        <p:spPr>
          <a:xfrm>
            <a:off x="2365377" y="4856163"/>
            <a:ext cx="1192213" cy="0"/>
          </a:xfrm>
          <a:prstGeom prst="line">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H="1">
            <a:off x="4306889" y="4554538"/>
            <a:ext cx="1300162"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0" name="Picture 4"/>
          <p:cNvPicPr>
            <a:picLocks noChangeAspect="1" noChangeArrowheads="1"/>
          </p:cNvPicPr>
          <p:nvPr/>
        </p:nvPicPr>
        <p:blipFill>
          <a:blip r:embed="rId2"/>
          <a:srcRect/>
          <a:stretch>
            <a:fillRect/>
          </a:stretch>
        </p:blipFill>
        <p:spPr bwMode="auto">
          <a:xfrm>
            <a:off x="5802315" y="1463677"/>
            <a:ext cx="574675"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1" name="Picture 4"/>
          <p:cNvPicPr>
            <a:picLocks noChangeAspect="1" noChangeArrowheads="1"/>
          </p:cNvPicPr>
          <p:nvPr/>
        </p:nvPicPr>
        <p:blipFill>
          <a:blip r:embed="rId2"/>
          <a:srcRect/>
          <a:stretch>
            <a:fillRect/>
          </a:stretch>
        </p:blipFill>
        <p:spPr bwMode="auto">
          <a:xfrm>
            <a:off x="5907088" y="1549402"/>
            <a:ext cx="576262"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2" name="Picture 4"/>
          <p:cNvPicPr>
            <a:picLocks noChangeAspect="1" noChangeArrowheads="1"/>
          </p:cNvPicPr>
          <p:nvPr/>
        </p:nvPicPr>
        <p:blipFill>
          <a:blip r:embed="rId2"/>
          <a:srcRect/>
          <a:stretch>
            <a:fillRect/>
          </a:stretch>
        </p:blipFill>
        <p:spPr bwMode="auto">
          <a:xfrm>
            <a:off x="6042025" y="1643063"/>
            <a:ext cx="576263" cy="427037"/>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83" name="テキスト ボックス 82"/>
          <p:cNvSpPr txBox="1"/>
          <p:nvPr/>
        </p:nvSpPr>
        <p:spPr bwMode="auto">
          <a:xfrm>
            <a:off x="1220722" y="1152526"/>
            <a:ext cx="968511" cy="2031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bwMode="auto">
          <a:xfrm>
            <a:off x="5556156" y="1152526"/>
            <a:ext cx="1138429" cy="2031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Plug-In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bwMode="auto">
          <a:xfrm>
            <a:off x="3610282" y="1152527"/>
            <a:ext cx="891567" cy="3139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GotAPI Server</a:t>
            </a:r>
          </a:p>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Provider</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6" name="直線コネクタ 85"/>
          <p:cNvCxnSpPr/>
          <p:nvPr/>
        </p:nvCxnSpPr>
        <p:spPr>
          <a:xfrm>
            <a:off x="4265613" y="1855788"/>
            <a:ext cx="1416050" cy="1587"/>
          </a:xfrm>
          <a:prstGeom prst="line">
            <a:avLst/>
          </a:prstGeom>
          <a:ln w="28575">
            <a:solidFill>
              <a:schemeClr val="accent5">
                <a:lumMod val="50000"/>
              </a:schemeClr>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7" name="テキスト ボックス 86"/>
          <p:cNvSpPr txBox="1"/>
          <p:nvPr/>
        </p:nvSpPr>
        <p:spPr bwMode="auto">
          <a:xfrm>
            <a:off x="6340108" y="5767389"/>
            <a:ext cx="1031027" cy="258522"/>
          </a:xfrm>
          <a:prstGeom prst="rect">
            <a:avLst/>
          </a:prstGeom>
          <a:noFill/>
          <a:ln w="9525">
            <a:noFill/>
            <a:miter lim="800000"/>
            <a:headEnd/>
            <a:tailEnd/>
          </a:ln>
        </p:spPr>
        <p:txBody>
          <a:bodyPr wrap="none" lIns="91428" tIns="45715" rIns="91428" bIns="45715">
            <a:spAutoFit/>
          </a:bodyPr>
          <a:lstStyle/>
          <a:p>
            <a:pPr algn="ctr">
              <a:defRPr/>
            </a:pP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Android</a:t>
            </a:r>
            <a:r>
              <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OS</a:t>
            </a:r>
            <a:endPar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8" name="直線コネクタ 87"/>
          <p:cNvCxnSpPr/>
          <p:nvPr/>
        </p:nvCxnSpPr>
        <p:spPr>
          <a:xfrm>
            <a:off x="2365377" y="4556125"/>
            <a:ext cx="1368425"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a:off x="7108827" y="1847849"/>
            <a:ext cx="398463" cy="0"/>
          </a:xfrm>
          <a:prstGeom prst="line">
            <a:avLst/>
          </a:prstGeom>
          <a:ln w="28575">
            <a:solidFill>
              <a:schemeClr val="accent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0" name="テキスト ボックス 89"/>
          <p:cNvSpPr txBox="1"/>
          <p:nvPr/>
        </p:nvSpPr>
        <p:spPr bwMode="auto">
          <a:xfrm>
            <a:off x="7405689" y="1727202"/>
            <a:ext cx="1944739" cy="3693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Intent/Intent URI Scheme</a:t>
            </a:r>
          </a:p>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(Android)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1" name="直線コネクタ 90"/>
          <p:cNvCxnSpPr/>
          <p:nvPr/>
        </p:nvCxnSpPr>
        <p:spPr>
          <a:xfrm>
            <a:off x="7110413" y="2166938"/>
            <a:ext cx="398462" cy="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2" name="テキスト ボックス 91"/>
          <p:cNvSpPr txBox="1"/>
          <p:nvPr/>
        </p:nvSpPr>
        <p:spPr bwMode="auto">
          <a:xfrm>
            <a:off x="7407276" y="2047877"/>
            <a:ext cx="649513"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HTTP</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正方形/長方形 53"/>
          <p:cNvSpPr/>
          <p:nvPr/>
        </p:nvSpPr>
        <p:spPr>
          <a:xfrm>
            <a:off x="3418309" y="2751510"/>
            <a:ext cx="1216009" cy="593352"/>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Google Play</a:t>
            </a:r>
            <a:endParaRPr lang="ja-JP" altLang="en-US" sz="1200" dirty="0">
              <a:latin typeface="Tahoma" panose="020B0604030504040204" pitchFamily="34" charset="0"/>
              <a:ea typeface="ＭＳ Ｐゴシック" panose="020B0600070205080204" pitchFamily="50" charset="-128"/>
            </a:endParaRPr>
          </a:p>
        </p:txBody>
      </p:sp>
      <p:sp>
        <p:nvSpPr>
          <p:cNvPr id="70" name="テキスト ボックス 69"/>
          <p:cNvSpPr txBox="1"/>
          <p:nvPr/>
        </p:nvSpPr>
        <p:spPr bwMode="auto">
          <a:xfrm>
            <a:off x="6967790" y="2476501"/>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p:cNvSpPr txBox="1"/>
          <p:nvPr/>
        </p:nvSpPr>
        <p:spPr bwMode="auto">
          <a:xfrm>
            <a:off x="7542215" y="2444752"/>
            <a:ext cx="1604902"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and Unique 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바닥글 개체 틀 2"/>
          <p:cNvSpPr>
            <a:spLocks noGrp="1"/>
          </p:cNvSpPr>
          <p:nvPr>
            <p:ph type="ftr" sz="quarter" idx="3"/>
          </p:nvPr>
        </p:nvSpPr>
        <p:spPr/>
        <p:txBody>
          <a:bodyPr/>
          <a:lstStyle/>
          <a:p>
            <a:r>
              <a:rPr lang="en-US" altLang="ko-KR" smtClean="0"/>
              <a:t>Andrew Min-gyu Han, Hansung Univ. Copyrightⓒ2015 All rights are reserved.</a:t>
            </a:r>
            <a:endParaRPr lang="ko-KR" altLang="en-US" dirty="0"/>
          </a:p>
        </p:txBody>
      </p:sp>
      <p:sp>
        <p:nvSpPr>
          <p:cNvPr id="4" name="슬라이드 번호 개체 틀 3"/>
          <p:cNvSpPr>
            <a:spLocks noGrp="1"/>
          </p:cNvSpPr>
          <p:nvPr>
            <p:ph type="sldNum" sz="quarter" idx="11"/>
          </p:nvPr>
        </p:nvSpPr>
        <p:spPr/>
        <p:txBody>
          <a:bodyPr/>
          <a:lstStyle/>
          <a:p>
            <a:fld id="{57E06877-4C8A-4ABC-9FAC-E00FD093011D}" type="slidenum">
              <a:rPr lang="ko-KR" altLang="en-US" smtClean="0"/>
              <a:pPr/>
              <a:t>4</a:t>
            </a:fld>
            <a:endParaRPr lang="ko-KR" altLang="en-US"/>
          </a:p>
        </p:txBody>
      </p:sp>
    </p:spTree>
    <p:extLst>
      <p:ext uri="{BB962C8B-B14F-4D97-AF65-F5344CB8AC3E}">
        <p14:creationId xmlns:p14="http://schemas.microsoft.com/office/powerpoint/2010/main" val="11211671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lstStyle/>
          <a:p>
            <a:r>
              <a:rPr lang="en-US" altLang="ko-KR" dirty="0" err="1" smtClean="0"/>
              <a:t>GotAPI</a:t>
            </a:r>
            <a:r>
              <a:rPr lang="en-US" altLang="ko-KR" dirty="0" smtClean="0"/>
              <a:t>(DWAPI) Architecture (Modified)</a:t>
            </a:r>
            <a:endParaRPr lang="ko-KR" altLang="en-US" dirty="0"/>
          </a:p>
        </p:txBody>
      </p:sp>
      <p:sp>
        <p:nvSpPr>
          <p:cNvPr id="4" name="바닥글 개체 틀 3"/>
          <p:cNvSpPr>
            <a:spLocks noGrp="1"/>
          </p:cNvSpPr>
          <p:nvPr>
            <p:ph type="ftr" sz="quarter" idx="3"/>
          </p:nvPr>
        </p:nvSpPr>
        <p:spPr>
          <a:xfrm>
            <a:off x="0" y="6756177"/>
            <a:ext cx="9363075" cy="294966"/>
          </a:xfrm>
        </p:spPr>
        <p:txBody>
          <a:bodyPr/>
          <a:lstStyle/>
          <a:p>
            <a:r>
              <a:rPr lang="en-US" altLang="ko-KR" smtClean="0"/>
              <a:t>Andrew Min-gyu Han, Hansung Univ. Copyrightⓒ2015 All rights are reserved.</a:t>
            </a:r>
            <a:endParaRPr lang="ko-KR" altLang="en-US"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876" y="783113"/>
            <a:ext cx="6233922" cy="5777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http://bizion.mk.co.kr/data/cheditor4/1303/1315d5fb735097eae7ced7cf5a1311e9_SzPTfcH89nSZTUSM6HpYr.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2687" y="5823550"/>
            <a:ext cx="814850" cy="80218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679272" y="6009520"/>
            <a:ext cx="339837" cy="343847"/>
          </a:xfrm>
          <a:prstGeom prst="rect">
            <a:avLst/>
          </a:prstGeom>
          <a:solidFill>
            <a:schemeClr val="bg1"/>
          </a:solidFill>
        </p:spPr>
        <p:txBody>
          <a:bodyPr wrap="none" lIns="0" tIns="46817" rIns="0" bIns="46817" rtlCol="0">
            <a:spAutoFit/>
          </a:bodyPr>
          <a:lstStyle/>
          <a:p>
            <a:r>
              <a:rPr lang="en-US" altLang="ko-KR" sz="900" dirty="0">
                <a:latin typeface="Arial" panose="020B0604020202020204" pitchFamily="34" charset="0"/>
                <a:cs typeface="Arial" panose="020B0604020202020204" pitchFamily="34" charset="0"/>
              </a:rPr>
              <a:t>3D</a:t>
            </a:r>
          </a:p>
          <a:p>
            <a:r>
              <a:rPr lang="en-US" altLang="ko-KR" sz="900" dirty="0">
                <a:latin typeface="Arial" panose="020B0604020202020204" pitchFamily="34" charset="0"/>
                <a:cs typeface="Arial" panose="020B0604020202020204" pitchFamily="34" charset="0"/>
              </a:rPr>
              <a:t>Printer</a:t>
            </a:r>
            <a:endParaRPr lang="ko-KR" altLang="en-US" sz="900" dirty="0">
              <a:latin typeface="Arial" panose="020B0604020202020204" pitchFamily="34" charset="0"/>
              <a:cs typeface="Arial" panose="020B0604020202020204" pitchFamily="34" charset="0"/>
            </a:endParaRPr>
          </a:p>
        </p:txBody>
      </p:sp>
      <p:sp>
        <p:nvSpPr>
          <p:cNvPr id="7" name="직사각형 6"/>
          <p:cNvSpPr/>
          <p:nvPr/>
        </p:nvSpPr>
        <p:spPr>
          <a:xfrm>
            <a:off x="5492603" y="5133863"/>
            <a:ext cx="516132" cy="3687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11" name="TextBox 10"/>
          <p:cNvSpPr txBox="1"/>
          <p:nvPr/>
        </p:nvSpPr>
        <p:spPr>
          <a:xfrm>
            <a:off x="6619794" y="5103266"/>
            <a:ext cx="764577" cy="332399"/>
          </a:xfrm>
          <a:prstGeom prst="rect">
            <a:avLst/>
          </a:prstGeom>
          <a:solidFill>
            <a:schemeClr val="bg1"/>
          </a:solidFill>
        </p:spPr>
        <p:txBody>
          <a:bodyPr wrap="none" lIns="93635" tIns="0" rIns="93635" bIns="0" rtlCol="0">
            <a:spAutoFit/>
          </a:bodyPr>
          <a:lstStyle/>
          <a:p>
            <a:r>
              <a:rPr lang="en-US" altLang="ko-KR" sz="800" dirty="0" err="1">
                <a:latin typeface="Arial" panose="020B0604020202020204" pitchFamily="34" charset="0"/>
                <a:cs typeface="Arial" panose="020B0604020202020204" pitchFamily="34" charset="0"/>
              </a:rPr>
              <a:t>WiFi</a:t>
            </a:r>
            <a:r>
              <a:rPr lang="en-US" altLang="ko-KR" sz="800" dirty="0">
                <a:latin typeface="Arial" panose="020B0604020202020204" pitchFamily="34" charset="0"/>
                <a:cs typeface="Arial" panose="020B0604020202020204" pitchFamily="34" charset="0"/>
              </a:rPr>
              <a:t>,</a:t>
            </a:r>
          </a:p>
          <a:p>
            <a:r>
              <a:rPr lang="en-US" altLang="ko-KR" sz="800" dirty="0">
                <a:latin typeface="Arial" panose="020B0604020202020204" pitchFamily="34" charset="0"/>
                <a:cs typeface="Arial" panose="020B0604020202020204" pitchFamily="34" charset="0"/>
              </a:rPr>
              <a:t>Bluetooth,</a:t>
            </a:r>
          </a:p>
          <a:p>
            <a:r>
              <a:rPr lang="en-US" altLang="ko-KR" sz="800" dirty="0">
                <a:latin typeface="Arial" panose="020B0604020202020204" pitchFamily="34" charset="0"/>
                <a:cs typeface="Arial" panose="020B0604020202020204" pitchFamily="34" charset="0"/>
              </a:rPr>
              <a:t>Internet, etc.</a:t>
            </a:r>
            <a:endParaRPr lang="ko-KR" altLang="en-US" sz="800" dirty="0">
              <a:latin typeface="Arial" panose="020B0604020202020204" pitchFamily="34" charset="0"/>
              <a:cs typeface="Arial" panose="020B0604020202020204" pitchFamily="34" charset="0"/>
            </a:endParaRPr>
          </a:p>
        </p:txBody>
      </p:sp>
      <p:sp>
        <p:nvSpPr>
          <p:cNvPr id="10" name="모서리가 둥근 직사각형 9"/>
          <p:cNvSpPr/>
          <p:nvPr/>
        </p:nvSpPr>
        <p:spPr>
          <a:xfrm>
            <a:off x="4902737" y="4765156"/>
            <a:ext cx="3023061" cy="1991021"/>
          </a:xfrm>
          <a:prstGeom prst="roundRect">
            <a:avLst>
              <a:gd name="adj" fmla="val 8828"/>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pic>
        <p:nvPicPr>
          <p:cNvPr id="13" name="Picture 4" descr="C:\Users\Andy\AppData\Local\Microsoft\Windows\Temporary Internet Files\Content.IE5\ZH3I0KVH\MC900428971[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46392" y="5943566"/>
            <a:ext cx="466794" cy="68217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876245" y="6009520"/>
            <a:ext cx="607154" cy="343847"/>
          </a:xfrm>
          <a:prstGeom prst="rect">
            <a:avLst/>
          </a:prstGeom>
          <a:noFill/>
        </p:spPr>
        <p:txBody>
          <a:bodyPr wrap="square" lIns="0" tIns="46817" rIns="0" bIns="46817" rtlCol="0">
            <a:spAutoFit/>
          </a:bodyPr>
          <a:lstStyle/>
          <a:p>
            <a:r>
              <a:rPr lang="en-US" altLang="ko-KR" sz="900" dirty="0">
                <a:latin typeface="Arial" panose="020B0604020202020204" pitchFamily="34" charset="0"/>
                <a:cs typeface="Arial" panose="020B0604020202020204" pitchFamily="34" charset="0"/>
              </a:rPr>
              <a:t>Contents</a:t>
            </a:r>
          </a:p>
          <a:p>
            <a:r>
              <a:rPr lang="en-US" altLang="ko-KR" sz="900" dirty="0">
                <a:latin typeface="Arial" panose="020B0604020202020204" pitchFamily="34" charset="0"/>
                <a:cs typeface="Arial" panose="020B0604020202020204" pitchFamily="34" charset="0"/>
              </a:rPr>
              <a:t>Server</a:t>
            </a:r>
            <a:endParaRPr lang="ko-KR" altLang="en-US" sz="900" dirty="0">
              <a:latin typeface="Arial" panose="020B0604020202020204" pitchFamily="34" charset="0"/>
              <a:cs typeface="Arial" panose="020B0604020202020204" pitchFamily="34" charset="0"/>
            </a:endParaRPr>
          </a:p>
        </p:txBody>
      </p:sp>
      <p:cxnSp>
        <p:nvCxnSpPr>
          <p:cNvPr id="15" name="직선 화살표 연결선 14"/>
          <p:cNvCxnSpPr>
            <a:stCxn id="19" idx="0"/>
          </p:cNvCxnSpPr>
          <p:nvPr/>
        </p:nvCxnSpPr>
        <p:spPr>
          <a:xfrm flipH="1" flipV="1">
            <a:off x="5796242" y="4874547"/>
            <a:ext cx="1019288" cy="701766"/>
          </a:xfrm>
          <a:prstGeom prst="straightConnector1">
            <a:avLst/>
          </a:prstGeom>
          <a:ln w="12700">
            <a:solidFill>
              <a:schemeClr val="accent1">
                <a:lumMod val="75000"/>
              </a:schemeClr>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sp>
        <p:nvSpPr>
          <p:cNvPr id="19" name="직사각형 18"/>
          <p:cNvSpPr/>
          <p:nvPr/>
        </p:nvSpPr>
        <p:spPr>
          <a:xfrm>
            <a:off x="6303668" y="5576313"/>
            <a:ext cx="1023723" cy="2472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ko-KR" sz="1000" dirty="0">
                <a:solidFill>
                  <a:schemeClr val="tx1"/>
                </a:solidFill>
                <a:latin typeface="Arial" panose="020B0604020202020204" pitchFamily="34" charset="0"/>
                <a:ea typeface="Arial Unicode MS" panose="020B0604020202020204" pitchFamily="50" charset="-127"/>
                <a:cs typeface="Arial" panose="020B0604020202020204" pitchFamily="34" charset="0"/>
              </a:rPr>
              <a:t>External Service</a:t>
            </a:r>
            <a:endParaRPr lang="ko-KR" altLang="en-US" sz="1000" dirty="0">
              <a:solidFill>
                <a:schemeClr val="tx1"/>
              </a:solidFill>
              <a:latin typeface="Arial" panose="020B0604020202020204" pitchFamily="34" charset="0"/>
              <a:ea typeface="Arial Unicode MS" panose="020B0604020202020204" pitchFamily="50" charset="-127"/>
              <a:cs typeface="Arial" panose="020B0604020202020204" pitchFamily="34" charset="0"/>
            </a:endParaRPr>
          </a:p>
        </p:txBody>
      </p:sp>
      <p:pic>
        <p:nvPicPr>
          <p:cNvPr id="9" name="Picture 10" descr="http://colouringbook.org/RSS/openclipart.org/2012/February/CLIPARTIST.NET/INTERNET/internet_cloud_wall_paper-555px.pn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23937" y="5133864"/>
            <a:ext cx="1548397" cy="317030"/>
          </a:xfrm>
          <a:prstGeom prst="rect">
            <a:avLst/>
          </a:prstGeom>
          <a:noFill/>
          <a:extLst>
            <a:ext uri="{909E8E84-426E-40DD-AFC4-6F175D3DCCD1}">
              <a14:hiddenFill xmlns:a14="http://schemas.microsoft.com/office/drawing/2010/main">
                <a:solidFill>
                  <a:srgbClr val="FFFFFF"/>
                </a:solidFill>
              </a14:hiddenFill>
            </a:ext>
          </a:extLst>
        </p:spPr>
      </p:pic>
      <p:sp>
        <p:nvSpPr>
          <p:cNvPr id="22" name="슬라이드 번호 개체 틀 21"/>
          <p:cNvSpPr>
            <a:spLocks noGrp="1"/>
          </p:cNvSpPr>
          <p:nvPr>
            <p:ph type="sldNum" sz="quarter" idx="11"/>
          </p:nvPr>
        </p:nvSpPr>
        <p:spPr/>
        <p:txBody>
          <a:bodyPr/>
          <a:lstStyle/>
          <a:p>
            <a:fld id="{57E06877-4C8A-4ABC-9FAC-E00FD093011D}" type="slidenum">
              <a:rPr lang="ko-KR" altLang="en-US" smtClean="0"/>
              <a:pPr/>
              <a:t>5</a:t>
            </a:fld>
            <a:endParaRPr lang="ko-KR" altLang="en-US"/>
          </a:p>
        </p:txBody>
      </p:sp>
    </p:spTree>
    <p:extLst>
      <p:ext uri="{BB962C8B-B14F-4D97-AF65-F5344CB8AC3E}">
        <p14:creationId xmlns:p14="http://schemas.microsoft.com/office/powerpoint/2010/main" val="31968261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8" name="직선 화살표 연결선 97"/>
          <p:cNvCxnSpPr>
            <a:endCxn id="97" idx="2"/>
          </p:cNvCxnSpPr>
          <p:nvPr/>
        </p:nvCxnSpPr>
        <p:spPr>
          <a:xfrm flipV="1">
            <a:off x="7413969" y="3982173"/>
            <a:ext cx="862743" cy="943285"/>
          </a:xfrm>
          <a:prstGeom prst="straightConnector1">
            <a:avLst/>
          </a:prstGeom>
          <a:ln w="38100">
            <a:solidFill>
              <a:schemeClr val="accent5">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098" name="タイトル 1"/>
          <p:cNvSpPr>
            <a:spLocks noGrp="1"/>
          </p:cNvSpPr>
          <p:nvPr>
            <p:ph type="title"/>
          </p:nvPr>
        </p:nvSpPr>
        <p:spPr/>
        <p:txBody>
          <a:bodyPr/>
          <a:lstStyle/>
          <a:p>
            <a:r>
              <a:rPr kumimoji="1" lang="en-US" altLang="ja-JP" dirty="0" smtClean="0">
                <a:ea typeface="ＭＳ Ｐゴシック" charset="-128"/>
              </a:rPr>
              <a:t>GotAPI overall model (Android, Modified)</a:t>
            </a:r>
            <a:endParaRPr kumimoji="1" lang="ja-JP" altLang="en-US" dirty="0" smtClean="0">
              <a:ea typeface="ＭＳ Ｐゴシック" charset="-128"/>
            </a:endParaRPr>
          </a:p>
        </p:txBody>
      </p:sp>
      <p:pic>
        <p:nvPicPr>
          <p:cNvPr id="49" name="Picture 4"/>
          <p:cNvPicPr>
            <a:picLocks noChangeAspect="1" noChangeArrowheads="1"/>
          </p:cNvPicPr>
          <p:nvPr/>
        </p:nvPicPr>
        <p:blipFill>
          <a:blip r:embed="rId2"/>
          <a:srcRect/>
          <a:stretch>
            <a:fillRect/>
          </a:stretch>
        </p:blipFill>
        <p:spPr bwMode="auto">
          <a:xfrm>
            <a:off x="1368425" y="1463677"/>
            <a:ext cx="576263"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2"/>
          <a:srcRect/>
          <a:stretch>
            <a:fillRect/>
          </a:stretch>
        </p:blipFill>
        <p:spPr bwMode="auto">
          <a:xfrm>
            <a:off x="1474788" y="1549402"/>
            <a:ext cx="576262"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a:blip r:embed="rId2"/>
          <a:srcRect/>
          <a:stretch>
            <a:fillRect/>
          </a:stretch>
        </p:blipFill>
        <p:spPr bwMode="auto">
          <a:xfrm>
            <a:off x="1609725" y="1643063"/>
            <a:ext cx="576263" cy="427037"/>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4102" name="Picture 4" descr="MCj04339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87775" y="1608138"/>
            <a:ext cx="47783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正方形/長方形 52"/>
          <p:cNvSpPr/>
          <p:nvPr/>
        </p:nvSpPr>
        <p:spPr>
          <a:xfrm>
            <a:off x="745885" y="3710211"/>
            <a:ext cx="6217238" cy="2334989"/>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ja-JP" altLang="en-US" sz="1200" dirty="0">
              <a:solidFill>
                <a:schemeClr val="bg1"/>
              </a:solidFill>
              <a:latin typeface="Tahoma" panose="020B0604030504040204" pitchFamily="34" charset="0"/>
              <a:ea typeface="ＭＳ Ｐゴシック" panose="020B0600070205080204" pitchFamily="50" charset="-128"/>
            </a:endParaRPr>
          </a:p>
        </p:txBody>
      </p:sp>
      <p:sp>
        <p:nvSpPr>
          <p:cNvPr id="55" name="正方形/長方形 54"/>
          <p:cNvSpPr/>
          <p:nvPr/>
        </p:nvSpPr>
        <p:spPr>
          <a:xfrm>
            <a:off x="1429960" y="2802311"/>
            <a:ext cx="936104" cy="542552"/>
          </a:xfrm>
          <a:prstGeom prst="rect">
            <a:avLst/>
          </a:prstGeom>
          <a:solidFill>
            <a:schemeClr val="bg2">
              <a:lumMod val="20000"/>
              <a:lumOff val="8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 </a:t>
            </a:r>
          </a:p>
          <a:p>
            <a:pPr algn="ctr">
              <a:defRPr/>
            </a:pPr>
            <a:r>
              <a:rPr lang="en-US" altLang="ja-JP" sz="1200" dirty="0">
                <a:latin typeface="Tahoma" panose="020B0604030504040204" pitchFamily="34" charset="0"/>
                <a:ea typeface="ＭＳ Ｐゴシック" panose="020B0600070205080204" pitchFamily="50" charset="-128"/>
              </a:rPr>
              <a:t>Server</a:t>
            </a:r>
            <a:endParaRPr lang="ja-JP" altLang="en-US" sz="1200" dirty="0">
              <a:latin typeface="Tahoma" panose="020B0604030504040204" pitchFamily="34" charset="0"/>
              <a:ea typeface="ＭＳ Ｐゴシック" panose="020B0600070205080204" pitchFamily="50" charset="-128"/>
            </a:endParaRPr>
          </a:p>
        </p:txBody>
      </p:sp>
      <p:sp>
        <p:nvSpPr>
          <p:cNvPr id="56" name="正方形/長方形 55"/>
          <p:cNvSpPr/>
          <p:nvPr/>
        </p:nvSpPr>
        <p:spPr>
          <a:xfrm>
            <a:off x="3558260" y="4404358"/>
            <a:ext cx="943511" cy="903500"/>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GotAPI</a:t>
            </a:r>
          </a:p>
          <a:p>
            <a:pPr algn="ctr">
              <a:defRPr/>
            </a:pPr>
            <a:r>
              <a:rPr lang="en-US" altLang="ja-JP" sz="1200" dirty="0">
                <a:latin typeface="Tahoma" panose="020B0604030504040204" pitchFamily="34" charset="0"/>
                <a:ea typeface="ＭＳ Ｐゴシック" panose="020B0600070205080204" pitchFamily="50" charset="-128"/>
              </a:rPr>
              <a:t>Server</a:t>
            </a:r>
          </a:p>
        </p:txBody>
      </p:sp>
      <p:sp>
        <p:nvSpPr>
          <p:cNvPr id="57" name="正方形/長方形 56"/>
          <p:cNvSpPr/>
          <p:nvPr/>
        </p:nvSpPr>
        <p:spPr>
          <a:xfrm>
            <a:off x="5606424" y="4404359"/>
            <a:ext cx="936104" cy="90350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Plug-In</a:t>
            </a:r>
            <a:endParaRPr lang="ja-JP" altLang="en-US" sz="1200" dirty="0">
              <a:latin typeface="Tahoma" panose="020B0604030504040204" pitchFamily="34" charset="0"/>
              <a:ea typeface="ＭＳ Ｐゴシック" panose="020B0600070205080204" pitchFamily="50" charset="-128"/>
            </a:endParaRPr>
          </a:p>
        </p:txBody>
      </p:sp>
      <p:cxnSp>
        <p:nvCxnSpPr>
          <p:cNvPr id="58" name="直線矢印コネクタ 57"/>
          <p:cNvCxnSpPr>
            <a:endCxn id="68" idx="0"/>
          </p:cNvCxnSpPr>
          <p:nvPr/>
        </p:nvCxnSpPr>
        <p:spPr>
          <a:xfrm flipH="1">
            <a:off x="4021138" y="3314701"/>
            <a:ext cx="4763" cy="1125538"/>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正方形/長方形 58"/>
          <p:cNvSpPr/>
          <p:nvPr/>
        </p:nvSpPr>
        <p:spPr>
          <a:xfrm>
            <a:off x="1344142" y="4214269"/>
            <a:ext cx="1107740" cy="1422379"/>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endParaRPr lang="en-US" altLang="ja-JP" sz="1200" dirty="0">
              <a:latin typeface="Tahoma" panose="020B0604030504040204" pitchFamily="34" charset="0"/>
              <a:ea typeface="ＭＳ Ｐゴシック" panose="020B0600070205080204" pitchFamily="50" charset="-128"/>
            </a:endParaRPr>
          </a:p>
          <a:p>
            <a:pPr algn="ctr">
              <a:defRPr/>
            </a:pPr>
            <a:r>
              <a:rPr lang="en-US" altLang="ja-JP" sz="1200" dirty="0">
                <a:latin typeface="Tahoma" panose="020B0604030504040204" pitchFamily="34" charset="0"/>
                <a:ea typeface="ＭＳ Ｐゴシック" panose="020B0600070205080204" pitchFamily="50" charset="-128"/>
              </a:rPr>
              <a:t>Browser</a:t>
            </a:r>
            <a:endParaRPr lang="ja-JP" altLang="en-US" sz="1200" dirty="0">
              <a:latin typeface="Tahoma" panose="020B0604030504040204" pitchFamily="34" charset="0"/>
              <a:ea typeface="ＭＳ Ｐゴシック" panose="020B0600070205080204" pitchFamily="50" charset="-128"/>
            </a:endParaRPr>
          </a:p>
        </p:txBody>
      </p:sp>
      <p:sp>
        <p:nvSpPr>
          <p:cNvPr id="60" name="正方形/長方形 59"/>
          <p:cNvSpPr/>
          <p:nvPr/>
        </p:nvSpPr>
        <p:spPr>
          <a:xfrm>
            <a:off x="1429960" y="4404359"/>
            <a:ext cx="936104" cy="903501"/>
          </a:xfrm>
          <a:prstGeom prst="rect">
            <a:avLst/>
          </a:prstGeom>
          <a:solidFill>
            <a:schemeClr val="bg1"/>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Web</a:t>
            </a:r>
          </a:p>
          <a:p>
            <a:pPr algn="ctr">
              <a:defRPr/>
            </a:pPr>
            <a:r>
              <a:rPr lang="en-US" altLang="ja-JP" sz="1200" dirty="0">
                <a:latin typeface="Tahoma" panose="020B0604030504040204" pitchFamily="34" charset="0"/>
                <a:ea typeface="ＭＳ Ｐゴシック" panose="020B0600070205080204" pitchFamily="50" charset="-128"/>
              </a:rPr>
              <a:t>App</a:t>
            </a:r>
            <a:endParaRPr lang="ja-JP" altLang="en-US" sz="1200" dirty="0">
              <a:latin typeface="Tahoma" panose="020B0604030504040204" pitchFamily="34" charset="0"/>
              <a:ea typeface="ＭＳ Ｐゴシック" panose="020B0600070205080204" pitchFamily="50" charset="-128"/>
            </a:endParaRPr>
          </a:p>
        </p:txBody>
      </p:sp>
      <p:cxnSp>
        <p:nvCxnSpPr>
          <p:cNvPr id="61" name="直線コネクタ 60"/>
          <p:cNvCxnSpPr>
            <a:stCxn id="4102" idx="2"/>
          </p:cNvCxnSpPr>
          <p:nvPr/>
        </p:nvCxnSpPr>
        <p:spPr>
          <a:xfrm>
            <a:off x="4025900" y="2105025"/>
            <a:ext cx="0" cy="646113"/>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a:off x="2338390" y="1855788"/>
            <a:ext cx="1433512" cy="0"/>
          </a:xfrm>
          <a:prstGeom prst="line">
            <a:avLst/>
          </a:prstGeom>
          <a:ln w="28575">
            <a:solidFill>
              <a:schemeClr val="accent5">
                <a:lumMod val="50000"/>
              </a:schemeClr>
            </a:solidFill>
            <a:prstDash val="solid"/>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線コネクタ 62"/>
          <p:cNvCxnSpPr>
            <a:stCxn id="51" idx="2"/>
          </p:cNvCxnSpPr>
          <p:nvPr/>
        </p:nvCxnSpPr>
        <p:spPr>
          <a:xfrm>
            <a:off x="1898650" y="2070100"/>
            <a:ext cx="0" cy="731838"/>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a:off x="1898650" y="3344863"/>
            <a:ext cx="0" cy="1058862"/>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a:off x="4265613" y="3314702"/>
            <a:ext cx="0" cy="269875"/>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a:off x="4265613" y="3584575"/>
            <a:ext cx="1808162"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a:off x="6073775" y="3584575"/>
            <a:ext cx="0" cy="819150"/>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bwMode="auto">
          <a:xfrm>
            <a:off x="3734052" y="4440239"/>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bwMode="auto">
          <a:xfrm>
            <a:off x="3583240" y="2220915"/>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131" name="グループ化 69"/>
          <p:cNvGrpSpPr>
            <a:grpSpLocks/>
          </p:cNvGrpSpPr>
          <p:nvPr/>
        </p:nvGrpSpPr>
        <p:grpSpPr bwMode="auto">
          <a:xfrm>
            <a:off x="4279900" y="2112966"/>
            <a:ext cx="1917700" cy="638175"/>
            <a:chOff x="4280419" y="1422359"/>
            <a:chExt cx="1917844" cy="638489"/>
          </a:xfrm>
        </p:grpSpPr>
        <p:cxnSp>
          <p:nvCxnSpPr>
            <p:cNvPr id="71" name="直線コネクタ 70"/>
            <p:cNvCxnSpPr/>
            <p:nvPr/>
          </p:nvCxnSpPr>
          <p:spPr>
            <a:xfrm flipH="1" flipV="1">
              <a:off x="4280419" y="1755898"/>
              <a:ext cx="1914669" cy="6353"/>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307409" y="1762251"/>
              <a:ext cx="0" cy="298597"/>
            </a:xfrm>
            <a:prstGeom prst="line">
              <a:avLst/>
            </a:prstGeom>
            <a:ln w="38100">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直線コネクタ 72"/>
            <p:cNvCxnSpPr/>
            <p:nvPr/>
          </p:nvCxnSpPr>
          <p:spPr>
            <a:xfrm flipH="1">
              <a:off x="6198263" y="1422359"/>
              <a:ext cx="0" cy="339892"/>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74" name="直線コネクタ 73"/>
          <p:cNvCxnSpPr/>
          <p:nvPr/>
        </p:nvCxnSpPr>
        <p:spPr>
          <a:xfrm>
            <a:off x="7099302" y="1608138"/>
            <a:ext cx="398463" cy="0"/>
          </a:xfrm>
          <a:prstGeom prst="line">
            <a:avLst/>
          </a:prstGeom>
          <a:ln w="28575">
            <a:solidFill>
              <a:srgbClr val="4D4D4D"/>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7099302" y="1346200"/>
            <a:ext cx="398463" cy="0"/>
          </a:xfrm>
          <a:prstGeom prst="line">
            <a:avLst/>
          </a:prstGeom>
          <a:ln w="28575">
            <a:solidFill>
              <a:schemeClr val="accent5">
                <a:lumMod val="50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bwMode="auto">
          <a:xfrm>
            <a:off x="7529515" y="1239837"/>
            <a:ext cx="1207358"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bwMode="auto">
          <a:xfrm>
            <a:off x="7396163" y="1487488"/>
            <a:ext cx="1475060"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Untrusted Channel</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8" name="直線コネクタ 77"/>
          <p:cNvCxnSpPr/>
          <p:nvPr/>
        </p:nvCxnSpPr>
        <p:spPr>
          <a:xfrm>
            <a:off x="2365377" y="4856163"/>
            <a:ext cx="1192213" cy="0"/>
          </a:xfrm>
          <a:prstGeom prst="line">
            <a:avLst/>
          </a:prstGeom>
          <a:ln w="571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H="1">
            <a:off x="4306889" y="4554538"/>
            <a:ext cx="1300162"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80" name="Picture 4"/>
          <p:cNvPicPr>
            <a:picLocks noChangeAspect="1" noChangeArrowheads="1"/>
          </p:cNvPicPr>
          <p:nvPr/>
        </p:nvPicPr>
        <p:blipFill>
          <a:blip r:embed="rId2"/>
          <a:srcRect/>
          <a:stretch>
            <a:fillRect/>
          </a:stretch>
        </p:blipFill>
        <p:spPr bwMode="auto">
          <a:xfrm>
            <a:off x="5802315" y="1463677"/>
            <a:ext cx="574675"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1" name="Picture 4"/>
          <p:cNvPicPr>
            <a:picLocks noChangeAspect="1" noChangeArrowheads="1"/>
          </p:cNvPicPr>
          <p:nvPr/>
        </p:nvPicPr>
        <p:blipFill>
          <a:blip r:embed="rId2"/>
          <a:srcRect/>
          <a:stretch>
            <a:fillRect/>
          </a:stretch>
        </p:blipFill>
        <p:spPr bwMode="auto">
          <a:xfrm>
            <a:off x="5907088" y="1549402"/>
            <a:ext cx="576262" cy="427038"/>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pic>
        <p:nvPicPr>
          <p:cNvPr id="82" name="Picture 4"/>
          <p:cNvPicPr>
            <a:picLocks noChangeAspect="1" noChangeArrowheads="1"/>
          </p:cNvPicPr>
          <p:nvPr/>
        </p:nvPicPr>
        <p:blipFill>
          <a:blip r:embed="rId2"/>
          <a:srcRect/>
          <a:stretch>
            <a:fillRect/>
          </a:stretch>
        </p:blipFill>
        <p:spPr bwMode="auto">
          <a:xfrm>
            <a:off x="6042025" y="1643063"/>
            <a:ext cx="576263" cy="427037"/>
          </a:xfrm>
          <a:prstGeom prst="rect">
            <a:avLst/>
          </a:prstGeom>
          <a:noFill/>
          <a:ln>
            <a:solidFill>
              <a:schemeClr val="tx1">
                <a:lumMod val="95000"/>
                <a:lumOff val="5000"/>
              </a:schemeClr>
            </a:solidFill>
          </a:ln>
          <a:extLst>
            <a:ext uri="{909E8E84-426E-40DD-AFC4-6F175D3DCCD1}">
              <a14:hiddenFill xmlns:a14="http://schemas.microsoft.com/office/drawing/2010/main">
                <a:solidFill>
                  <a:srgbClr val="FFFFFF"/>
                </a:solidFill>
              </a14:hiddenFill>
            </a:ext>
          </a:extLst>
        </p:spPr>
      </p:pic>
      <p:sp>
        <p:nvSpPr>
          <p:cNvPr id="83" name="テキスト ボックス 82"/>
          <p:cNvSpPr txBox="1"/>
          <p:nvPr/>
        </p:nvSpPr>
        <p:spPr bwMode="auto">
          <a:xfrm>
            <a:off x="1220722" y="1152526"/>
            <a:ext cx="968511" cy="2031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テキスト ボックス 83"/>
          <p:cNvSpPr txBox="1"/>
          <p:nvPr/>
        </p:nvSpPr>
        <p:spPr bwMode="auto">
          <a:xfrm>
            <a:off x="5556156" y="1152526"/>
            <a:ext cx="1138429" cy="2031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Plug-In Developers</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bwMode="auto">
          <a:xfrm>
            <a:off x="3610282" y="1152527"/>
            <a:ext cx="891567" cy="313922"/>
          </a:xfrm>
          <a:prstGeom prst="rect">
            <a:avLst/>
          </a:prstGeom>
          <a:noFill/>
          <a:ln w="9525">
            <a:noFill/>
            <a:miter lim="800000"/>
            <a:headEnd/>
            <a:tailEnd/>
          </a:ln>
        </p:spPr>
        <p:txBody>
          <a:bodyPr wrap="none" lIns="91428" tIns="45715" rIns="91428" bIns="45715">
            <a:spAutoFit/>
          </a:bodyPr>
          <a:lstStyle/>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GotAPI Server</a:t>
            </a:r>
          </a:p>
          <a:p>
            <a:pPr algn="ctr">
              <a:defRPr/>
            </a:pPr>
            <a:r>
              <a:rPr lang="en-US" altLang="ja-JP"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Provider</a:t>
            </a:r>
            <a:endParaRPr lang="ja-JP" altLang="en-US" sz="8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6" name="直線コネクタ 85"/>
          <p:cNvCxnSpPr/>
          <p:nvPr/>
        </p:nvCxnSpPr>
        <p:spPr>
          <a:xfrm>
            <a:off x="4265613" y="1855788"/>
            <a:ext cx="1416050" cy="1587"/>
          </a:xfrm>
          <a:prstGeom prst="line">
            <a:avLst/>
          </a:prstGeom>
          <a:ln w="28575">
            <a:solidFill>
              <a:schemeClr val="accent5">
                <a:lumMod val="50000"/>
              </a:schemeClr>
            </a:solidFill>
            <a:prstDash val="soli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7" name="テキスト ボックス 86"/>
          <p:cNvSpPr txBox="1"/>
          <p:nvPr/>
        </p:nvSpPr>
        <p:spPr bwMode="auto">
          <a:xfrm>
            <a:off x="5650212" y="5767389"/>
            <a:ext cx="1031027" cy="258522"/>
          </a:xfrm>
          <a:prstGeom prst="rect">
            <a:avLst/>
          </a:prstGeom>
          <a:noFill/>
          <a:ln w="9525">
            <a:noFill/>
            <a:miter lim="800000"/>
            <a:headEnd/>
            <a:tailEnd/>
          </a:ln>
        </p:spPr>
        <p:txBody>
          <a:bodyPr wrap="none" lIns="91428" tIns="45715" rIns="91428" bIns="45715">
            <a:spAutoFit/>
          </a:bodyPr>
          <a:lstStyle/>
          <a:p>
            <a:pPr algn="ctr">
              <a:defRPr/>
            </a:pP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Android</a:t>
            </a:r>
            <a:r>
              <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OS</a:t>
            </a:r>
            <a:endParaRPr lang="ja-JP" altLang="en-US" sz="12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8" name="直線コネクタ 87"/>
          <p:cNvCxnSpPr/>
          <p:nvPr/>
        </p:nvCxnSpPr>
        <p:spPr>
          <a:xfrm>
            <a:off x="2365377" y="4556125"/>
            <a:ext cx="1368425" cy="0"/>
          </a:xfrm>
          <a:prstGeom prst="line">
            <a:avLst/>
          </a:prstGeom>
          <a:ln w="57150">
            <a:solidFill>
              <a:schemeClr val="accent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直線コネクタ 88"/>
          <p:cNvCxnSpPr/>
          <p:nvPr/>
        </p:nvCxnSpPr>
        <p:spPr>
          <a:xfrm>
            <a:off x="7108827" y="1847849"/>
            <a:ext cx="398463" cy="0"/>
          </a:xfrm>
          <a:prstGeom prst="line">
            <a:avLst/>
          </a:prstGeom>
          <a:ln w="28575">
            <a:solidFill>
              <a:schemeClr val="accent2">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0" name="テキスト ボックス 89"/>
          <p:cNvSpPr txBox="1"/>
          <p:nvPr/>
        </p:nvSpPr>
        <p:spPr bwMode="auto">
          <a:xfrm>
            <a:off x="7405689" y="1727202"/>
            <a:ext cx="1944739" cy="3693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Intent/Intent URI Scheme</a:t>
            </a:r>
          </a:p>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(Android)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1" name="直線コネクタ 90"/>
          <p:cNvCxnSpPr/>
          <p:nvPr/>
        </p:nvCxnSpPr>
        <p:spPr>
          <a:xfrm>
            <a:off x="7110413" y="2166938"/>
            <a:ext cx="398462" cy="0"/>
          </a:xfrm>
          <a:prstGeom prst="line">
            <a:avLst/>
          </a:prstGeom>
          <a:ln w="28575">
            <a:solidFill>
              <a:srgbClr val="CC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2" name="テキスト ボックス 91"/>
          <p:cNvSpPr txBox="1"/>
          <p:nvPr/>
        </p:nvSpPr>
        <p:spPr bwMode="auto">
          <a:xfrm>
            <a:off x="7407276" y="2047877"/>
            <a:ext cx="649513"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   HTTP</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正方形/長方形 53"/>
          <p:cNvSpPr/>
          <p:nvPr/>
        </p:nvSpPr>
        <p:spPr>
          <a:xfrm>
            <a:off x="3418309" y="2751510"/>
            <a:ext cx="1216009" cy="593352"/>
          </a:xfrm>
          <a:prstGeom prst="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lIns="91428" tIns="45715" rIns="91428" bIns="45715"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algn="ctr">
              <a:defRPr/>
            </a:pPr>
            <a:r>
              <a:rPr lang="en-US" altLang="ja-JP" sz="1200" dirty="0">
                <a:latin typeface="Tahoma" panose="020B0604030504040204" pitchFamily="34" charset="0"/>
                <a:ea typeface="ＭＳ Ｐゴシック" panose="020B0600070205080204" pitchFamily="50" charset="-128"/>
              </a:rPr>
              <a:t>Google Play</a:t>
            </a:r>
            <a:endParaRPr lang="ja-JP" altLang="en-US" sz="1200" dirty="0">
              <a:latin typeface="Tahoma" panose="020B0604030504040204" pitchFamily="34" charset="0"/>
              <a:ea typeface="ＭＳ Ｐゴシック" panose="020B0600070205080204" pitchFamily="50" charset="-128"/>
            </a:endParaRPr>
          </a:p>
        </p:txBody>
      </p:sp>
      <p:sp>
        <p:nvSpPr>
          <p:cNvPr id="70" name="テキスト ボックス 69"/>
          <p:cNvSpPr txBox="1"/>
          <p:nvPr/>
        </p:nvSpPr>
        <p:spPr bwMode="auto">
          <a:xfrm>
            <a:off x="6967790" y="2476501"/>
            <a:ext cx="574172" cy="216972"/>
          </a:xfrm>
          <a:prstGeom prst="rect">
            <a:avLst/>
          </a:prstGeom>
          <a:solidFill>
            <a:srgbClr val="FFFF00"/>
          </a:solidFill>
          <a:ln w="19050">
            <a:solidFill>
              <a:schemeClr val="accent2">
                <a:lumMod val="60000"/>
                <a:lumOff val="40000"/>
              </a:schemeClr>
            </a:solidFill>
            <a:miter lim="800000"/>
            <a:headEnd/>
            <a:tailEnd/>
          </a:ln>
        </p:spPr>
        <p:txBody>
          <a:bodyPr wrap="none" lIns="91428" tIns="45715" rIns="91428" bIns="45715">
            <a:spAutoFit/>
          </a:bodyPr>
          <a:lstStyle/>
          <a:p>
            <a:pPr algn="ctr">
              <a:defRPr/>
            </a:pPr>
            <a:r>
              <a:rPr lang="en-US" altLang="ja-JP"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AppID</a:t>
            </a:r>
            <a:endParaRPr lang="ja-JP" altLang="en-US" sz="900" b="1"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p:cNvSpPr txBox="1"/>
          <p:nvPr/>
        </p:nvSpPr>
        <p:spPr bwMode="auto">
          <a:xfrm>
            <a:off x="7542215" y="2444752"/>
            <a:ext cx="1604902" cy="230822"/>
          </a:xfrm>
          <a:prstGeom prst="rect">
            <a:avLst/>
          </a:prstGeom>
          <a:noFill/>
          <a:ln w="9525">
            <a:noFill/>
            <a:miter lim="800000"/>
            <a:headEnd/>
            <a:tailEnd/>
          </a:ln>
        </p:spPr>
        <p:txBody>
          <a:bodyPr wrap="none" lIns="91428" tIns="45715" rIns="91428" bIns="45715">
            <a:spAutoFit/>
          </a:bodyPr>
          <a:lstStyle/>
          <a:p>
            <a:pPr>
              <a:defRPr/>
            </a:pPr>
            <a:r>
              <a:rPr lang="en-US" altLang="ja-JP"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rPr>
              <a:t>Trusted and Unique ID</a:t>
            </a:r>
            <a:endParaRPr lang="ja-JP" altLang="en-US" sz="1000" kern="0" dirty="0">
              <a:solidFill>
                <a:schemeClr val="tx2"/>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52" name="Picture 2" descr="http://bizion.mk.co.kr/data/cheditor4/1303/1315d5fb735097eae7ced7cf5a1311e9_SzPTfcH89nSZTUSM6HpYr.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85410" y="4365427"/>
            <a:ext cx="995595" cy="980126"/>
          </a:xfrm>
          <a:prstGeom prst="rect">
            <a:avLst/>
          </a:prstGeom>
          <a:noFill/>
          <a:extLst>
            <a:ext uri="{909E8E84-426E-40DD-AFC4-6F175D3DCCD1}">
              <a14:hiddenFill xmlns:a14="http://schemas.microsoft.com/office/drawing/2010/main">
                <a:solidFill>
                  <a:srgbClr val="FFFFFF"/>
                </a:solidFill>
              </a14:hiddenFill>
            </a:ext>
          </a:extLst>
        </p:spPr>
      </p:pic>
      <p:sp>
        <p:nvSpPr>
          <p:cNvPr id="94" name="TextBox 93"/>
          <p:cNvSpPr txBox="1"/>
          <p:nvPr/>
        </p:nvSpPr>
        <p:spPr>
          <a:xfrm>
            <a:off x="8368272" y="5345552"/>
            <a:ext cx="786215" cy="246898"/>
          </a:xfrm>
          <a:prstGeom prst="rect">
            <a:avLst/>
          </a:prstGeom>
          <a:solidFill>
            <a:schemeClr val="bg1"/>
          </a:solidFill>
        </p:spPr>
        <p:txBody>
          <a:bodyPr wrap="square" lIns="0" tIns="46817" rIns="0" bIns="46817" rtlCol="0">
            <a:spAutoFit/>
          </a:bodyPr>
          <a:lstStyle/>
          <a:p>
            <a:pPr algn="ctr"/>
            <a:r>
              <a:rPr lang="en-US" altLang="ko-KR" sz="1100" dirty="0">
                <a:latin typeface="Arial" panose="020B0604020202020204" pitchFamily="34" charset="0"/>
                <a:cs typeface="Arial" panose="020B0604020202020204" pitchFamily="34" charset="0"/>
              </a:rPr>
              <a:t>3D Printer</a:t>
            </a:r>
            <a:endParaRPr lang="ko-KR" altLang="en-US" sz="1100" dirty="0">
              <a:latin typeface="Arial" panose="020B0604020202020204" pitchFamily="34" charset="0"/>
              <a:cs typeface="Arial" panose="020B0604020202020204" pitchFamily="34" charset="0"/>
            </a:endParaRPr>
          </a:p>
        </p:txBody>
      </p:sp>
      <p:sp>
        <p:nvSpPr>
          <p:cNvPr id="95" name="TextBox 94"/>
          <p:cNvSpPr txBox="1"/>
          <p:nvPr/>
        </p:nvSpPr>
        <p:spPr>
          <a:xfrm>
            <a:off x="7162457" y="5247041"/>
            <a:ext cx="896024" cy="415498"/>
          </a:xfrm>
          <a:prstGeom prst="rect">
            <a:avLst/>
          </a:prstGeom>
          <a:solidFill>
            <a:schemeClr val="bg1"/>
          </a:solidFill>
        </p:spPr>
        <p:txBody>
          <a:bodyPr wrap="none" lIns="93635" tIns="0" rIns="93635" bIns="0" rtlCol="0">
            <a:spAutoFit/>
          </a:bodyPr>
          <a:lstStyle/>
          <a:p>
            <a:r>
              <a:rPr lang="en-US" altLang="ko-KR" sz="1000" dirty="0" err="1">
                <a:latin typeface="Arial" panose="020B0604020202020204" pitchFamily="34" charset="0"/>
                <a:cs typeface="Arial" panose="020B0604020202020204" pitchFamily="34" charset="0"/>
              </a:rPr>
              <a:t>WiFi</a:t>
            </a:r>
            <a:r>
              <a:rPr lang="en-US" altLang="ko-KR" sz="1000" dirty="0">
                <a:latin typeface="Arial" panose="020B0604020202020204" pitchFamily="34" charset="0"/>
                <a:cs typeface="Arial" panose="020B0604020202020204" pitchFamily="34" charset="0"/>
              </a:rPr>
              <a:t>,</a:t>
            </a:r>
          </a:p>
          <a:p>
            <a:r>
              <a:rPr lang="en-US" altLang="ko-KR" sz="1000" dirty="0">
                <a:latin typeface="Arial" panose="020B0604020202020204" pitchFamily="34" charset="0"/>
                <a:cs typeface="Arial" panose="020B0604020202020204" pitchFamily="34" charset="0"/>
              </a:rPr>
              <a:t>Bluetooth,</a:t>
            </a:r>
          </a:p>
          <a:p>
            <a:r>
              <a:rPr lang="en-US" altLang="ko-KR" sz="1000" dirty="0">
                <a:latin typeface="Arial" panose="020B0604020202020204" pitchFamily="34" charset="0"/>
                <a:cs typeface="Arial" panose="020B0604020202020204" pitchFamily="34" charset="0"/>
              </a:rPr>
              <a:t>Internet, etc.</a:t>
            </a:r>
            <a:endParaRPr lang="ko-KR" altLang="en-US" sz="1000" dirty="0">
              <a:latin typeface="Arial" panose="020B0604020202020204" pitchFamily="34" charset="0"/>
              <a:cs typeface="Arial" panose="020B0604020202020204" pitchFamily="34" charset="0"/>
            </a:endParaRPr>
          </a:p>
        </p:txBody>
      </p:sp>
      <p:cxnSp>
        <p:nvCxnSpPr>
          <p:cNvPr id="3" name="직선 화살표 연결선 2"/>
          <p:cNvCxnSpPr>
            <a:stCxn id="57" idx="3"/>
            <a:endCxn id="52" idx="1"/>
          </p:cNvCxnSpPr>
          <p:nvPr/>
        </p:nvCxnSpPr>
        <p:spPr>
          <a:xfrm flipV="1">
            <a:off x="6542528" y="4855490"/>
            <a:ext cx="1742883" cy="620"/>
          </a:xfrm>
          <a:prstGeom prst="straightConnector1">
            <a:avLst/>
          </a:prstGeom>
          <a:ln w="38100">
            <a:solidFill>
              <a:schemeClr val="accent5">
                <a:lumMod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pic>
        <p:nvPicPr>
          <p:cNvPr id="96" name="Picture 10" descr="http://colouringbook.org/RSS/openclipart.org/2012/February/CLIPARTIST.NET/INTERNET/internet_cloud_wall_paper-555px.pn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00900" y="4554538"/>
            <a:ext cx="882628" cy="680735"/>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4" descr="C:\Users\Andy\AppData\Local\Microsoft\Windows\Temporary Internet Files\Content.IE5\ZH3I0KVH\MC900428971[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83528" y="3125256"/>
            <a:ext cx="586368" cy="856918"/>
          </a:xfrm>
          <a:prstGeom prst="rect">
            <a:avLst/>
          </a:prstGeom>
          <a:noFill/>
          <a:extLst>
            <a:ext uri="{909E8E84-426E-40DD-AFC4-6F175D3DCCD1}">
              <a14:hiddenFill xmlns:a14="http://schemas.microsoft.com/office/drawing/2010/main">
                <a:solidFill>
                  <a:srgbClr val="FFFFFF"/>
                </a:solidFill>
              </a14:hiddenFill>
            </a:ext>
          </a:extLst>
        </p:spPr>
      </p:pic>
      <p:sp>
        <p:nvSpPr>
          <p:cNvPr id="99" name="TextBox 98"/>
          <p:cNvSpPr txBox="1"/>
          <p:nvPr/>
        </p:nvSpPr>
        <p:spPr>
          <a:xfrm>
            <a:off x="8624844" y="3363947"/>
            <a:ext cx="571758" cy="399247"/>
          </a:xfrm>
          <a:prstGeom prst="rect">
            <a:avLst/>
          </a:prstGeom>
          <a:noFill/>
        </p:spPr>
        <p:txBody>
          <a:bodyPr wrap="square" lIns="0" tIns="46817" rIns="0" bIns="46817" rtlCol="0">
            <a:spAutoFit/>
          </a:bodyPr>
          <a:lstStyle/>
          <a:p>
            <a:r>
              <a:rPr lang="en-US" altLang="ko-KR" sz="1100" dirty="0">
                <a:latin typeface="Arial" panose="020B0604020202020204" pitchFamily="34" charset="0"/>
                <a:cs typeface="Arial" panose="020B0604020202020204" pitchFamily="34" charset="0"/>
              </a:rPr>
              <a:t>Content</a:t>
            </a:r>
          </a:p>
          <a:p>
            <a:r>
              <a:rPr lang="en-US" altLang="ko-KR" sz="1100" dirty="0">
                <a:latin typeface="Arial" panose="020B0604020202020204" pitchFamily="34" charset="0"/>
                <a:cs typeface="Arial" panose="020B0604020202020204" pitchFamily="34" charset="0"/>
              </a:rPr>
              <a:t>Server</a:t>
            </a:r>
            <a:endParaRPr lang="ko-KR" altLang="en-US" sz="1100" dirty="0">
              <a:latin typeface="Arial" panose="020B0604020202020204" pitchFamily="34" charset="0"/>
              <a:cs typeface="Arial" panose="020B0604020202020204" pitchFamily="34" charset="0"/>
            </a:endParaRPr>
          </a:p>
        </p:txBody>
      </p:sp>
      <p:cxnSp>
        <p:nvCxnSpPr>
          <p:cNvPr id="100" name="직선 화살표 연결선 99"/>
          <p:cNvCxnSpPr/>
          <p:nvPr/>
        </p:nvCxnSpPr>
        <p:spPr>
          <a:xfrm flipH="1" flipV="1">
            <a:off x="8441931" y="3877470"/>
            <a:ext cx="341278" cy="576347"/>
          </a:xfrm>
          <a:prstGeom prst="straightConnector1">
            <a:avLst/>
          </a:prstGeom>
          <a:ln w="25400">
            <a:solidFill>
              <a:schemeClr val="accent5">
                <a:lumMod val="50000"/>
              </a:schemeClr>
            </a:solidFill>
            <a:prstDash val="sysDash"/>
            <a:headEnd type="arrow"/>
            <a:tailEnd type="arrow"/>
          </a:ln>
        </p:spPr>
        <p:style>
          <a:lnRef idx="1">
            <a:schemeClr val="accent1"/>
          </a:lnRef>
          <a:fillRef idx="0">
            <a:schemeClr val="accent1"/>
          </a:fillRef>
          <a:effectRef idx="0">
            <a:schemeClr val="accent1"/>
          </a:effectRef>
          <a:fontRef idx="minor">
            <a:schemeClr val="tx1"/>
          </a:fontRef>
        </p:style>
      </p:cxnSp>
      <p:sp>
        <p:nvSpPr>
          <p:cNvPr id="13" name="직사각형 12"/>
          <p:cNvSpPr/>
          <p:nvPr/>
        </p:nvSpPr>
        <p:spPr>
          <a:xfrm>
            <a:off x="5681663" y="4453817"/>
            <a:ext cx="801687" cy="220590"/>
          </a:xfrm>
          <a:prstGeom prst="rect">
            <a:avLst/>
          </a:prstGeom>
          <a:solidFill>
            <a:srgbClr val="92D050"/>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100" b="1" dirty="0" err="1">
                <a:solidFill>
                  <a:schemeClr val="tx2"/>
                </a:solidFill>
              </a:rPr>
              <a:t>ServiceID</a:t>
            </a:r>
            <a:endParaRPr lang="ko-KR" altLang="en-US" sz="1100" b="1" dirty="0">
              <a:solidFill>
                <a:schemeClr val="tx2"/>
              </a:solidFill>
            </a:endParaRPr>
          </a:p>
        </p:txBody>
      </p:sp>
      <p:sp>
        <p:nvSpPr>
          <p:cNvPr id="101" name="직사각형 100"/>
          <p:cNvSpPr/>
          <p:nvPr/>
        </p:nvSpPr>
        <p:spPr>
          <a:xfrm>
            <a:off x="7582684" y="3662734"/>
            <a:ext cx="801687" cy="220590"/>
          </a:xfrm>
          <a:prstGeom prst="rect">
            <a:avLst/>
          </a:prstGeom>
          <a:solidFill>
            <a:srgbClr val="92D050"/>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100" b="1" dirty="0" err="1">
                <a:solidFill>
                  <a:schemeClr val="tx2"/>
                </a:solidFill>
              </a:rPr>
              <a:t>ServiceID</a:t>
            </a:r>
            <a:endParaRPr lang="ko-KR" altLang="en-US" sz="1100" b="1" dirty="0">
              <a:solidFill>
                <a:schemeClr val="tx2"/>
              </a:solidFill>
            </a:endParaRPr>
          </a:p>
        </p:txBody>
      </p:sp>
      <p:sp>
        <p:nvSpPr>
          <p:cNvPr id="102" name="직사각형 101"/>
          <p:cNvSpPr/>
          <p:nvPr/>
        </p:nvSpPr>
        <p:spPr>
          <a:xfrm>
            <a:off x="6963123" y="2759123"/>
            <a:ext cx="801687" cy="220590"/>
          </a:xfrm>
          <a:prstGeom prst="rect">
            <a:avLst/>
          </a:prstGeom>
          <a:solidFill>
            <a:srgbClr val="92D050"/>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100" b="1" dirty="0" err="1">
                <a:solidFill>
                  <a:schemeClr val="tx2"/>
                </a:solidFill>
              </a:rPr>
              <a:t>ServiceID</a:t>
            </a:r>
            <a:endParaRPr lang="ko-KR" altLang="en-US" sz="1100" b="1" dirty="0">
              <a:solidFill>
                <a:schemeClr val="tx2"/>
              </a:solidFill>
            </a:endParaRPr>
          </a:p>
        </p:txBody>
      </p:sp>
      <p:sp>
        <p:nvSpPr>
          <p:cNvPr id="103" name="TextBox 102"/>
          <p:cNvSpPr txBox="1"/>
          <p:nvPr/>
        </p:nvSpPr>
        <p:spPr>
          <a:xfrm>
            <a:off x="7836691" y="2699113"/>
            <a:ext cx="1408169" cy="399247"/>
          </a:xfrm>
          <a:prstGeom prst="rect">
            <a:avLst/>
          </a:prstGeom>
          <a:solidFill>
            <a:schemeClr val="bg1"/>
          </a:solidFill>
        </p:spPr>
        <p:txBody>
          <a:bodyPr wrap="square" lIns="0" tIns="46817" rIns="0" bIns="46817" rtlCol="0">
            <a:spAutoFit/>
          </a:bodyPr>
          <a:lstStyle/>
          <a:p>
            <a:r>
              <a:rPr lang="en-US" altLang="ko-KR" sz="1100" dirty="0">
                <a:solidFill>
                  <a:schemeClr val="tx2"/>
                </a:solidFill>
                <a:latin typeface="Arial" panose="020B0604020202020204" pitchFamily="34" charset="0"/>
                <a:cs typeface="Arial" panose="020B0604020202020204" pitchFamily="34" charset="0"/>
              </a:rPr>
              <a:t>Trusted and Unique User ID</a:t>
            </a:r>
            <a:endParaRPr lang="ko-KR" altLang="en-US" sz="1100" dirty="0">
              <a:solidFill>
                <a:schemeClr val="tx2"/>
              </a:solidFill>
              <a:latin typeface="Arial" panose="020B0604020202020204" pitchFamily="34" charset="0"/>
              <a:cs typeface="Arial" panose="020B0604020202020204" pitchFamily="34" charset="0"/>
            </a:endParaRPr>
          </a:p>
        </p:txBody>
      </p:sp>
      <p:sp>
        <p:nvSpPr>
          <p:cNvPr id="104" name="모서리가 둥근 직사각형 103"/>
          <p:cNvSpPr/>
          <p:nvPr/>
        </p:nvSpPr>
        <p:spPr>
          <a:xfrm>
            <a:off x="5385640" y="2699113"/>
            <a:ext cx="3859219" cy="3068275"/>
          </a:xfrm>
          <a:prstGeom prst="roundRect">
            <a:avLst>
              <a:gd name="adj" fmla="val 3895"/>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15" name="바닥글 개체 틀 14"/>
          <p:cNvSpPr>
            <a:spLocks noGrp="1"/>
          </p:cNvSpPr>
          <p:nvPr>
            <p:ph type="ftr" sz="quarter" idx="3"/>
          </p:nvPr>
        </p:nvSpPr>
        <p:spPr/>
        <p:txBody>
          <a:bodyPr/>
          <a:lstStyle/>
          <a:p>
            <a:r>
              <a:rPr lang="en-US" altLang="ko-KR" smtClean="0"/>
              <a:t>Andrew Min-gyu Han, Hansung Univ. Copyrightⓒ2015 All rights are reserved.</a:t>
            </a:r>
            <a:endParaRPr lang="ko-KR" altLang="en-US" dirty="0"/>
          </a:p>
        </p:txBody>
      </p:sp>
      <p:sp>
        <p:nvSpPr>
          <p:cNvPr id="16" name="슬라이드 번호 개체 틀 15"/>
          <p:cNvSpPr>
            <a:spLocks noGrp="1"/>
          </p:cNvSpPr>
          <p:nvPr>
            <p:ph type="sldNum" sz="quarter" idx="11"/>
          </p:nvPr>
        </p:nvSpPr>
        <p:spPr/>
        <p:txBody>
          <a:bodyPr/>
          <a:lstStyle/>
          <a:p>
            <a:fld id="{57E06877-4C8A-4ABC-9FAC-E00FD093011D}" type="slidenum">
              <a:rPr lang="ko-KR" altLang="en-US" smtClean="0"/>
              <a:pPr/>
              <a:t>6</a:t>
            </a:fld>
            <a:endParaRPr lang="ko-KR" altLang="en-US"/>
          </a:p>
        </p:txBody>
      </p:sp>
      <p:cxnSp>
        <p:nvCxnSpPr>
          <p:cNvPr id="4" name="직선 화살표 연결선 3"/>
          <p:cNvCxnSpPr/>
          <p:nvPr/>
        </p:nvCxnSpPr>
        <p:spPr>
          <a:xfrm flipV="1">
            <a:off x="6542528" y="3877471"/>
            <a:ext cx="1604470" cy="677067"/>
          </a:xfrm>
          <a:prstGeom prst="straightConnector1">
            <a:avLst/>
          </a:prstGeom>
          <a:ln>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자유형 5"/>
          <p:cNvSpPr/>
          <p:nvPr/>
        </p:nvSpPr>
        <p:spPr>
          <a:xfrm>
            <a:off x="6105779" y="5301946"/>
            <a:ext cx="2716611" cy="850374"/>
          </a:xfrm>
          <a:custGeom>
            <a:avLst/>
            <a:gdLst>
              <a:gd name="connsiteX0" fmla="*/ 0 w 2653048"/>
              <a:gd name="connsiteY0" fmla="*/ 0 h 830383"/>
              <a:gd name="connsiteX1" fmla="*/ 643944 w 2653048"/>
              <a:gd name="connsiteY1" fmla="*/ 695459 h 830383"/>
              <a:gd name="connsiteX2" fmla="*/ 2163651 w 2653048"/>
              <a:gd name="connsiteY2" fmla="*/ 772732 h 830383"/>
              <a:gd name="connsiteX3" fmla="*/ 2653048 w 2653048"/>
              <a:gd name="connsiteY3" fmla="*/ 38637 h 830383"/>
            </a:gdLst>
            <a:ahLst/>
            <a:cxnLst>
              <a:cxn ang="0">
                <a:pos x="connsiteX0" y="connsiteY0"/>
              </a:cxn>
              <a:cxn ang="0">
                <a:pos x="connsiteX1" y="connsiteY1"/>
              </a:cxn>
              <a:cxn ang="0">
                <a:pos x="connsiteX2" y="connsiteY2"/>
              </a:cxn>
              <a:cxn ang="0">
                <a:pos x="connsiteX3" y="connsiteY3"/>
              </a:cxn>
            </a:cxnLst>
            <a:rect l="l" t="t" r="r" b="b"/>
            <a:pathLst>
              <a:path w="2653048" h="830383">
                <a:moveTo>
                  <a:pt x="0" y="0"/>
                </a:moveTo>
                <a:cubicBezTo>
                  <a:pt x="141668" y="283335"/>
                  <a:pt x="283336" y="566670"/>
                  <a:pt x="643944" y="695459"/>
                </a:cubicBezTo>
                <a:cubicBezTo>
                  <a:pt x="1004553" y="824248"/>
                  <a:pt x="1828801" y="882202"/>
                  <a:pt x="2163651" y="772732"/>
                </a:cubicBezTo>
                <a:cubicBezTo>
                  <a:pt x="2498501" y="663262"/>
                  <a:pt x="2575774" y="350949"/>
                  <a:pt x="2653048" y="38637"/>
                </a:cubicBezTo>
              </a:path>
            </a:pathLst>
          </a:custGeom>
          <a:noFill/>
          <a:ln w="9525">
            <a:prstDash val="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7" name="직사각형 6"/>
          <p:cNvSpPr/>
          <p:nvPr/>
        </p:nvSpPr>
        <p:spPr>
          <a:xfrm>
            <a:off x="7099302" y="3982174"/>
            <a:ext cx="442912" cy="3832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46817" rIns="0" bIns="46817" rtlCol="0" anchor="ctr"/>
          <a:lstStyle/>
          <a:p>
            <a:pPr algn="ctr"/>
            <a:r>
              <a:rPr lang="en-US" altLang="ko-KR" sz="1000" b="1" dirty="0"/>
              <a:t>DW</a:t>
            </a:r>
            <a:br>
              <a:rPr lang="en-US" altLang="ko-KR" sz="1000" b="1" dirty="0"/>
            </a:br>
            <a:r>
              <a:rPr lang="en-US" altLang="ko-KR" sz="1000" b="1" dirty="0"/>
              <a:t>API-1</a:t>
            </a:r>
            <a:endParaRPr lang="ko-KR" altLang="en-US" sz="1000" b="1" dirty="0"/>
          </a:p>
        </p:txBody>
      </p:sp>
      <p:sp>
        <p:nvSpPr>
          <p:cNvPr id="105" name="직사각형 104"/>
          <p:cNvSpPr/>
          <p:nvPr/>
        </p:nvSpPr>
        <p:spPr>
          <a:xfrm>
            <a:off x="7285834" y="5983956"/>
            <a:ext cx="442912" cy="3832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46817" rIns="0" bIns="46817" rtlCol="0" anchor="ctr"/>
          <a:lstStyle/>
          <a:p>
            <a:pPr algn="ctr"/>
            <a:r>
              <a:rPr lang="en-US" altLang="ko-KR" sz="1000" b="1" dirty="0"/>
              <a:t>DW</a:t>
            </a:r>
            <a:br>
              <a:rPr lang="en-US" altLang="ko-KR" sz="1000" b="1" dirty="0"/>
            </a:br>
            <a:r>
              <a:rPr lang="en-US" altLang="ko-KR" sz="1000" b="1" dirty="0"/>
              <a:t>API-2</a:t>
            </a:r>
            <a:endParaRPr lang="ko-KR" altLang="en-US" sz="1000" b="1" dirty="0"/>
          </a:p>
        </p:txBody>
      </p:sp>
      <p:sp>
        <p:nvSpPr>
          <p:cNvPr id="106" name="직사각형 105"/>
          <p:cNvSpPr/>
          <p:nvPr/>
        </p:nvSpPr>
        <p:spPr>
          <a:xfrm>
            <a:off x="8612569" y="3883324"/>
            <a:ext cx="442912" cy="3832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0" tIns="46817" rIns="0" bIns="46817" rtlCol="0" anchor="ctr"/>
          <a:lstStyle/>
          <a:p>
            <a:pPr algn="ctr"/>
            <a:r>
              <a:rPr lang="en-US" altLang="ko-KR" sz="1000" b="1" dirty="0"/>
              <a:t>DW</a:t>
            </a:r>
            <a:br>
              <a:rPr lang="en-US" altLang="ko-KR" sz="1000" b="1" dirty="0"/>
            </a:br>
            <a:r>
              <a:rPr lang="en-US" altLang="ko-KR" sz="1000" b="1" dirty="0"/>
              <a:t>API-3</a:t>
            </a:r>
            <a:endParaRPr lang="ko-KR" altLang="en-US" sz="1000" b="1" dirty="0"/>
          </a:p>
        </p:txBody>
      </p:sp>
    </p:spTree>
    <p:extLst>
      <p:ext uri="{BB962C8B-B14F-4D97-AF65-F5344CB8AC3E}">
        <p14:creationId xmlns:p14="http://schemas.microsoft.com/office/powerpoint/2010/main" val="3255302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Architectural Diagram</a:t>
            </a:r>
            <a:endParaRPr lang="ko-KR" altLang="en-US" dirty="0"/>
          </a:p>
        </p:txBody>
      </p:sp>
      <p:sp>
        <p:nvSpPr>
          <p:cNvPr id="4" name="바닥글 개체 틀 3"/>
          <p:cNvSpPr>
            <a:spLocks noGrp="1"/>
          </p:cNvSpPr>
          <p:nvPr>
            <p:ph type="ftr" sz="quarter" idx="3"/>
          </p:nvPr>
        </p:nvSpPr>
        <p:spPr/>
        <p:txBody>
          <a:bodyPr/>
          <a:lstStyle/>
          <a:p>
            <a:r>
              <a:rPr lang="en-US" altLang="ko-KR" smtClean="0"/>
              <a:t>Andrew Min-gyu Han, Hansung Univ. Copyrightⓒ2015 All rights are reserved.</a:t>
            </a:r>
            <a:endParaRPr lang="ko-KR" altLang="en-US" dirty="0"/>
          </a:p>
        </p:txBody>
      </p:sp>
      <p:sp>
        <p:nvSpPr>
          <p:cNvPr id="5" name="직사각형 4"/>
          <p:cNvSpPr/>
          <p:nvPr/>
        </p:nvSpPr>
        <p:spPr>
          <a:xfrm>
            <a:off x="1289811" y="1225563"/>
            <a:ext cx="6783454"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Application / Web Runtime Environment</a:t>
            </a:r>
            <a:endParaRPr lang="ko-KR" altLang="en-US" dirty="0">
              <a:solidFill>
                <a:schemeClr val="tx1"/>
              </a:solidFill>
              <a:latin typeface="Arial" panose="020B0604020202020204" pitchFamily="34" charset="0"/>
              <a:cs typeface="Arial" panose="020B0604020202020204" pitchFamily="34" charset="0"/>
            </a:endParaRPr>
          </a:p>
        </p:txBody>
      </p:sp>
      <p:sp>
        <p:nvSpPr>
          <p:cNvPr id="6" name="직사각형 5"/>
          <p:cNvSpPr/>
          <p:nvPr/>
        </p:nvSpPr>
        <p:spPr>
          <a:xfrm>
            <a:off x="1289811" y="2426938"/>
            <a:ext cx="3244260"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err="1" smtClean="0">
                <a:solidFill>
                  <a:schemeClr val="tx1"/>
                </a:solidFill>
                <a:latin typeface="Arial" panose="020B0604020202020204" pitchFamily="34" charset="0"/>
                <a:cs typeface="Arial" panose="020B0604020202020204" pitchFamily="34" charset="0"/>
              </a:rPr>
              <a:t>GotAPI</a:t>
            </a:r>
            <a:r>
              <a:rPr lang="en-US" altLang="ko-KR" dirty="0" smtClean="0">
                <a:solidFill>
                  <a:schemeClr val="tx1"/>
                </a:solidFill>
                <a:latin typeface="Arial" panose="020B0604020202020204" pitchFamily="34" charset="0"/>
                <a:cs typeface="Arial" panose="020B0604020202020204" pitchFamily="34" charset="0"/>
              </a:rPr>
              <a:t> Server</a:t>
            </a:r>
            <a:endParaRPr lang="ko-KR" altLang="en-US" dirty="0">
              <a:solidFill>
                <a:schemeClr val="tx1"/>
              </a:solidFill>
              <a:latin typeface="Arial" panose="020B0604020202020204" pitchFamily="34" charset="0"/>
              <a:cs typeface="Arial" panose="020B0604020202020204" pitchFamily="34" charset="0"/>
            </a:endParaRPr>
          </a:p>
        </p:txBody>
      </p:sp>
      <p:sp>
        <p:nvSpPr>
          <p:cNvPr id="7" name="직사각형 6"/>
          <p:cNvSpPr/>
          <p:nvPr/>
        </p:nvSpPr>
        <p:spPr>
          <a:xfrm>
            <a:off x="4829004" y="2426938"/>
            <a:ext cx="3244260"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err="1" smtClean="0">
                <a:solidFill>
                  <a:schemeClr val="tx1"/>
                </a:solidFill>
                <a:latin typeface="Arial" panose="020B0604020202020204" pitchFamily="34" charset="0"/>
                <a:cs typeface="Arial" panose="020B0604020202020204" pitchFamily="34" charset="0"/>
              </a:rPr>
              <a:t>GetAPI</a:t>
            </a:r>
            <a:r>
              <a:rPr lang="en-US" altLang="ko-KR" dirty="0" smtClean="0">
                <a:solidFill>
                  <a:schemeClr val="tx1"/>
                </a:solidFill>
                <a:latin typeface="Arial" panose="020B0604020202020204" pitchFamily="34" charset="0"/>
                <a:cs typeface="Arial" panose="020B0604020202020204" pitchFamily="34" charset="0"/>
              </a:rPr>
              <a:t> </a:t>
            </a:r>
            <a:r>
              <a:rPr lang="en-US" altLang="ko-KR" dirty="0" err="1" smtClean="0">
                <a:solidFill>
                  <a:schemeClr val="tx1"/>
                </a:solidFill>
                <a:latin typeface="Arial" panose="020B0604020202020204" pitchFamily="34" charset="0"/>
                <a:cs typeface="Arial" panose="020B0604020202020204" pitchFamily="34" charset="0"/>
              </a:rPr>
              <a:t>Auth</a:t>
            </a:r>
            <a:r>
              <a:rPr lang="en-US" altLang="ko-KR" dirty="0" smtClean="0">
                <a:solidFill>
                  <a:schemeClr val="tx1"/>
                </a:solidFill>
                <a:latin typeface="Arial" panose="020B0604020202020204" pitchFamily="34" charset="0"/>
                <a:cs typeface="Arial" panose="020B0604020202020204" pitchFamily="34" charset="0"/>
              </a:rPr>
              <a:t> Server</a:t>
            </a:r>
            <a:endParaRPr lang="ko-KR" altLang="en-US" dirty="0">
              <a:solidFill>
                <a:schemeClr val="tx1"/>
              </a:solidFill>
              <a:latin typeface="Arial" panose="020B0604020202020204" pitchFamily="34" charset="0"/>
              <a:cs typeface="Arial" panose="020B0604020202020204" pitchFamily="34" charset="0"/>
            </a:endParaRPr>
          </a:p>
        </p:txBody>
      </p:sp>
      <p:sp>
        <p:nvSpPr>
          <p:cNvPr id="8" name="직사각형 7"/>
          <p:cNvSpPr/>
          <p:nvPr/>
        </p:nvSpPr>
        <p:spPr>
          <a:xfrm>
            <a:off x="1289811" y="3785006"/>
            <a:ext cx="3244260" cy="589932"/>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Plug-in</a:t>
            </a:r>
            <a:endParaRPr lang="ko-KR" altLang="en-US" dirty="0">
              <a:solidFill>
                <a:schemeClr val="tx1"/>
              </a:solidFill>
              <a:latin typeface="Arial" panose="020B0604020202020204" pitchFamily="34" charset="0"/>
              <a:cs typeface="Arial" panose="020B0604020202020204" pitchFamily="34" charset="0"/>
            </a:endParaRPr>
          </a:p>
        </p:txBody>
      </p:sp>
      <p:sp>
        <p:nvSpPr>
          <p:cNvPr id="9" name="직사각형 8"/>
          <p:cNvSpPr/>
          <p:nvPr/>
        </p:nvSpPr>
        <p:spPr>
          <a:xfrm>
            <a:off x="1289811" y="5143073"/>
            <a:ext cx="3244260"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3D Printer Device</a:t>
            </a:r>
            <a:endParaRPr lang="ko-KR" altLang="en-US" dirty="0">
              <a:solidFill>
                <a:schemeClr val="tx1"/>
              </a:solidFill>
              <a:latin typeface="Arial" panose="020B0604020202020204" pitchFamily="34" charset="0"/>
              <a:cs typeface="Arial" panose="020B0604020202020204" pitchFamily="34" charset="0"/>
            </a:endParaRPr>
          </a:p>
        </p:txBody>
      </p:sp>
      <p:cxnSp>
        <p:nvCxnSpPr>
          <p:cNvPr id="11" name="직선 화살표 연결선 10"/>
          <p:cNvCxnSpPr>
            <a:endCxn id="7" idx="0"/>
          </p:cNvCxnSpPr>
          <p:nvPr/>
        </p:nvCxnSpPr>
        <p:spPr>
          <a:xfrm>
            <a:off x="6451134" y="1815495"/>
            <a:ext cx="0" cy="611443"/>
          </a:xfrm>
          <a:prstGeom prst="straightConnector1">
            <a:avLst/>
          </a:prstGeom>
          <a:ln w="254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 name="직선 화살표 연결선 11"/>
          <p:cNvCxnSpPr>
            <a:stCxn id="8" idx="2"/>
            <a:endCxn id="9" idx="0"/>
          </p:cNvCxnSpPr>
          <p:nvPr/>
        </p:nvCxnSpPr>
        <p:spPr>
          <a:xfrm>
            <a:off x="2911941" y="4374938"/>
            <a:ext cx="0" cy="768135"/>
          </a:xfrm>
          <a:prstGeom prst="straightConnector1">
            <a:avLst/>
          </a:prstGeom>
          <a:ln w="254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a:stCxn id="6" idx="2"/>
            <a:endCxn id="8" idx="0"/>
          </p:cNvCxnSpPr>
          <p:nvPr/>
        </p:nvCxnSpPr>
        <p:spPr>
          <a:xfrm>
            <a:off x="2911941" y="3016870"/>
            <a:ext cx="0" cy="768135"/>
          </a:xfrm>
          <a:prstGeom prst="straightConnector1">
            <a:avLst/>
          </a:prstGeom>
          <a:ln w="254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8" name="직선 화살표 연결선 17"/>
          <p:cNvCxnSpPr/>
          <p:nvPr/>
        </p:nvCxnSpPr>
        <p:spPr>
          <a:xfrm>
            <a:off x="3280607" y="1815495"/>
            <a:ext cx="0" cy="611443"/>
          </a:xfrm>
          <a:prstGeom prst="straightConnector1">
            <a:avLst/>
          </a:prstGeom>
          <a:ln w="254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9" name="직선 화살표 연결선 18"/>
          <p:cNvCxnSpPr/>
          <p:nvPr/>
        </p:nvCxnSpPr>
        <p:spPr>
          <a:xfrm>
            <a:off x="2543275" y="1815495"/>
            <a:ext cx="0" cy="611443"/>
          </a:xfrm>
          <a:prstGeom prst="straightConnector1">
            <a:avLst/>
          </a:prstGeom>
          <a:ln w="25400">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직사각형 20"/>
          <p:cNvSpPr/>
          <p:nvPr/>
        </p:nvSpPr>
        <p:spPr>
          <a:xfrm>
            <a:off x="1266439" y="1986677"/>
            <a:ext cx="1219125" cy="2769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2000" dirty="0" smtClean="0">
                <a:solidFill>
                  <a:schemeClr val="tx1"/>
                </a:solidFill>
                <a:latin typeface="Arial" panose="020B0604020202020204" pitchFamily="34" charset="0"/>
                <a:cs typeface="Arial" panose="020B0604020202020204" pitchFamily="34" charset="0"/>
              </a:rPr>
              <a:t>GotAPI-5</a:t>
            </a:r>
            <a:endParaRPr lang="ko-KR" altLang="en-US" sz="2000" dirty="0">
              <a:solidFill>
                <a:schemeClr val="tx1"/>
              </a:solidFill>
              <a:latin typeface="Arial" panose="020B0604020202020204" pitchFamily="34" charset="0"/>
              <a:cs typeface="Arial" panose="020B0604020202020204" pitchFamily="34" charset="0"/>
            </a:endParaRPr>
          </a:p>
        </p:txBody>
      </p:sp>
      <p:sp>
        <p:nvSpPr>
          <p:cNvPr id="22" name="직사각형 21"/>
          <p:cNvSpPr/>
          <p:nvPr/>
        </p:nvSpPr>
        <p:spPr>
          <a:xfrm>
            <a:off x="2892084" y="3262438"/>
            <a:ext cx="1219125" cy="2769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2000" dirty="0" smtClean="0">
                <a:solidFill>
                  <a:schemeClr val="tx1"/>
                </a:solidFill>
                <a:latin typeface="Arial" panose="020B0604020202020204" pitchFamily="34" charset="0"/>
                <a:cs typeface="Arial" panose="020B0604020202020204" pitchFamily="34" charset="0"/>
              </a:rPr>
              <a:t>GotAPI-4</a:t>
            </a:r>
            <a:endParaRPr lang="ko-KR" altLang="en-US" sz="2000" dirty="0">
              <a:solidFill>
                <a:schemeClr val="tx1"/>
              </a:solidFill>
              <a:latin typeface="Arial" panose="020B0604020202020204" pitchFamily="34" charset="0"/>
              <a:cs typeface="Arial" panose="020B0604020202020204" pitchFamily="34" charset="0"/>
            </a:endParaRPr>
          </a:p>
        </p:txBody>
      </p:sp>
      <p:sp>
        <p:nvSpPr>
          <p:cNvPr id="23" name="직사각형 22"/>
          <p:cNvSpPr/>
          <p:nvPr/>
        </p:nvSpPr>
        <p:spPr>
          <a:xfrm>
            <a:off x="6481192" y="1986677"/>
            <a:ext cx="1219125" cy="2769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2000" dirty="0" smtClean="0">
                <a:solidFill>
                  <a:schemeClr val="tx1"/>
                </a:solidFill>
                <a:latin typeface="Arial" panose="020B0604020202020204" pitchFamily="34" charset="0"/>
                <a:cs typeface="Arial" panose="020B0604020202020204" pitchFamily="34" charset="0"/>
              </a:rPr>
              <a:t>GotAPI-2</a:t>
            </a:r>
            <a:endParaRPr lang="ko-KR" altLang="en-US" sz="2000" dirty="0">
              <a:solidFill>
                <a:schemeClr val="tx1"/>
              </a:solidFill>
              <a:latin typeface="Arial" panose="020B0604020202020204" pitchFamily="34" charset="0"/>
              <a:cs typeface="Arial" panose="020B0604020202020204" pitchFamily="34" charset="0"/>
            </a:endParaRPr>
          </a:p>
        </p:txBody>
      </p:sp>
      <p:sp>
        <p:nvSpPr>
          <p:cNvPr id="24" name="직사각형 23"/>
          <p:cNvSpPr/>
          <p:nvPr/>
        </p:nvSpPr>
        <p:spPr>
          <a:xfrm>
            <a:off x="3280607" y="1986677"/>
            <a:ext cx="1219125" cy="2769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2000" dirty="0" smtClean="0">
                <a:solidFill>
                  <a:schemeClr val="tx1"/>
                </a:solidFill>
                <a:latin typeface="Arial" panose="020B0604020202020204" pitchFamily="34" charset="0"/>
                <a:cs typeface="Arial" panose="020B0604020202020204" pitchFamily="34" charset="0"/>
              </a:rPr>
              <a:t>GotAPI-1</a:t>
            </a:r>
            <a:endParaRPr lang="ko-KR" alt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8344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Architectural Diagram</a:t>
            </a:r>
            <a:endParaRPr lang="ko-KR" altLang="en-US" dirty="0"/>
          </a:p>
        </p:txBody>
      </p:sp>
      <p:sp>
        <p:nvSpPr>
          <p:cNvPr id="4" name="바닥글 개체 틀 3"/>
          <p:cNvSpPr>
            <a:spLocks noGrp="1"/>
          </p:cNvSpPr>
          <p:nvPr>
            <p:ph type="ftr" sz="quarter" idx="3"/>
          </p:nvPr>
        </p:nvSpPr>
        <p:spPr/>
        <p:txBody>
          <a:bodyPr/>
          <a:lstStyle/>
          <a:p>
            <a:r>
              <a:rPr lang="en-US" altLang="ko-KR" smtClean="0"/>
              <a:t>Andrew Min-gyu Han, Hansung Univ. Copyrightⓒ2015 All rights are reserved.</a:t>
            </a:r>
            <a:endParaRPr lang="ko-KR" altLang="en-US" dirty="0"/>
          </a:p>
        </p:txBody>
      </p:sp>
      <p:sp>
        <p:nvSpPr>
          <p:cNvPr id="5" name="직사각형 4"/>
          <p:cNvSpPr/>
          <p:nvPr/>
        </p:nvSpPr>
        <p:spPr>
          <a:xfrm>
            <a:off x="1289811" y="1225563"/>
            <a:ext cx="6783454"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Application / Web Runtime Environment</a:t>
            </a:r>
            <a:endParaRPr lang="ko-KR" altLang="en-US" dirty="0">
              <a:solidFill>
                <a:schemeClr val="tx1"/>
              </a:solidFill>
              <a:latin typeface="Arial" panose="020B0604020202020204" pitchFamily="34" charset="0"/>
              <a:cs typeface="Arial" panose="020B0604020202020204" pitchFamily="34" charset="0"/>
            </a:endParaRPr>
          </a:p>
        </p:txBody>
      </p:sp>
      <p:sp>
        <p:nvSpPr>
          <p:cNvPr id="6" name="직사각형 5"/>
          <p:cNvSpPr/>
          <p:nvPr/>
        </p:nvSpPr>
        <p:spPr>
          <a:xfrm>
            <a:off x="1289811" y="2426938"/>
            <a:ext cx="3244260"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err="1" smtClean="0">
                <a:solidFill>
                  <a:schemeClr val="tx1"/>
                </a:solidFill>
                <a:latin typeface="Arial" panose="020B0604020202020204" pitchFamily="34" charset="0"/>
                <a:cs typeface="Arial" panose="020B0604020202020204" pitchFamily="34" charset="0"/>
              </a:rPr>
              <a:t>GotAPI</a:t>
            </a:r>
            <a:r>
              <a:rPr lang="en-US" altLang="ko-KR" dirty="0" smtClean="0">
                <a:solidFill>
                  <a:schemeClr val="tx1"/>
                </a:solidFill>
                <a:latin typeface="Arial" panose="020B0604020202020204" pitchFamily="34" charset="0"/>
                <a:cs typeface="Arial" panose="020B0604020202020204" pitchFamily="34" charset="0"/>
              </a:rPr>
              <a:t> Server</a:t>
            </a:r>
            <a:endParaRPr lang="ko-KR" altLang="en-US" dirty="0">
              <a:solidFill>
                <a:schemeClr val="tx1"/>
              </a:solidFill>
              <a:latin typeface="Arial" panose="020B0604020202020204" pitchFamily="34" charset="0"/>
              <a:cs typeface="Arial" panose="020B0604020202020204" pitchFamily="34" charset="0"/>
            </a:endParaRPr>
          </a:p>
        </p:txBody>
      </p:sp>
      <p:sp>
        <p:nvSpPr>
          <p:cNvPr id="7" name="직사각형 6"/>
          <p:cNvSpPr/>
          <p:nvPr/>
        </p:nvSpPr>
        <p:spPr>
          <a:xfrm>
            <a:off x="4829004" y="2426938"/>
            <a:ext cx="3244260" cy="589932"/>
          </a:xfrm>
          <a:prstGeom prst="rect">
            <a:avLst/>
          </a:prstGeom>
          <a:solidFill>
            <a:schemeClr val="bg1"/>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err="1" smtClean="0">
                <a:solidFill>
                  <a:schemeClr val="tx1"/>
                </a:solidFill>
                <a:latin typeface="Arial" panose="020B0604020202020204" pitchFamily="34" charset="0"/>
                <a:cs typeface="Arial" panose="020B0604020202020204" pitchFamily="34" charset="0"/>
              </a:rPr>
              <a:t>GetAPI</a:t>
            </a:r>
            <a:r>
              <a:rPr lang="en-US" altLang="ko-KR" dirty="0" smtClean="0">
                <a:solidFill>
                  <a:schemeClr val="tx1"/>
                </a:solidFill>
                <a:latin typeface="Arial" panose="020B0604020202020204" pitchFamily="34" charset="0"/>
                <a:cs typeface="Arial" panose="020B0604020202020204" pitchFamily="34" charset="0"/>
              </a:rPr>
              <a:t> </a:t>
            </a:r>
            <a:r>
              <a:rPr lang="en-US" altLang="ko-KR" dirty="0" err="1" smtClean="0">
                <a:solidFill>
                  <a:schemeClr val="tx1"/>
                </a:solidFill>
                <a:latin typeface="Arial" panose="020B0604020202020204" pitchFamily="34" charset="0"/>
                <a:cs typeface="Arial" panose="020B0604020202020204" pitchFamily="34" charset="0"/>
              </a:rPr>
              <a:t>Auth</a:t>
            </a:r>
            <a:r>
              <a:rPr lang="en-US" altLang="ko-KR" dirty="0" smtClean="0">
                <a:solidFill>
                  <a:schemeClr val="tx1"/>
                </a:solidFill>
                <a:latin typeface="Arial" panose="020B0604020202020204" pitchFamily="34" charset="0"/>
                <a:cs typeface="Arial" panose="020B0604020202020204" pitchFamily="34" charset="0"/>
              </a:rPr>
              <a:t> Server</a:t>
            </a:r>
            <a:endParaRPr lang="ko-KR" altLang="en-US" dirty="0">
              <a:solidFill>
                <a:schemeClr val="tx1"/>
              </a:solidFill>
              <a:latin typeface="Arial" panose="020B0604020202020204" pitchFamily="34" charset="0"/>
              <a:cs typeface="Arial" panose="020B0604020202020204" pitchFamily="34" charset="0"/>
            </a:endParaRPr>
          </a:p>
        </p:txBody>
      </p:sp>
      <p:sp>
        <p:nvSpPr>
          <p:cNvPr id="8" name="직사각형 7"/>
          <p:cNvSpPr/>
          <p:nvPr/>
        </p:nvSpPr>
        <p:spPr>
          <a:xfrm>
            <a:off x="1289811" y="3785006"/>
            <a:ext cx="3244260" cy="589932"/>
          </a:xfrm>
          <a:prstGeom prst="rect">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Plug-in</a:t>
            </a:r>
            <a:endParaRPr lang="ko-KR" altLang="en-US" dirty="0">
              <a:solidFill>
                <a:schemeClr val="tx1"/>
              </a:solidFill>
              <a:latin typeface="Arial" panose="020B0604020202020204" pitchFamily="34" charset="0"/>
              <a:cs typeface="Arial" panose="020B0604020202020204" pitchFamily="34" charset="0"/>
            </a:endParaRPr>
          </a:p>
        </p:txBody>
      </p:sp>
      <p:sp>
        <p:nvSpPr>
          <p:cNvPr id="9" name="직사각형 8"/>
          <p:cNvSpPr/>
          <p:nvPr/>
        </p:nvSpPr>
        <p:spPr>
          <a:xfrm>
            <a:off x="1289811" y="5143073"/>
            <a:ext cx="3244260" cy="589932"/>
          </a:xfrm>
          <a:prstGeom prst="rect">
            <a:avLst/>
          </a:prstGeom>
          <a:solidFill>
            <a:schemeClr val="bg1"/>
          </a:solid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External Device</a:t>
            </a:r>
            <a:endParaRPr lang="ko-KR" altLang="en-US" dirty="0">
              <a:solidFill>
                <a:schemeClr val="tx1"/>
              </a:solidFill>
              <a:latin typeface="Arial" panose="020B0604020202020204" pitchFamily="34" charset="0"/>
              <a:cs typeface="Arial" panose="020B0604020202020204" pitchFamily="34" charset="0"/>
            </a:endParaRPr>
          </a:p>
        </p:txBody>
      </p:sp>
      <p:cxnSp>
        <p:nvCxnSpPr>
          <p:cNvPr id="11" name="직선 화살표 연결선 10"/>
          <p:cNvCxnSpPr>
            <a:endCxn id="7" idx="0"/>
          </p:cNvCxnSpPr>
          <p:nvPr/>
        </p:nvCxnSpPr>
        <p:spPr>
          <a:xfrm>
            <a:off x="6451134" y="1815495"/>
            <a:ext cx="0" cy="611443"/>
          </a:xfrm>
          <a:prstGeom prst="straightConnector1">
            <a:avLst/>
          </a:prstGeom>
          <a:ln w="2540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 name="직선 화살표 연결선 11"/>
          <p:cNvCxnSpPr>
            <a:stCxn id="8" idx="2"/>
            <a:endCxn id="9" idx="0"/>
          </p:cNvCxnSpPr>
          <p:nvPr/>
        </p:nvCxnSpPr>
        <p:spPr>
          <a:xfrm>
            <a:off x="2911941" y="4374938"/>
            <a:ext cx="0" cy="768135"/>
          </a:xfrm>
          <a:prstGeom prst="straightConnector1">
            <a:avLst/>
          </a:prstGeom>
          <a:ln w="25400">
            <a:solidFill>
              <a:srgbClr val="0070C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직선 화살표 연결선 14"/>
          <p:cNvCxnSpPr>
            <a:stCxn id="6" idx="2"/>
            <a:endCxn id="8" idx="0"/>
          </p:cNvCxnSpPr>
          <p:nvPr/>
        </p:nvCxnSpPr>
        <p:spPr>
          <a:xfrm>
            <a:off x="2911941" y="3016870"/>
            <a:ext cx="0" cy="768135"/>
          </a:xfrm>
          <a:prstGeom prst="straightConnector1">
            <a:avLst/>
          </a:prstGeom>
          <a:ln w="254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8" name="직선 화살표 연결선 17"/>
          <p:cNvCxnSpPr/>
          <p:nvPr/>
        </p:nvCxnSpPr>
        <p:spPr>
          <a:xfrm>
            <a:off x="3280607" y="1815495"/>
            <a:ext cx="0" cy="611443"/>
          </a:xfrm>
          <a:prstGeom prst="straightConnector1">
            <a:avLst/>
          </a:prstGeom>
          <a:ln w="254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9" name="직선 화살표 연결선 18"/>
          <p:cNvCxnSpPr/>
          <p:nvPr/>
        </p:nvCxnSpPr>
        <p:spPr>
          <a:xfrm>
            <a:off x="2543275" y="1815495"/>
            <a:ext cx="0" cy="611443"/>
          </a:xfrm>
          <a:prstGeom prst="straightConnector1">
            <a:avLst/>
          </a:prstGeom>
          <a:ln w="25400">
            <a:solidFill>
              <a:schemeClr val="tx1"/>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직사각형 19"/>
          <p:cNvSpPr/>
          <p:nvPr/>
        </p:nvSpPr>
        <p:spPr>
          <a:xfrm>
            <a:off x="1692816" y="4628707"/>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2"/>
                </a:solidFill>
                <a:latin typeface="Arial" panose="020B0604020202020204" pitchFamily="34" charset="0"/>
                <a:cs typeface="Arial" panose="020B0604020202020204" pitchFamily="34" charset="0"/>
              </a:rPr>
              <a:t>DWAPI-1</a:t>
            </a:r>
            <a:endParaRPr lang="ko-KR" altLang="en-US" sz="1800" dirty="0">
              <a:solidFill>
                <a:schemeClr val="tx2"/>
              </a:solidFill>
              <a:latin typeface="Arial" panose="020B0604020202020204" pitchFamily="34" charset="0"/>
              <a:cs typeface="Arial" panose="020B0604020202020204" pitchFamily="34" charset="0"/>
            </a:endParaRPr>
          </a:p>
        </p:txBody>
      </p:sp>
      <p:sp>
        <p:nvSpPr>
          <p:cNvPr id="21" name="직사각형 20"/>
          <p:cNvSpPr/>
          <p:nvPr/>
        </p:nvSpPr>
        <p:spPr>
          <a:xfrm>
            <a:off x="1289811" y="2000527"/>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1"/>
                </a:solidFill>
                <a:latin typeface="Arial" panose="020B0604020202020204" pitchFamily="34" charset="0"/>
                <a:cs typeface="Arial" panose="020B0604020202020204" pitchFamily="34" charset="0"/>
              </a:rPr>
              <a:t>GotAPI-5</a:t>
            </a:r>
            <a:endParaRPr lang="ko-KR" altLang="en-US" sz="1800" dirty="0">
              <a:solidFill>
                <a:schemeClr val="tx1"/>
              </a:solidFill>
              <a:latin typeface="Arial" panose="020B0604020202020204" pitchFamily="34" charset="0"/>
              <a:cs typeface="Arial" panose="020B0604020202020204" pitchFamily="34" charset="0"/>
            </a:endParaRPr>
          </a:p>
        </p:txBody>
      </p:sp>
      <p:sp>
        <p:nvSpPr>
          <p:cNvPr id="22" name="직사각형 21"/>
          <p:cNvSpPr/>
          <p:nvPr/>
        </p:nvSpPr>
        <p:spPr>
          <a:xfrm>
            <a:off x="2915456" y="3276288"/>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1"/>
                </a:solidFill>
                <a:latin typeface="Arial" panose="020B0604020202020204" pitchFamily="34" charset="0"/>
                <a:cs typeface="Arial" panose="020B0604020202020204" pitchFamily="34" charset="0"/>
              </a:rPr>
              <a:t>GotAPI-4</a:t>
            </a:r>
            <a:endParaRPr lang="ko-KR" altLang="en-US" sz="1800" dirty="0">
              <a:solidFill>
                <a:schemeClr val="tx1"/>
              </a:solidFill>
              <a:latin typeface="Arial" panose="020B0604020202020204" pitchFamily="34" charset="0"/>
              <a:cs typeface="Arial" panose="020B0604020202020204" pitchFamily="34" charset="0"/>
            </a:endParaRPr>
          </a:p>
        </p:txBody>
      </p:sp>
      <p:sp>
        <p:nvSpPr>
          <p:cNvPr id="23" name="직사각형 22"/>
          <p:cNvSpPr/>
          <p:nvPr/>
        </p:nvSpPr>
        <p:spPr>
          <a:xfrm>
            <a:off x="6481192" y="2000527"/>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1"/>
                </a:solidFill>
                <a:latin typeface="Arial" panose="020B0604020202020204" pitchFamily="34" charset="0"/>
                <a:cs typeface="Arial" panose="020B0604020202020204" pitchFamily="34" charset="0"/>
              </a:rPr>
              <a:t>GotAPI-2</a:t>
            </a:r>
            <a:endParaRPr lang="ko-KR" altLang="en-US" sz="1800" dirty="0">
              <a:solidFill>
                <a:schemeClr val="tx1"/>
              </a:solidFill>
              <a:latin typeface="Arial" panose="020B0604020202020204" pitchFamily="34" charset="0"/>
              <a:cs typeface="Arial" panose="020B0604020202020204" pitchFamily="34" charset="0"/>
            </a:endParaRPr>
          </a:p>
        </p:txBody>
      </p:sp>
      <p:sp>
        <p:nvSpPr>
          <p:cNvPr id="24" name="직사각형 23"/>
          <p:cNvSpPr/>
          <p:nvPr/>
        </p:nvSpPr>
        <p:spPr>
          <a:xfrm>
            <a:off x="3280607" y="2000527"/>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1"/>
                </a:solidFill>
                <a:latin typeface="Arial" panose="020B0604020202020204" pitchFamily="34" charset="0"/>
                <a:cs typeface="Arial" panose="020B0604020202020204" pitchFamily="34" charset="0"/>
              </a:rPr>
              <a:t>GotAPI-1</a:t>
            </a:r>
            <a:endParaRPr lang="ko-KR" altLang="en-US" sz="1800" dirty="0">
              <a:solidFill>
                <a:schemeClr val="tx1"/>
              </a:solidFill>
              <a:latin typeface="Arial" panose="020B0604020202020204" pitchFamily="34" charset="0"/>
              <a:cs typeface="Arial" panose="020B0604020202020204" pitchFamily="34" charset="0"/>
            </a:endParaRPr>
          </a:p>
        </p:txBody>
      </p:sp>
      <p:sp>
        <p:nvSpPr>
          <p:cNvPr id="25" name="직사각형 24"/>
          <p:cNvSpPr/>
          <p:nvPr/>
        </p:nvSpPr>
        <p:spPr>
          <a:xfrm>
            <a:off x="4829004" y="5143073"/>
            <a:ext cx="3244260" cy="589932"/>
          </a:xfrm>
          <a:prstGeom prst="rect">
            <a:avLst/>
          </a:prstGeom>
          <a:solidFill>
            <a:schemeClr val="bg1"/>
          </a:solidFill>
          <a:ln>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dirty="0" smtClean="0">
                <a:solidFill>
                  <a:schemeClr val="tx1"/>
                </a:solidFill>
                <a:latin typeface="Arial" panose="020B0604020202020204" pitchFamily="34" charset="0"/>
                <a:cs typeface="Arial" panose="020B0604020202020204" pitchFamily="34" charset="0"/>
              </a:rPr>
              <a:t>External Service</a:t>
            </a:r>
            <a:endParaRPr lang="ko-KR" altLang="en-US" dirty="0">
              <a:solidFill>
                <a:schemeClr val="tx1"/>
              </a:solidFill>
              <a:latin typeface="Arial" panose="020B0604020202020204" pitchFamily="34" charset="0"/>
              <a:cs typeface="Arial" panose="020B0604020202020204" pitchFamily="34" charset="0"/>
            </a:endParaRPr>
          </a:p>
        </p:txBody>
      </p:sp>
      <p:cxnSp>
        <p:nvCxnSpPr>
          <p:cNvPr id="26" name="직선 화살표 연결선 25"/>
          <p:cNvCxnSpPr>
            <a:stCxn id="8" idx="3"/>
            <a:endCxn id="25" idx="0"/>
          </p:cNvCxnSpPr>
          <p:nvPr/>
        </p:nvCxnSpPr>
        <p:spPr>
          <a:xfrm>
            <a:off x="4534071" y="4079971"/>
            <a:ext cx="1917063" cy="1063102"/>
          </a:xfrm>
          <a:prstGeom prst="straightConnector1">
            <a:avLst/>
          </a:prstGeom>
          <a:ln w="25400">
            <a:solidFill>
              <a:srgbClr val="0070C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27" name="직사각형 26"/>
          <p:cNvSpPr/>
          <p:nvPr/>
        </p:nvSpPr>
        <p:spPr>
          <a:xfrm>
            <a:off x="6116808" y="4630808"/>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2"/>
                </a:solidFill>
                <a:latin typeface="Arial" panose="020B0604020202020204" pitchFamily="34" charset="0"/>
                <a:cs typeface="Arial" panose="020B0604020202020204" pitchFamily="34" charset="0"/>
              </a:rPr>
              <a:t>DWAPI-2</a:t>
            </a:r>
            <a:endParaRPr lang="ko-KR" altLang="en-US" sz="1800" dirty="0">
              <a:solidFill>
                <a:schemeClr val="tx2"/>
              </a:solidFill>
              <a:latin typeface="Arial" panose="020B0604020202020204" pitchFamily="34" charset="0"/>
              <a:cs typeface="Arial" panose="020B0604020202020204" pitchFamily="34" charset="0"/>
            </a:endParaRPr>
          </a:p>
        </p:txBody>
      </p:sp>
      <p:cxnSp>
        <p:nvCxnSpPr>
          <p:cNvPr id="28" name="직선 화살표 연결선 27"/>
          <p:cNvCxnSpPr>
            <a:stCxn id="9" idx="2"/>
            <a:endCxn id="25" idx="2"/>
          </p:cNvCxnSpPr>
          <p:nvPr/>
        </p:nvCxnSpPr>
        <p:spPr>
          <a:xfrm rot="16200000" flipH="1">
            <a:off x="4681537" y="3963409"/>
            <a:ext cx="13006" cy="3539193"/>
          </a:xfrm>
          <a:prstGeom prst="bentConnector3">
            <a:avLst>
              <a:gd name="adj1" fmla="val 1800000"/>
            </a:avLst>
          </a:prstGeom>
          <a:ln w="25400">
            <a:solidFill>
              <a:srgbClr val="0070C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직사각형 28"/>
          <p:cNvSpPr/>
          <p:nvPr/>
        </p:nvSpPr>
        <p:spPr>
          <a:xfrm>
            <a:off x="4078653" y="6047244"/>
            <a:ext cx="1219125" cy="2492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spAutoFit/>
          </a:bodyPr>
          <a:lstStyle/>
          <a:p>
            <a:pPr algn="ctr"/>
            <a:r>
              <a:rPr lang="en-US" altLang="ko-KR" sz="1800" dirty="0" smtClean="0">
                <a:solidFill>
                  <a:schemeClr val="tx2"/>
                </a:solidFill>
                <a:latin typeface="Arial" panose="020B0604020202020204" pitchFamily="34" charset="0"/>
                <a:cs typeface="Arial" panose="020B0604020202020204" pitchFamily="34" charset="0"/>
              </a:rPr>
              <a:t>DWAPI-3</a:t>
            </a:r>
            <a:endParaRPr lang="ko-KR" altLang="en-US" sz="1800" dirty="0">
              <a:solidFill>
                <a:schemeClr val="tx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7960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DWAPI-3DP Basic data flows</a:t>
            </a:r>
            <a:endParaRPr lang="ko-KR" altLang="en-US" dirty="0"/>
          </a:p>
        </p:txBody>
      </p:sp>
      <p:sp>
        <p:nvSpPr>
          <p:cNvPr id="4" name="바닥글 개체 틀 3"/>
          <p:cNvSpPr>
            <a:spLocks noGrp="1"/>
          </p:cNvSpPr>
          <p:nvPr>
            <p:ph type="ftr" sz="quarter" idx="3"/>
          </p:nvPr>
        </p:nvSpPr>
        <p:spPr/>
        <p:txBody>
          <a:bodyPr/>
          <a:lstStyle/>
          <a:p>
            <a:r>
              <a:rPr lang="en-US" altLang="ko-KR" dirty="0" smtClean="0"/>
              <a:t>Andrew Min-gyu Han, </a:t>
            </a:r>
            <a:r>
              <a:rPr lang="en-US" altLang="ko-KR" dirty="0" err="1" smtClean="0"/>
              <a:t>Hansung</a:t>
            </a:r>
            <a:r>
              <a:rPr lang="en-US" altLang="ko-KR" dirty="0" smtClean="0"/>
              <a:t> Univ. Copyrightⓒ2015 All rights are reserved.</a:t>
            </a:r>
            <a:endParaRPr lang="ko-KR" altLang="en-US" dirty="0"/>
          </a:p>
        </p:txBody>
      </p:sp>
      <p:cxnSp>
        <p:nvCxnSpPr>
          <p:cNvPr id="8" name="직선 연결선 7"/>
          <p:cNvCxnSpPr/>
          <p:nvPr/>
        </p:nvCxnSpPr>
        <p:spPr>
          <a:xfrm>
            <a:off x="1071809" y="1741753"/>
            <a:ext cx="0" cy="479319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직사각형 8"/>
          <p:cNvSpPr/>
          <p:nvPr/>
        </p:nvSpPr>
        <p:spPr>
          <a:xfrm>
            <a:off x="336397" y="1265854"/>
            <a:ext cx="1463991" cy="3323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Web app (in browser)</a:t>
            </a:r>
          </a:p>
          <a:p>
            <a:pPr algn="ctr"/>
            <a:r>
              <a:rPr lang="en-US" altLang="ko-KR" sz="1200" dirty="0">
                <a:solidFill>
                  <a:schemeClr val="tx1"/>
                </a:solidFill>
                <a:latin typeface="Arial" panose="020B0604020202020204" pitchFamily="34" charset="0"/>
                <a:cs typeface="Arial" panose="020B0604020202020204" pitchFamily="34" charset="0"/>
              </a:rPr>
              <a:t>Native/Hybrid app</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10" name="직사각형 9"/>
          <p:cNvSpPr/>
          <p:nvPr/>
        </p:nvSpPr>
        <p:spPr>
          <a:xfrm>
            <a:off x="2077436" y="1265854"/>
            <a:ext cx="811119" cy="3323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err="1">
                <a:solidFill>
                  <a:schemeClr val="tx1"/>
                </a:solidFill>
                <a:latin typeface="Arial" panose="020B0604020202020204" pitchFamily="34" charset="0"/>
                <a:cs typeface="Arial" panose="020B0604020202020204" pitchFamily="34" charset="0"/>
              </a:rPr>
              <a:t>GotAPI</a:t>
            </a:r>
            <a:endParaRPr lang="en-US" altLang="ko-KR" sz="1200" dirty="0">
              <a:solidFill>
                <a:schemeClr val="tx1"/>
              </a:solidFill>
              <a:latin typeface="Arial" panose="020B0604020202020204" pitchFamily="34" charset="0"/>
              <a:cs typeface="Arial" panose="020B0604020202020204" pitchFamily="34" charset="0"/>
            </a:endParaRPr>
          </a:p>
          <a:p>
            <a:pPr algn="ctr"/>
            <a:r>
              <a:rPr lang="en-US" altLang="ko-KR" sz="1200" dirty="0" err="1">
                <a:solidFill>
                  <a:schemeClr val="tx1"/>
                </a:solidFill>
                <a:latin typeface="Arial" panose="020B0604020202020204" pitchFamily="34" charset="0"/>
                <a:cs typeface="Arial" panose="020B0604020202020204" pitchFamily="34" charset="0"/>
              </a:rPr>
              <a:t>Auth</a:t>
            </a:r>
            <a:r>
              <a:rPr lang="en-US" altLang="ko-KR" sz="1200" dirty="0">
                <a:solidFill>
                  <a:schemeClr val="tx1"/>
                </a:solidFill>
                <a:latin typeface="Arial" panose="020B0604020202020204" pitchFamily="34" charset="0"/>
                <a:cs typeface="Arial" panose="020B0604020202020204" pitchFamily="34" charset="0"/>
              </a:rPr>
              <a:t> Server</a:t>
            </a:r>
            <a:endParaRPr lang="ko-KR" altLang="en-US" sz="1200" dirty="0">
              <a:solidFill>
                <a:schemeClr val="tx1"/>
              </a:solidFill>
              <a:latin typeface="Arial" panose="020B0604020202020204" pitchFamily="34" charset="0"/>
              <a:cs typeface="Arial" panose="020B0604020202020204" pitchFamily="34" charset="0"/>
            </a:endParaRPr>
          </a:p>
        </p:txBody>
      </p:sp>
      <p:cxnSp>
        <p:nvCxnSpPr>
          <p:cNvPr id="11" name="직선 연결선 10"/>
          <p:cNvCxnSpPr/>
          <p:nvPr/>
        </p:nvCxnSpPr>
        <p:spPr>
          <a:xfrm>
            <a:off x="2482995" y="1741754"/>
            <a:ext cx="0" cy="5630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직사각형 14"/>
          <p:cNvSpPr/>
          <p:nvPr/>
        </p:nvSpPr>
        <p:spPr>
          <a:xfrm>
            <a:off x="3179670" y="1265854"/>
            <a:ext cx="496931" cy="3323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err="1">
                <a:solidFill>
                  <a:schemeClr val="tx1"/>
                </a:solidFill>
                <a:latin typeface="Arial" panose="020B0604020202020204" pitchFamily="34" charset="0"/>
                <a:cs typeface="Arial" panose="020B0604020202020204" pitchFamily="34" charset="0"/>
              </a:rPr>
              <a:t>GotAPI</a:t>
            </a:r>
            <a:endParaRPr lang="en-US" altLang="ko-KR" sz="1200" dirty="0">
              <a:solidFill>
                <a:schemeClr val="tx1"/>
              </a:solidFill>
              <a:latin typeface="Arial" panose="020B0604020202020204" pitchFamily="34" charset="0"/>
              <a:cs typeface="Arial" panose="020B0604020202020204" pitchFamily="34" charset="0"/>
            </a:endParaRPr>
          </a:p>
          <a:p>
            <a:pPr algn="ctr"/>
            <a:r>
              <a:rPr lang="en-US" altLang="ko-KR" sz="1200" dirty="0">
                <a:solidFill>
                  <a:schemeClr val="tx1"/>
                </a:solidFill>
                <a:latin typeface="Arial" panose="020B0604020202020204" pitchFamily="34" charset="0"/>
                <a:cs typeface="Arial" panose="020B0604020202020204" pitchFamily="34" charset="0"/>
              </a:rPr>
              <a:t>Server</a:t>
            </a:r>
            <a:endParaRPr lang="ko-KR" altLang="en-US" sz="1200" dirty="0">
              <a:solidFill>
                <a:schemeClr val="tx1"/>
              </a:solidFill>
              <a:latin typeface="Arial" panose="020B0604020202020204" pitchFamily="34" charset="0"/>
              <a:cs typeface="Arial" panose="020B0604020202020204" pitchFamily="34" charset="0"/>
            </a:endParaRPr>
          </a:p>
        </p:txBody>
      </p:sp>
      <p:cxnSp>
        <p:nvCxnSpPr>
          <p:cNvPr id="16" name="직선 연결선 15"/>
          <p:cNvCxnSpPr/>
          <p:nvPr/>
        </p:nvCxnSpPr>
        <p:spPr>
          <a:xfrm>
            <a:off x="3428136" y="1741753"/>
            <a:ext cx="0" cy="479319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직선 화살표 연결선 17"/>
          <p:cNvCxnSpPr/>
          <p:nvPr/>
        </p:nvCxnSpPr>
        <p:spPr>
          <a:xfrm>
            <a:off x="1068392" y="2023271"/>
            <a:ext cx="1414603" cy="0"/>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직선 화살표 연결선 18"/>
          <p:cNvCxnSpPr/>
          <p:nvPr/>
        </p:nvCxnSpPr>
        <p:spPr>
          <a:xfrm>
            <a:off x="1069141" y="2700394"/>
            <a:ext cx="2358995" cy="2098"/>
          </a:xfrm>
          <a:prstGeom prst="straightConnector1">
            <a:avLst/>
          </a:prstGeom>
          <a:ln w="3175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1" name="직선 화살표 연결선 20"/>
          <p:cNvCxnSpPr/>
          <p:nvPr/>
        </p:nvCxnSpPr>
        <p:spPr>
          <a:xfrm>
            <a:off x="1069142" y="3216584"/>
            <a:ext cx="2358994" cy="0"/>
          </a:xfrm>
          <a:prstGeom prst="straightConnector1">
            <a:avLst/>
          </a:prstGeom>
          <a:ln w="31750">
            <a:solidFill>
              <a:srgbClr val="FFC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2" name="직사각형 21"/>
          <p:cNvSpPr/>
          <p:nvPr/>
        </p:nvSpPr>
        <p:spPr>
          <a:xfrm>
            <a:off x="1285321" y="2875389"/>
            <a:ext cx="1862689"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1. </a:t>
            </a:r>
            <a:r>
              <a:rPr lang="en-US" altLang="ko-KR" sz="1200" dirty="0" err="1">
                <a:solidFill>
                  <a:schemeClr val="tx1"/>
                </a:solidFill>
                <a:latin typeface="Arial" panose="020B0604020202020204" pitchFamily="34" charset="0"/>
                <a:cs typeface="Arial" panose="020B0604020202020204" pitchFamily="34" charset="0"/>
              </a:rPr>
              <a:t>GotAPI</a:t>
            </a:r>
            <a:r>
              <a:rPr lang="en-US" altLang="ko-KR" sz="1200" dirty="0">
                <a:solidFill>
                  <a:schemeClr val="tx1"/>
                </a:solidFill>
                <a:latin typeface="Arial" panose="020B0604020202020204" pitchFamily="34" charset="0"/>
                <a:cs typeface="Arial" panose="020B0604020202020204" pitchFamily="34" charset="0"/>
              </a:rPr>
              <a:t> Service Discover</a:t>
            </a:r>
            <a:endParaRPr lang="ko-KR" altLang="en-US" sz="1200" dirty="0">
              <a:solidFill>
                <a:schemeClr val="tx1"/>
              </a:solidFill>
              <a:latin typeface="Arial" panose="020B0604020202020204" pitchFamily="34" charset="0"/>
              <a:cs typeface="Arial" panose="020B0604020202020204" pitchFamily="34" charset="0"/>
            </a:endParaRPr>
          </a:p>
        </p:txBody>
      </p:sp>
      <p:cxnSp>
        <p:nvCxnSpPr>
          <p:cNvPr id="23" name="직선 화살표 연결선 22"/>
          <p:cNvCxnSpPr/>
          <p:nvPr/>
        </p:nvCxnSpPr>
        <p:spPr>
          <a:xfrm>
            <a:off x="1068392" y="4838897"/>
            <a:ext cx="2359744" cy="0"/>
          </a:xfrm>
          <a:prstGeom prst="straightConnector1">
            <a:avLst/>
          </a:prstGeom>
          <a:ln w="3175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직선 화살표 연결선 23"/>
          <p:cNvCxnSpPr/>
          <p:nvPr/>
        </p:nvCxnSpPr>
        <p:spPr>
          <a:xfrm>
            <a:off x="1069142" y="5355088"/>
            <a:ext cx="2358994" cy="0"/>
          </a:xfrm>
          <a:prstGeom prst="straightConnector1">
            <a:avLst/>
          </a:prstGeom>
          <a:ln w="31750">
            <a:solidFill>
              <a:srgbClr val="FFC000"/>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5" name="직사각형 24"/>
          <p:cNvSpPr/>
          <p:nvPr/>
        </p:nvSpPr>
        <p:spPr>
          <a:xfrm>
            <a:off x="1553021" y="5013893"/>
            <a:ext cx="1327286"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2. </a:t>
            </a:r>
            <a:r>
              <a:rPr lang="en-US" altLang="ko-KR" sz="1200" dirty="0" err="1">
                <a:solidFill>
                  <a:schemeClr val="tx1"/>
                </a:solidFill>
                <a:latin typeface="Arial" panose="020B0604020202020204" pitchFamily="34" charset="0"/>
                <a:cs typeface="Arial" panose="020B0604020202020204" pitchFamily="34" charset="0"/>
              </a:rPr>
              <a:t>GotAPI</a:t>
            </a:r>
            <a:r>
              <a:rPr lang="en-US" altLang="ko-KR" sz="1200" dirty="0">
                <a:solidFill>
                  <a:schemeClr val="tx1"/>
                </a:solidFill>
                <a:latin typeface="Arial" panose="020B0604020202020204" pitchFamily="34" charset="0"/>
                <a:cs typeface="Arial" panose="020B0604020202020204" pitchFamily="34" charset="0"/>
              </a:rPr>
              <a:t> Get Data</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26" name="모서리가 둥근 직사각형 25"/>
          <p:cNvSpPr/>
          <p:nvPr/>
        </p:nvSpPr>
        <p:spPr>
          <a:xfrm>
            <a:off x="5164513" y="1949530"/>
            <a:ext cx="958531" cy="4216715"/>
          </a:xfrm>
          <a:prstGeom prst="round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27" name="모서리가 둥근 직사각형 26"/>
          <p:cNvSpPr/>
          <p:nvPr/>
        </p:nvSpPr>
        <p:spPr>
          <a:xfrm rot="16200000">
            <a:off x="3782084" y="4234128"/>
            <a:ext cx="3340368" cy="337124"/>
          </a:xfrm>
          <a:prstGeom prst="roundRect">
            <a:avLst/>
          </a:prstGeom>
          <a:solidFill>
            <a:srgbClr val="FFC00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400" b="1" dirty="0"/>
              <a:t>DWAPI-3DP</a:t>
            </a:r>
            <a:endParaRPr lang="ko-KR" altLang="en-US" sz="1400" b="1" dirty="0"/>
          </a:p>
        </p:txBody>
      </p:sp>
      <p:sp>
        <p:nvSpPr>
          <p:cNvPr id="28" name="모서리가 둥근 직사각형 27"/>
          <p:cNvSpPr/>
          <p:nvPr/>
        </p:nvSpPr>
        <p:spPr>
          <a:xfrm rot="16200000">
            <a:off x="3837868" y="3915046"/>
            <a:ext cx="4012613"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400" b="1" dirty="0"/>
              <a:t>Manager</a:t>
            </a:r>
            <a:endParaRPr lang="ko-KR" altLang="en-US" sz="1400" b="1" dirty="0"/>
          </a:p>
        </p:txBody>
      </p:sp>
      <p:cxnSp>
        <p:nvCxnSpPr>
          <p:cNvPr id="29" name="직선 화살표 연결선 28"/>
          <p:cNvCxnSpPr/>
          <p:nvPr/>
        </p:nvCxnSpPr>
        <p:spPr>
          <a:xfrm>
            <a:off x="3428136" y="2965889"/>
            <a:ext cx="1855570" cy="1"/>
          </a:xfrm>
          <a:prstGeom prst="straightConnector1">
            <a:avLst/>
          </a:prstGeom>
          <a:ln w="31750">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직사각형 30"/>
          <p:cNvSpPr/>
          <p:nvPr/>
        </p:nvSpPr>
        <p:spPr>
          <a:xfrm>
            <a:off x="3704136" y="2743962"/>
            <a:ext cx="1192634"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Plug-in Discovery</a:t>
            </a:r>
            <a:endParaRPr lang="ko-KR" altLang="en-US" sz="1200" dirty="0">
              <a:solidFill>
                <a:schemeClr val="tx1"/>
              </a:solidFill>
              <a:latin typeface="Arial" panose="020B0604020202020204" pitchFamily="34" charset="0"/>
              <a:cs typeface="Arial" panose="020B0604020202020204" pitchFamily="34" charset="0"/>
            </a:endParaRPr>
          </a:p>
        </p:txBody>
      </p:sp>
      <p:cxnSp>
        <p:nvCxnSpPr>
          <p:cNvPr id="32" name="직선 화살표 연결선 31"/>
          <p:cNvCxnSpPr/>
          <p:nvPr/>
        </p:nvCxnSpPr>
        <p:spPr>
          <a:xfrm flipV="1">
            <a:off x="3434480" y="5132775"/>
            <a:ext cx="1849226" cy="1089"/>
          </a:xfrm>
          <a:prstGeom prst="straightConnector1">
            <a:avLst/>
          </a:prstGeom>
          <a:ln w="31750">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모서리가 둥근 직사각형 32"/>
          <p:cNvSpPr/>
          <p:nvPr/>
        </p:nvSpPr>
        <p:spPr>
          <a:xfrm>
            <a:off x="7523975" y="1955308"/>
            <a:ext cx="958531" cy="2040935"/>
          </a:xfrm>
          <a:prstGeom prst="round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34" name="모서리가 둥근 직사각형 33"/>
          <p:cNvSpPr/>
          <p:nvPr/>
        </p:nvSpPr>
        <p:spPr>
          <a:xfrm rot="16200000">
            <a:off x="7764243" y="2330563"/>
            <a:ext cx="878800"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900" b="1" dirty="0"/>
              <a:t>Content DB</a:t>
            </a:r>
            <a:endParaRPr lang="ko-KR" altLang="en-US" sz="900" b="1" dirty="0"/>
          </a:p>
        </p:txBody>
      </p:sp>
      <p:sp>
        <p:nvSpPr>
          <p:cNvPr id="40" name="모서리가 둥근 직사각형 39"/>
          <p:cNvSpPr/>
          <p:nvPr/>
        </p:nvSpPr>
        <p:spPr>
          <a:xfrm>
            <a:off x="7523975" y="4114913"/>
            <a:ext cx="958531" cy="2040935"/>
          </a:xfrm>
          <a:prstGeom prst="round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endParaRPr lang="ko-KR" altLang="en-US"/>
          </a:p>
        </p:txBody>
      </p:sp>
      <p:sp>
        <p:nvSpPr>
          <p:cNvPr id="41" name="모서리가 둥근 직사각형 40"/>
          <p:cNvSpPr/>
          <p:nvPr/>
        </p:nvSpPr>
        <p:spPr>
          <a:xfrm rot="16200000">
            <a:off x="7275935" y="4993514"/>
            <a:ext cx="1855405"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400" b="1" dirty="0"/>
              <a:t>Printing Module</a:t>
            </a:r>
            <a:endParaRPr lang="ko-KR" altLang="en-US" sz="1400" b="1" dirty="0"/>
          </a:p>
        </p:txBody>
      </p:sp>
      <p:sp>
        <p:nvSpPr>
          <p:cNvPr id="46" name="모서리가 둥근 직사각형 45"/>
          <p:cNvSpPr/>
          <p:nvPr/>
        </p:nvSpPr>
        <p:spPr>
          <a:xfrm rot="16200000">
            <a:off x="6894924" y="4993514"/>
            <a:ext cx="1855405"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400" b="1" dirty="0"/>
              <a:t>Agent</a:t>
            </a:r>
            <a:endParaRPr lang="ko-KR" altLang="en-US" sz="1400" b="1" dirty="0"/>
          </a:p>
        </p:txBody>
      </p:sp>
      <p:sp>
        <p:nvSpPr>
          <p:cNvPr id="47" name="모서리가 둥근 직사각형 46"/>
          <p:cNvSpPr/>
          <p:nvPr/>
        </p:nvSpPr>
        <p:spPr>
          <a:xfrm rot="16200000">
            <a:off x="6894925" y="2818867"/>
            <a:ext cx="1855405"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1400" b="1" dirty="0"/>
              <a:t>Server</a:t>
            </a:r>
            <a:endParaRPr lang="ko-KR" altLang="en-US" sz="1400" b="1" dirty="0"/>
          </a:p>
        </p:txBody>
      </p:sp>
      <p:cxnSp>
        <p:nvCxnSpPr>
          <p:cNvPr id="48" name="직선 화살표 연결선 47"/>
          <p:cNvCxnSpPr>
            <a:endCxn id="47" idx="0"/>
          </p:cNvCxnSpPr>
          <p:nvPr/>
        </p:nvCxnSpPr>
        <p:spPr>
          <a:xfrm>
            <a:off x="5995830" y="2965889"/>
            <a:ext cx="1675144" cy="4634"/>
          </a:xfrm>
          <a:prstGeom prst="straightConnector1">
            <a:avLst/>
          </a:prstGeom>
          <a:ln w="317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0" name="직선 화살표 연결선 49"/>
          <p:cNvCxnSpPr>
            <a:endCxn id="46" idx="0"/>
          </p:cNvCxnSpPr>
          <p:nvPr/>
        </p:nvCxnSpPr>
        <p:spPr>
          <a:xfrm>
            <a:off x="5995830" y="5132776"/>
            <a:ext cx="1675143" cy="12394"/>
          </a:xfrm>
          <a:prstGeom prst="straightConnector1">
            <a:avLst/>
          </a:prstGeom>
          <a:ln w="317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직사각형 50"/>
          <p:cNvSpPr/>
          <p:nvPr/>
        </p:nvSpPr>
        <p:spPr>
          <a:xfrm>
            <a:off x="6377058" y="3878568"/>
            <a:ext cx="806311" cy="387798"/>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400" i="1" dirty="0">
                <a:solidFill>
                  <a:schemeClr val="tx1"/>
                </a:solidFill>
                <a:latin typeface="Arial" panose="020B0604020202020204" pitchFamily="34" charset="0"/>
                <a:cs typeface="Arial" panose="020B0604020202020204" pitchFamily="34" charset="0"/>
              </a:rPr>
              <a:t>3D Printer</a:t>
            </a:r>
          </a:p>
          <a:p>
            <a:pPr algn="ctr"/>
            <a:r>
              <a:rPr lang="en-US" altLang="ko-KR" sz="1400" i="1" dirty="0">
                <a:solidFill>
                  <a:schemeClr val="tx1"/>
                </a:solidFill>
                <a:latin typeface="Arial" panose="020B0604020202020204" pitchFamily="34" charset="0"/>
                <a:cs typeface="Arial" panose="020B0604020202020204" pitchFamily="34" charset="0"/>
              </a:rPr>
              <a:t>Domain</a:t>
            </a:r>
            <a:endParaRPr lang="ko-KR" altLang="en-US" sz="1400" i="1" dirty="0">
              <a:solidFill>
                <a:schemeClr val="tx1"/>
              </a:solidFill>
              <a:latin typeface="Arial" panose="020B0604020202020204" pitchFamily="34" charset="0"/>
              <a:cs typeface="Arial" panose="020B0604020202020204" pitchFamily="34" charset="0"/>
            </a:endParaRPr>
          </a:p>
        </p:txBody>
      </p:sp>
      <p:sp>
        <p:nvSpPr>
          <p:cNvPr id="52" name="직사각형 51"/>
          <p:cNvSpPr/>
          <p:nvPr/>
        </p:nvSpPr>
        <p:spPr>
          <a:xfrm>
            <a:off x="5405733" y="1683038"/>
            <a:ext cx="476091"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Plug-in</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53" name="직사각형 52"/>
          <p:cNvSpPr/>
          <p:nvPr/>
        </p:nvSpPr>
        <p:spPr>
          <a:xfrm>
            <a:off x="7696265" y="1505382"/>
            <a:ext cx="613951" cy="3323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Contents</a:t>
            </a:r>
          </a:p>
          <a:p>
            <a:pPr algn="ctr"/>
            <a:r>
              <a:rPr lang="en-US" altLang="ko-KR" sz="1200" dirty="0">
                <a:solidFill>
                  <a:schemeClr val="tx1"/>
                </a:solidFill>
                <a:latin typeface="Arial" panose="020B0604020202020204" pitchFamily="34" charset="0"/>
                <a:cs typeface="Arial" panose="020B0604020202020204" pitchFamily="34" charset="0"/>
              </a:rPr>
              <a:t>Server</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54" name="직사각형 53"/>
          <p:cNvSpPr/>
          <p:nvPr/>
        </p:nvSpPr>
        <p:spPr>
          <a:xfrm>
            <a:off x="7657794" y="6252294"/>
            <a:ext cx="690894" cy="3323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3D Printer</a:t>
            </a:r>
          </a:p>
          <a:p>
            <a:pPr algn="ctr"/>
            <a:r>
              <a:rPr lang="en-US" altLang="ko-KR" sz="1200" dirty="0">
                <a:solidFill>
                  <a:schemeClr val="tx1"/>
                </a:solidFill>
                <a:latin typeface="Arial" panose="020B0604020202020204" pitchFamily="34" charset="0"/>
                <a:cs typeface="Arial" panose="020B0604020202020204" pitchFamily="34" charset="0"/>
              </a:rPr>
              <a:t>Device</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56" name="직사각형 55"/>
          <p:cNvSpPr/>
          <p:nvPr/>
        </p:nvSpPr>
        <p:spPr>
          <a:xfrm>
            <a:off x="6472358" y="2713947"/>
            <a:ext cx="635494"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DWAPI-2</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57" name="직사각형 56"/>
          <p:cNvSpPr/>
          <p:nvPr/>
        </p:nvSpPr>
        <p:spPr>
          <a:xfrm>
            <a:off x="6477434" y="4879405"/>
            <a:ext cx="635494"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DWAPI-1</a:t>
            </a:r>
            <a:endParaRPr lang="ko-KR" altLang="en-US" sz="1200" dirty="0">
              <a:solidFill>
                <a:schemeClr val="tx1"/>
              </a:solidFill>
              <a:latin typeface="Arial" panose="020B0604020202020204" pitchFamily="34" charset="0"/>
              <a:cs typeface="Arial" panose="020B0604020202020204" pitchFamily="34" charset="0"/>
            </a:endParaRPr>
          </a:p>
        </p:txBody>
      </p:sp>
      <p:sp>
        <p:nvSpPr>
          <p:cNvPr id="74" name="직사각형 73"/>
          <p:cNvSpPr/>
          <p:nvPr/>
        </p:nvSpPr>
        <p:spPr>
          <a:xfrm rot="16200000">
            <a:off x="8619857" y="3995441"/>
            <a:ext cx="635494" cy="166199"/>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algn="ctr"/>
            <a:r>
              <a:rPr lang="en-US" altLang="ko-KR" sz="1200" dirty="0">
                <a:solidFill>
                  <a:schemeClr val="tx1"/>
                </a:solidFill>
                <a:latin typeface="Arial" panose="020B0604020202020204" pitchFamily="34" charset="0"/>
                <a:cs typeface="Arial" panose="020B0604020202020204" pitchFamily="34" charset="0"/>
              </a:rPr>
              <a:t>DWAPI-3</a:t>
            </a:r>
            <a:endParaRPr lang="ko-KR" altLang="en-US" sz="1200" dirty="0">
              <a:solidFill>
                <a:schemeClr val="tx1"/>
              </a:solidFill>
              <a:latin typeface="Arial" panose="020B0604020202020204" pitchFamily="34" charset="0"/>
              <a:cs typeface="Arial" panose="020B0604020202020204" pitchFamily="34" charset="0"/>
            </a:endParaRPr>
          </a:p>
        </p:txBody>
      </p:sp>
      <p:cxnSp>
        <p:nvCxnSpPr>
          <p:cNvPr id="98" name="직선 화살표 연결선 97"/>
          <p:cNvCxnSpPr>
            <a:stCxn id="33" idx="3"/>
            <a:endCxn id="40" idx="3"/>
          </p:cNvCxnSpPr>
          <p:nvPr/>
        </p:nvCxnSpPr>
        <p:spPr>
          <a:xfrm>
            <a:off x="8482507" y="2975776"/>
            <a:ext cx="13004" cy="2159604"/>
          </a:xfrm>
          <a:prstGeom prst="bentConnector3">
            <a:avLst>
              <a:gd name="adj1" fmla="val 1800000"/>
            </a:avLst>
          </a:prstGeom>
          <a:ln w="31750">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4" name="모서리가 둥근 직사각형 103"/>
          <p:cNvSpPr/>
          <p:nvPr/>
        </p:nvSpPr>
        <p:spPr>
          <a:xfrm rot="16200000">
            <a:off x="7777143" y="3289203"/>
            <a:ext cx="878800" cy="303310"/>
          </a:xfrm>
          <a:prstGeom prst="roundRect">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3635" tIns="46817" rIns="93635" bIns="46817" rtlCol="0" anchor="ctr"/>
          <a:lstStyle/>
          <a:p>
            <a:pPr algn="ctr"/>
            <a:r>
              <a:rPr lang="en-US" altLang="ko-KR" sz="900" b="1" dirty="0" err="1"/>
              <a:t>Auth</a:t>
            </a:r>
            <a:r>
              <a:rPr lang="en-US" altLang="ko-KR" sz="900" b="1" dirty="0"/>
              <a:t> Token</a:t>
            </a:r>
            <a:endParaRPr lang="ko-KR" altLang="en-US" sz="900" b="1" dirty="0"/>
          </a:p>
        </p:txBody>
      </p:sp>
    </p:spTree>
    <p:extLst>
      <p:ext uri="{BB962C8B-B14F-4D97-AF65-F5344CB8AC3E}">
        <p14:creationId xmlns:p14="http://schemas.microsoft.com/office/powerpoint/2010/main" val="3538610485"/>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2967</TotalTime>
  <Pages>15</Pages>
  <Words>606</Words>
  <Application>Microsoft Office PowerPoint</Application>
  <PresentationFormat>사용자 지정</PresentationFormat>
  <Paragraphs>203</Paragraphs>
  <Slides>9</Slides>
  <Notes>1</Notes>
  <HiddenSlides>0</HiddenSlides>
  <MMClips>0</MMClips>
  <ScaleCrop>false</ScaleCrop>
  <HeadingPairs>
    <vt:vector size="4" baseType="variant">
      <vt:variant>
        <vt:lpstr>테마</vt:lpstr>
      </vt:variant>
      <vt:variant>
        <vt:i4>1</vt:i4>
      </vt:variant>
      <vt:variant>
        <vt:lpstr>슬라이드 제목</vt:lpstr>
      </vt:variant>
      <vt:variant>
        <vt:i4>9</vt:i4>
      </vt:variant>
    </vt:vector>
  </HeadingPairs>
  <TitlesOfParts>
    <vt:vector size="10" baseType="lpstr">
      <vt:lpstr>OMA Template</vt:lpstr>
      <vt:lpstr>OMA-CD-DWAPI-2015-0045R01-INP_3DP_Architecture_for_Information    3DP Architecture for Information</vt:lpstr>
      <vt:lpstr>DWAPI Spec Organization (Overall)</vt:lpstr>
      <vt:lpstr>GotAPI Architecture (Current)</vt:lpstr>
      <vt:lpstr>GotAPI overall model (Android, Current)</vt:lpstr>
      <vt:lpstr>GotAPI(DWAPI) Architecture (Modified)</vt:lpstr>
      <vt:lpstr>GotAPI overall model (Android, Modified)</vt:lpstr>
      <vt:lpstr>Architectural Diagram</vt:lpstr>
      <vt:lpstr>Architectural Diagram</vt:lpstr>
      <vt:lpstr>DWAPI-3DP Basic data flows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Andrew Min-gyu Han</cp:lastModifiedBy>
  <cp:revision>1138</cp:revision>
  <cp:lastPrinted>1999-04-27T06:51:51Z</cp:lastPrinted>
  <dcterms:created xsi:type="dcterms:W3CDTF">2002-03-19T14:05:12Z</dcterms:created>
  <dcterms:modified xsi:type="dcterms:W3CDTF">2015-11-12T15:19:00Z</dcterms:modified>
</cp:coreProperties>
</file>