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386" r:id="rId2"/>
    <p:sldId id="289" r:id="rId3"/>
    <p:sldId id="367" r:id="rId4"/>
    <p:sldId id="328" r:id="rId5"/>
    <p:sldId id="353" r:id="rId6"/>
    <p:sldId id="366" r:id="rId7"/>
    <p:sldId id="385" r:id="rId8"/>
    <p:sldId id="335" r:id="rId9"/>
    <p:sldId id="384" r:id="rId10"/>
    <p:sldId id="313" r:id="rId11"/>
    <p:sldId id="383" r:id="rId12"/>
  </p:sldIdLst>
  <p:sldSz cx="9144000" cy="6858000" type="screen4x3"/>
  <p:notesSz cx="7315200" cy="9601200"/>
  <p:defaultTextStyle>
    <a:defPPr>
      <a:defRPr lang="en-US"/>
    </a:defPPr>
    <a:lvl1pPr algn="l" rtl="0" fontAlgn="base">
      <a:spcBef>
        <a:spcPct val="20000"/>
      </a:spcBef>
      <a:spcAft>
        <a:spcPct val="0"/>
      </a:spcAft>
      <a:defRPr kern="1200">
        <a:solidFill>
          <a:srgbClr val="002C6C"/>
        </a:solidFill>
        <a:latin typeface="Arial" charset="0"/>
        <a:ea typeface="ＭＳ Ｐゴシック" charset="0"/>
        <a:cs typeface="+mn-cs"/>
      </a:defRPr>
    </a:lvl1pPr>
    <a:lvl2pPr marL="457200" algn="l" rtl="0" fontAlgn="base">
      <a:spcBef>
        <a:spcPct val="20000"/>
      </a:spcBef>
      <a:spcAft>
        <a:spcPct val="0"/>
      </a:spcAft>
      <a:defRPr kern="1200">
        <a:solidFill>
          <a:srgbClr val="002C6C"/>
        </a:solidFill>
        <a:latin typeface="Arial" charset="0"/>
        <a:ea typeface="ＭＳ Ｐゴシック" charset="0"/>
        <a:cs typeface="+mn-cs"/>
      </a:defRPr>
    </a:lvl2pPr>
    <a:lvl3pPr marL="914400" algn="l" rtl="0" fontAlgn="base">
      <a:spcBef>
        <a:spcPct val="20000"/>
      </a:spcBef>
      <a:spcAft>
        <a:spcPct val="0"/>
      </a:spcAft>
      <a:defRPr kern="1200">
        <a:solidFill>
          <a:srgbClr val="002C6C"/>
        </a:solidFill>
        <a:latin typeface="Arial" charset="0"/>
        <a:ea typeface="ＭＳ Ｐゴシック" charset="0"/>
        <a:cs typeface="+mn-cs"/>
      </a:defRPr>
    </a:lvl3pPr>
    <a:lvl4pPr marL="1371600" algn="l" rtl="0" fontAlgn="base">
      <a:spcBef>
        <a:spcPct val="20000"/>
      </a:spcBef>
      <a:spcAft>
        <a:spcPct val="0"/>
      </a:spcAft>
      <a:defRPr kern="1200">
        <a:solidFill>
          <a:srgbClr val="002C6C"/>
        </a:solidFill>
        <a:latin typeface="Arial" charset="0"/>
        <a:ea typeface="ＭＳ Ｐゴシック" charset="0"/>
        <a:cs typeface="+mn-cs"/>
      </a:defRPr>
    </a:lvl4pPr>
    <a:lvl5pPr marL="1828800" algn="l" rtl="0" fontAlgn="base">
      <a:spcBef>
        <a:spcPct val="20000"/>
      </a:spcBef>
      <a:spcAft>
        <a:spcPct val="0"/>
      </a:spcAft>
      <a:defRPr kern="1200">
        <a:solidFill>
          <a:srgbClr val="002C6C"/>
        </a:solidFill>
        <a:latin typeface="Arial" charset="0"/>
        <a:ea typeface="ＭＳ Ｐゴシック" charset="0"/>
        <a:cs typeface="+mn-cs"/>
      </a:defRPr>
    </a:lvl5pPr>
    <a:lvl6pPr marL="2286000" algn="l" defTabSz="457200" rtl="0" eaLnBrk="1" latinLnBrk="0" hangingPunct="1">
      <a:defRPr kern="1200">
        <a:solidFill>
          <a:srgbClr val="002C6C"/>
        </a:solidFill>
        <a:latin typeface="Arial" charset="0"/>
        <a:ea typeface="ＭＳ Ｐゴシック" charset="0"/>
        <a:cs typeface="+mn-cs"/>
      </a:defRPr>
    </a:lvl6pPr>
    <a:lvl7pPr marL="2743200" algn="l" defTabSz="457200" rtl="0" eaLnBrk="1" latinLnBrk="0" hangingPunct="1">
      <a:defRPr kern="1200">
        <a:solidFill>
          <a:srgbClr val="002C6C"/>
        </a:solidFill>
        <a:latin typeface="Arial" charset="0"/>
        <a:ea typeface="ＭＳ Ｐゴシック" charset="0"/>
        <a:cs typeface="+mn-cs"/>
      </a:defRPr>
    </a:lvl7pPr>
    <a:lvl8pPr marL="3200400" algn="l" defTabSz="457200" rtl="0" eaLnBrk="1" latinLnBrk="0" hangingPunct="1">
      <a:defRPr kern="1200">
        <a:solidFill>
          <a:srgbClr val="002C6C"/>
        </a:solidFill>
        <a:latin typeface="Arial" charset="0"/>
        <a:ea typeface="ＭＳ Ｐゴシック" charset="0"/>
        <a:cs typeface="+mn-cs"/>
      </a:defRPr>
    </a:lvl8pPr>
    <a:lvl9pPr marL="3657600" algn="l" defTabSz="457200" rtl="0" eaLnBrk="1" latinLnBrk="0" hangingPunct="1">
      <a:defRPr kern="1200">
        <a:solidFill>
          <a:srgbClr val="002C6C"/>
        </a:solidFill>
        <a:latin typeface="Arial" charset="0"/>
        <a:ea typeface="ＭＳ Ｐゴシック" charset="0"/>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meron.green" initials="cg"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6334"/>
    <a:srgbClr val="002C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213" autoAdjust="0"/>
    <p:restoredTop sz="91765" autoAdjust="0"/>
  </p:normalViewPr>
  <p:slideViewPr>
    <p:cSldViewPr snapToGrid="0" showGuides="1">
      <p:cViewPr>
        <p:scale>
          <a:sx n="57" d="100"/>
          <a:sy n="57" d="100"/>
        </p:scale>
        <p:origin x="-878"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92" d="100"/>
          <a:sy n="92" d="100"/>
        </p:scale>
        <p:origin x="-3780" y="-120"/>
      </p:cViewPr>
      <p:guideLst>
        <p:guide orient="horz" pos="3024"/>
        <p:guide pos="230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spcBef>
                <a:spcPct val="0"/>
              </a:spcBef>
              <a:defRPr sz="1200">
                <a:solidFill>
                  <a:schemeClr val="tx1"/>
                </a:solidFill>
                <a:ea typeface="+mn-ea"/>
              </a:defRPr>
            </a:lvl1pPr>
          </a:lstStyle>
          <a:p>
            <a:pPr>
              <a:defRPr/>
            </a:pPr>
            <a:endParaRPr lang="en-GB"/>
          </a:p>
        </p:txBody>
      </p:sp>
      <p:sp>
        <p:nvSpPr>
          <p:cNvPr id="30723" name="Rectangle 3"/>
          <p:cNvSpPr>
            <a:spLocks noGrp="1" noChangeArrowheads="1"/>
          </p:cNvSpPr>
          <p:nvPr>
            <p:ph type="dt" sz="quarter" idx="1"/>
          </p:nvPr>
        </p:nvSpPr>
        <p:spPr bwMode="auto">
          <a:xfrm>
            <a:off x="4143588" y="0"/>
            <a:ext cx="3169920" cy="48006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a:spcBef>
                <a:spcPct val="0"/>
              </a:spcBef>
              <a:defRPr sz="1200">
                <a:solidFill>
                  <a:schemeClr val="tx1"/>
                </a:solidFill>
                <a:ea typeface="+mn-ea"/>
              </a:defRPr>
            </a:lvl1pPr>
          </a:lstStyle>
          <a:p>
            <a:pPr>
              <a:defRPr/>
            </a:pPr>
            <a:endParaRPr lang="en-GB"/>
          </a:p>
        </p:txBody>
      </p:sp>
      <p:sp>
        <p:nvSpPr>
          <p:cNvPr id="30724" name="Rectangle 4"/>
          <p:cNvSpPr>
            <a:spLocks noGrp="1" noChangeArrowheads="1"/>
          </p:cNvSpPr>
          <p:nvPr>
            <p:ph type="ftr" sz="quarter" idx="2"/>
          </p:nvPr>
        </p:nvSpPr>
        <p:spPr bwMode="auto">
          <a:xfrm>
            <a:off x="0" y="9119473"/>
            <a:ext cx="3169920" cy="480060"/>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spcBef>
                <a:spcPct val="0"/>
              </a:spcBef>
              <a:defRPr sz="1200">
                <a:solidFill>
                  <a:schemeClr val="tx1"/>
                </a:solidFill>
                <a:ea typeface="+mn-ea"/>
              </a:defRPr>
            </a:lvl1pPr>
          </a:lstStyle>
          <a:p>
            <a:pPr>
              <a:defRPr/>
            </a:pPr>
            <a:endParaRPr lang="en-GB"/>
          </a:p>
        </p:txBody>
      </p:sp>
      <p:sp>
        <p:nvSpPr>
          <p:cNvPr id="30725" name="Rectangle 5"/>
          <p:cNvSpPr>
            <a:spLocks noGrp="1" noChangeArrowheads="1"/>
          </p:cNvSpPr>
          <p:nvPr>
            <p:ph type="sldNum" sz="quarter" idx="3"/>
          </p:nvPr>
        </p:nvSpPr>
        <p:spPr bwMode="auto">
          <a:xfrm>
            <a:off x="4143588" y="9119473"/>
            <a:ext cx="3169920" cy="480060"/>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a:spcBef>
                <a:spcPct val="0"/>
              </a:spcBef>
              <a:defRPr sz="1200">
                <a:solidFill>
                  <a:schemeClr val="tx1"/>
                </a:solidFill>
              </a:defRPr>
            </a:lvl1pPr>
          </a:lstStyle>
          <a:p>
            <a:fld id="{A6AA16F7-E748-8D47-B12A-B6A8AF856ED4}" type="slidenum">
              <a:rPr lang="en-US"/>
              <a:pPr/>
              <a:t>‹#›</a:t>
            </a:fld>
            <a:endParaRPr lang="en-US"/>
          </a:p>
        </p:txBody>
      </p:sp>
    </p:spTree>
    <p:extLst>
      <p:ext uri="{BB962C8B-B14F-4D97-AF65-F5344CB8AC3E}">
        <p14:creationId xmlns:p14="http://schemas.microsoft.com/office/powerpoint/2010/main" val="28086159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spcBef>
                <a:spcPct val="0"/>
              </a:spcBef>
              <a:defRPr sz="1200">
                <a:solidFill>
                  <a:schemeClr val="tx1"/>
                </a:solidFill>
                <a:ea typeface="+mn-ea"/>
              </a:defRPr>
            </a:lvl1pPr>
          </a:lstStyle>
          <a:p>
            <a:pPr>
              <a:defRPr/>
            </a:pPr>
            <a:endParaRPr lang="en-GB"/>
          </a:p>
        </p:txBody>
      </p:sp>
      <p:sp>
        <p:nvSpPr>
          <p:cNvPr id="3075" name="Rectangle 3"/>
          <p:cNvSpPr>
            <a:spLocks noGrp="1" noChangeArrowheads="1"/>
          </p:cNvSpPr>
          <p:nvPr>
            <p:ph type="dt" idx="1"/>
          </p:nvPr>
        </p:nvSpPr>
        <p:spPr bwMode="auto">
          <a:xfrm>
            <a:off x="4143588" y="0"/>
            <a:ext cx="3169920" cy="48006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a:spcBef>
                <a:spcPct val="0"/>
              </a:spcBef>
              <a:defRPr sz="1200">
                <a:solidFill>
                  <a:schemeClr val="tx1"/>
                </a:solidFill>
                <a:ea typeface="+mn-ea"/>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077" name="Rectangle 5"/>
          <p:cNvSpPr>
            <a:spLocks noGrp="1" noChangeArrowheads="1"/>
          </p:cNvSpPr>
          <p:nvPr>
            <p:ph type="body" sz="quarter" idx="3"/>
          </p:nvPr>
        </p:nvSpPr>
        <p:spPr bwMode="auto">
          <a:xfrm>
            <a:off x="731521" y="4560570"/>
            <a:ext cx="5852160" cy="4320540"/>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8" name="Rectangle 6"/>
          <p:cNvSpPr>
            <a:spLocks noGrp="1" noChangeArrowheads="1"/>
          </p:cNvSpPr>
          <p:nvPr>
            <p:ph type="ftr" sz="quarter" idx="4"/>
          </p:nvPr>
        </p:nvSpPr>
        <p:spPr bwMode="auto">
          <a:xfrm>
            <a:off x="0" y="9119473"/>
            <a:ext cx="3169920" cy="480060"/>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spcBef>
                <a:spcPct val="0"/>
              </a:spcBef>
              <a:defRPr sz="1200">
                <a:solidFill>
                  <a:schemeClr val="tx1"/>
                </a:solidFill>
                <a:ea typeface="+mn-ea"/>
              </a:defRPr>
            </a:lvl1pPr>
          </a:lstStyle>
          <a:p>
            <a:pPr>
              <a:defRPr/>
            </a:pPr>
            <a:endParaRPr lang="en-GB"/>
          </a:p>
        </p:txBody>
      </p:sp>
      <p:sp>
        <p:nvSpPr>
          <p:cNvPr id="3079" name="Rectangle 7"/>
          <p:cNvSpPr>
            <a:spLocks noGrp="1" noChangeArrowheads="1"/>
          </p:cNvSpPr>
          <p:nvPr>
            <p:ph type="sldNum" sz="quarter" idx="5"/>
          </p:nvPr>
        </p:nvSpPr>
        <p:spPr bwMode="auto">
          <a:xfrm>
            <a:off x="4143588" y="9119473"/>
            <a:ext cx="3169920" cy="480060"/>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a:spcBef>
                <a:spcPct val="0"/>
              </a:spcBef>
              <a:defRPr sz="1200">
                <a:solidFill>
                  <a:schemeClr val="tx1"/>
                </a:solidFill>
              </a:defRPr>
            </a:lvl1pPr>
          </a:lstStyle>
          <a:p>
            <a:fld id="{AF7B2957-CF1F-CD46-A189-F8AD9629F84A}" type="slidenum">
              <a:rPr lang="en-US"/>
              <a:pPr/>
              <a:t>‹#›</a:t>
            </a:fld>
            <a:endParaRPr lang="en-US"/>
          </a:p>
        </p:txBody>
      </p:sp>
    </p:spTree>
    <p:extLst>
      <p:ext uri="{BB962C8B-B14F-4D97-AF65-F5344CB8AC3E}">
        <p14:creationId xmlns:p14="http://schemas.microsoft.com/office/powerpoint/2010/main" val="46811318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4088" eaLnBrk="0" hangingPunct="0">
              <a:defRPr>
                <a:solidFill>
                  <a:srgbClr val="002C6C"/>
                </a:solidFill>
                <a:latin typeface="Arial" charset="0"/>
                <a:cs typeface="Arial" charset="0"/>
              </a:defRPr>
            </a:lvl1pPr>
            <a:lvl2pPr marL="751122" indent="-288893" defTabSz="934088" eaLnBrk="0" hangingPunct="0">
              <a:defRPr>
                <a:solidFill>
                  <a:srgbClr val="002C6C"/>
                </a:solidFill>
                <a:latin typeface="Arial" charset="0"/>
                <a:cs typeface="Arial" charset="0"/>
              </a:defRPr>
            </a:lvl2pPr>
            <a:lvl3pPr marL="1155573" indent="-231115" defTabSz="934088" eaLnBrk="0" hangingPunct="0">
              <a:defRPr>
                <a:solidFill>
                  <a:srgbClr val="002C6C"/>
                </a:solidFill>
                <a:latin typeface="Arial" charset="0"/>
                <a:cs typeface="Arial" charset="0"/>
              </a:defRPr>
            </a:lvl3pPr>
            <a:lvl4pPr marL="1617802" indent="-231115" defTabSz="934088" eaLnBrk="0" hangingPunct="0">
              <a:defRPr>
                <a:solidFill>
                  <a:srgbClr val="002C6C"/>
                </a:solidFill>
                <a:latin typeface="Arial" charset="0"/>
                <a:cs typeface="Arial" charset="0"/>
              </a:defRPr>
            </a:lvl4pPr>
            <a:lvl5pPr marL="2080031" indent="-231115" defTabSz="934088" eaLnBrk="0" hangingPunct="0">
              <a:defRPr>
                <a:solidFill>
                  <a:srgbClr val="002C6C"/>
                </a:solidFill>
                <a:latin typeface="Arial" charset="0"/>
                <a:cs typeface="Arial" charset="0"/>
              </a:defRPr>
            </a:lvl5pPr>
            <a:lvl6pPr marL="2542261" indent="-231115" defTabSz="934088" eaLnBrk="0" fontAlgn="base" hangingPunct="0">
              <a:spcBef>
                <a:spcPct val="0"/>
              </a:spcBef>
              <a:spcAft>
                <a:spcPct val="0"/>
              </a:spcAft>
              <a:defRPr>
                <a:solidFill>
                  <a:srgbClr val="002C6C"/>
                </a:solidFill>
                <a:latin typeface="Arial" charset="0"/>
                <a:cs typeface="Arial" charset="0"/>
              </a:defRPr>
            </a:lvl6pPr>
            <a:lvl7pPr marL="3004490" indent="-231115" defTabSz="934088" eaLnBrk="0" fontAlgn="base" hangingPunct="0">
              <a:spcBef>
                <a:spcPct val="0"/>
              </a:spcBef>
              <a:spcAft>
                <a:spcPct val="0"/>
              </a:spcAft>
              <a:defRPr>
                <a:solidFill>
                  <a:srgbClr val="002C6C"/>
                </a:solidFill>
                <a:latin typeface="Arial" charset="0"/>
                <a:cs typeface="Arial" charset="0"/>
              </a:defRPr>
            </a:lvl7pPr>
            <a:lvl8pPr marL="3466719" indent="-231115" defTabSz="934088" eaLnBrk="0" fontAlgn="base" hangingPunct="0">
              <a:spcBef>
                <a:spcPct val="0"/>
              </a:spcBef>
              <a:spcAft>
                <a:spcPct val="0"/>
              </a:spcAft>
              <a:defRPr>
                <a:solidFill>
                  <a:srgbClr val="002C6C"/>
                </a:solidFill>
                <a:latin typeface="Arial" charset="0"/>
                <a:cs typeface="Arial" charset="0"/>
              </a:defRPr>
            </a:lvl8pPr>
            <a:lvl9pPr marL="3928948" indent="-231115" defTabSz="934088" eaLnBrk="0" fontAlgn="base" hangingPunct="0">
              <a:spcBef>
                <a:spcPct val="0"/>
              </a:spcBef>
              <a:spcAft>
                <a:spcPct val="0"/>
              </a:spcAft>
              <a:defRPr>
                <a:solidFill>
                  <a:srgbClr val="002C6C"/>
                </a:solidFill>
                <a:latin typeface="Arial" charset="0"/>
                <a:cs typeface="Arial" charset="0"/>
              </a:defRPr>
            </a:lvl9pPr>
          </a:lstStyle>
          <a:p>
            <a:pPr eaLnBrk="1" hangingPunct="1"/>
            <a:fld id="{CAC4A839-A8D3-4A14-B090-2AFC08595D74}" type="slidenum">
              <a:rPr lang="en-US" smtClean="0">
                <a:solidFill>
                  <a:schemeClr val="tx1"/>
                </a:solidFill>
              </a:rPr>
              <a:pPr eaLnBrk="1" hangingPunct="1"/>
              <a:t>2</a:t>
            </a:fld>
            <a:endParaRPr lang="en-US" smtClean="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chemeClr val="accent6"/>
              </a:buClr>
              <a:buFont typeface="Wingdings" pitchFamily="2" charset="2"/>
              <a:buChar char="q"/>
            </a:pPr>
            <a:r>
              <a:rPr lang="en-US" sz="1200" dirty="0" smtClean="0"/>
              <a:t>GS1 will leverage existing standards based on brand data used by the Global Data Synchronization Network (GDSN) and other brand-accredited data sources </a:t>
            </a:r>
          </a:p>
          <a:p>
            <a:pPr>
              <a:buClr>
                <a:schemeClr val="accent6"/>
              </a:buClr>
              <a:buFont typeface="Wingdings" pitchFamily="2" charset="2"/>
              <a:buChar char="q"/>
            </a:pPr>
            <a:r>
              <a:rPr lang="en-US" sz="1200" dirty="0" smtClean="0"/>
              <a:t>As this is a complex project in a new landscape for GS1 (B2C, the internet world and new stakeholders), the strategy is to divide the project in phases. Phase I has to be simple and valuable to test the system and will focus on nutritional attributes</a:t>
            </a:r>
          </a:p>
          <a:p>
            <a:endParaRPr lang="en-US" dirty="0"/>
          </a:p>
        </p:txBody>
      </p:sp>
      <p:sp>
        <p:nvSpPr>
          <p:cNvPr id="4" name="Slide Number Placeholder 3"/>
          <p:cNvSpPr>
            <a:spLocks noGrp="1"/>
          </p:cNvSpPr>
          <p:nvPr>
            <p:ph type="sldNum" sz="quarter" idx="10"/>
          </p:nvPr>
        </p:nvSpPr>
        <p:spPr/>
        <p:txBody>
          <a:bodyPr/>
          <a:lstStyle/>
          <a:p>
            <a:fld id="{AF7B2957-CF1F-CD46-A189-F8AD9629F84A}" type="slidenum">
              <a:rPr lang="en-US" smtClean="0"/>
              <a:pPr/>
              <a:t>3</a:t>
            </a:fld>
            <a:endParaRPr lang="en-US"/>
          </a:p>
        </p:txBody>
      </p:sp>
    </p:spTree>
    <p:extLst>
      <p:ext uri="{BB962C8B-B14F-4D97-AF65-F5344CB8AC3E}">
        <p14:creationId xmlns:p14="http://schemas.microsoft.com/office/powerpoint/2010/main" val="7424780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3.jpe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3.jpe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9"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a:defRPr/>
            </a:pPr>
            <a:endParaRPr lang="en-GB">
              <a:ea typeface="+mn-ea"/>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6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8" name="Content Placeholder 1"/>
          <p:cNvPicPr>
            <a:picLocks noChangeAspect="1"/>
          </p:cNvPicPr>
          <p:nvPr userDrawn="1"/>
        </p:nvPicPr>
        <p:blipFill>
          <a:blip r:embed="rId4" cstate="print">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273710790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Divider Slide">
    <p:spTree>
      <p:nvGrpSpPr>
        <p:cNvPr id="1" name=""/>
        <p:cNvGrpSpPr/>
        <p:nvPr/>
      </p:nvGrpSpPr>
      <p:grpSpPr>
        <a:xfrm>
          <a:off x="0" y="0"/>
          <a:ext cx="0" cy="0"/>
          <a:chOff x="0" y="0"/>
          <a:chExt cx="0" cy="0"/>
        </a:xfrm>
      </p:grpSpPr>
      <p:pic>
        <p:nvPicPr>
          <p:cNvPr id="9" name="Picture 8" descr="Untitled.png"/>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 y="-1"/>
            <a:ext cx="9143391" cy="6857543"/>
          </a:xfrm>
          <a:prstGeom prst="rect">
            <a:avLst/>
          </a:prstGeom>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a:defRPr/>
            </a:pPr>
            <a:endParaRPr lang="en-GB">
              <a:ea typeface="+mn-ea"/>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2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7" name="Content Placeholder 1"/>
          <p:cNvPicPr>
            <a:picLocks noChangeAspect="1"/>
          </p:cNvPicPr>
          <p:nvPr userDrawn="1"/>
        </p:nvPicPr>
        <p:blipFill>
          <a:blip r:embed="rId4" cstate="print">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19929818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9750" y="384392"/>
            <a:ext cx="6877050" cy="935998"/>
          </a:xfrm>
        </p:spPr>
        <p:txBody>
          <a:bodyPr/>
          <a:lstStyle/>
          <a:p>
            <a:r>
              <a:rPr lang="en-US" smtClean="0"/>
              <a:t>Click to edit Master title style</a:t>
            </a:r>
            <a:endParaRPr lang="en-GB" dirty="0"/>
          </a:p>
        </p:txBody>
      </p:sp>
      <p:sp>
        <p:nvSpPr>
          <p:cNvPr id="4" name="Rectangle 12"/>
          <p:cNvSpPr>
            <a:spLocks noGrp="1" noChangeArrowheads="1"/>
          </p:cNvSpPr>
          <p:nvPr>
            <p:ph type="sldNum" sz="quarter" idx="10"/>
          </p:nvPr>
        </p:nvSpPr>
        <p:spPr>
          <a:ln/>
        </p:spPr>
        <p:txBody>
          <a:bodyPr/>
          <a:lstStyle>
            <a:lvl1pPr>
              <a:defRPr/>
            </a:lvl1pPr>
          </a:lstStyle>
          <a:p>
            <a:fld id="{128BF9BD-1E52-D64C-B18B-359DD3253BCC}" type="slidenum">
              <a:rPr lang="en-US"/>
              <a:pPr/>
              <a:t>‹#›</a:t>
            </a:fld>
            <a:endParaRPr lang="en-US"/>
          </a:p>
        </p:txBody>
      </p:sp>
      <p:sp>
        <p:nvSpPr>
          <p:cNvPr id="8" name="Content Placeholder 2"/>
          <p:cNvSpPr>
            <a:spLocks noGrp="1"/>
          </p:cNvSpPr>
          <p:nvPr>
            <p:ph sz="half" idx="1"/>
          </p:nvPr>
        </p:nvSpPr>
        <p:spPr>
          <a:xfrm>
            <a:off x="514800" y="1602000"/>
            <a:ext cx="8172000" cy="457200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6466149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none"/>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fld id="{1BEF5F10-9F25-7D49-9767-F650606EECC9}" type="slidenum">
              <a:rPr lang="en-US"/>
              <a:pPr/>
              <a:t>‹#›</a:t>
            </a:fld>
            <a:endParaRPr lang="en-US"/>
          </a:p>
        </p:txBody>
      </p:sp>
    </p:spTree>
    <p:extLst>
      <p:ext uri="{BB962C8B-B14F-4D97-AF65-F5344CB8AC3E}">
        <p14:creationId xmlns:p14="http://schemas.microsoft.com/office/powerpoint/2010/main" val="7267136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533400" y="1543050"/>
            <a:ext cx="4032000"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83734" y="1543050"/>
            <a:ext cx="4000967"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Rectangle 12"/>
          <p:cNvSpPr>
            <a:spLocks noGrp="1" noChangeArrowheads="1"/>
          </p:cNvSpPr>
          <p:nvPr>
            <p:ph type="sldNum" sz="quarter" idx="10"/>
          </p:nvPr>
        </p:nvSpPr>
        <p:spPr>
          <a:ln/>
        </p:spPr>
        <p:txBody>
          <a:bodyPr/>
          <a:lstStyle>
            <a:lvl1pPr>
              <a:defRPr/>
            </a:lvl1pPr>
          </a:lstStyle>
          <a:p>
            <a:fld id="{5534046F-A009-9142-887B-3C1E2AA1E3DE}" type="slidenum">
              <a:rPr lang="en-US"/>
              <a:pPr/>
              <a:t>‹#›</a:t>
            </a:fld>
            <a:endParaRPr lang="en-US"/>
          </a:p>
        </p:txBody>
      </p:sp>
    </p:spTree>
    <p:extLst>
      <p:ext uri="{BB962C8B-B14F-4D97-AF65-F5344CB8AC3E}">
        <p14:creationId xmlns:p14="http://schemas.microsoft.com/office/powerpoint/2010/main" val="38718422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Rectangle 12"/>
          <p:cNvSpPr>
            <a:spLocks noGrp="1" noChangeArrowheads="1"/>
          </p:cNvSpPr>
          <p:nvPr>
            <p:ph type="sldNum" sz="quarter" idx="10"/>
          </p:nvPr>
        </p:nvSpPr>
        <p:spPr>
          <a:ln/>
        </p:spPr>
        <p:txBody>
          <a:bodyPr/>
          <a:lstStyle>
            <a:lvl1pPr>
              <a:defRPr/>
            </a:lvl1pPr>
          </a:lstStyle>
          <a:p>
            <a:fld id="{90F2C98D-51BB-AB43-AF4C-89FAA7CC7AC8}" type="slidenum">
              <a:rPr lang="en-US"/>
              <a:pPr/>
              <a:t>‹#›</a:t>
            </a:fld>
            <a:endParaRPr lang="en-US"/>
          </a:p>
        </p:txBody>
      </p:sp>
    </p:spTree>
    <p:extLst>
      <p:ext uri="{BB962C8B-B14F-4D97-AF65-F5344CB8AC3E}">
        <p14:creationId xmlns:p14="http://schemas.microsoft.com/office/powerpoint/2010/main" val="27120463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808089" y="1502637"/>
            <a:ext cx="55440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dirty="0" smtClean="0"/>
          </a:p>
        </p:txBody>
      </p:sp>
      <p:sp>
        <p:nvSpPr>
          <p:cNvPr id="4" name="Text Placeholder 3"/>
          <p:cNvSpPr>
            <a:spLocks noGrp="1"/>
          </p:cNvSpPr>
          <p:nvPr>
            <p:ph type="body" sz="half" idx="2"/>
          </p:nvPr>
        </p:nvSpPr>
        <p:spPr>
          <a:xfrm>
            <a:off x="1808089" y="5626207"/>
            <a:ext cx="55440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fld id="{17B48733-5C11-D947-91FF-3142124DB91B}" type="slidenum">
              <a:rPr lang="en-US"/>
              <a:pPr/>
              <a:t>‹#›</a:t>
            </a:fld>
            <a:endParaRPr lang="en-US"/>
          </a:p>
        </p:txBody>
      </p:sp>
      <p:sp>
        <p:nvSpPr>
          <p:cNvPr id="6" name="Title 5"/>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45475916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act details">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700"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a:defRPr/>
            </a:pPr>
            <a:endParaRPr lang="en-GB">
              <a:ea typeface="+mn-ea"/>
            </a:endParaRPr>
          </a:p>
        </p:txBody>
      </p:sp>
      <p:sp>
        <p:nvSpPr>
          <p:cNvPr id="5123" name="Rectangle 3"/>
          <p:cNvSpPr>
            <a:spLocks noGrp="1" noChangeArrowheads="1"/>
          </p:cNvSpPr>
          <p:nvPr>
            <p:ph type="subTitle" idx="1" hasCustomPrompt="1"/>
          </p:nvPr>
        </p:nvSpPr>
        <p:spPr>
          <a:xfrm>
            <a:off x="3640208" y="1676668"/>
            <a:ext cx="5047755" cy="2384335"/>
          </a:xfrm>
          <a:prstGeom prst="rect">
            <a:avLst/>
          </a:prstGeom>
        </p:spPr>
        <p:txBody>
          <a:bodyPr/>
          <a:lstStyle>
            <a:lvl1pPr marL="0" indent="0">
              <a:buNone/>
              <a:defRPr b="0" baseline="0">
                <a:solidFill>
                  <a:srgbClr val="002C6C"/>
                </a:solidFill>
              </a:defRPr>
            </a:lvl1pPr>
          </a:lstStyle>
          <a:p>
            <a:r>
              <a:rPr lang="en-GB" dirty="0" smtClean="0"/>
              <a:t>GS1 Global Office</a:t>
            </a:r>
            <a:br>
              <a:rPr lang="en-GB" dirty="0" smtClean="0"/>
            </a:br>
            <a:r>
              <a:rPr lang="en-GB" dirty="0" smtClean="0"/>
              <a:t>Avenue Louise 326, </a:t>
            </a:r>
            <a:r>
              <a:rPr lang="en-GB" dirty="0" err="1" smtClean="0"/>
              <a:t>bte</a:t>
            </a:r>
            <a:r>
              <a:rPr lang="en-GB" dirty="0" smtClean="0"/>
              <a:t> 10</a:t>
            </a:r>
            <a:br>
              <a:rPr lang="en-GB" dirty="0" smtClean="0"/>
            </a:br>
            <a:r>
              <a:rPr lang="en-GB" dirty="0" smtClean="0"/>
              <a:t>B-1050 Brussels, Belgium</a:t>
            </a:r>
          </a:p>
          <a:p>
            <a:r>
              <a:rPr lang="en-GB" dirty="0" smtClean="0"/>
              <a:t>T +32 3 788 78 00</a:t>
            </a:r>
            <a:br>
              <a:rPr lang="en-GB" dirty="0" smtClean="0"/>
            </a:br>
            <a:r>
              <a:rPr lang="en-GB" dirty="0" smtClean="0"/>
              <a:t>W www.gs1.org</a:t>
            </a:r>
            <a:endParaRPr lang="en-GB" dirty="0"/>
          </a:p>
        </p:txBody>
      </p:sp>
      <p:sp>
        <p:nvSpPr>
          <p:cNvPr id="2" name="Title 1"/>
          <p:cNvSpPr>
            <a:spLocks noGrp="1"/>
          </p:cNvSpPr>
          <p:nvPr>
            <p:ph type="title" hasCustomPrompt="1"/>
          </p:nvPr>
        </p:nvSpPr>
        <p:spPr>
          <a:xfrm>
            <a:off x="3640208" y="384392"/>
            <a:ext cx="5046592" cy="935998"/>
          </a:xfrm>
        </p:spPr>
        <p:txBody>
          <a:bodyPr/>
          <a:lstStyle>
            <a:lvl1pPr>
              <a:defRPr/>
            </a:lvl1pPr>
          </a:lstStyle>
          <a:p>
            <a:r>
              <a:rPr lang="en-US" dirty="0" smtClean="0"/>
              <a:t>Contact details</a:t>
            </a:r>
            <a:endParaRPr lang="en-US" dirty="0"/>
          </a:p>
        </p:txBody>
      </p:sp>
      <p:pic>
        <p:nvPicPr>
          <p:cNvPr id="8" name="Content Placeholder 1"/>
          <p:cNvPicPr>
            <a:picLocks noChangeAspect="1"/>
          </p:cNvPicPr>
          <p:nvPr userDrawn="1"/>
        </p:nvPicPr>
        <p:blipFill>
          <a:blip r:embed="rId4" cstate="print">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331935229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1"/>
          <p:cNvSpPr>
            <a:spLocks noGrp="1" noChangeArrowheads="1"/>
          </p:cNvSpPr>
          <p:nvPr>
            <p:ph type="ftr" sz="quarter" idx="10"/>
          </p:nvPr>
        </p:nvSpPr>
        <p:spPr>
          <a:xfrm>
            <a:off x="3124200" y="6245225"/>
            <a:ext cx="2895600" cy="307975"/>
          </a:xfrm>
          <a:prstGeom prst="rect">
            <a:avLst/>
          </a:prstGeom>
          <a:ln/>
        </p:spPr>
        <p:txBody>
          <a:bodyPr/>
          <a:lstStyle>
            <a:lvl1pPr>
              <a:defRPr/>
            </a:lvl1pPr>
          </a:lstStyle>
          <a:p>
            <a:pPr>
              <a:defRPr/>
            </a:pPr>
            <a:endParaRPr lang="en-US"/>
          </a:p>
        </p:txBody>
      </p:sp>
    </p:spTree>
    <p:extLst>
      <p:ext uri="{BB962C8B-B14F-4D97-AF65-F5344CB8AC3E}">
        <p14:creationId xmlns:p14="http://schemas.microsoft.com/office/powerpoint/2010/main" val="9445540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2" descr="GS1us Text 1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5473700"/>
            <a:ext cx="914400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Grp="1" noChangeArrowheads="1"/>
          </p:cNvSpPr>
          <p:nvPr>
            <p:ph type="title"/>
          </p:nvPr>
        </p:nvSpPr>
        <p:spPr bwMode="auto">
          <a:xfrm>
            <a:off x="1809750" y="384392"/>
            <a:ext cx="6877050" cy="935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endParaRPr lang="fr-FR" dirty="0"/>
          </a:p>
        </p:txBody>
      </p:sp>
      <p:sp>
        <p:nvSpPr>
          <p:cNvPr id="1035" name="Text Box 11"/>
          <p:cNvSpPr txBox="1">
            <a:spLocks noChangeArrowheads="1"/>
          </p:cNvSpPr>
          <p:nvPr/>
        </p:nvSpPr>
        <p:spPr bwMode="auto">
          <a:xfrm>
            <a:off x="0" y="6629400"/>
            <a:ext cx="2219325" cy="228600"/>
          </a:xfrm>
          <a:prstGeom prst="rect">
            <a:avLst/>
          </a:prstGeom>
          <a:noFill/>
          <a:ln w="9525">
            <a:noFill/>
            <a:miter lim="800000"/>
            <a:headEnd/>
            <a:tailEnd/>
          </a:ln>
          <a:effectLst/>
        </p:spPr>
        <p:txBody>
          <a:bodyPr>
            <a:spAutoFit/>
          </a:bodyPr>
          <a:lstStyle>
            <a:lvl1pPr eaLnBrk="0" hangingPunct="0">
              <a:defRPr>
                <a:solidFill>
                  <a:srgbClr val="002C6C"/>
                </a:solidFill>
                <a:latin typeface="Arial" charset="0"/>
                <a:ea typeface="ＭＳ Ｐゴシック" charset="0"/>
              </a:defRPr>
            </a:lvl1pPr>
            <a:lvl2pPr marL="742950" indent="-285750" eaLnBrk="0" hangingPunct="0">
              <a:defRPr>
                <a:solidFill>
                  <a:srgbClr val="002C6C"/>
                </a:solidFill>
                <a:latin typeface="Arial" charset="0"/>
                <a:ea typeface="ＭＳ Ｐゴシック" charset="0"/>
              </a:defRPr>
            </a:lvl2pPr>
            <a:lvl3pPr marL="1143000" indent="-228600" eaLnBrk="0" hangingPunct="0">
              <a:defRPr>
                <a:solidFill>
                  <a:srgbClr val="002C6C"/>
                </a:solidFill>
                <a:latin typeface="Arial" charset="0"/>
                <a:ea typeface="ＭＳ Ｐゴシック" charset="0"/>
              </a:defRPr>
            </a:lvl3pPr>
            <a:lvl4pPr marL="1600200" indent="-228600" eaLnBrk="0" hangingPunct="0">
              <a:defRPr>
                <a:solidFill>
                  <a:srgbClr val="002C6C"/>
                </a:solidFill>
                <a:latin typeface="Arial" charset="0"/>
                <a:ea typeface="ＭＳ Ｐゴシック" charset="0"/>
              </a:defRPr>
            </a:lvl4pPr>
            <a:lvl5pPr marL="2057400" indent="-228600" eaLnBrk="0" hangingPunct="0">
              <a:defRPr>
                <a:solidFill>
                  <a:srgbClr val="002C6C"/>
                </a:solidFill>
                <a:latin typeface="Arial" charset="0"/>
                <a:ea typeface="ＭＳ Ｐゴシック" charset="0"/>
              </a:defRPr>
            </a:lvl5pPr>
            <a:lvl6pPr marL="2514600" indent="-228600" eaLnBrk="0" fontAlgn="base" hangingPunct="0">
              <a:spcBef>
                <a:spcPct val="20000"/>
              </a:spcBef>
              <a:spcAft>
                <a:spcPct val="0"/>
              </a:spcAft>
              <a:defRPr>
                <a:solidFill>
                  <a:srgbClr val="002C6C"/>
                </a:solidFill>
                <a:latin typeface="Arial" charset="0"/>
                <a:ea typeface="ＭＳ Ｐゴシック" charset="0"/>
              </a:defRPr>
            </a:lvl6pPr>
            <a:lvl7pPr marL="2971800" indent="-228600" eaLnBrk="0" fontAlgn="base" hangingPunct="0">
              <a:spcBef>
                <a:spcPct val="20000"/>
              </a:spcBef>
              <a:spcAft>
                <a:spcPct val="0"/>
              </a:spcAft>
              <a:defRPr>
                <a:solidFill>
                  <a:srgbClr val="002C6C"/>
                </a:solidFill>
                <a:latin typeface="Arial" charset="0"/>
                <a:ea typeface="ＭＳ Ｐゴシック" charset="0"/>
              </a:defRPr>
            </a:lvl7pPr>
            <a:lvl8pPr marL="3429000" indent="-228600" eaLnBrk="0" fontAlgn="base" hangingPunct="0">
              <a:spcBef>
                <a:spcPct val="20000"/>
              </a:spcBef>
              <a:spcAft>
                <a:spcPct val="0"/>
              </a:spcAft>
              <a:defRPr>
                <a:solidFill>
                  <a:srgbClr val="002C6C"/>
                </a:solidFill>
                <a:latin typeface="Arial" charset="0"/>
                <a:ea typeface="ＭＳ Ｐゴシック" charset="0"/>
              </a:defRPr>
            </a:lvl8pPr>
            <a:lvl9pPr marL="3886200" indent="-228600" eaLnBrk="0" fontAlgn="base" hangingPunct="0">
              <a:spcBef>
                <a:spcPct val="20000"/>
              </a:spcBef>
              <a:spcAft>
                <a:spcPct val="0"/>
              </a:spcAft>
              <a:defRPr>
                <a:solidFill>
                  <a:srgbClr val="002C6C"/>
                </a:solidFill>
                <a:latin typeface="Arial" charset="0"/>
                <a:ea typeface="ＭＳ Ｐゴシック" charset="0"/>
              </a:defRPr>
            </a:lvl9pPr>
          </a:lstStyle>
          <a:p>
            <a:pPr>
              <a:spcBef>
                <a:spcPct val="50000"/>
              </a:spcBef>
            </a:pPr>
            <a:r>
              <a:rPr lang="fr-FR" sz="900" dirty="0"/>
              <a:t>© </a:t>
            </a:r>
            <a:r>
              <a:rPr lang="fr-FR" sz="900" dirty="0" smtClean="0"/>
              <a:t>2012 </a:t>
            </a:r>
            <a:r>
              <a:rPr lang="fr-FR" sz="900" dirty="0"/>
              <a:t>GS1</a:t>
            </a:r>
          </a:p>
        </p:txBody>
      </p:sp>
      <p:sp>
        <p:nvSpPr>
          <p:cNvPr id="1036" name="Rectangle 12"/>
          <p:cNvSpPr>
            <a:spLocks noGrp="1" noChangeArrowheads="1"/>
          </p:cNvSpPr>
          <p:nvPr>
            <p:ph type="sldNum" sz="quarter" idx="4"/>
          </p:nvPr>
        </p:nvSpPr>
        <p:spPr bwMode="auto">
          <a:xfrm>
            <a:off x="8229600" y="6534150"/>
            <a:ext cx="9144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900">
                <a:solidFill>
                  <a:schemeClr val="tx1"/>
                </a:solidFill>
              </a:defRPr>
            </a:lvl1pPr>
          </a:lstStyle>
          <a:p>
            <a:fld id="{D249112C-79D0-AB48-870C-227D4433F86E}" type="slidenum">
              <a:rPr lang="en-US"/>
              <a:pPr/>
              <a:t>‹#›</a:t>
            </a:fld>
            <a:endParaRPr lang="en-US"/>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p:txBody>
      </p:sp>
      <p:pic>
        <p:nvPicPr>
          <p:cNvPr id="10" name="Content Placeholder 1"/>
          <p:cNvPicPr>
            <a:picLocks noChangeAspect="1"/>
          </p:cNvPicPr>
          <p:nvPr userDrawn="1"/>
        </p:nvPicPr>
        <p:blipFill>
          <a:blip r:embed="rId12" cstate="print">
            <a:extLst>
              <a:ext uri="{BEBA8EAE-BF5A-486C-A8C5-ECC9F3942E4B}">
                <a14:imgProps xmlns:a14="http://schemas.microsoft.com/office/drawing/2010/main">
                  <a14:imgLayer r:embed="rId13">
                    <a14:imgEffect>
                      <a14:sharpenSoften amount="1000"/>
                    </a14:imgEffect>
                  </a14:imgLayer>
                </a14:imgProps>
              </a:ext>
              <a:ext uri="{28A0092B-C50C-407E-A947-70E740481C1C}">
                <a14:useLocalDpi xmlns:a14="http://schemas.microsoft.com/office/drawing/2010/main" val="0"/>
              </a:ext>
            </a:extLst>
          </a:blip>
          <a:stretch>
            <a:fillRect/>
          </a:stretch>
        </p:blipFill>
        <p:spPr>
          <a:xfrm>
            <a:off x="524397" y="456966"/>
            <a:ext cx="846312" cy="753770"/>
          </a:xfrm>
          <a:prstGeom prst="rect">
            <a:avLst/>
          </a:prstGeom>
        </p:spPr>
      </p:pic>
    </p:spTree>
  </p:cSld>
  <p:clrMap bg1="lt1" tx1="dk1" bg2="lt2" tx2="dk2" accent1="accent1" accent2="accent2" accent3="accent3" accent4="accent4" accent5="accent5" accent6="accent6" hlink="hlink" folHlink="folHlink"/>
  <p:sldLayoutIdLst>
    <p:sldLayoutId id="2147483741" r:id="rId1"/>
    <p:sldLayoutId id="2147483743" r:id="rId2"/>
    <p:sldLayoutId id="2147483720" r:id="rId3"/>
    <p:sldLayoutId id="2147483721" r:id="rId4"/>
    <p:sldLayoutId id="2147483722" r:id="rId5"/>
    <p:sldLayoutId id="2147483724" r:id="rId6"/>
    <p:sldLayoutId id="2147483727" r:id="rId7"/>
    <p:sldLayoutId id="2147483742" r:id="rId8"/>
    <p:sldLayoutId id="2147483744" r:id="rId9"/>
  </p:sldLayoutIdLst>
  <p:timing>
    <p:tnLst>
      <p:par>
        <p:cTn id="1" dur="indefinite" restart="never" nodeType="tmRoot"/>
      </p:par>
    </p:tnLst>
  </p:timing>
  <p:hf hdr="0"/>
  <p:txStyles>
    <p:titleStyle>
      <a:lvl1pPr algn="l" rtl="0" eaLnBrk="1" fontAlgn="base" hangingPunct="1">
        <a:spcBef>
          <a:spcPct val="0"/>
        </a:spcBef>
        <a:spcAft>
          <a:spcPct val="0"/>
        </a:spcAft>
        <a:defRPr sz="3000" b="1" baseline="0">
          <a:solidFill>
            <a:srgbClr val="002C6C"/>
          </a:solidFill>
          <a:latin typeface="+mj-lt"/>
          <a:ea typeface="ＭＳ Ｐゴシック" charset="0"/>
          <a:cs typeface="+mj-cs"/>
        </a:defRPr>
      </a:lvl1pPr>
      <a:lvl2pPr algn="l" rtl="0" eaLnBrk="1" fontAlgn="base" hangingPunct="1">
        <a:spcBef>
          <a:spcPct val="0"/>
        </a:spcBef>
        <a:spcAft>
          <a:spcPct val="0"/>
        </a:spcAft>
        <a:defRPr sz="3000" b="1">
          <a:solidFill>
            <a:srgbClr val="002C6C"/>
          </a:solidFill>
          <a:latin typeface="Arial" charset="0"/>
          <a:ea typeface="ＭＳ Ｐゴシック" charset="0"/>
        </a:defRPr>
      </a:lvl2pPr>
      <a:lvl3pPr algn="l" rtl="0" eaLnBrk="1" fontAlgn="base" hangingPunct="1">
        <a:spcBef>
          <a:spcPct val="0"/>
        </a:spcBef>
        <a:spcAft>
          <a:spcPct val="0"/>
        </a:spcAft>
        <a:defRPr sz="3000" b="1">
          <a:solidFill>
            <a:srgbClr val="002C6C"/>
          </a:solidFill>
          <a:latin typeface="Arial" charset="0"/>
          <a:ea typeface="ＭＳ Ｐゴシック" charset="0"/>
        </a:defRPr>
      </a:lvl3pPr>
      <a:lvl4pPr algn="l" rtl="0" eaLnBrk="1" fontAlgn="base" hangingPunct="1">
        <a:spcBef>
          <a:spcPct val="0"/>
        </a:spcBef>
        <a:spcAft>
          <a:spcPct val="0"/>
        </a:spcAft>
        <a:defRPr sz="3000" b="1">
          <a:solidFill>
            <a:srgbClr val="002C6C"/>
          </a:solidFill>
          <a:latin typeface="Arial" charset="0"/>
          <a:ea typeface="ＭＳ Ｐゴシック" charset="0"/>
        </a:defRPr>
      </a:lvl4pPr>
      <a:lvl5pPr algn="l" rtl="0" eaLnBrk="1" fontAlgn="base" hangingPunct="1">
        <a:spcBef>
          <a:spcPct val="0"/>
        </a:spcBef>
        <a:spcAft>
          <a:spcPct val="0"/>
        </a:spcAft>
        <a:defRPr sz="3000" b="1">
          <a:solidFill>
            <a:srgbClr val="002C6C"/>
          </a:solidFill>
          <a:latin typeface="Arial" charset="0"/>
          <a:ea typeface="ＭＳ Ｐゴシック" charset="0"/>
        </a:defRPr>
      </a:lvl5pPr>
      <a:lvl6pPr marL="457200" algn="l" rtl="0" eaLnBrk="1" fontAlgn="base" hangingPunct="1">
        <a:spcBef>
          <a:spcPct val="0"/>
        </a:spcBef>
        <a:spcAft>
          <a:spcPct val="0"/>
        </a:spcAft>
        <a:defRPr sz="3000" b="1">
          <a:solidFill>
            <a:srgbClr val="002C6C"/>
          </a:solidFill>
          <a:latin typeface="Arial" charset="0"/>
        </a:defRPr>
      </a:lvl6pPr>
      <a:lvl7pPr marL="914400" algn="l" rtl="0" eaLnBrk="1" fontAlgn="base" hangingPunct="1">
        <a:spcBef>
          <a:spcPct val="0"/>
        </a:spcBef>
        <a:spcAft>
          <a:spcPct val="0"/>
        </a:spcAft>
        <a:defRPr sz="3000" b="1">
          <a:solidFill>
            <a:srgbClr val="002C6C"/>
          </a:solidFill>
          <a:latin typeface="Arial" charset="0"/>
        </a:defRPr>
      </a:lvl7pPr>
      <a:lvl8pPr marL="1371600" algn="l" rtl="0" eaLnBrk="1" fontAlgn="base" hangingPunct="1">
        <a:spcBef>
          <a:spcPct val="0"/>
        </a:spcBef>
        <a:spcAft>
          <a:spcPct val="0"/>
        </a:spcAft>
        <a:defRPr sz="3000" b="1">
          <a:solidFill>
            <a:srgbClr val="002C6C"/>
          </a:solidFill>
          <a:latin typeface="Arial" charset="0"/>
        </a:defRPr>
      </a:lvl8pPr>
      <a:lvl9pPr marL="1828800" algn="l" rtl="0" eaLnBrk="1" fontAlgn="base" hangingPunct="1">
        <a:spcBef>
          <a:spcPct val="0"/>
        </a:spcBef>
        <a:spcAft>
          <a:spcPct val="0"/>
        </a:spcAft>
        <a:defRPr sz="3000" b="1">
          <a:solidFill>
            <a:srgbClr val="002C6C"/>
          </a:solidFill>
          <a:latin typeface="Arial" charset="0"/>
        </a:defRPr>
      </a:lvl9pPr>
    </p:titleStyle>
    <p:body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Cameron.green@gs1.org" TargetMode="Externa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mailto:cameron.green@gs1.org" TargetMode="External"/><Relationship Id="rId2" Type="http://schemas.openxmlformats.org/officeDocument/2006/relationships/hyperlink" Target="http://www.gs1.org/"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gs1.org/docs/b2c/Beyond_the_Label.pdf"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www.gs1.org/gsmp/community/working_groups/ie" TargetMode="External"/><Relationship Id="rId2" Type="http://schemas.openxmlformats.org/officeDocument/2006/relationships/hyperlink" Target="mailto:cameron.green@gs1.org" TargetMode="External"/><Relationship Id="rId1" Type="http://schemas.openxmlformats.org/officeDocument/2006/relationships/slideLayout" Target="../slideLayouts/slideLayout9.xml"/><Relationship Id="rId5" Type="http://schemas.openxmlformats.org/officeDocument/2006/relationships/image" Target="../media/image9.jpg"/><Relationship Id="rId4" Type="http://schemas.openxmlformats.org/officeDocument/2006/relationships/hyperlink" Target="http://www.gs1.org/gsmp/community/working_groups/gsm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endParaRPr lang="en-US"/>
          </a:p>
        </p:txBody>
      </p:sp>
      <p:sp>
        <p:nvSpPr>
          <p:cNvPr id="3" name="TextBox 2"/>
          <p:cNvSpPr txBox="1"/>
          <p:nvPr/>
        </p:nvSpPr>
        <p:spPr>
          <a:xfrm>
            <a:off x="874057" y="1653992"/>
            <a:ext cx="7584142" cy="3625608"/>
          </a:xfrm>
          <a:prstGeom prst="rect">
            <a:avLst/>
          </a:prstGeom>
          <a:noFill/>
        </p:spPr>
        <p:txBody>
          <a:bodyPr wrap="square" rtlCol="0">
            <a:spAutoFit/>
          </a:bodyPr>
          <a:lstStyle/>
          <a:p>
            <a:pPr algn="ctr"/>
            <a:r>
              <a:rPr lang="en-US" sz="2800" dirty="0" smtClean="0"/>
              <a:t>For Discussion with</a:t>
            </a:r>
          </a:p>
          <a:p>
            <a:pPr algn="ctr"/>
            <a:r>
              <a:rPr lang="en-US" sz="2800" dirty="0" smtClean="0"/>
              <a:t>OMA Mobile Codes SWG </a:t>
            </a:r>
          </a:p>
          <a:p>
            <a:pPr algn="ctr"/>
            <a:r>
              <a:rPr lang="en-US" sz="2800" dirty="0" smtClean="0"/>
              <a:t>(Nov 13-14, 2012)</a:t>
            </a:r>
          </a:p>
          <a:p>
            <a:pPr algn="ctr"/>
            <a:r>
              <a:rPr lang="en-US" sz="2800" dirty="0" smtClean="0"/>
              <a:t>“The information in this presentation is public”</a:t>
            </a:r>
          </a:p>
          <a:p>
            <a:pPr algn="ctr"/>
            <a:endParaRPr lang="en-US" sz="2800" dirty="0"/>
          </a:p>
          <a:p>
            <a:pPr algn="ctr"/>
            <a:r>
              <a:rPr lang="en-US" sz="2800" dirty="0" smtClean="0"/>
              <a:t>Source: Cameron Green, GS1 Global Office</a:t>
            </a:r>
          </a:p>
          <a:p>
            <a:pPr algn="ctr"/>
            <a:r>
              <a:rPr lang="en-US" sz="2800" dirty="0" smtClean="0">
                <a:hlinkClick r:id="rId2"/>
              </a:rPr>
              <a:t>cameron.green@gs1.org</a:t>
            </a:r>
            <a:r>
              <a:rPr lang="en-US" sz="2800" dirty="0" smtClean="0"/>
              <a:t> </a:t>
            </a:r>
            <a:endParaRPr lang="en-US" sz="2800" dirty="0"/>
          </a:p>
        </p:txBody>
      </p:sp>
    </p:spTree>
    <p:extLst>
      <p:ext uri="{BB962C8B-B14F-4D97-AF65-F5344CB8AC3E}">
        <p14:creationId xmlns:p14="http://schemas.microsoft.com/office/powerpoint/2010/main" val="1454923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5" name="Content Placeholder 4"/>
          <p:cNvSpPr txBox="1">
            <a:spLocks/>
          </p:cNvSpPr>
          <p:nvPr/>
        </p:nvSpPr>
        <p:spPr>
          <a:xfrm>
            <a:off x="514800" y="1602000"/>
            <a:ext cx="8629200" cy="4572000"/>
          </a:xfrm>
          <a:prstGeom prst="rect">
            <a:avLst/>
          </a:prstGeom>
        </p:spPr>
        <p:txBody>
          <a:bodyPr>
            <a:normAutofit/>
          </a:bodyPr>
          <a:lst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buFont typeface="Wingdings" pitchFamily="2" charset="2"/>
              <a:buChar char="q"/>
            </a:pPr>
            <a:r>
              <a:rPr lang="en-GB" dirty="0" smtClean="0"/>
              <a:t>Phase 1</a:t>
            </a:r>
          </a:p>
          <a:p>
            <a:pPr lvl="1">
              <a:buFont typeface="Wingdings" pitchFamily="2" charset="2"/>
              <a:buChar char="q"/>
            </a:pPr>
            <a:r>
              <a:rPr lang="en-GB" dirty="0"/>
              <a:t>From May 2012 </a:t>
            </a:r>
            <a:r>
              <a:rPr lang="en-GB" dirty="0" smtClean="0"/>
              <a:t>- Local services in multiple countries </a:t>
            </a:r>
          </a:p>
          <a:p>
            <a:pPr lvl="1">
              <a:buFont typeface="Wingdings" pitchFamily="2" charset="2"/>
              <a:buChar char="q"/>
            </a:pPr>
            <a:r>
              <a:rPr lang="en-GB" dirty="0" smtClean="0"/>
              <a:t>From July 2012 - </a:t>
            </a:r>
            <a:r>
              <a:rPr lang="en-US" dirty="0" smtClean="0"/>
              <a:t>Prototype Global </a:t>
            </a:r>
            <a:r>
              <a:rPr lang="en-US" dirty="0"/>
              <a:t>S</a:t>
            </a:r>
            <a:r>
              <a:rPr lang="en-US" dirty="0" smtClean="0"/>
              <a:t>ervice (interoperability) in some of the 8 pilot countries</a:t>
            </a:r>
          </a:p>
          <a:p>
            <a:pPr lvl="1">
              <a:buFont typeface="Wingdings" pitchFamily="2" charset="2"/>
              <a:buChar char="q"/>
            </a:pPr>
            <a:r>
              <a:rPr lang="en-US" dirty="0" smtClean="0"/>
              <a:t>From Jan 2013 - Full Production (global interoperability)</a:t>
            </a:r>
          </a:p>
          <a:p>
            <a:pPr>
              <a:buFont typeface="Wingdings" pitchFamily="2" charset="2"/>
              <a:buChar char="q"/>
            </a:pPr>
            <a:r>
              <a:rPr lang="en-US" dirty="0" smtClean="0"/>
              <a:t>Phase 2</a:t>
            </a:r>
          </a:p>
          <a:p>
            <a:pPr lvl="1">
              <a:buFont typeface="Wingdings" pitchFamily="2" charset="2"/>
              <a:buChar char="q"/>
            </a:pPr>
            <a:r>
              <a:rPr lang="en-US" dirty="0" smtClean="0"/>
              <a:t>Country </a:t>
            </a:r>
            <a:r>
              <a:rPr lang="en-US" dirty="0"/>
              <a:t>expansion into 2nd wave of countries (6 new by June 2013)</a:t>
            </a:r>
          </a:p>
          <a:p>
            <a:pPr lvl="1">
              <a:buFont typeface="Wingdings" pitchFamily="2" charset="2"/>
              <a:buChar char="q"/>
            </a:pPr>
            <a:r>
              <a:rPr lang="en-US" dirty="0" smtClean="0"/>
              <a:t>Company expansion of other categories – </a:t>
            </a:r>
            <a:r>
              <a:rPr lang="en-US" u="sng" dirty="0" smtClean="0"/>
              <a:t>core attributes only</a:t>
            </a:r>
          </a:p>
          <a:p>
            <a:pPr lvl="1">
              <a:buFont typeface="Wingdings" pitchFamily="2" charset="2"/>
              <a:buChar char="q"/>
            </a:pPr>
            <a:r>
              <a:rPr lang="en-US" dirty="0" smtClean="0"/>
              <a:t>Agree new attributes with CGF sub-group</a:t>
            </a:r>
            <a:endParaRPr lang="en-GB" dirty="0"/>
          </a:p>
        </p:txBody>
      </p:sp>
      <p:sp>
        <p:nvSpPr>
          <p:cNvPr id="6" name="Slide Number Placeholder 2"/>
          <p:cNvSpPr>
            <a:spLocks noGrp="1"/>
          </p:cNvSpPr>
          <p:nvPr>
            <p:ph type="sldNum" sz="quarter" idx="10"/>
          </p:nvPr>
        </p:nvSpPr>
        <p:spPr>
          <a:xfrm>
            <a:off x="8229600" y="6534150"/>
            <a:ext cx="914400" cy="323850"/>
          </a:xfrm>
        </p:spPr>
        <p:txBody>
          <a:bodyPr/>
          <a:lstStyle/>
          <a:p>
            <a:pPr>
              <a:defRPr/>
            </a:pPr>
            <a:fld id="{62EE3EDF-4D7E-4250-BF21-284D681E6191}" type="slidenum">
              <a:rPr lang="en-GB" smtClean="0"/>
              <a:pPr>
                <a:defRPr/>
              </a:pPr>
              <a:t>10</a:t>
            </a:fld>
            <a:endParaRPr lang="en-GB" dirty="0"/>
          </a:p>
        </p:txBody>
      </p:sp>
    </p:spTree>
    <p:extLst>
      <p:ext uri="{BB962C8B-B14F-4D97-AF65-F5344CB8AC3E}">
        <p14:creationId xmlns:p14="http://schemas.microsoft.com/office/powerpoint/2010/main" val="37972895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3514702" y="1389798"/>
            <a:ext cx="5047755" cy="2384335"/>
          </a:xfrm>
        </p:spPr>
        <p:txBody>
          <a:bodyPr>
            <a:normAutofit fontScale="92500" lnSpcReduction="20000"/>
          </a:bodyPr>
          <a:lstStyle/>
          <a:p>
            <a:r>
              <a:rPr lang="en-GB" dirty="0" smtClean="0"/>
              <a:t>Cameron Green</a:t>
            </a:r>
          </a:p>
          <a:p>
            <a:r>
              <a:rPr lang="en-GB" dirty="0" smtClean="0"/>
              <a:t>GS1 Global Office</a:t>
            </a:r>
          </a:p>
          <a:p>
            <a:r>
              <a:rPr lang="en-GB" dirty="0" smtClean="0"/>
              <a:t>Avenue Louise 326, </a:t>
            </a:r>
            <a:r>
              <a:rPr lang="en-GB" dirty="0" err="1" smtClean="0"/>
              <a:t>bte</a:t>
            </a:r>
            <a:r>
              <a:rPr lang="en-GB" dirty="0" smtClean="0"/>
              <a:t> 10</a:t>
            </a:r>
          </a:p>
          <a:p>
            <a:r>
              <a:rPr lang="en-GB" dirty="0" smtClean="0"/>
              <a:t>B-1050 Brussels, Belgium</a:t>
            </a:r>
          </a:p>
          <a:p>
            <a:r>
              <a:rPr lang="en-GB" dirty="0" smtClean="0"/>
              <a:t>T  + 32 2 788 78 00</a:t>
            </a:r>
          </a:p>
          <a:p>
            <a:r>
              <a:rPr lang="en-GB" dirty="0" smtClean="0"/>
              <a:t>W  </a:t>
            </a:r>
            <a:r>
              <a:rPr lang="en-GB" dirty="0" smtClean="0">
                <a:hlinkClick r:id="rId2"/>
              </a:rPr>
              <a:t>www.gs1.org</a:t>
            </a:r>
            <a:endParaRPr lang="en-GB" dirty="0" smtClean="0"/>
          </a:p>
          <a:p>
            <a:r>
              <a:rPr lang="en-GB" dirty="0" smtClean="0"/>
              <a:t>Email </a:t>
            </a:r>
            <a:r>
              <a:rPr lang="en-GB" dirty="0" smtClean="0">
                <a:hlinkClick r:id="rId3"/>
              </a:rPr>
              <a:t>cameron.green@gs1.org</a:t>
            </a:r>
            <a:endParaRPr lang="en-GB" dirty="0" smtClean="0"/>
          </a:p>
          <a:p>
            <a:endParaRPr lang="en-GB" dirty="0" smtClean="0"/>
          </a:p>
        </p:txBody>
      </p:sp>
      <p:sp>
        <p:nvSpPr>
          <p:cNvPr id="4" name="Title 3"/>
          <p:cNvSpPr>
            <a:spLocks noGrp="1"/>
          </p:cNvSpPr>
          <p:nvPr>
            <p:ph type="title"/>
          </p:nvPr>
        </p:nvSpPr>
        <p:spPr/>
        <p:txBody>
          <a:bodyPr/>
          <a:lstStyle/>
          <a:p>
            <a:r>
              <a:rPr lang="en-GB" smtClean="0"/>
              <a:t>Contact Details</a:t>
            </a:r>
            <a:endParaRPr lang="en-GB"/>
          </a:p>
        </p:txBody>
      </p:sp>
    </p:spTree>
    <p:extLst>
      <p:ext uri="{BB962C8B-B14F-4D97-AF65-F5344CB8AC3E}">
        <p14:creationId xmlns:p14="http://schemas.microsoft.com/office/powerpoint/2010/main" val="42860607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ctrTitle"/>
          </p:nvPr>
        </p:nvSpPr>
        <p:spPr>
          <a:xfrm>
            <a:off x="3281645" y="2438230"/>
            <a:ext cx="6126018" cy="990600"/>
          </a:xfrm>
        </p:spPr>
        <p:txBody>
          <a:bodyPr/>
          <a:lstStyle/>
          <a:p>
            <a:pPr eaLnBrk="1" hangingPunct="1"/>
            <a:r>
              <a:rPr lang="en-US" sz="3200" dirty="0" smtClean="0"/>
              <a:t>Business-to-Consumer (B2C) Trusted Source of Data </a:t>
            </a:r>
            <a:br>
              <a:rPr lang="en-US" sz="3200" dirty="0" smtClean="0"/>
            </a:br>
            <a:r>
              <a:rPr lang="en-US" sz="3200" dirty="0" smtClean="0"/>
              <a:t>Global Project</a:t>
            </a:r>
            <a:br>
              <a:rPr lang="en-US" sz="3200" dirty="0" smtClean="0"/>
            </a:br>
            <a:r>
              <a:rPr lang="en-US" sz="3200" dirty="0" smtClean="0"/>
              <a:t/>
            </a:r>
            <a:br>
              <a:rPr lang="en-US" sz="3200" dirty="0" smtClean="0"/>
            </a:br>
            <a:r>
              <a:rPr lang="en-US" sz="2800" b="0" i="1" dirty="0" smtClean="0"/>
              <a:t>Digital product information Consumers can Trust</a:t>
            </a:r>
            <a:endParaRPr lang="fr-BE" sz="2800" b="0" i="1" dirty="0" smtClean="0"/>
          </a:p>
        </p:txBody>
      </p:sp>
      <p:sp>
        <p:nvSpPr>
          <p:cNvPr id="19459" name="Subtitle 2"/>
          <p:cNvSpPr>
            <a:spLocks noGrp="1"/>
          </p:cNvSpPr>
          <p:nvPr>
            <p:ph type="subTitle" idx="1"/>
          </p:nvPr>
        </p:nvSpPr>
        <p:spPr>
          <a:xfrm>
            <a:off x="3864239" y="3609151"/>
            <a:ext cx="4303712" cy="1295400"/>
          </a:xfrm>
        </p:spPr>
        <p:txBody>
          <a:bodyPr>
            <a:normAutofit/>
          </a:bodyPr>
          <a:lstStyle/>
          <a:p>
            <a:pPr eaLnBrk="1" hangingPunct="1">
              <a:buFontTx/>
              <a:buNone/>
            </a:pPr>
            <a:r>
              <a:rPr lang="fr-BE" sz="1800" dirty="0" err="1" smtClean="0"/>
              <a:t>June</a:t>
            </a:r>
            <a:r>
              <a:rPr lang="fr-BE" sz="1800" dirty="0" smtClean="0"/>
              <a:t> 13, 2012</a:t>
            </a:r>
          </a:p>
        </p:txBody>
      </p:sp>
    </p:spTree>
    <p:extLst>
      <p:ext uri="{BB962C8B-B14F-4D97-AF65-F5344CB8AC3E}">
        <p14:creationId xmlns:p14="http://schemas.microsoft.com/office/powerpoint/2010/main" val="3570602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0893" y="384392"/>
            <a:ext cx="7449671" cy="935998"/>
          </a:xfrm>
        </p:spPr>
        <p:txBody>
          <a:bodyPr/>
          <a:lstStyle/>
          <a:p>
            <a:r>
              <a:rPr lang="en-GB" dirty="0" smtClean="0"/>
              <a:t>GS1 B2C Trusted Source of Data (TSD)</a:t>
            </a:r>
            <a:endParaRPr lang="en-GB" dirty="0"/>
          </a:p>
        </p:txBody>
      </p:sp>
      <p:sp>
        <p:nvSpPr>
          <p:cNvPr id="3" name="Content Placeholder 2"/>
          <p:cNvSpPr>
            <a:spLocks noGrp="1"/>
          </p:cNvSpPr>
          <p:nvPr>
            <p:ph sz="half" idx="1"/>
          </p:nvPr>
        </p:nvSpPr>
        <p:spPr>
          <a:xfrm>
            <a:off x="242047" y="1673082"/>
            <a:ext cx="4500282" cy="5031321"/>
          </a:xfrm>
        </p:spPr>
        <p:txBody>
          <a:bodyPr>
            <a:normAutofit/>
          </a:bodyPr>
          <a:lstStyle/>
          <a:p>
            <a:pPr lvl="1">
              <a:buFont typeface="Wingdings" pitchFamily="2" charset="2"/>
              <a:buChar char="q"/>
            </a:pPr>
            <a:endParaRPr lang="en-GB" sz="1800" dirty="0" smtClean="0"/>
          </a:p>
          <a:p>
            <a:pPr>
              <a:buNone/>
            </a:pPr>
            <a:r>
              <a:rPr lang="en-US" i="1" dirty="0" smtClean="0"/>
              <a:t>GS1 aims to become the </a:t>
            </a:r>
            <a:r>
              <a:rPr lang="en-US" b="1" i="1" dirty="0" smtClean="0"/>
              <a:t>trusted source of data </a:t>
            </a:r>
            <a:r>
              <a:rPr lang="en-US" i="1" dirty="0" smtClean="0"/>
              <a:t>to support the communication of </a:t>
            </a:r>
            <a:r>
              <a:rPr lang="en-US" b="1" i="1" dirty="0" smtClean="0"/>
              <a:t>authentic product data </a:t>
            </a:r>
            <a:r>
              <a:rPr lang="en-US" i="1" dirty="0" smtClean="0"/>
              <a:t>provided by brand owners to </a:t>
            </a:r>
            <a:r>
              <a:rPr lang="en-US" b="1" i="1" dirty="0" smtClean="0"/>
              <a:t>consumers</a:t>
            </a:r>
            <a:r>
              <a:rPr lang="en-US" i="1" dirty="0" smtClean="0"/>
              <a:t>/shoppers,</a:t>
            </a:r>
            <a:br>
              <a:rPr lang="en-US" i="1" dirty="0" smtClean="0"/>
            </a:br>
            <a:r>
              <a:rPr lang="en-US" i="1" dirty="0" smtClean="0"/>
              <a:t>retailers and internet application providers using internet and mobile devices.</a:t>
            </a:r>
            <a:endParaRPr lang="en-GB" i="1" dirty="0"/>
          </a:p>
          <a:p>
            <a:pPr lvl="1">
              <a:buNone/>
            </a:pPr>
            <a:endParaRPr lang="en-GB" dirty="0"/>
          </a:p>
        </p:txBody>
      </p:sp>
      <p:sp>
        <p:nvSpPr>
          <p:cNvPr id="4" name="Rectangle 3"/>
          <p:cNvSpPr/>
          <p:nvPr/>
        </p:nvSpPr>
        <p:spPr>
          <a:xfrm>
            <a:off x="8466227" y="6348019"/>
            <a:ext cx="312906" cy="230832"/>
          </a:xfrm>
          <a:prstGeom prst="rect">
            <a:avLst/>
          </a:prstGeom>
        </p:spPr>
        <p:txBody>
          <a:bodyPr wrap="none">
            <a:spAutoFit/>
          </a:bodyPr>
          <a:lstStyle/>
          <a:p>
            <a:fld id="{5A4CA3CA-C004-4323-88D2-C22E2CEC20A3}" type="slidenum">
              <a:rPr lang="en-US" sz="900">
                <a:cs typeface="Arial" charset="0"/>
              </a:rPr>
              <a:pPr/>
              <a:t>3</a:t>
            </a:fld>
            <a:endParaRPr lang="en-US" sz="900" dirty="0"/>
          </a:p>
        </p:txBody>
      </p:sp>
      <p:pic>
        <p:nvPicPr>
          <p:cNvPr id="1027" name="Picture 3">
            <a:hlinkClick r:id="rId3"/>
          </p:cNvPr>
          <p:cNvPicPr>
            <a:picLocks noChangeAspect="1" noChangeArrowheads="1"/>
          </p:cNvPicPr>
          <p:nvPr/>
        </p:nvPicPr>
        <p:blipFill>
          <a:blip r:embed="rId4"/>
          <a:srcRect l="59600" t="11287" r="18860" b="3571"/>
          <a:stretch>
            <a:fillRect/>
          </a:stretch>
        </p:blipFill>
        <p:spPr bwMode="auto">
          <a:xfrm>
            <a:off x="5101813" y="1370312"/>
            <a:ext cx="3495340" cy="4662935"/>
          </a:xfrm>
          <a:prstGeom prst="rect">
            <a:avLst/>
          </a:prstGeom>
          <a:noFill/>
          <a:ln w="9525">
            <a:noFill/>
            <a:miter lim="800000"/>
            <a:headEnd/>
            <a:tailEnd/>
          </a:ln>
        </p:spPr>
      </p:pic>
    </p:spTree>
    <p:extLst>
      <p:ext uri="{BB962C8B-B14F-4D97-AF65-F5344CB8AC3E}">
        <p14:creationId xmlns:p14="http://schemas.microsoft.com/office/powerpoint/2010/main" val="40443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buClr>
                <a:srgbClr val="FF0000"/>
              </a:buClr>
            </a:pPr>
            <a:r>
              <a:rPr lang="en-GB" dirty="0" smtClean="0"/>
              <a:t>B2C TSD – Project Overview</a:t>
            </a:r>
            <a:endParaRPr lang="en-GB" dirty="0"/>
          </a:p>
        </p:txBody>
      </p:sp>
      <p:sp>
        <p:nvSpPr>
          <p:cNvPr id="3" name="Content Placeholder 2"/>
          <p:cNvSpPr>
            <a:spLocks noGrp="1"/>
          </p:cNvSpPr>
          <p:nvPr>
            <p:ph sz="half" idx="1"/>
          </p:nvPr>
        </p:nvSpPr>
        <p:spPr>
          <a:xfrm>
            <a:off x="504000" y="1440000"/>
            <a:ext cx="8629200" cy="4572000"/>
          </a:xfrm>
        </p:spPr>
        <p:txBody>
          <a:bodyPr>
            <a:normAutofit/>
          </a:bodyPr>
          <a:lstStyle/>
          <a:p>
            <a:pPr>
              <a:buClr>
                <a:srgbClr val="FF0000"/>
              </a:buClr>
              <a:buFont typeface="Wingdings" pitchFamily="2" charset="2"/>
              <a:buChar char="q"/>
            </a:pPr>
            <a:r>
              <a:rPr lang="en-GB" dirty="0"/>
              <a:t>The vision of the B2C project is that:</a:t>
            </a:r>
          </a:p>
          <a:p>
            <a:pPr lvl="1">
              <a:buClr>
                <a:srgbClr val="FF0000"/>
              </a:buClr>
              <a:buFont typeface="Wingdings" pitchFamily="2" charset="2"/>
              <a:buChar char="q"/>
            </a:pPr>
            <a:r>
              <a:rPr lang="en-GB" sz="2000" dirty="0"/>
              <a:t>Brand-owners can share relevant product information easily, thus building trust with consumers.</a:t>
            </a:r>
          </a:p>
          <a:p>
            <a:pPr lvl="1">
              <a:buClr>
                <a:srgbClr val="FF0000"/>
              </a:buClr>
              <a:buFont typeface="Wingdings" pitchFamily="2" charset="2"/>
              <a:buChar char="q"/>
            </a:pPr>
            <a:r>
              <a:rPr lang="en-GB" sz="2000" dirty="0"/>
              <a:t>Internet application providers (IAPs) can ensure they are delivering authentic data.</a:t>
            </a:r>
          </a:p>
          <a:p>
            <a:pPr lvl="1">
              <a:buClr>
                <a:srgbClr val="FF0000"/>
              </a:buClr>
              <a:buFont typeface="Wingdings" pitchFamily="2" charset="2"/>
              <a:buChar char="q"/>
            </a:pPr>
            <a:r>
              <a:rPr lang="en-GB" sz="2000" dirty="0"/>
              <a:t>Consumers can feel confident that the digital product information they access is accurate, no matter how or where they </a:t>
            </a:r>
            <a:r>
              <a:rPr lang="en-GB" sz="2000" dirty="0" smtClean="0"/>
              <a:t>shop</a:t>
            </a:r>
          </a:p>
          <a:p>
            <a:pPr>
              <a:buClr>
                <a:srgbClr val="FF0000"/>
              </a:buClr>
              <a:buFont typeface="Wingdings" pitchFamily="2" charset="2"/>
              <a:buChar char="q"/>
            </a:pPr>
            <a:r>
              <a:rPr lang="en-US" dirty="0" smtClean="0"/>
              <a:t>8 countries participating</a:t>
            </a:r>
          </a:p>
          <a:p>
            <a:pPr>
              <a:buClr>
                <a:srgbClr val="FF0000"/>
              </a:buClr>
              <a:buFont typeface="Wingdings" pitchFamily="2" charset="2"/>
              <a:buChar char="q"/>
            </a:pPr>
            <a:r>
              <a:rPr lang="en-US" dirty="0" smtClean="0"/>
              <a:t>5 core attributes and 19 nutritional attributes</a:t>
            </a:r>
          </a:p>
        </p:txBody>
      </p:sp>
    </p:spTree>
    <p:extLst>
      <p:ext uri="{BB962C8B-B14F-4D97-AF65-F5344CB8AC3E}">
        <p14:creationId xmlns:p14="http://schemas.microsoft.com/office/powerpoint/2010/main" val="7246434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Pilot Overview</a:t>
            </a:r>
            <a:endParaRPr lang="en-US" dirty="0"/>
          </a:p>
        </p:txBody>
      </p:sp>
      <p:sp>
        <p:nvSpPr>
          <p:cNvPr id="3" name="Slide Number Placeholder 2"/>
          <p:cNvSpPr>
            <a:spLocks noGrp="1"/>
          </p:cNvSpPr>
          <p:nvPr>
            <p:ph type="sldNum" sz="quarter" idx="10"/>
          </p:nvPr>
        </p:nvSpPr>
        <p:spPr/>
        <p:txBody>
          <a:bodyPr/>
          <a:lstStyle/>
          <a:p>
            <a:fld id="{128BF9BD-1E52-D64C-B18B-359DD3253BCC}" type="slidenum">
              <a:rPr lang="en-US" smtClean="0"/>
              <a:pPr/>
              <a:t>5</a:t>
            </a:fld>
            <a:endParaRPr lang="en-US"/>
          </a:p>
        </p:txBody>
      </p:sp>
      <p:sp>
        <p:nvSpPr>
          <p:cNvPr id="4" name="Content Placeholder 3"/>
          <p:cNvSpPr>
            <a:spLocks noGrp="1"/>
          </p:cNvSpPr>
          <p:nvPr>
            <p:ph sz="half" idx="1"/>
          </p:nvPr>
        </p:nvSpPr>
        <p:spPr>
          <a:xfrm>
            <a:off x="4357258" y="2286000"/>
            <a:ext cx="4324287" cy="4572000"/>
          </a:xfrm>
        </p:spPr>
        <p:txBody>
          <a:bodyPr>
            <a:noAutofit/>
          </a:bodyPr>
          <a:lstStyle/>
          <a:p>
            <a:pPr>
              <a:buNone/>
            </a:pPr>
            <a:r>
              <a:rPr lang="en-US" b="1" dirty="0" smtClean="0"/>
              <a:t>Basic Product Information:</a:t>
            </a:r>
          </a:p>
          <a:p>
            <a:pPr>
              <a:buNone/>
            </a:pPr>
            <a:r>
              <a:rPr lang="en-US" sz="1800" i="1" dirty="0" smtClean="0"/>
              <a:t>Product Name, Brand Owner Name, Product Description, Product Image, Product URL</a:t>
            </a:r>
          </a:p>
          <a:p>
            <a:pPr>
              <a:buNone/>
            </a:pPr>
            <a:endParaRPr lang="en-US" sz="1800" dirty="0" smtClean="0"/>
          </a:p>
          <a:p>
            <a:pPr>
              <a:buNone/>
            </a:pPr>
            <a:r>
              <a:rPr lang="en-US" b="1" dirty="0" smtClean="0"/>
              <a:t>Nutritional Product Information:</a:t>
            </a:r>
          </a:p>
          <a:p>
            <a:pPr>
              <a:buNone/>
            </a:pPr>
            <a:r>
              <a:rPr lang="en-US" sz="1800" i="1" dirty="0" smtClean="0"/>
              <a:t>Vitamins, Calcium, Iron, Proteins, Calories – Energy, Carbohydrates, Fat, Cholesterol, Sodium, Serving Size, and Servings Per Container</a:t>
            </a:r>
            <a:endParaRPr lang="en-US" sz="1800" i="1" dirty="0"/>
          </a:p>
        </p:txBody>
      </p:sp>
      <p:pic>
        <p:nvPicPr>
          <p:cNvPr id="5" name="Picture 2"/>
          <p:cNvPicPr>
            <a:picLocks noChangeAspect="1" noChangeArrowheads="1"/>
          </p:cNvPicPr>
          <p:nvPr/>
        </p:nvPicPr>
        <p:blipFill>
          <a:blip r:embed="rId2"/>
          <a:srcRect/>
          <a:stretch>
            <a:fillRect/>
          </a:stretch>
        </p:blipFill>
        <p:spPr bwMode="auto">
          <a:xfrm>
            <a:off x="158738" y="2195425"/>
            <a:ext cx="3758419" cy="3039034"/>
          </a:xfrm>
          <a:prstGeom prst="rect">
            <a:avLst/>
          </a:prstGeom>
          <a:noFill/>
          <a:ln w="9525">
            <a:noFill/>
            <a:miter lim="800000"/>
            <a:headEnd/>
            <a:tailEnd/>
          </a:ln>
        </p:spPr>
      </p:pic>
      <p:sp>
        <p:nvSpPr>
          <p:cNvPr id="6" name="Content Placeholder 3"/>
          <p:cNvSpPr txBox="1">
            <a:spLocks/>
          </p:cNvSpPr>
          <p:nvPr/>
        </p:nvSpPr>
        <p:spPr>
          <a:xfrm>
            <a:off x="1398596" y="1308328"/>
            <a:ext cx="6410590" cy="1056500"/>
          </a:xfrm>
          <a:prstGeom prst="rect">
            <a:avLst/>
          </a:prstGeom>
        </p:spPr>
        <p:txBody>
          <a:bodyPr vert="horz" lIns="91440" tIns="45720" rIns="91440" bIns="45720" rtlCol="0">
            <a:noAutofit/>
          </a:bodyPr>
          <a:lstStyle/>
          <a:p>
            <a:pPr marL="342900" marR="0" lvl="0" indent="-342900" algn="l" defTabSz="914400" rtl="0" eaLnBrk="1" fontAlgn="base" latinLnBrk="0" hangingPunct="1">
              <a:lnSpc>
                <a:spcPct val="100000"/>
              </a:lnSpc>
              <a:spcBef>
                <a:spcPct val="20000"/>
              </a:spcBef>
              <a:spcAft>
                <a:spcPct val="0"/>
              </a:spcAft>
              <a:buClr>
                <a:srgbClr val="F26334"/>
              </a:buClr>
              <a:buSzTx/>
              <a:buFont typeface="Arial"/>
              <a:buNone/>
              <a:tabLst/>
              <a:defRPr/>
            </a:pPr>
            <a:r>
              <a:rPr kumimoji="0" lang="en-US" sz="4400" b="1" i="1" u="none" strike="noStrike" kern="0" cap="none" spc="0" normalizeH="0" baseline="0" noProof="0" dirty="0" smtClean="0">
                <a:ln>
                  <a:noFill/>
                </a:ln>
                <a:solidFill>
                  <a:srgbClr val="F26334"/>
                </a:solidFill>
                <a:effectLst/>
                <a:uLnTx/>
                <a:uFillTx/>
                <a:latin typeface="+mn-lt"/>
                <a:ea typeface="ＭＳ Ｐゴシック" charset="0"/>
                <a:cs typeface="+mn-cs"/>
              </a:rPr>
              <a:t>Focus on Phase 1!</a:t>
            </a:r>
            <a:endParaRPr kumimoji="0" lang="en-US" sz="4400" b="0" i="1" u="none" strike="noStrike" kern="0" cap="none" spc="0" normalizeH="0" baseline="0" noProof="0" dirty="0">
              <a:ln>
                <a:noFill/>
              </a:ln>
              <a:solidFill>
                <a:srgbClr val="F26334"/>
              </a:solidFill>
              <a:effectLst/>
              <a:uLnTx/>
              <a:uFillTx/>
              <a:latin typeface="+mn-lt"/>
              <a:ea typeface="ＭＳ Ｐゴシック" charset="0"/>
              <a:cs typeface="+mn-cs"/>
            </a:endParaRPr>
          </a:p>
        </p:txBody>
      </p:sp>
    </p:spTree>
    <p:extLst>
      <p:ext uri="{BB962C8B-B14F-4D97-AF65-F5344CB8AC3E}">
        <p14:creationId xmlns:p14="http://schemas.microsoft.com/office/powerpoint/2010/main" val="3134207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3890056" y="1388047"/>
            <a:ext cx="5253944" cy="4287916"/>
          </a:xfrm>
          <a:prstGeom prst="rect">
            <a:avLst/>
          </a:prstGeom>
          <a:noFill/>
          <a:ln w="9525">
            <a:noFill/>
            <a:miter lim="800000"/>
            <a:headEnd/>
            <a:tailEnd/>
          </a:ln>
        </p:spPr>
      </p:pic>
      <p:sp>
        <p:nvSpPr>
          <p:cNvPr id="2" name="Title 1"/>
          <p:cNvSpPr>
            <a:spLocks noGrp="1"/>
          </p:cNvSpPr>
          <p:nvPr>
            <p:ph type="title"/>
          </p:nvPr>
        </p:nvSpPr>
        <p:spPr/>
        <p:txBody>
          <a:bodyPr/>
          <a:lstStyle/>
          <a:p>
            <a:r>
              <a:rPr lang="en-GB" dirty="0" smtClean="0"/>
              <a:t>Phase 1 Global Pilot</a:t>
            </a:r>
            <a:endParaRPr lang="en-GB" dirty="0"/>
          </a:p>
        </p:txBody>
      </p:sp>
      <p:sp>
        <p:nvSpPr>
          <p:cNvPr id="3" name="Content Placeholder 2"/>
          <p:cNvSpPr>
            <a:spLocks noGrp="1"/>
          </p:cNvSpPr>
          <p:nvPr>
            <p:ph sz="half" idx="1"/>
          </p:nvPr>
        </p:nvSpPr>
        <p:spPr>
          <a:xfrm>
            <a:off x="128524" y="1826679"/>
            <a:ext cx="8532496" cy="5031321"/>
          </a:xfrm>
        </p:spPr>
        <p:txBody>
          <a:bodyPr>
            <a:normAutofit/>
          </a:bodyPr>
          <a:lstStyle/>
          <a:p>
            <a:pPr>
              <a:buClr>
                <a:srgbClr val="F25A34"/>
              </a:buClr>
              <a:buFont typeface="Wingdings" pitchFamily="2" charset="2"/>
              <a:buChar char="q"/>
            </a:pPr>
            <a:r>
              <a:rPr lang="en-GB" dirty="0" smtClean="0"/>
              <a:t>Countries: 8</a:t>
            </a:r>
            <a:br>
              <a:rPr lang="en-GB" dirty="0" smtClean="0"/>
            </a:br>
            <a:endParaRPr lang="en-GB" dirty="0" smtClean="0"/>
          </a:p>
          <a:p>
            <a:pPr>
              <a:buClr>
                <a:srgbClr val="F25A34"/>
              </a:buClr>
              <a:buFont typeface="Wingdings" pitchFamily="2" charset="2"/>
              <a:buChar char="q"/>
            </a:pPr>
            <a:r>
              <a:rPr lang="en-GB" dirty="0" smtClean="0"/>
              <a:t>Participating Brands: 30+</a:t>
            </a:r>
            <a:br>
              <a:rPr lang="en-GB" dirty="0" smtClean="0"/>
            </a:br>
            <a:endParaRPr lang="en-GB" dirty="0" smtClean="0"/>
          </a:p>
          <a:p>
            <a:pPr>
              <a:buClr>
                <a:srgbClr val="F25A34"/>
              </a:buClr>
              <a:buFont typeface="Wingdings" pitchFamily="2" charset="2"/>
              <a:buChar char="q"/>
            </a:pPr>
            <a:r>
              <a:rPr lang="en-GB" dirty="0" smtClean="0"/>
              <a:t>Products: 900+</a:t>
            </a:r>
          </a:p>
          <a:p>
            <a:pPr>
              <a:buClr>
                <a:srgbClr val="F25A34"/>
              </a:buClr>
              <a:buFont typeface="Wingdings" pitchFamily="2" charset="2"/>
              <a:buChar char="q"/>
            </a:pPr>
            <a:endParaRPr lang="en-GB" dirty="0" smtClean="0"/>
          </a:p>
          <a:p>
            <a:pPr>
              <a:buClr>
                <a:srgbClr val="F25A34"/>
              </a:buClr>
              <a:buFont typeface="Wingdings" pitchFamily="2" charset="2"/>
              <a:buChar char="q"/>
            </a:pPr>
            <a:r>
              <a:rPr lang="en-GB" dirty="0" smtClean="0"/>
              <a:t>Aggregators: 5</a:t>
            </a:r>
            <a:br>
              <a:rPr lang="en-GB" dirty="0" smtClean="0"/>
            </a:br>
            <a:endParaRPr lang="en-GB" dirty="0" smtClean="0"/>
          </a:p>
          <a:p>
            <a:pPr>
              <a:buClr>
                <a:srgbClr val="F25A34"/>
              </a:buClr>
              <a:buFont typeface="Wingdings" pitchFamily="2" charset="2"/>
              <a:buChar char="q"/>
            </a:pPr>
            <a:r>
              <a:rPr lang="en-GB" dirty="0" smtClean="0"/>
              <a:t>Applications: 5</a:t>
            </a:r>
          </a:p>
          <a:p>
            <a:pPr lvl="1">
              <a:buFont typeface="Wingdings" pitchFamily="2" charset="2"/>
              <a:buChar char="q"/>
            </a:pPr>
            <a:endParaRPr lang="en-GB" sz="2400" dirty="0" smtClean="0"/>
          </a:p>
          <a:p>
            <a:pPr marL="0" indent="0">
              <a:buNone/>
            </a:pPr>
            <a:endParaRPr lang="en-GB" dirty="0"/>
          </a:p>
          <a:p>
            <a:pPr lvl="1">
              <a:spcAft>
                <a:spcPts val="600"/>
              </a:spcAft>
              <a:buFont typeface="Wingdings" pitchFamily="2" charset="2"/>
              <a:buChar char="q"/>
            </a:pPr>
            <a:endParaRPr lang="en-GB" sz="2400" dirty="0"/>
          </a:p>
          <a:p>
            <a:pPr lvl="1">
              <a:buFont typeface="Wingdings" pitchFamily="2" charset="2"/>
              <a:buChar char="q"/>
            </a:pPr>
            <a:endParaRPr lang="en-GB" sz="2400" dirty="0"/>
          </a:p>
        </p:txBody>
      </p:sp>
      <p:sp>
        <p:nvSpPr>
          <p:cNvPr id="4" name="Rectangle 3"/>
          <p:cNvSpPr/>
          <p:nvPr/>
        </p:nvSpPr>
        <p:spPr>
          <a:xfrm>
            <a:off x="8466227" y="6348019"/>
            <a:ext cx="312906" cy="230832"/>
          </a:xfrm>
          <a:prstGeom prst="rect">
            <a:avLst/>
          </a:prstGeom>
        </p:spPr>
        <p:txBody>
          <a:bodyPr wrap="none">
            <a:spAutoFit/>
          </a:bodyPr>
          <a:lstStyle/>
          <a:p>
            <a:fld id="{5A4CA3CA-C004-4323-88D2-C22E2CEC20A3}" type="slidenum">
              <a:rPr lang="en-US" sz="900">
                <a:cs typeface="Arial" charset="0"/>
              </a:rPr>
              <a:pPr/>
              <a:t>6</a:t>
            </a:fld>
            <a:endParaRPr lang="en-US" sz="900" dirty="0"/>
          </a:p>
        </p:txBody>
      </p:sp>
    </p:spTree>
    <p:extLst>
      <p:ext uri="{BB962C8B-B14F-4D97-AF65-F5344CB8AC3E}">
        <p14:creationId xmlns:p14="http://schemas.microsoft.com/office/powerpoint/2010/main" val="3284095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B2C TSD </a:t>
            </a:r>
            <a:r>
              <a:rPr lang="en-US" dirty="0" smtClean="0"/>
              <a:t>Global </a:t>
            </a:r>
            <a:r>
              <a:rPr lang="en-US" dirty="0"/>
              <a:t>Architecture Vision</a:t>
            </a:r>
            <a:endParaRPr lang="en-GB" dirty="0"/>
          </a:p>
        </p:txBody>
      </p:sp>
      <p:sp>
        <p:nvSpPr>
          <p:cNvPr id="3" name="TextBox 2"/>
          <p:cNvSpPr txBox="1"/>
          <p:nvPr/>
        </p:nvSpPr>
        <p:spPr>
          <a:xfrm>
            <a:off x="1886009" y="1358083"/>
            <a:ext cx="5456852" cy="369332"/>
          </a:xfrm>
          <a:prstGeom prst="rect">
            <a:avLst/>
          </a:prstGeom>
          <a:noFill/>
        </p:spPr>
        <p:txBody>
          <a:bodyPr wrap="square" rtlCol="0">
            <a:spAutoFit/>
          </a:bodyPr>
          <a:lstStyle/>
          <a:p>
            <a:r>
              <a:rPr lang="en-US" i="1" dirty="0" smtClean="0"/>
              <a:t>Under development for delivery with standards</a:t>
            </a:r>
            <a:endParaRPr lang="en-US" i="1" dirty="0"/>
          </a:p>
        </p:txBody>
      </p:sp>
      <p:pic>
        <p:nvPicPr>
          <p:cNvPr id="5" name="Picture 4" descr="Globa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5647" y="1815020"/>
            <a:ext cx="6173536" cy="4749421"/>
          </a:xfrm>
          <a:prstGeom prst="rect">
            <a:avLst/>
          </a:prstGeom>
        </p:spPr>
      </p:pic>
      <p:sp>
        <p:nvSpPr>
          <p:cNvPr id="6" name="Slide Number Placeholder 2"/>
          <p:cNvSpPr>
            <a:spLocks noGrp="1"/>
          </p:cNvSpPr>
          <p:nvPr>
            <p:ph type="sldNum" sz="quarter" idx="10"/>
          </p:nvPr>
        </p:nvSpPr>
        <p:spPr>
          <a:xfrm>
            <a:off x="8229600" y="6534150"/>
            <a:ext cx="914400" cy="323850"/>
          </a:xfrm>
        </p:spPr>
        <p:txBody>
          <a:bodyPr/>
          <a:lstStyle/>
          <a:p>
            <a:pPr>
              <a:defRPr/>
            </a:pPr>
            <a:fld id="{62EE3EDF-4D7E-4250-BF21-284D681E6191}" type="slidenum">
              <a:rPr lang="en-GB" smtClean="0"/>
              <a:pPr>
                <a:defRPr/>
              </a:pPr>
              <a:t>7</a:t>
            </a:fld>
            <a:endParaRPr lang="en-GB" dirty="0"/>
          </a:p>
        </p:txBody>
      </p:sp>
    </p:spTree>
    <p:extLst>
      <p:ext uri="{BB962C8B-B14F-4D97-AF65-F5344CB8AC3E}">
        <p14:creationId xmlns:p14="http://schemas.microsoft.com/office/powerpoint/2010/main" val="26614432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2378491" y="473075"/>
            <a:ext cx="6877050" cy="762000"/>
          </a:xfrm>
        </p:spPr>
        <p:txBody>
          <a:bodyPr/>
          <a:lstStyle/>
          <a:p>
            <a:pPr eaLnBrk="1" hangingPunct="1"/>
            <a:r>
              <a:rPr lang="fr-BE" dirty="0" smtClean="0"/>
              <a:t>Global Groups</a:t>
            </a:r>
          </a:p>
        </p:txBody>
      </p:sp>
      <p:sp>
        <p:nvSpPr>
          <p:cNvPr id="15363" name="Content Placeholder 2"/>
          <p:cNvSpPr>
            <a:spLocks noGrp="1"/>
          </p:cNvSpPr>
          <p:nvPr>
            <p:ph idx="4294967295"/>
          </p:nvPr>
        </p:nvSpPr>
        <p:spPr>
          <a:xfrm>
            <a:off x="308552" y="1297820"/>
            <a:ext cx="8413417" cy="5145183"/>
          </a:xfrm>
        </p:spPr>
        <p:txBody>
          <a:bodyPr>
            <a:normAutofit fontScale="92500" lnSpcReduction="20000"/>
          </a:bodyPr>
          <a:lstStyle/>
          <a:p>
            <a:pPr marL="342900" lvl="2" indent="-342900">
              <a:buClr>
                <a:schemeClr val="accent6"/>
              </a:buClr>
              <a:buSzPct val="125000"/>
              <a:buFont typeface="Wingdings" pitchFamily="2" charset="2"/>
              <a:buChar char="q"/>
            </a:pPr>
            <a:r>
              <a:rPr lang="en-US" dirty="0" smtClean="0">
                <a:ea typeface="+mn-ea"/>
                <a:cs typeface="+mn-cs"/>
              </a:rPr>
              <a:t>Project is a joint initiative with the Consumer Goods Forum (TCGF)</a:t>
            </a:r>
          </a:p>
          <a:p>
            <a:pPr marL="0" lvl="2" indent="0">
              <a:buClr>
                <a:schemeClr val="accent6"/>
              </a:buClr>
              <a:buSzPct val="125000"/>
              <a:buNone/>
            </a:pPr>
            <a:endParaRPr lang="en-US" dirty="0" smtClean="0">
              <a:ea typeface="+mn-ea"/>
              <a:cs typeface="+mn-cs"/>
            </a:endParaRPr>
          </a:p>
          <a:p>
            <a:pPr marL="0" lvl="2" indent="0">
              <a:buClr>
                <a:schemeClr val="accent6"/>
              </a:buClr>
              <a:buSzPct val="125000"/>
              <a:buNone/>
            </a:pPr>
            <a:endParaRPr lang="en-US" dirty="0" smtClean="0">
              <a:ea typeface="+mn-ea"/>
              <a:cs typeface="+mn-cs"/>
            </a:endParaRPr>
          </a:p>
          <a:p>
            <a:pPr marL="0" lvl="2" indent="0">
              <a:buClr>
                <a:schemeClr val="accent6"/>
              </a:buClr>
              <a:buSzPct val="125000"/>
              <a:buNone/>
            </a:pPr>
            <a:endParaRPr lang="en-US" dirty="0">
              <a:ea typeface="+mn-ea"/>
              <a:cs typeface="+mn-cs"/>
            </a:endParaRPr>
          </a:p>
          <a:p>
            <a:pPr marL="0" lvl="2" indent="0">
              <a:buClr>
                <a:schemeClr val="accent6"/>
              </a:buClr>
              <a:buSzPct val="125000"/>
              <a:buNone/>
            </a:pPr>
            <a:endParaRPr lang="en-US" dirty="0" smtClean="0">
              <a:ea typeface="+mn-ea"/>
              <a:cs typeface="+mn-cs"/>
            </a:endParaRPr>
          </a:p>
          <a:p>
            <a:pPr marL="342900" lvl="2" indent="-342900">
              <a:buClr>
                <a:schemeClr val="accent6"/>
              </a:buClr>
              <a:buSzPct val="125000"/>
              <a:buFont typeface="Wingdings" pitchFamily="2" charset="2"/>
              <a:buChar char="q"/>
            </a:pPr>
            <a:r>
              <a:rPr lang="en-US" b="1" dirty="0" smtClean="0">
                <a:ea typeface="+mn-ea"/>
                <a:cs typeface="+mn-cs"/>
              </a:rPr>
              <a:t>GS1 B2C Project Board: </a:t>
            </a:r>
            <a:r>
              <a:rPr lang="en-US" dirty="0" smtClean="0">
                <a:ea typeface="+mn-ea"/>
                <a:cs typeface="+mn-cs"/>
              </a:rPr>
              <a:t>CEOs of active GS1 MOs, executives from active user companies, TCGF, and academia. Responsible for setting the global direction of the GS1 TSD project.</a:t>
            </a:r>
          </a:p>
          <a:p>
            <a:pPr marL="0" lvl="2" indent="0">
              <a:buClr>
                <a:schemeClr val="accent6"/>
              </a:buClr>
              <a:buSzPct val="125000"/>
              <a:buNone/>
            </a:pPr>
            <a:r>
              <a:rPr lang="en-US" i="1" dirty="0" smtClean="0">
                <a:ea typeface="+mn-ea"/>
                <a:cs typeface="+mn-cs"/>
              </a:rPr>
              <a:t>Contact Cameron Green at </a:t>
            </a:r>
            <a:r>
              <a:rPr lang="en-US" i="1" dirty="0" smtClean="0">
                <a:ea typeface="+mn-ea"/>
                <a:cs typeface="+mn-cs"/>
                <a:hlinkClick r:id="rId2"/>
              </a:rPr>
              <a:t>cameron.green@gs1.org</a:t>
            </a:r>
            <a:r>
              <a:rPr lang="en-US" i="1" dirty="0" smtClean="0">
                <a:ea typeface="+mn-ea"/>
                <a:cs typeface="+mn-cs"/>
              </a:rPr>
              <a:t> for more information</a:t>
            </a:r>
          </a:p>
          <a:p>
            <a:pPr marL="0" lvl="2" indent="0">
              <a:buClr>
                <a:schemeClr val="accent6"/>
              </a:buClr>
              <a:buSzPct val="125000"/>
              <a:buNone/>
            </a:pPr>
            <a:endParaRPr lang="en-US" i="1" dirty="0" smtClean="0">
              <a:ea typeface="+mn-ea"/>
              <a:cs typeface="+mn-cs"/>
            </a:endParaRPr>
          </a:p>
          <a:p>
            <a:pPr marL="342900" lvl="2" indent="-342900">
              <a:buClr>
                <a:schemeClr val="accent6"/>
              </a:buClr>
              <a:buSzPct val="125000"/>
              <a:buFont typeface="Wingdings" pitchFamily="2" charset="2"/>
              <a:buChar char="q"/>
            </a:pPr>
            <a:r>
              <a:rPr lang="en-US" b="1" dirty="0" smtClean="0">
                <a:ea typeface="+mn-ea"/>
                <a:cs typeface="+mn-cs"/>
              </a:rPr>
              <a:t>GS1/TCGF B2C Information Needs Group (BING): </a:t>
            </a:r>
            <a:r>
              <a:rPr lang="en-US" dirty="0" smtClean="0">
                <a:ea typeface="+mn-ea"/>
                <a:cs typeface="+mn-cs"/>
              </a:rPr>
              <a:t>All stakeholders involved in the development the TSD and other related GS1 B2C projects. This is an industry engagement group which focusses on business needs and drives the adoption of global best practices and standards.</a:t>
            </a:r>
          </a:p>
          <a:p>
            <a:pPr marL="0" lvl="2" indent="0">
              <a:buClr>
                <a:schemeClr val="accent6"/>
              </a:buClr>
              <a:buSzPct val="125000"/>
              <a:buNone/>
            </a:pPr>
            <a:r>
              <a:rPr lang="en-US" i="1" dirty="0" smtClean="0">
                <a:ea typeface="+mn-ea"/>
                <a:cs typeface="+mn-cs"/>
              </a:rPr>
              <a:t>See </a:t>
            </a:r>
            <a:r>
              <a:rPr lang="en-US" b="1" i="1" dirty="0" smtClean="0">
                <a:ea typeface="+mn-ea"/>
                <a:cs typeface="+mn-cs"/>
                <a:hlinkClick r:id="rId3"/>
              </a:rPr>
              <a:t>group charter </a:t>
            </a:r>
            <a:r>
              <a:rPr lang="en-US" i="1" dirty="0" smtClean="0">
                <a:ea typeface="+mn-ea"/>
                <a:cs typeface="+mn-cs"/>
              </a:rPr>
              <a:t>for more information and to join.</a:t>
            </a:r>
          </a:p>
          <a:p>
            <a:pPr marL="0" lvl="2" indent="0">
              <a:buClr>
                <a:schemeClr val="accent6"/>
              </a:buClr>
              <a:buSzPct val="125000"/>
              <a:buNone/>
            </a:pPr>
            <a:endParaRPr lang="en-US" i="1" dirty="0" smtClean="0">
              <a:ea typeface="+mn-ea"/>
              <a:cs typeface="+mn-cs"/>
            </a:endParaRPr>
          </a:p>
          <a:p>
            <a:pPr marL="342900" lvl="2" indent="-342900">
              <a:buClr>
                <a:schemeClr val="accent6"/>
              </a:buClr>
              <a:buSzPct val="125000"/>
              <a:buFont typeface="Wingdings" pitchFamily="2" charset="2"/>
              <a:buChar char="q"/>
            </a:pPr>
            <a:r>
              <a:rPr lang="en-US" b="1" dirty="0" smtClean="0">
                <a:ea typeface="+mn-ea"/>
                <a:cs typeface="+mn-cs"/>
              </a:rPr>
              <a:t>Global Standards Management Process (GSMP) B2C TSD Mission Specific Work Group: </a:t>
            </a:r>
            <a:r>
              <a:rPr lang="en-US" dirty="0" smtClean="0">
                <a:ea typeface="+mn-ea"/>
                <a:cs typeface="+mn-cs"/>
              </a:rPr>
              <a:t>Developing the global interoperability standards supporting the phase 1 TSD data model and the architecture vision.</a:t>
            </a:r>
          </a:p>
          <a:p>
            <a:pPr marL="0" lvl="2" indent="0">
              <a:buClr>
                <a:schemeClr val="accent6"/>
              </a:buClr>
              <a:buSzPct val="125000"/>
              <a:buNone/>
            </a:pPr>
            <a:r>
              <a:rPr lang="en-US" i="1" dirty="0"/>
              <a:t>See </a:t>
            </a:r>
            <a:r>
              <a:rPr lang="en-US" b="1" i="1" dirty="0">
                <a:hlinkClick r:id="rId4"/>
              </a:rPr>
              <a:t>group charter</a:t>
            </a:r>
            <a:r>
              <a:rPr lang="en-US" i="1" dirty="0"/>
              <a:t> for more information and to join.</a:t>
            </a:r>
          </a:p>
          <a:p>
            <a:pPr marL="0" lvl="2" indent="0">
              <a:buClr>
                <a:schemeClr val="accent6"/>
              </a:buClr>
              <a:buSzPct val="125000"/>
              <a:buNone/>
            </a:pPr>
            <a:endParaRPr lang="en-US" b="1" dirty="0" smtClean="0">
              <a:ea typeface="+mn-ea"/>
              <a:cs typeface="+mn-cs"/>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2204" y="1618888"/>
            <a:ext cx="3352800" cy="850392"/>
          </a:xfrm>
          <a:prstGeom prst="rect">
            <a:avLst/>
          </a:prstGeom>
        </p:spPr>
      </p:pic>
      <p:sp>
        <p:nvSpPr>
          <p:cNvPr id="5" name="AutoShape 48" descr="data:image/jpeg;base64,/9j/4AAQSkZJRgABAQAAAQABAAD/2wCEAAkGBhQSERUTExMRExUWEBQWFxMYFBkVFRwbHxIhFh0YGB4aHSYfGh4kGR4TJS8iIykpOC8tFh8xNTwsQSYtLyoBCQoKDgwOGQ8PGi8kHiUvNSwyNS81NSwpKTAsMiwsLyosLC8tNCksNCkqMioqLjUsKSksLCopKSkpLCktLDUsLv/AABEIAGYAmQMBIgACEQEDEQH/xAAbAAEAAgMBAQAAAAAAAAAAAAAABQYCAwQHAf/EAEkQAAICAQIDBAYECAkNAAAAAAECAAMRBBIFITEGEyJBFFFhcYGRByMyUkJFdISSk8PRM1RicoKx0uHwFRYkQ0RTY6Gio7Kzwf/EABgBAQADAQAAAAAAAAAAAAAAAAABAgME/8QAJxEAAgIABQIHAQEAAAAAAAAAAAECEQMSITGRQYETUWGhscHR8BT/2gAMAwEAAhEDEQA/APcIiIAiIgCIiAIiIAiIgCIiAIiIAiIgCIiAIiIAiIgCIiAIiIAiIgCIiAIiIAiIgCIiAIiIAiIgFR499Keh0lppd3d1OGFabgp9ROQM+wSZ1HaalNH6axbue6WzO3xbTjHL18xPIeAa2vhfENRVxGjeLXOLmQPgb2O8AjmrZGSOY2y2/S7xJBwyqukqVvtqVNn2SgXeNuPLko+InS8JZopdepmpaNlr7L9r6OII70F8I4Vgy7TkjI+H7pEcT+lrQUXNS72lkYqxWolQQcEc8dPYJXfoyp9E4prtF5bEZfbtxzHwcywfSRodLVw/U2PTSHccm2LvNrHkQcZznn7gZDhFTroybdWWzh/EK761tqcPW4yrDoR/jykf+MPzL9vIL6H9I6cLr35G+yx1B+6W5fPBPxk7+MPzL9vMZLLJosnaO+3XqtqVHO6xXZeXLw4yM+vmPkZi3FEF40+T3hqNgGOW0Nt6+vP9U4O0fhfS3fc1aKf5timrn/SZPlIq+z/TfSPJdZVpc/yTpzn/ALti/KZtnZh4MZxv0fN7fBYtRxitHdGO3u6Ra7EeEKWI5n1+FuXsnPo+0SWWLWUuqLqWr7xNocAZO3meYHPacHHPEr3ER3lthPNbOJ6XTketKl7xh7jZvEmu1oxVXYOter07D43Csj4qzD4xZfwYJxi95e2i+zK3tXWpszXfsrsKPaK81qR1zg5wMjJxJA8RTvK68kmyt3UjmpVduTn+ksq+l49VV6XWTutfW3KlI+0xZVAHqAPrM7NBojTfoKmOWr0FyE+0d0DFkzwIrpW/fS75JnivFVoVSyuxewVqqDLFiCQOZA6AzHh3GkuZkAdLFALVWKUcA9Gx5j2gkTi7Tfa0n5fV/wCt444u3U6OwdTe9J9qvSzY/SVT8JNmUcOLivNpvg3p2hVn2pXfYvebDaqZqDZweeckA8iQCBgzr0fEVsaxVzmqzYwIwc7QwPuIIIMiOzuo9H26O0bXXd3T/gWpktlT98A+JTz5E8xNXH9Q2lv76sE+kVdyBjl3wyaifeC4PuEiyzwYubhHt6+vF99CQt7TUqNxLBfSvR923lvzj9EEEZ9YM7tVr1ratWzmyzu1wM89jPz9QwrSucc4Mq6fSabmV9JrQnzJNb5b3liW98DWtYuhL/wia012D+WmntVvmRkexhFk+BBpSjtr918akxrOPIjmtUtucAFkqTcVB6biSACfIZyZl/lj/gan9X/fOPsb4tN3p+1dddax9ZNpUfJQo+EnZKMcRRhJwrbQ8b7d/SNo9dpWoSm1r94FZKDwnf8AaUgknIGMDrmRPE+GXO3CuGsxrtFZY+ZQ2WlhketUQHHtnuS8PrDbxXWG+8EUN88ZmZ0ybt+1dw/C2jd8+s6VjKKpI5Mt7njug4fbw/tBQt17ag3Jg2sMEh1KgHmejKBIvth21q1vEAuo70aOixgK0ALuQcEnmMbiMZ8l6czme7vpkJDFVLDoSoJHnyPlNB4TSf8AU1fq1/dJWMrtrWqGToR3Y/tLTrdP3mnVkrR+6CsAuNqKcAAnlgibPxh+Zft5KUaZUGEVVGc4UBRn18vhIv8AGH5l+3nO6vQ0Rs7TaU2aS5R1FZZf5y+Nf+pRIYUl+FvaBhnL6sevPfd+v/IKJbcT4EGMYGMYx5Y9Uq0dEMZwio+TsqLaZvQKr1VmZdSusKgeIg3GxgPWe7ZvlOvi/EK9V3FNLpbvvqtfaQwWutu8LNjpkhVGfM+yWMDHLoJrp0yJnaqrk5OFAyfWcdZFFvHV5mtbbXf8K5otALqddURndq9QB7DtXBHtBwR7pq03F1a3QXWOqbtDdlmYKNx7rIyfPIb5S2KoHQAZOT++a30iEAFEIHQFQQPdFE/6E27X81X5wQHaLiNTeiutlZQcQqy4dSo+rfqc4Hl85m2qXVaqo1EPVpy9j2Dmhc1lFRT0YgM7HHTlJs6Kvbt2JtznbtGM+vGMTYigAAAAeQHT4SaK+LFRpLXVcla7ScSpvqRKbK7bmvpNQRgzAraCX5fZAUPknyyPOdfaj/Zfy+j/AOyXr0yKSyqgJ6kAAn3kdZsZAeoBwcj3+uKIWMo5aWiv3IXtH10v5dV/4PI3itJr4hp8DwXahbPYHTT2Vt81Nf6JlsKg9QDg5+MFQcZAODkf3Q0TDHyqq6Nc/hW+Aa+vTB9Lc6VNXZYU3sFD1M5dWUnkcZIOOhWSv+cGm/jFH61P3zrv0yPydVbHTcob+uPRk+6v6IgrOcJvM07e5tiIkmAiIgCRvojemd5jwei7N2R9rvd2MZz0klEAhOP6C2xga847p1Pix1IcefrRR7nM1uNWSeTjxkgbkAA3HGcHxA5GemAvnmT8QCC9FuZPrN9n1g8J2Kdvo5GTg4z3hOeflkTQV1gDHDltu1RvQjOF8XM+LxBuv3jLJEAhdXReLWNWQrMCWwhOQoAAy3NOXPoQTyznlh3WqyM5IAUZym4g7C58hn+EA6ch7pOxAIGujUtW62FyWqcfgLtbkMDBOc+I5OMTOujUFbA24fVEKMoPFy6FeYHXHv5+WJuIBWrtLqSrBUKBhgKuwDAcjnljj6vGMH7R58pvqq1LONwZQudrEp/u7AGO09fFWCByyMiT0QCANOoA21q9Y7teWaz4twycknJI3cz5e2ZGnVc8M2QG2g93gnd4d2Bn34x0k7EAgNmrA6u3hOBisEHqM8/VvHXyX2zX6HrP4xb+op/tyxxAEREAREQBERAEREAREQBERAEREAREQBERAEREAREQBERAEREAREQBERAEREAREQBERAEREAREQD//2Q=="/>
          <p:cNvSpPr>
            <a:spLocks noChangeAspect="1" noChangeArrowheads="1"/>
          </p:cNvSpPr>
          <p:nvPr/>
        </p:nvSpPr>
        <p:spPr bwMode="auto">
          <a:xfrm>
            <a:off x="63500" y="-474663"/>
            <a:ext cx="1457325" cy="9715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54" descr="data:image/jpeg;base64,/9j/4AAQSkZJRgABAQAAAQABAAD/2wCEAAkGBhQRERUUExIVEhUTFBgaFxgXFRgeFRccGx4cIBcXHBgbHCgeIyIkJRQXIi8gKjMpLCwsFR8xNTAqNSYsLCkBCQoKDQsNGg8OGTUkHiUyMzU0NDU2NTU1LDQ1NDA0LTQ0NTU0NTQyNDUtLDQsLzUxNSw0MDEtMSwsNCw0LzUvNf/AABEIADEAdwMBIgACEQEDEQH/xAAcAAEAAQUBAQAAAAAAAAAAAAAABgEDBAUHAgj/xAA6EAACAQIDBAcECAcBAAAAAAABAgMAEQQFIQYSMUEHIjJRYXGREyOBoRQVM0JSgoOxFiRicpKywXP/xAAaAQACAwEBAAAAAAAAAAAAAAADBAABAgUG/8QAMREAAQMDAAgFAQkAAAAAAAAAAQACEQMSIQQTMVGBocHhMkFhcZGxFCMzQlKCktHw/9oADAMBAAIRAxEAPwDuNKpetZmO0cEOjyAt+Fes3oKy57WCXGFtjHPMNErZk1AdtulyDAMYo1+kTjioNkQ9zt3/ANI1HO1a3pH6TZMPh/ZwxvDJOCEd9GCjtOq9+tgfGuFE3pvRqTawvOxA0hzqLrDtU2zHpkzKU3WZYR3Rxrp8XDGvGC6YMzjNziBKO6SNCPVQpqF0p/VMiISesdvXe9jemqHFMsWKUYaRtFa94mPdc6qfPTxrpYNfKGA2Rxc8TTR4aR4lBJewC2GpILEX4cr10Toix8WNDYbEFzLGu9GwkI300BUjvXTzB8KQ0mkWi6kJ35TtB7XGKpjhPULtl6VHxsZCODzDylNDspbs4rEr+oTXPvq/p5pzV0fJ/LupBelR/wCo8SvYxzn+9Fah+sE5wTDyKsf+VNa4bWHkfopqGnwvHMfUKQUqOnaeSP7fCyxj8SddflWzy7PIZ/s5Ax7uDeh1rTazHGAcrL9HqMFxGN4yPkLPpVL0oqAo3iZJcZM8KOYoYjuyMO27c1B5Ctpl+QwwD3aAH8R1Y/mOtavFQy4SZ5o0MsMp3pEXtqebDvraZdn8M46kgJ/CdGHwNJ07bzrPF68oT9W/VjVeD03+c8d/BcA6ZMwMuayqTpCscaju6oY/Nz6VCKmnTBgTHm05I0lEci+IKhT80NQuvSUosC4FSbilVVrEHuIPpVKURYXcNhdsMRmOFzJpyto4AI0VbKgMct7czfdHpXL+jzMDBmWEcG15VU+Kv1WHzqa9Dh/ks0/8V/0mqDbA4EzZjhEAv75CfJesT6KaWaAC8eXZHJJDSvpDPM5aF40UIPab3XkJEYtyuOZr3j8zeFInYIVLASkE2UN95fC/71dzjASyjdRogpBDCRN7jwI15V4bI/5M4YNf3RQMR87Vw3ay50cF2G6m1k78+29YkufSjCvOEX7QCMG/WUsFBPne/pV3AbQGWSJQoAeN2a/FWQgMvw1rIzDKDJhhCGAI9nrbTqFSdPy1ZiyDcxZnVhusrXS33mtcg+NqyRWDhBxjutA6OWGRBzHxj+14weaT4glokjEIcrdyd9gDZiABbvtV/MdmoZtSu4/J00YeNxxqxg8omgYiKVPZFy26ykstzdgCDV/MNpIYdC2+/JE6zE91hUEWff8APoqN2sH2flM8f9CxcqxksU30advaXUtFJzYDiG8RSmV4KWWb6TOvsyFKxR81B4lvE0olC6308p3IWklt+NsZjZK39q0uc5XhWN5lVWIJ3hcHTiSw05jj31u6sYnBpILOoYWI+B4/sKK5jX4cJCC17mGWGCub7c7ERvhziED4z2II3d73gQE7+4w42IOnga5J7PAvweaHzAYevGvqWDDLGoVRuqOA+Z/eua7cdDEeKZpsIywSsbshHunPfpqpPp4CiUWsbgOLfY9DIWqlZ7suaHe46iCuR/UeHbsY1Pzqwp/C1+zicO36gFZeYdGmYwkhsHI1ucdnU/4m/wAqt4Lo6zGU2XByjxcBAPixFOW1AMVvkDpCWvpHbR+Cesq7gcpxkKusOJWNZBZwk9gwsdGA49o+tTLoryVMDK+IxIYvu7sQRSwAPae/C5sAPj31sNjeg8RssuOZZCDcQp2L/wBbfe8hpXWkjAAAFgBYAcB4WpSq+tlrXg/t7o9MUNppn+XZaP8AjOHlHOfKJqx8RtmQyhcNMQxt1lKk/wBo51JrVQoKULKp/PyTAqUAfw+fZW8NOXUEqUJ+61rjztWFncGIdN2B0S/Em9/hyHnWytS1Fc25tpKA19rrgFG8NsvJIoGIxErWGqK1k9Rqa2+X5LDAPdxqvjbrep1rOpWWUWMyBlEqaRUqCCcbhgKlqVWlFQEpSlRRUNUNKVYVFKNSlRUi16pSqVhKUpUVpSlKiiUpSoolKUqKL//Z"/>
          <p:cNvSpPr>
            <a:spLocks noChangeAspect="1" noChangeArrowheads="1"/>
          </p:cNvSpPr>
          <p:nvPr/>
        </p:nvSpPr>
        <p:spPr bwMode="auto">
          <a:xfrm>
            <a:off x="63500" y="-230188"/>
            <a:ext cx="1133475" cy="4667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56" descr="data:image/jpeg;base64,/9j/4AAQSkZJRgABAQAAAQABAAD/2wCEAAkGBhQRERUUExIVEhUTFBgaFxgXFRgeFRccGx4cIBcXHBgbHCgeIyIkJRQXIi8gKjMpLCwsFR8xNTAqNSYsLCkBCQoKDQsNGg8OGTUkHiUyMzU0NDU2NTU1LDQ1NDA0LTQ0NTU0NTQyNDUtLDQsLzUxNSw0MDEtMSwsNCw0LzUvNf/AABEIADEAdwMBIgACEQEDEQH/xAAcAAEAAQUBAQAAAAAAAAAAAAAABgEDBAUHAgj/xAA6EAACAQIDBAcECAcBAAAAAAABAgMAEQQFIQYSMUEHIjJRYXGREyOBoRQVM0JSgoOxFiRicpKywXP/xAAaAQACAwEBAAAAAAAAAAAAAAADBAABAgUG/8QAMREAAQMDAAgFAQkAAAAAAAAAAQACEQMSIQQTMVGBocHhMkFhcZGxFCMzQlKCktHw/9oADAMBAAIRAxEAPwDuNKpetZmO0cEOjyAt+Fes3oKy57WCXGFtjHPMNErZk1AdtulyDAMYo1+kTjioNkQ9zt3/ANI1HO1a3pH6TZMPh/ZwxvDJOCEd9GCjtOq9+tgfGuFE3pvRqTawvOxA0hzqLrDtU2zHpkzKU3WZYR3Rxrp8XDGvGC6YMzjNziBKO6SNCPVQpqF0p/VMiISesdvXe9jemqHFMsWKUYaRtFa94mPdc6qfPTxrpYNfKGA2Rxc8TTR4aR4lBJewC2GpILEX4cr10Toix8WNDYbEFzLGu9GwkI300BUjvXTzB8KQ0mkWi6kJ35TtB7XGKpjhPULtl6VHxsZCODzDylNDspbs4rEr+oTXPvq/p5pzV0fJ/LupBelR/wCo8SvYxzn+9Fah+sE5wTDyKsf+VNa4bWHkfopqGnwvHMfUKQUqOnaeSP7fCyxj8SddflWzy7PIZ/s5Ax7uDeh1rTazHGAcrL9HqMFxGN4yPkLPpVL0oqAo3iZJcZM8KOYoYjuyMO27c1B5Ctpl+QwwD3aAH8R1Y/mOtavFQy4SZ5o0MsMp3pEXtqebDvraZdn8M46kgJ/CdGHwNJ07bzrPF68oT9W/VjVeD03+c8d/BcA6ZMwMuayqTpCscaju6oY/Nz6VCKmnTBgTHm05I0lEci+IKhT80NQuvSUosC4FSbilVVrEHuIPpVKURYXcNhdsMRmOFzJpyto4AI0VbKgMct7czfdHpXL+jzMDBmWEcG15VU+Kv1WHzqa9Dh/ks0/8V/0mqDbA4EzZjhEAv75CfJesT6KaWaAC8eXZHJJDSvpDPM5aF40UIPab3XkJEYtyuOZr3j8zeFInYIVLASkE2UN95fC/71dzjASyjdRogpBDCRN7jwI15V4bI/5M4YNf3RQMR87Vw3ay50cF2G6m1k78+29YkufSjCvOEX7QCMG/WUsFBPne/pV3AbQGWSJQoAeN2a/FWQgMvw1rIzDKDJhhCGAI9nrbTqFSdPy1ZiyDcxZnVhusrXS33mtcg+NqyRWDhBxjutA6OWGRBzHxj+14weaT4glokjEIcrdyd9gDZiABbvtV/MdmoZtSu4/J00YeNxxqxg8omgYiKVPZFy26ykstzdgCDV/MNpIYdC2+/JE6zE91hUEWff8APoqN2sH2flM8f9CxcqxksU30advaXUtFJzYDiG8RSmV4KWWb6TOvsyFKxR81B4lvE0olC6308p3IWklt+NsZjZK39q0uc5XhWN5lVWIJ3hcHTiSw05jj31u6sYnBpILOoYWI+B4/sKK5jX4cJCC17mGWGCub7c7ERvhziED4z2II3d73gQE7+4w42IOnga5J7PAvweaHzAYevGvqWDDLGoVRuqOA+Z/eua7cdDEeKZpsIywSsbshHunPfpqpPp4CiUWsbgOLfY9DIWqlZ7suaHe46iCuR/UeHbsY1Pzqwp/C1+zicO36gFZeYdGmYwkhsHI1ucdnU/4m/wAqt4Lo6zGU2XByjxcBAPixFOW1AMVvkDpCWvpHbR+Cesq7gcpxkKusOJWNZBZwk9gwsdGA49o+tTLoryVMDK+IxIYvu7sQRSwAPae/C5sAPj31sNjeg8RssuOZZCDcQp2L/wBbfe8hpXWkjAAAFgBYAcB4WpSq+tlrXg/t7o9MUNppn+XZaP8AjOHlHOfKJqx8RtmQyhcNMQxt1lKk/wBo51JrVQoKULKp/PyTAqUAfw+fZW8NOXUEqUJ+61rjztWFncGIdN2B0S/Em9/hyHnWytS1Fc25tpKA19rrgFG8NsvJIoGIxErWGqK1k9Rqa2+X5LDAPdxqvjbrep1rOpWWUWMyBlEqaRUqCCcbhgKlqVWlFQEpSlRRUNUNKVYVFKNSlRUi16pSqVhKUpUVpSlKiiUpSoolKUqKL//Z"/>
          <p:cNvSpPr>
            <a:spLocks noChangeAspect="1" noChangeArrowheads="1"/>
          </p:cNvSpPr>
          <p:nvPr/>
        </p:nvSpPr>
        <p:spPr bwMode="auto">
          <a:xfrm>
            <a:off x="215900" y="-77788"/>
            <a:ext cx="1133475" cy="4667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58" descr="data:image/jpeg;base64,/9j/4AAQSkZJRgABAQAAAQABAAD/2wCEAAkGBhQSERUQExIUFRAUFxcVFxgXFxgaFxcUFRUWFRcUFhgXIiYgGB0jGhgXHy8gIycpLC0wFR8xNTAqNSYrLCkBCQoKDgwOGg8PGjUjHSQsLikpLywsLCksLy4tKS0sLC0pNCw1KSktLCkpKSksLCwpLCwsLCwpKSkpKSkpKSksLP/AABEIAE8AyAMBIgACEQEDEQH/xAAcAAACAgMBAQAAAAAAAAAAAAAABgQFAQcIAwL/xABHEAABAwICBQkDCQYEBwEAAAABAAIDBBEFIQYHEjFREyIyQWFxgZGhQrHRFDRDUmJygpKyFiNzwcLhM1STsxc1RFN04vAV/8QAGQEAAwEBAQAAAAAAAAAAAAAAAAMEAgEF/8QALhEAAQMCAwYGAQUAAAAAAAAAAQACAxEhBBIxMkFRcYGRExQiQqGxM1JhwdHw/9oADAMBAAIRAxEAPwDeKEIQhCFi6LoQsqPWVjImGSR7WRtF3OcbADtJUfG8bipYX1EztmNgueJPU0DrJ4LnbTTTqbEZLvJZTg/u4gcgOpz/AKzu3q6k2OIv5LLnUWxNI9eUTCWUcXKkfSPu2Pwb0neiQsQ1qYjKfnJjHCNrW+tifVKiFa2FjdyUXEq5/bSuvf5bUf6rla4drWxGE/OOUHCVod65FKKwt5GncuVK3do1rvhlIjq4+QccttvOjJ7R0m+q2XBUNe0PY4OY7MEG4I4ghcjJr0I1gTYe/Zzkpj0oicgfrMPsu9D18VNJhxq1Ma69CukUbSQYNaYe0PbTktOYIf8A+q9RrOHXTu/P/ZeYZ2A0KuGDmIqB8hPQKEkN1nx9cD/BzSvdms2DrjlHg0+4o8xHxQcHOPanFCV4tYtId5kHew/yupsWmlI76do7wR7wtCZh0ISzh5Rq09ldoUODGIX9CaN3c9vuupYcmAg6JRBGqyhYui66uLKFi6yhCEIQhCF8uVfjGOR00fKSG3Bo6TjwASU7EK7ESREDFT7sjYW7Xb3HsHokvlDTlFzwVEWHdIMxs3idE4YlpTTwZPlG19VvOd5Dd4pbqtZRcdmCAuJ3F2ZPc1lz6qXherqFmczjK7h0W+QzPiVO0kqI6ChnniY1hZGdnZFueea31IWMs0lq0TS7DxaAuPYLSGn2mc9ZJyUjgI4ieaBYbe4k8SN2aUllzrm5zJz8eKF7sbAxoaF5j3ZnEoQhC2sIQhYKEL3o6J8zxHExz5Dua0XJ8Ap+K6KVVMwST08kbCdkFwFi452yPAFbbwPTjDaRtNTUsQM05ia4Rjouk2QeUkdvIJ3Zr116f8vj/jt/RIp/GdmAIot5RRKGpzS3kaj5FIf3M55l/Zl6rdjgLd9lvPkhwHkFyRDMWOD2mzmkOaeBaQQfMBdVaP4mKmmhqB9LG157yBtDwN0nEsAObitscVKfRsO9jT+EFeD8GgO+CI/gb8F91uJxw5ySNYDu2iB5cUUmIxyjajka9o3lpBt3qP01onesCt6KHJorSu308fgLe5Qp9AaR30bm/de4K6pMRjlvycjH237Lgbd9liHEY3uMbZGue3e0OBItlmFkxxncEwSzN0J7pWqNWcJ6Esje+zh7gobtBaqLOGq8LvZ/MhOkGKRPcWMlY54vdocCRbI3C+vl8fKcjtt5W19m42rb7237lgwRm4+00YucWN+YSQarFYOk0ytHY1/6ecvak1lWOzPAWnr2T/S+xTtNK1oLnEBo3kmw8SVVvrqOpPJl8MpO4XBPh/ZZMZbsv7rQmY/bj6iy+sN0op58mSDaPsu5rvI7/C6tbpQxPVzC/OEmJ3DpM+I81UtxKtw4gTAywbrk3Hg7e09hR4r2bY6hc8COT8Tr8DZbHQq7BsbjqY+UjPYQek08CEKlpDhUKNzS00OqSpIPl2JvjkJ5GG42fssIFh3u39i2BBC1gDWgBoyAAsAEiaSUklFV/Lom3jeecOoEizg7gDvB4prwXSKGpbdjud1sPSHh194UsJDXOadftXYkFzGlmzQdDvVqkHXXOW4YWj25Y2nuBLv6U/ApE10UxfhbnD6OSN57trZ/qV0e0F5x0XPyEIXqJCEIQhCEIQhCs9Fvn1L/AB4f9xq3Fr1+YR/+Q39Ei07ot8+pf48P+41bi16/MI/47f0SKaX8jVsaLRS6I1RTl2FQ39kyN8BI6y53XReqWmLMKgv7e2/wc9xHojE7KGaqq0mh5OvM9TE6WmIGza9gLbuGRvllvTVou6lMZdSizSbuGdw63WDuyHcoeL4vVskfG2jEsJ6Jvvyz2hn13XnoRgMkAlllAY6UizB7IBcc/P0XjMBElvpevIc0HqNCKUvr0VVijzhtW+Vg/dTsdYdQfv8AR2fcVe6E4IYYOUf/AI03Pd2A5get/FR9P8MlmjiETC8teSbWyGzbrTRGMgusjpIeA06rEstYW8Tr00WqI3SRTTVkefIzkOHFr3O39htbx7Ew0NW2TFxI03a+EOHcY1K0awN+1WNmjIjmcbXtzmkvz9VX6L6OTwV13scYmB7Q/KxFsv8A7vSGscMvAn+VXJKx+e9w2g/eoH0vTSK9ViMdEXEQtAJA6zslxPb1AJlotFaaJ7XsiAezcbm+YtnmqfSfR6Yzsraaxlba7eNsgRxyNiFJwjHKuSVrJaQxsz2n3yGXUD2pzaBxDhetlNIS6JuR1BS4rvTKF8TwNe0tcA5pyIIuCOBX1dVmNaRRUzbyO53UwdJ3h/NUuIAqdFCxrnOo3VJ8VP8AIcTbHGTyUthb7L7gDwcL+KF7aN0ctbV/LpRaNp5g6iQLNA4gdZQpoQaEjRW4pwqAbuAvzT5JCHAtcAQciDuISZi+r0bXK0rzG/eGkkD8Lhm1OyCnvja8XCljmfFsla7ZpNXUZ2aiIyNHW4e6RuXmpOK6W01dSTUz9qIyxuaNoXaHW5puL+0AnedzQ0l5AaBmTa1u26o5dG6OpBe1kZv7URtn3tSwyVl2GvNP8WCT8jaHiP6XNE1I9hs5jge0FeK23rCwE4eGTRsdJSu5riSNpj+q+Vtk8eOXWEkf/q0r+nFY/dHvarm4qWnqjryKUcNC7Yk7hLaymH5JRv3P2fxEfqCDo3E7oTfpPuW/PRjaBHRc8hIdkg8il5CvnaJO6pGnvBXk7RSX6zD4n4LQxsB9ywcDiB7VG0enayrp5HnZYyaNzieprZGknyWzdbul9JVUbI4KhkjxM1xa299nYeL5gcQtbnRmb7P5l8/s5P8AVH5ggzwOcDnHdc8rOBsFQqKkdLIyJgu+RzWNHFzjYLqrB8PEEEUDejExrB27IAv4m58VpPVlhsNNUGqq3WdGLRNALuc7e82yFhkO88FtQ6wKT67vyFTz4mNxoHDutMwso9p7JjIQlh+sWkHXIfwfFR5tZVPbJkvk0e8qYzRjemDCzH2lN9kbK15QaypAdmSMPF8i3muI+7mCe6ye8OrOVYH7D2X9l4s7yXY5WybK5Lh5ItsKQGr5c4C5O5eiW9KMCqKnmsnayL6liL/ecDn3WstPJAqBVLY0OdQmgU6PSandtnlWBrDslxIDSbXs0nfbsVZX6wqZmTS6R32RYebreiosM1du5QiovsWydG5u/gbi48E2UGiVLFm2FpPF3OPqkNdM/cArHtw0Z1LuSV36S11XzaeExsPtDh991h5BTcI1fDa5WqeZXnMtudm/2ic3JzDbIstCC9XmqW7FEDLGMo/29YjiDQGtAAGQA3AcEL7QqFIhCEIQq3H8OdNEWMI2gQ4B3RNuo29/EBQ9GcFfAHl56WyAL7Rs3a5z3bi7nWy6mtV8hdraiFHrqFk0bopGB8bwWuadxB6loHT7VlLQudNEHS0ZzDhm6MfVkA6vtbuNl0Mvl7Lix3LcchYbLhFVyIsLoLSTU9SVJL4r08pzvGBsE9sZy8iEg4hqPrWf4b4ZW/eLD5OFvVWNmY5KykLXzZSNziO4n4r1biEg3SP/ADFNH/CXEr25Bv8Aqx/FW+Hajax5/eyQxN68y8+AGXqukxHWi6C8aH5SIMYm/wC6/wA/7LYWr/Qirq3NnqHvjpAbgHJ8vY0Wu1v2vLinjRvVHR0pD3AzzD2pLbII62x7h43TsGKOQxmzWjsnNklHuPdUv7F0f+Xb5u+KyNDqT/Ls9firqyLKbw28PhM8aT9R7lVLdFaUf9PH5XXvHgVON0EQ/A34KfZFl0MaNy4ZXnUnuqrDdG4YXF7WAyOJJcbXz4dTR1WCtQiyytAAWCy5xcauNUIQhdWUIQhCEIQhCEIQhCF//9k="/>
          <p:cNvSpPr>
            <a:spLocks noChangeAspect="1" noChangeArrowheads="1"/>
          </p:cNvSpPr>
          <p:nvPr/>
        </p:nvSpPr>
        <p:spPr bwMode="auto">
          <a:xfrm>
            <a:off x="63500" y="-366713"/>
            <a:ext cx="1905000" cy="7524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70" descr="data:image/jpeg;base64,/9j/4AAQSkZJRgABAQAAAQABAAD/2wCEAAkGBhQQDxUQERASEhUTExYVFhQTFhYUExkgFhshFBsYGBgaJycfGhovIhgeKy8iJCgsLDgsIB8xNTAqNSY1LCkBCQoKDQwNGQ4PGjUkHyQ1NS81NTUsNS41KTUqLzQxNSkyLDQqMjUsLDQ1KjQwMDY1LCkuNSwsLDYsLCw0LCw2Nf/AABEIAGEAWAMBIgACEQEDEQH/xAAbAAACAgMBAAAAAAAAAAAAAAAABQQGAgMHAf/EADcQAAEDAQQGCAYCAgMAAAAAAAEAAgMRBAUGIRITQXKxwSIxNFFTcYGhFTIzUmGRQqIWJBRigv/EABsBAAIDAQEBAAAAAAAAAAAAAAUGAAMEAgEH/8QALhEAAQMBBgUDBQADAAAAAAAAAQACAxEEBRIhUbETM0FxwTFh8BQ0UpGhgdHx/9oADAMBAAIRAxEAPwC7X1fEzLTI1szwA6gAOQyUH47P48n7WWIO1S7/ACCXr5/abRMJngOPqevunOGGMxNJaPQdPZTvjs/jyftHx2fx5P2oKFR9TN+Z/ZVvBi/EfpdOu2062Fkn3NBPnt91JSHBtp0rOWfY4j0PSHEp8n6yy8WBj9Qk60R8OVzNCo15WnVQvk+1pI89nuuf/HZ/Hk/atWM7To2cM2vcB6DM8lR0uX1aXicMY4ig11Ry64GmIvcK1OynfHZ/Hk/aPjs/jyftQUIJ9TN+Z/ZRXgRfiP0ntx3xM+0xtdM9wLswTkcivFEw72uLe5FCa7ke58Di41z8BL17Ma2VoaKZeV5iDtUu/wAgl6YYg7VLv8gl6VLTz39zumGDlN7DZZthJa5w6mkV9ajksE4uOzayG0t26sEebTpcknXkkWFjH61/hIUZJie5unkKw4KtWjO6P72+7c+BKuy5ndFp1c8b9geK+RyPFdMTXccuKzln4nf4UvXtHhmD9RsqTjS1aU7Y9jG+7s+FFXlLva06yeR/e808hkPYKIli2S8W0PfqUfs0fDhaz2Wb4SGtcf5Vp6GiwTi/7Nq2WdndDU+ZNTxSdVzxcJ+DtsuopOIzF33THDva4t7kUIw72uLe5FCabh5Du/gIBfHOb28leYg7VLv8gl6YYg7VLv8AIJele089/c7o/Bym9hsrPgcdOXdbxKQXhZtXM+P7XEDy2eyf4G+eTdbxKjYysujaNPY9oPqMjyROWLFdscmhP9P/ABYI5MNuezUD+BIV0B15/wChrq56rr/7fLxXP0zN5/6Wornra/8AmleKou+1fT8T3b/eiutln42D2P8AOqWKVddm1k8bPucK+XWfZRVYMF2bSnL9jGe7sh7VWWyRcWdjNSr7TJw4XP0C2Y4+rHuHiq2rLjj6se4eKrSvvP7t/wA6KmwfbM+dUxw72uLe5FCMO9ri3uRQj9w8h3fwEIvjnN7eSvMQdql3+QS9MMQdql3+QS9K9p57+53R+DlN7DZWfA3zybreJU7Gtl0oWybWOp6Oy4gKDgb55N1vEqyXxZdZZ5GbS008xmOCZ7HFxbsLNa7oBaZOHbw7tsuaIQhKKZEK74LsujAX7Xu9m5DmqQum3XZdVAxn2tFfPrPuj1xxYpy/Qb/ChF7SYYQzU7Kr44+rHuHiq0rLjj6se4eKrSw3n92/50WqwfbM+dUxw72uLe5FCMO9ri3uRQj9w8h3fwEIvjnN7eSvMQdql3+QS9W288JSSzPkEjAHOqAa1UX/AAiXxI/7INPd1qdK5wZkSd0ThttnbG0F3QLZgb55N1vEq4JFh24XWZzy5zXaQAGjXZntT1M92RPiszWPFDnugFvkbJOXMNRlsuZXrZdVPIzYHGnkcx7FRVdL9ww6ebWMe1tWgEOr1jy/CXf4RL4kf9ksWi67QJXYGVFckfht8BjbidnRKblsustEbNhcCfIZngulKu3Bhl1nlMj3Nd0SBo127c1YkwXRZX2eE4xQkoNeVobNIMBqAFTccfVj3DxVaV5xDh99pe1zXtbotp0q99diU/4PL4kf9kGt9gtMlpe9jKg/6RSx2yBkDWudQpbh3tcW9yKE8uvCUkUzJC9hDTUgVr1Ec0Ixc8EkELmyChr4Qy85mSyAsNcvKh31ekzLVIGSPDWFp0QcqZbO7NbcRX1IZBqZHNa2NrjQ0+bPmFumu10lrtFWO0XxOAdTKtBTPzCgWa6pP+LM50b9Jxja0EHSo01NB3dX6QuX6msjQTQlx65Ya5f5yRCPgUY40qAB3xU2zU6+rxkbZbO5sjg5w6RBzOW1SL+vqSNkUcZo+RoJd1nOgy/JKi35Y3uslnaI3EtbmACSOiOtb7/uiR7IpY2kuja0Fv8ALKhBA20OxaZDaKS4K+jNs6e6oYIax4qert8qrVNYLRC5pFtaXdZbI8gD0dWo9FsxTeMjGQlkmiXB2kYz0TQN6jtGZUC83vtdKWN7ZMgX9KlB3A0AHmt+ILtk1FnYGFxY1wdojSp8qqe93ClENcOVDV2o1HrqrGtHEjMtK51GWh06aKPbbfLAWFls1xP8eun4Iz60zv8AveXWR2eI6Dnhukdo0sgK7FEvO6XWeaOazxkjKrQCaEdeWwFSL9sMjpI7XCwkgNJYR0hTMVHrQr2k7GStzGYyFTl1IJzz6rysLnRuy9DmaDPoCFHt5tFhLHmcytcaEOrTvpmT+wpGJb3eDEGOdHHI0OL2jpZ7B+QM6flRrxmntxZGLO6MNNSXVpnlUkgZJhfQliEbWRiaFoaHMLQ49HLhtXZLiyXhF3Dyp6nv701XOWKPiAY86+n+Paui03FO8z0ZahNHtbIXCTq6w0jv/KFCsF3uktjZIoHwxtIJ0qjq66V7+5CI3Y5xjcCOvvQ9q50WG3taJBTT2/tMqq6IQhFEPQhCFFEFCEKKIQhCiiEIQoohCEKKL//Z"/>
          <p:cNvSpPr>
            <a:spLocks noChangeAspect="1" noChangeArrowheads="1"/>
          </p:cNvSpPr>
          <p:nvPr/>
        </p:nvSpPr>
        <p:spPr bwMode="auto">
          <a:xfrm>
            <a:off x="63500" y="-450850"/>
            <a:ext cx="838200" cy="9239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74" descr="data:image/jpeg;base64,/9j/4AAQSkZJRgABAQAAAQABAAD/2wBDAAkGBwgHBgkIBwgKCgkLDRYPDQwMDRsUFRAWIB0iIiAdHx8kKDQsJCYxJx8fLT0tMTU3Ojo6Iys/RD84QzQ5Ojf/2wBDAQoKCg0MDRoPDxo3JR8lNzc3Nzc3Nzc3Nzc3Nzc3Nzc3Nzc3Nzc3Nzc3Nzc3Nzc3Nzc3Nzc3Nzc3Nzc3Nzc3Nzf/wAARCACbAH4DASIAAhEBAxEB/8QAHAAAAgIDAQEAAAAAAAAAAAAABQcEBgEDCAAC/8QAQRAAAQMDAwEFBQcCBAMJAAAAAQIDBAAFEQYSITETQVFhcQcUIjKBQlKRobHB0RUjJGJyghYX8DNTVmSDkpOiwv/EABoBAAIDAQEAAAAAAAAAAAAAAAIDAAEEBQb/xAAwEQABBAAFAQYFBQEBAAAAAAABAAIDEQQSITFBURMiYXGhsQUUkcHRMlKB4fBCI//aAAwDAQACEQMRAD8AeNer1eqKL1fKqycYoJf9QxLSwtTrqAUDKiT8KfX+KVLK2JtuRNaXbIq8+1HbK3lpQnxJqv3PVsKK6llshTquEIPzKPkOtK+66vu2o54h2crSlasF4p5x4juSOvnWqSxOtiHIliiSZExYxIuLiCVLPgknurJM6ZxDC4MJ40uupvQeqtrmCyG5gP8AaK7XvXCICf8AEywheM9gyAV/WhF41i7BgtuyO395eG5uOp0529xVjgVVrBpe4quzT91iOBlvLqu1UFFxQ6Dr488+HnWu5adv1znPS5DTO9ZJAU8AEjuApTMJhDOGSzZq1JzaeQr1VHET5LZHRO2n1JVmka0cgS4SJZeS1JjJcU424r+2T5d4oi7rhdsmIZmOvIbdG5l/hbbifHx8KquoNN3KYqEY6GVFmIhtX9wA5H61AkhSLMqzXEFycwvfEDQ7U4PVJx06mpDg8K9jHxv8DROnQ/x7KPxEzXODhpxY9E3YerW1MIfcWy5HV0dQrA/irBCuUWaAWXBux8quDXPdqYv9qc7aPDkdmof3GlJyhweBH70QcvirW4h+1KdjDOXrZLBSGz4tnuHp0/KnMhxET8kcgkH+3rZV27HNBe3Kf91XQIrPfVC0fruNdUdk6rDqfmQv50/yPOr004lxCVoUFJUMgjvrTHKHktNhw3BVkaZgbBWyvVgGs05CvVhXSvFWBUK7z0wIanTjd0TmgkkEbC48Kw0uNBCdW6jYssRxSnAFAfEe8eQ86UVy1mxNdSU2dD5B+D3pW7BPgkDr9aGauv7t7uaylf8AhW1ENj7571H17vAV86VjtKlu3CTgxoCO1UD9pXcD/wBd1CMBH2RxWKFngXtew05PKzuxT3SCKHbko7e9QTrVbmIqfd2bi+ntHOwaASynuTg5ycd/lVYdv94dz2lzk+gXgflUWfLdnTHZb5ytxRJ8vKtG0rIA6k4ro4T4bBDFb2jMdSa5/AWSfFSSPppNbKyyZMiLo9rtZDypFwkbisuKyG09ADnvODVdL7p4U86R5rNHdYqDcuHBT8kWMhOB4nk1X+e+r+HRsMXaEfqJP49FMU93aZb20VrlQ3r1dLfEhPKR2cJvt1pJwgeeO+mjpjRkS3xwdhRu5Kjy4s+KldarfsktqFR0yXU7luqK1Z7wnhIpgaguotcUlJCVFJVuV0SkdTXn5izvCQ9xmgA5P310C60QNBwHedr5BbRZLftwGD69orP60Fvmj4k6OpBQH0/ccGSPQ91UVPtMUu5JQluSWFK29v2gznOM7fD601bLNVOi7nMdog4URwD50PYR5xG6IxuOoIr7IxJbS5rsw5SWuLTukZKEuwW5kPdlhxY2usH7pVjny9TVw0TriNNfXHw61gZLTpB/3JNG9eWRq4293cnh0bFY7lDlKvXNIZhx+DNDjayh9hfCh4j9q04bCDE5sxqZnPUcWNteVmlnOHIO8Z46LqdtSVIBQQUnoa+qpfs91I3d7c2hRAXjG3PyqHVP7irmDmnQyF4pwpw0PmmOFajYrHQc80rfazqAssmGwvC3MtDnoB8x/ambLe7CK66fsJJFIrUeqeyu8hlFvjPKYVs7Z3k56n8yaXIHyTsjY3NXeIuttkLnNZEXONXoqc2y44D2bLih/lQT+lWZVtnsaUjxYkN5x6c6X5ASg/CkDCUn8j+NR06ru77zbLC2Wd6ggBpkDGTipOrr5cGr26xFmONtNIQhQScZVjJ/WtmIdjJZmRFjRWu5O3XRYoxh443OsnhDEaZvbg4gOAeeB+9TbdpO6puEZUlhKGkuJKiVjgA80EcuU9z55sg/+oRRTSDzz2o4gdfdWlO5SgpwngJPjT8V862F5Lm1R4P5QQ/LukDQD6IjfdNXa4XiVLbTH7NxeUbnwDj0odJ0ndI0Zch0xdjaSpQS8CcCg8pZflvuKJUVOKOSfM1o2J64APj30WHgxbI2AyCgP2+m6GWSBznHKb8/6Tv9lSkm1RQnvZ/MK5qX7S2HXbVJS1nK4ywnHUY5NVP2VXXsMxXTtcYcyoH7i++mleoXvsJSUcuJ5SPHxFeflY6pWblrs1eF2F143AtaeCK8lzZZi0LtBU6R2aX28k9B8Q/KujNNKQbaAn5wtW8H1/jFc+6ktSrTdXWAkhlwlbB8U56fTp+FMn2T3x2WjsJLhU62otqJ+0n7J+nSujjj2hixjNRVeV8/YrHg+4XwO33+iuc2b77aZKiACh3YB38Yrn+9tqVeZ62Wlqa7dXKUkgeWae+qIqIjKpbatoVytPdkAnNJ9q6S7fpyNPgrSFSZrwkBaQoFR5T+ST+NZMDLPFiXmrdoPA7n2WjGNjdG0XQ1O3kFp0JdVWq+tpUsoakYQe4Bf2T+31roSG8JMVt5PG8ZPPf4Vz4jVr6yDLt0GRjp/b24/CnNoS5IuNpS6ngLSFhPhnr+dPxHaMxWeRmUOFb3ZH9JeHLHRFjXXSJ6ic7O2OEnqoD6VzNId7WQ+8vkuOKX+JJrpDV/NpUCoIBJyo93B5pBuWq2obUsagiLKUkhIaPJ8OtNwU0ceLfn6AbE9UGMY58Ta8VqsLGb3a+3SUNuOhSVK4CgCf3GK1310v3mc4ftPq/WmFZtOtX3SFvQWzlthLgUj50KVySPrVal6EuSHCGJUdxI5y6ShQ9eDVwfFcO7EGSY5SLaL2Ou9/wlyYKURBrBd0fTZVOjWkZDEW7qflPNtNpjufE4raCccDNHbZ7OpclQ94kEjwjoJ/8AseKuFr9m0RnapcRtRBzmQoqOfSmYr4thpozHEC++g+5QwYGZrg51CuqS6DkDJGSM8c197FEdD+FdDxtHxGsf9ik+DbQFSjpeKftq/wDaP4oR8VxVd2H6uCb8hHzJ6JHKvUeFeLfOhHeG4yG5SNpSVY4Iwe/pT101dG7hAa2OhzCQUrB+dJ6GoMnR0F8YWlpf+tpJqKzZpNiCVQm09k3kjs8nA7+PCuPPO+JzJOyIrQm70/pbooh3ml411GlKH7QtLt3OGpxoYJO5KgPkX/BpYaOuZsWoC3LJayrs3N32FA8Z/wCunNdARn2LjFyMFKhhaD9k+FK/2j6OUtxUyGjc+BxjjtEjuPmK1xyRsaY3H/yk5/afx7FJlY8kSNHfb6hGfaJqBkafJbVyts7R95ZGAB495pXwvj0VckHnsZbTifIEAfzWmLboUmK24/fGo6gMFl5tRLZ8OvSjNttkBNkvDSbzHdbcSyVupQQG8KVgkZ5z+1OqPDMNuzOzNJNEbED2We5J36ChR58FUP4pueySbstZSVcNlaPzBH60vjZrZ/4iifVlX81ddARY8SHIRFnNzEl0lS2xgA4Txz6VPjeMidhQWXYN7FV8Pge2ajtRTI1O2HbWsH7wH48VzSsFtamz1QopOfEHB/SupLiz28F9tPzFJx61zbqiIYWoJqAnCXF9qn/Srn9c1pwBy4xzf3D2UxwzQggbH3TJ9k93Qm2NsuryWiWlnwGcpP4HH0pmrCNm8oCgkZHFI72YFpciYhZxuKM+madVvie6MdkXlvDuKu4eFc8h7MZNCBbbu+hOq1RkOgY871X0USFe460D3ghlZ8eh57q3KvMLO1tZdX4NpJNQI6xFlPwzG7dltW4EJBKN3OMUbjFCmgpDewHuKcGkYWSeQZQ4aeGv4TpWsabr1UL32Y7xGgLH+Z1QSKwWbq7yqS0znuSnJH40UFZrX8uXfreT6eyX2gGwCGe5T++5L/8AjTUd+XMt6kKlrbeYUcFQTtIo1QR0f1G7pRn+xF5V5qpGIj7IDsycxPX3Rxus27ZaprKrVJE2ICY6jhxsdB50TfbZucL4TlDicpUO6pLjaXGy2pIKCMEGhFo3QZr1ucPw53tHxBoDGIJMh/Q/0P4KvMXtzf8AQ9UmvaJYFW24GWhva26spdSPsr7iPI0KtwKNH3h3/vH2WvwOf/1Tj9oNqRPtzm5OQ6go/wBw5SaTbjqWdHR4yT/cenOF0eSQP5TW7CyvfGMM6yWuH03+ywYiJrXmXgg/Xb7oKDjGB500/ZNDLttcURkOOLUPoUj9qVgHUA9BT79mtu9ysjQUDkNgHjvPJrV8bPaRshH/AEfYJXw0ESOeOB7q6EcUqfaLbLbDdXMnWtUlII+NtZQtCCSeoI4BJpr0G1Nam7nbnELRvO0gp71A9a5+LjJqQXbenTlb2mwWnlIqNeLZa57M20Mym04KZDLy9wUk4OQcnmnTp6/JlQ2e0C1hSQptwJySk9M+dIG8Wx21XF2I8Cdpy2s9HE9xH70zPZff2xAaadILkdPZOp79o+VQ+nH0oviETY2x4qFxrYk66Ha/yk4SRznPgeADwPFMG5sqjqVcY6iHEpwtBGQsVvhSpLwSXI21JAO4OAitqZUZ9slLrakkYxkVDVBkNNqNtmKQnGUtqAUn6eFIILX9pFq0jYEfVaRRGV2hRYV4EUFhy0x8qmOSS+eClaCQPQAYqS1c0Kd7N1tbIPyKcGAqnMxcbgL0/wByhMbhspzq9ja1dyUk0L06j/Adsv53VlSj9akXCawzHWCoLUpJAQnknioNhlpZZ9zk/wBt1B43DG4UmSVgxTLOlH6mkQa7sjSOEigt4y1cYMhPCt2w+houSkAq3ceOaDPLFyuzKGjuajHcpQ6Z8KLHuBjDAdSRX1UhFOJOy3akwbb3A9onB+tINP8ARkyJqbq5MO2U4pptjAGDjJ9cj8hTq1zcm4cA7lAdmkuq+g4/M1z0pa3nC4Qd61FXHiSf5rTgYu2xEzgSAABY6jVZMXJ2bGDc67q36eRYLjdG40KzPrWBvU5IeJCQPLPjTxtMb3OC02B8WMq9aoPsv0v7kz7zKQC84Atfl91P060yugpMbGyTukaSQNBZvzKcC5sQa4UeaX1g14jis1g9K2KlQfaBpFF1jF1kbFp+JC8fIrvz5GlcNOahtj4eisq3p+0w5nP6V0YoBQKVdD1FVDVWlTMaU7BddZWnlJaVhSPTuI8jWJz58LYiAMZ3BF15eCt0UcxBdo4bFUfSGqy5MXEvjaDJQr4CsBAX/lPgr9aaDF/g9mAUuNjHy7cj8qQ98tc6HPS5fEuvNH4VSmgPiH4cEeBHjXrmzcrbHafh3KRIt7o/tvoWePIjPFX8oztA/CyNbn4qxfgePJCMS4NImaTX1/lPVeo4nbJQG3Dk8k4488daJFcSY18Sm3Wz3HBFc0QV3GVcmvc3nXJhzsJd+I4BOOfIHijKda3mNvZfQypxB2q3IwQfPFNfgsWx2S2vvcbf4IG4yFwzEFvqnkZNqgO4R2SFnqUI6euK2vot9xQMuNLI6KSoZHpSFvF71A04wp+SlkuNh1tDOMYPTNbo+otRCA5PSplcZtYQpbqR1PcPGk/K4kxgkMynYbeqb81DmIGawnUbPEGd8x4o+6XBXxIututMZaYuwlIz1wB5k0lBrO+PqS232AUo4AQ1k58q1XePe5DjbE6SqRLcG5MJo7igeK8YCfQ5/egGAkidlcWxk83ZpT5tr290F1fwEY1RdZ+rJbsO0NKfYQQp57OAs9w56JH51M0RoSV/UkyLgEFTYBQhKtwTn7R8+OBU/Q2ipqUpXOdUEBW4NpUQ2j16bj+VNKFFZhtdm0MeJ8TVtL3AwYc1FyeT118eqgYCRLKO/wADovuJGbjMpaaThKfxJrcQe6sprNbWtDQAOFCSTZXqwaE/8SWnt+x99R2m4J2hKjzu2+H3uKnRZjEqO2/HeQ404MoUnoqioobCkEZrGKEXPUtutsoQ3HHXpm3d7tFZU87t8SlIJArNo1DFushcdpicw8hG8olxFsnGcZG4DPWplIFqswJpbblZ4c9Kg82kKV1IHX18aqT2ilQFO+4pBjO57VhIyhfqk9D5irLd9S2y1SkRJDy3JjidyIsdpTrqh47UgmtUDVtqmTkwCt+LNWMojTI62VrHkFAZrLLgGyAkAi+n4TWz5SOfNK67aHW1ITItKzFeQoLS08CEhQ5GD1H51E1Fp6ZcG03FiLsllOJEdJSSs/eSc8+nWnAjUdofu7doMj/HOZKWHGVpJwCSfiA7ga23c2y2QHp09ptEdoblqDecDPlQNix0b2uElkbWNa6HqhcMM9rhlq+nXqktdtP3G5yra0ywppCIbaXHXBgNnvHr5VMn6dnzUxrZDQIttjdHHSCt5XeraP3pmz7nYrZbmri/GX7o8gLS6iOpSQD03Y6UahmI7EakxEthlxAcStIAykjIP4VTY8aMtuADdtL/AJ81ZEBLjRJPjwl7p3RIhIzEZX2qx8Ul0YP+0HoPSrXaNKQ4W5a0hS1HKiO8+Z6mpli1Bbb+265a5HapZXsXwQQfrUpu5R3Lo9bUOEyWWkurTtOEpUSBk9M8Go3Ad8vmcXE9URmFAMAA8FJKNre1v4MDAwOn0qvx5WoEXNqO7HS7GWUFb4QE7BhW8HnryjHoqiy7nETdG7Wt5PvjjReS137AQM/j+hrN0uLNsjGRIbeU2MlRaaK9o8SB3VvaMulJJ15UxIwK+qD6f1Ha9QsOO2qSHktK2rGMFJ7sjwNbLnfYFqeaZmuKSt1KlJAQTkAgH9RULSNKUBBFgqOxanRqC4XBwhKHozTDQB5ASVEnHccrqJA0hBhSIrzZKvdgkBKhkHCEpB8j8Gc9+TVmwK8QAnyq85VZAqDdLPfbJqedqPTzDM9uelHvUN1WxfwpCQUK6dAOD50W01rKFfJblvdZfgXJsZXDkp2q88eNT5My8szXkN2tp+ICOycRJws/CM7kkYHOR1oOzp6dcNYM6iuaGoqYrHZMMNK3qWSSdyz9en50ywW95Loh3dQf2cES9Z6ulyMGSl1tsZ6pRlzp5fCPwq+ybZAmvsPyojLrrB3NLWnJQevHh0qrT9N3G26kd1BppxlS5KdkyE+opS9/mSoZ2n6H8zRxideHC2lVpS3kjeVyRgDvIwOfyqpDmOYKRihTgqfqR1xn2tWVxlhchaIru1pCgCr4FeJx51M9oNxmv6Murb1mkx0KZ5cW62Qn4h3BWanXCwTZPtDtl7bDfucaO4heVfFuKVAYH1FEta2yTeNL3C3Qgj3h9sJRvOE5yOp+lGHjMw9KVZTT1HZt4uugmYPBL9vSgZ+9s4/PFVPT15emezCFDiKUidJWLe2DjKdxwVY8k5P0phWSMuFaIUV7HaMsIQrByMgAGqhprSEu26xuU18pFs7dciI2FZw4vqrGOCASPQ1THNog+atzSCCOdFoixW9He0GOwwkN2y7xktpHQIebAH0yAPrmiujXUOq1DqF5WGpU1YQpXQNMjswR9UmpHtAsD9/sfZ28pE+O4HoyyrbtUPPu9ajL05Ma0jatPRezDWEIuDhVypPzO445K1Zz6k1Zc1zQSdToVA0tJA2GyrFyizVwf+YDKVmcmSH22f8AyQ+EIx5jK/8AdTDM1i5afVNirCmn45WhQ7spNaLhpaxXFanZlsjuuKQGy4U/FtAwBny5oRpOxXWyW67Wd/s3IG5arertSVBKs5SrjjB5zk9T4VRc1w8vZQNcDXX3VXZhvaas1j1haWVbPcm0XSOjotogErwPA8+XXpmiWsrhHuMqzzIbiXGXojqkqHhubq56ct7kDTkC3y0oLjMZDToHIJAwfpVFc0Bcod5Wm2Otf0dKFqjsOLI7FS1JJSBjgcHpxzRhzXO7xQFpa3ui0w7unda5QytOGlEFCykggHvHNUzS8iS5pq03J1q4uSDC7dcpctRQtQbz8Sd2CCfKr5JQl2M62sZStBSRnHBFQrNDjwbFDhxW9kdphKEIJKsJA6ZPJpDTQTnCyqYtcpv2cJ1MLjLN19wE4umQvsyop3bS3nbt7sY6edFbeXb7qO7NTZMlEeE3HQyww+toArRvUslJBJJOOTgY9a3osdvTKVbw057k2Q4mN27nZgk5+XdjGfs9PKt95t0VMhVxaS4zLUgMqdZdW2VozwFBJAOMnBPTJx1o7tAqoZk116BFcmzCGNRKgdsH1IL7HZKXtO0jOCQM9fg69asLMiRbtcMWpqS89ClwFvlp5wrLKkKSkbVHnB3dCT0rbOsNtbtkZpqOptMV4yWih5aVB3arKyoHKidxzknOaJWm1Q4i1zWWlGU+hIceccU4tQAyBlRJA8qjiALUYLKEXEuXHWjdqkSZDMJuCX0tMPKaL69wGSpJCsJ8AR15rTqNMm1Rrbb4dwm9lPuTTK3lu7nG2yeUJXjIzjGScjxoxfbdFltNyXkK94jAqZdbcU2tBPBwUkHB8OlaG7bGuNoXHnB19G/tAXHllSVJIKSlWcpIPgRVDYFWdyFAkoVbNU2qBGkSlQ57bqH2XJC3ACkbgsKUSpJ4xwQDu5odpO9v22MtF2kvyG34hmx1uublfCopW2PT4Mf6qsNjt0Zcn+pOpW7MSlTSXnXVLKEbugyTjOBnHXAzWDYLWuPbWVxtzcF7fHBcX8J56nPxePOauxVFVRGqAadXcXUapj3aXIceYWhYAeUnsVKZDhSgjGACrH0r5sP9Uk23T1xjuzG0dih64PyZRWh9stZOEkq5JIORjgfSrXHtsREy5upawucU+8Her48ICR38cAdMVlu2xEWFu2paIiNsoaS3vV8gAAGc5P1NU5/go1hPKr1ovsgao7GdIzHuzRciMk4McoxhJ8NyClXrmtLEufZrxNnuSn37MZZjPsuKK/deElDiCeQnKiFD0Pcas93t0SXHbQ+zkMuNuNlKikpUDwQQQf5HFbWrfFQmYgNZRKcUt5KlFQUSADwTwMDoOKljdXRGloCyxNuunhLg3F5uczIdWw72pKHAlasIWOikkceXHhUrTT8i/sou8susMrb2MxUOkAc/EtRB5JI48B6midotsS12tqDBaLUZtJCUb1KwM+JJNfVjiMQbWzHioKGk52pKirHJ7zQk2CiaNV//2Q=="/>
          <p:cNvSpPr>
            <a:spLocks noChangeAspect="1" noChangeArrowheads="1"/>
          </p:cNvSpPr>
          <p:nvPr/>
        </p:nvSpPr>
        <p:spPr bwMode="auto">
          <a:xfrm>
            <a:off x="63500" y="-671513"/>
            <a:ext cx="1123950" cy="138112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6365058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40"/>
          <p:cNvSpPr txBox="1">
            <a:spLocks/>
          </p:cNvSpPr>
          <p:nvPr/>
        </p:nvSpPr>
        <p:spPr bwMode="auto">
          <a:xfrm rot="18805995">
            <a:off x="931764" y="2889935"/>
            <a:ext cx="63388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fr-BE" sz="9600" b="1" i="0" u="none" strike="noStrike" kern="0" cap="none" spc="0" normalizeH="0" baseline="0" noProof="0" dirty="0" smtClean="0">
                <a:ln>
                  <a:noFill/>
                </a:ln>
                <a:solidFill>
                  <a:schemeClr val="accent6">
                    <a:lumMod val="20000"/>
                    <a:lumOff val="80000"/>
                  </a:schemeClr>
                </a:solidFill>
                <a:effectLst/>
                <a:uLnTx/>
                <a:uFillTx/>
                <a:latin typeface="+mj-lt"/>
                <a:ea typeface="ＭＳ Ｐゴシック" charset="0"/>
                <a:cs typeface="+mj-cs"/>
              </a:rPr>
              <a:t>DRAFT</a:t>
            </a:r>
            <a:endParaRPr kumimoji="0" lang="en-US" sz="9600" b="1" i="0" u="none" strike="noStrike" kern="0" cap="none" spc="0" normalizeH="0" baseline="0" noProof="0" dirty="0" smtClean="0">
              <a:ln>
                <a:noFill/>
              </a:ln>
              <a:solidFill>
                <a:schemeClr val="accent6">
                  <a:lumMod val="20000"/>
                  <a:lumOff val="80000"/>
                </a:schemeClr>
              </a:solidFill>
              <a:effectLst/>
              <a:uLnTx/>
              <a:uFillTx/>
              <a:latin typeface="+mj-lt"/>
              <a:ea typeface="ＭＳ Ｐゴシック" charset="0"/>
              <a:cs typeface="+mj-cs"/>
            </a:endParaRPr>
          </a:p>
        </p:txBody>
      </p:sp>
      <p:sp>
        <p:nvSpPr>
          <p:cNvPr id="5124" name="Rectangle 41"/>
          <p:cNvSpPr>
            <a:spLocks noChangeArrowheads="1"/>
          </p:cNvSpPr>
          <p:nvPr/>
        </p:nvSpPr>
        <p:spPr bwMode="auto">
          <a:xfrm>
            <a:off x="147638" y="1820978"/>
            <a:ext cx="8682037" cy="622420"/>
          </a:xfrm>
          <a:prstGeom prst="rect">
            <a:avLst/>
          </a:prstGeom>
          <a:solidFill>
            <a:srgbClr val="EBF0FF"/>
          </a:solidFill>
          <a:ln w="9525" algn="ctr">
            <a:noFill/>
            <a:round/>
            <a:headEnd/>
            <a:tailEnd/>
          </a:ln>
        </p:spPr>
        <p:txBody>
          <a:bodyPr/>
          <a:lstStyle/>
          <a:p>
            <a:endParaRPr lang="en-US" dirty="0"/>
          </a:p>
        </p:txBody>
      </p:sp>
      <p:sp>
        <p:nvSpPr>
          <p:cNvPr id="16" name="Text Box 38"/>
          <p:cNvSpPr txBox="1">
            <a:spLocks noChangeArrowheads="1"/>
          </p:cNvSpPr>
          <p:nvPr/>
        </p:nvSpPr>
        <p:spPr bwMode="auto">
          <a:xfrm>
            <a:off x="2835220" y="6184328"/>
            <a:ext cx="2376308" cy="277756"/>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a:spAutoFit/>
          </a:bodyPr>
          <a:lstStyle/>
          <a:p>
            <a:pPr algn="ctr">
              <a:defRPr/>
            </a:pPr>
            <a:r>
              <a:rPr lang="en-GB" sz="1200" b="1" dirty="0">
                <a:latin typeface="Arial" charset="0"/>
                <a:ea typeface="ＭＳ Ｐゴシック" charset="-128"/>
              </a:rPr>
              <a:t>Work in progress or planned </a:t>
            </a:r>
          </a:p>
        </p:txBody>
      </p:sp>
      <p:sp>
        <p:nvSpPr>
          <p:cNvPr id="5152" name="Text Box 39"/>
          <p:cNvSpPr txBox="1">
            <a:spLocks noChangeArrowheads="1"/>
          </p:cNvSpPr>
          <p:nvPr/>
        </p:nvSpPr>
        <p:spPr bwMode="auto">
          <a:xfrm>
            <a:off x="263095" y="6184328"/>
            <a:ext cx="2376308" cy="277756"/>
          </a:xfrm>
          <a:prstGeom prst="rect">
            <a:avLst/>
          </a:prstGeom>
          <a:gradFill rotWithShape="0">
            <a:gsLst>
              <a:gs pos="0">
                <a:srgbClr val="92D9F6"/>
              </a:gs>
              <a:gs pos="50000">
                <a:srgbClr val="FFFFFF"/>
              </a:gs>
              <a:gs pos="100000">
                <a:srgbClr val="92D9F6"/>
              </a:gs>
            </a:gsLst>
            <a:lin ang="5400000" scaled="1"/>
          </a:gradFill>
          <a:ln w="3175">
            <a:solidFill>
              <a:srgbClr val="000A52"/>
            </a:solidFill>
            <a:miter lim="800000"/>
            <a:headEnd/>
            <a:tailEnd/>
          </a:ln>
        </p:spPr>
        <p:txBody>
          <a:bodyPr>
            <a:spAutoFit/>
          </a:bodyPr>
          <a:lstStyle/>
          <a:p>
            <a:pPr algn="ctr"/>
            <a:r>
              <a:rPr lang="en-GB" sz="1200" b="1" dirty="0">
                <a:ea typeface="ＭＳ Ｐゴシック"/>
                <a:cs typeface="ＭＳ Ｐゴシック"/>
              </a:rPr>
              <a:t>Work finalised or near closure</a:t>
            </a:r>
          </a:p>
        </p:txBody>
      </p:sp>
      <p:sp>
        <p:nvSpPr>
          <p:cNvPr id="5136" name="Line 11"/>
          <p:cNvSpPr>
            <a:spLocks noChangeShapeType="1"/>
          </p:cNvSpPr>
          <p:nvPr/>
        </p:nvSpPr>
        <p:spPr bwMode="auto">
          <a:xfrm flipV="1">
            <a:off x="257827" y="1580622"/>
            <a:ext cx="8609950" cy="0"/>
          </a:xfrm>
          <a:prstGeom prst="line">
            <a:avLst/>
          </a:prstGeom>
          <a:noFill/>
          <a:ln w="38100">
            <a:solidFill>
              <a:srgbClr val="F2632A"/>
            </a:solidFill>
            <a:round/>
            <a:headEnd type="stealth" w="med" len="lg"/>
            <a:tailEnd type="stealth" w="med" len="lg"/>
          </a:ln>
        </p:spPr>
        <p:txBody>
          <a:bodyPr/>
          <a:lstStyle/>
          <a:p>
            <a:endParaRPr lang="en-GB"/>
          </a:p>
        </p:txBody>
      </p:sp>
      <p:sp>
        <p:nvSpPr>
          <p:cNvPr id="5137" name="Text Box 13"/>
          <p:cNvSpPr txBox="1">
            <a:spLocks noChangeArrowheads="1"/>
          </p:cNvSpPr>
          <p:nvPr/>
        </p:nvSpPr>
        <p:spPr bwMode="auto">
          <a:xfrm>
            <a:off x="6761877" y="1576931"/>
            <a:ext cx="582211" cy="307777"/>
          </a:xfrm>
          <a:prstGeom prst="rect">
            <a:avLst/>
          </a:prstGeom>
          <a:noFill/>
          <a:ln w="9525">
            <a:noFill/>
            <a:miter lim="800000"/>
            <a:headEnd/>
            <a:tailEnd/>
          </a:ln>
        </p:spPr>
        <p:txBody>
          <a:bodyPr wrap="none">
            <a:spAutoFit/>
          </a:bodyPr>
          <a:lstStyle/>
          <a:p>
            <a:r>
              <a:rPr lang="en-GB" sz="1400" dirty="0" smtClean="0">
                <a:ea typeface="ＭＳ Ｐゴシック"/>
                <a:cs typeface="ＭＳ Ｐゴシック"/>
              </a:rPr>
              <a:t>2013</a:t>
            </a:r>
            <a:endParaRPr lang="en-GB" sz="1400" dirty="0">
              <a:ea typeface="ＭＳ Ｐゴシック"/>
              <a:cs typeface="ＭＳ Ｐゴシック"/>
            </a:endParaRPr>
          </a:p>
        </p:txBody>
      </p:sp>
      <p:sp>
        <p:nvSpPr>
          <p:cNvPr id="5138" name="Text Box 14"/>
          <p:cNvSpPr txBox="1">
            <a:spLocks noChangeArrowheads="1"/>
          </p:cNvSpPr>
          <p:nvPr/>
        </p:nvSpPr>
        <p:spPr bwMode="auto">
          <a:xfrm>
            <a:off x="1406428" y="1561752"/>
            <a:ext cx="3660871" cy="307777"/>
          </a:xfrm>
          <a:prstGeom prst="rect">
            <a:avLst/>
          </a:prstGeom>
          <a:noFill/>
          <a:ln w="9525">
            <a:noFill/>
            <a:miter lim="800000"/>
            <a:headEnd/>
            <a:tailEnd/>
          </a:ln>
        </p:spPr>
        <p:txBody>
          <a:bodyPr wrap="square">
            <a:spAutoFit/>
          </a:bodyPr>
          <a:lstStyle/>
          <a:p>
            <a:r>
              <a:rPr lang="en-GB" sz="1400" dirty="0" smtClean="0">
                <a:ea typeface="ＭＳ Ｐゴシック"/>
                <a:cs typeface="ＭＳ Ｐゴシック"/>
              </a:rPr>
              <a:t>2012                                         JUNE   JULY     </a:t>
            </a:r>
            <a:endParaRPr lang="en-GB" sz="1400" dirty="0">
              <a:ea typeface="ＭＳ Ｐゴシック"/>
              <a:cs typeface="ＭＳ Ｐゴシック"/>
            </a:endParaRPr>
          </a:p>
        </p:txBody>
      </p:sp>
      <p:sp>
        <p:nvSpPr>
          <p:cNvPr id="5140" name="Rectangle 11"/>
          <p:cNvSpPr>
            <a:spLocks noChangeArrowheads="1"/>
          </p:cNvSpPr>
          <p:nvPr/>
        </p:nvSpPr>
        <p:spPr bwMode="auto">
          <a:xfrm>
            <a:off x="186394" y="3706900"/>
            <a:ext cx="8686144" cy="258710"/>
          </a:xfrm>
          <a:prstGeom prst="rect">
            <a:avLst/>
          </a:prstGeom>
          <a:noFill/>
          <a:ln w="3175" algn="ctr">
            <a:noFill/>
            <a:round/>
            <a:headEnd/>
            <a:tailEnd/>
          </a:ln>
        </p:spPr>
        <p:txBody>
          <a:bodyPr>
            <a:spAutoFit/>
          </a:bodyPr>
          <a:lstStyle/>
          <a:p>
            <a:pPr>
              <a:tabLst>
                <a:tab pos="6464300" algn="r"/>
              </a:tabLst>
            </a:pPr>
            <a:endParaRPr lang="en-US"/>
          </a:p>
        </p:txBody>
      </p:sp>
      <p:cxnSp>
        <p:nvCxnSpPr>
          <p:cNvPr id="23" name="Straight Connector 22"/>
          <p:cNvCxnSpPr/>
          <p:nvPr/>
        </p:nvCxnSpPr>
        <p:spPr bwMode="auto">
          <a:xfrm rot="16200000" flipH="1">
            <a:off x="-339894" y="3934819"/>
            <a:ext cx="4205287" cy="9525"/>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bwMode="auto">
          <a:xfrm rot="16200000" flipH="1">
            <a:off x="4942698" y="3935615"/>
            <a:ext cx="4205287" cy="7938"/>
          </a:xfrm>
          <a:prstGeom prst="line">
            <a:avLst/>
          </a:prstGeom>
          <a:ln>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bwMode="auto">
          <a:xfrm rot="16200000" flipH="1">
            <a:off x="2319520" y="3953778"/>
            <a:ext cx="4222750" cy="19050"/>
          </a:xfrm>
          <a:prstGeom prst="line">
            <a:avLst/>
          </a:prstGeom>
          <a:ln>
            <a:prstDash val="sysDot"/>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3" name="Text Box 23"/>
          <p:cNvSpPr txBox="1">
            <a:spLocks noChangeArrowheads="1"/>
          </p:cNvSpPr>
          <p:nvPr/>
        </p:nvSpPr>
        <p:spPr bwMode="auto">
          <a:xfrm>
            <a:off x="2366211" y="3766757"/>
            <a:ext cx="4654061" cy="430887"/>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wrap="square">
            <a:spAutoFit/>
          </a:bodyPr>
          <a:lstStyle/>
          <a:p>
            <a:pPr algn="ctr">
              <a:tabLst>
                <a:tab pos="6464300" algn="r"/>
              </a:tabLst>
              <a:defRPr/>
            </a:pPr>
            <a:r>
              <a:rPr lang="en-GB" sz="1100" b="1" dirty="0" smtClean="0">
                <a:latin typeface="Arial" charset="0"/>
                <a:ea typeface="ＭＳ Ｐゴシック" charset="-128"/>
              </a:rPr>
              <a:t>TSD GLOBAL INTEROPERABILITY STANDARDS DEVELOPMENT: Messages, Data Model</a:t>
            </a:r>
            <a:endParaRPr lang="en-GB" sz="1100" b="1" dirty="0">
              <a:latin typeface="Arial" charset="0"/>
              <a:ea typeface="ＭＳ Ｐゴシック" charset="-128"/>
            </a:endParaRPr>
          </a:p>
        </p:txBody>
      </p:sp>
      <p:sp>
        <p:nvSpPr>
          <p:cNvPr id="31" name="Text Box 34"/>
          <p:cNvSpPr txBox="1">
            <a:spLocks noChangeArrowheads="1"/>
          </p:cNvSpPr>
          <p:nvPr/>
        </p:nvSpPr>
        <p:spPr bwMode="auto">
          <a:xfrm>
            <a:off x="190901" y="1851005"/>
            <a:ext cx="498647" cy="262607"/>
          </a:xfrm>
          <a:prstGeom prst="rect">
            <a:avLst/>
          </a:prstGeom>
          <a:gradFill rotWithShape="0">
            <a:gsLst>
              <a:gs pos="0">
                <a:srgbClr val="92D9F6"/>
              </a:gs>
              <a:gs pos="50000">
                <a:srgbClr val="FFFFFF"/>
              </a:gs>
              <a:gs pos="100000">
                <a:srgbClr val="92D9F6"/>
              </a:gs>
            </a:gsLst>
            <a:lin ang="5400000" scaled="1"/>
          </a:gradFill>
          <a:ln w="3175">
            <a:solidFill>
              <a:srgbClr val="000A52"/>
            </a:solidFill>
            <a:miter lim="800000"/>
            <a:headEnd/>
            <a:tailEnd/>
          </a:ln>
        </p:spPr>
        <p:txBody>
          <a:bodyPr wrap="square">
            <a:spAutoFit/>
          </a:bodyPr>
          <a:lstStyle/>
          <a:p>
            <a:pPr algn="ctr">
              <a:tabLst>
                <a:tab pos="6464300" algn="r"/>
              </a:tabLst>
            </a:pPr>
            <a:r>
              <a:rPr lang="en-GB" sz="1100" b="1" dirty="0" smtClean="0">
                <a:ea typeface="ＭＳ Ｐゴシック"/>
                <a:cs typeface="ＭＳ Ｐゴシック"/>
              </a:rPr>
              <a:t>POC</a:t>
            </a:r>
            <a:endParaRPr lang="en-GB" sz="1100" b="1" dirty="0">
              <a:ea typeface="ＭＳ Ｐゴシック"/>
              <a:cs typeface="ＭＳ Ｐゴシック"/>
            </a:endParaRPr>
          </a:p>
        </p:txBody>
      </p:sp>
      <p:sp>
        <p:nvSpPr>
          <p:cNvPr id="37" name="Text Box 34"/>
          <p:cNvSpPr txBox="1">
            <a:spLocks noChangeArrowheads="1"/>
          </p:cNvSpPr>
          <p:nvPr/>
        </p:nvSpPr>
        <p:spPr bwMode="auto">
          <a:xfrm>
            <a:off x="779489" y="2173573"/>
            <a:ext cx="974360" cy="270000"/>
          </a:xfrm>
          <a:prstGeom prst="rect">
            <a:avLst/>
          </a:prstGeom>
          <a:gradFill rotWithShape="0">
            <a:gsLst>
              <a:gs pos="0">
                <a:srgbClr val="92D9F6"/>
              </a:gs>
              <a:gs pos="50000">
                <a:srgbClr val="FFFFFF"/>
              </a:gs>
              <a:gs pos="100000">
                <a:srgbClr val="92D9F6"/>
              </a:gs>
            </a:gsLst>
            <a:lin ang="5400000" scaled="1"/>
          </a:gradFill>
          <a:ln w="3175">
            <a:solidFill>
              <a:srgbClr val="000A52"/>
            </a:solidFill>
            <a:miter lim="800000"/>
            <a:headEnd/>
            <a:tailEnd/>
          </a:ln>
        </p:spPr>
        <p:txBody>
          <a:bodyPr wrap="square">
            <a:spAutoFit/>
          </a:bodyPr>
          <a:lstStyle/>
          <a:p>
            <a:pPr algn="ctr">
              <a:tabLst>
                <a:tab pos="6464300" algn="r"/>
              </a:tabLst>
            </a:pPr>
            <a:r>
              <a:rPr lang="en-GB" sz="1100" b="1" dirty="0" smtClean="0">
                <a:ea typeface="ＭＳ Ｐゴシック"/>
                <a:cs typeface="ＭＳ Ｐゴシック"/>
              </a:rPr>
              <a:t>Ph. 1 Pilot</a:t>
            </a:r>
            <a:endParaRPr lang="en-GB" sz="1100" b="1" dirty="0">
              <a:ea typeface="ＭＳ Ｐゴシック"/>
              <a:cs typeface="ＭＳ Ｐゴシック"/>
            </a:endParaRPr>
          </a:p>
        </p:txBody>
      </p:sp>
      <p:sp>
        <p:nvSpPr>
          <p:cNvPr id="39" name="Text Box 38"/>
          <p:cNvSpPr txBox="1">
            <a:spLocks noChangeArrowheads="1"/>
          </p:cNvSpPr>
          <p:nvPr/>
        </p:nvSpPr>
        <p:spPr bwMode="auto">
          <a:xfrm>
            <a:off x="5401036" y="6201817"/>
            <a:ext cx="2376308" cy="277756"/>
          </a:xfrm>
          <a:prstGeom prst="rect">
            <a:avLst/>
          </a:prstGeom>
          <a:gradFill rotWithShape="0">
            <a:gsLst>
              <a:gs pos="0">
                <a:srgbClr val="0070C0"/>
              </a:gs>
              <a:gs pos="50000">
                <a:schemeClr val="bg1"/>
              </a:gs>
              <a:gs pos="100000">
                <a:srgbClr val="0070C0"/>
              </a:gs>
            </a:gsLst>
            <a:lin ang="5400000" scaled="1"/>
          </a:gradFill>
          <a:ln w="3175">
            <a:solidFill>
              <a:srgbClr val="000A52"/>
            </a:solidFill>
            <a:miter lim="800000"/>
            <a:headEnd/>
            <a:tailEnd/>
          </a:ln>
          <a:effectLst/>
        </p:spPr>
        <p:txBody>
          <a:bodyPr>
            <a:spAutoFit/>
          </a:bodyPr>
          <a:lstStyle/>
          <a:p>
            <a:pPr algn="ctr">
              <a:defRPr/>
            </a:pPr>
            <a:r>
              <a:rPr lang="en-GB" sz="1200" b="1" dirty="0">
                <a:latin typeface="Arial" charset="0"/>
                <a:ea typeface="ＭＳ Ｐゴシック" charset="-128"/>
              </a:rPr>
              <a:t>Work </a:t>
            </a:r>
            <a:r>
              <a:rPr lang="en-GB" sz="1200" b="1" dirty="0" smtClean="0">
                <a:latin typeface="Arial" charset="0"/>
                <a:ea typeface="ＭＳ Ｐゴシック" charset="-128"/>
              </a:rPr>
              <a:t>Proposed for Approval</a:t>
            </a:r>
            <a:endParaRPr lang="en-GB" sz="1200" b="1" dirty="0">
              <a:latin typeface="Arial" charset="0"/>
              <a:ea typeface="ＭＳ Ｐゴシック" charset="-128"/>
            </a:endParaRPr>
          </a:p>
        </p:txBody>
      </p:sp>
      <p:sp>
        <p:nvSpPr>
          <p:cNvPr id="41" name="Text Box 23"/>
          <p:cNvSpPr txBox="1">
            <a:spLocks noChangeArrowheads="1"/>
          </p:cNvSpPr>
          <p:nvPr/>
        </p:nvSpPr>
        <p:spPr bwMode="auto">
          <a:xfrm>
            <a:off x="1770529" y="5580529"/>
            <a:ext cx="2657455" cy="261610"/>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wrap="square">
            <a:spAutoFit/>
          </a:bodyPr>
          <a:lstStyle/>
          <a:p>
            <a:pPr algn="ctr">
              <a:tabLst>
                <a:tab pos="6464300" algn="r"/>
              </a:tabLst>
              <a:defRPr/>
            </a:pPr>
            <a:r>
              <a:rPr lang="en-GB" sz="1100" b="1" dirty="0" smtClean="0">
                <a:ea typeface="ＭＳ Ｐゴシック" charset="-128"/>
              </a:rPr>
              <a:t>GS1/</a:t>
            </a:r>
            <a:r>
              <a:rPr lang="en-GB" sz="1100" b="1" dirty="0" smtClean="0">
                <a:latin typeface="Arial" charset="0"/>
                <a:ea typeface="ＭＳ Ｐゴシック" charset="-128"/>
              </a:rPr>
              <a:t>CGF Phase 2 Proposal</a:t>
            </a:r>
            <a:endParaRPr lang="en-GB" sz="1100" b="1" dirty="0">
              <a:latin typeface="Arial" charset="0"/>
              <a:ea typeface="ＭＳ Ｐゴシック" charset="-128"/>
            </a:endParaRPr>
          </a:p>
        </p:txBody>
      </p:sp>
      <p:sp>
        <p:nvSpPr>
          <p:cNvPr id="46" name="Text Box 23"/>
          <p:cNvSpPr txBox="1">
            <a:spLocks noChangeArrowheads="1"/>
          </p:cNvSpPr>
          <p:nvPr/>
        </p:nvSpPr>
        <p:spPr bwMode="auto">
          <a:xfrm>
            <a:off x="1763081" y="2521630"/>
            <a:ext cx="1346595" cy="430887"/>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wrap="square">
            <a:spAutoFit/>
          </a:bodyPr>
          <a:lstStyle/>
          <a:p>
            <a:pPr algn="ctr">
              <a:tabLst>
                <a:tab pos="6464300" algn="r"/>
              </a:tabLst>
              <a:defRPr/>
            </a:pPr>
            <a:r>
              <a:rPr lang="en-GB" sz="1100" b="1" dirty="0" smtClean="0">
                <a:latin typeface="Arial" charset="0"/>
                <a:ea typeface="ＭＳ Ｐゴシック" charset="-128"/>
              </a:rPr>
              <a:t>Project Report (incl. Op. Model)</a:t>
            </a:r>
            <a:endParaRPr lang="en-GB" sz="1100" b="1" dirty="0">
              <a:latin typeface="Arial" charset="0"/>
              <a:ea typeface="ＭＳ Ｐゴシック" charset="-128"/>
            </a:endParaRPr>
          </a:p>
        </p:txBody>
      </p:sp>
      <p:sp>
        <p:nvSpPr>
          <p:cNvPr id="25" name="Text Box 2"/>
          <p:cNvSpPr txBox="1">
            <a:spLocks noChangeArrowheads="1"/>
          </p:cNvSpPr>
          <p:nvPr/>
        </p:nvSpPr>
        <p:spPr bwMode="auto">
          <a:xfrm>
            <a:off x="3913270" y="6611779"/>
            <a:ext cx="2013693" cy="246221"/>
          </a:xfrm>
          <a:prstGeom prst="rect">
            <a:avLst/>
          </a:prstGeom>
          <a:noFill/>
          <a:ln w="9525">
            <a:noFill/>
            <a:miter lim="800000"/>
            <a:headEnd/>
            <a:tailEnd/>
          </a:ln>
        </p:spPr>
        <p:txBody>
          <a:bodyPr wrap="none">
            <a:spAutoFit/>
          </a:bodyPr>
          <a:lstStyle/>
          <a:p>
            <a:r>
              <a:rPr lang="en-GB" sz="1000" dirty="0">
                <a:ea typeface="ＭＳ Ｐゴシック"/>
                <a:cs typeface="ＭＳ Ｐゴシック"/>
              </a:rPr>
              <a:t>Version </a:t>
            </a:r>
            <a:r>
              <a:rPr lang="en-GB" sz="1000" dirty="0" smtClean="0">
                <a:ea typeface="ＭＳ Ｐゴシック"/>
                <a:cs typeface="ＭＳ Ｐゴシック"/>
              </a:rPr>
              <a:t>001 </a:t>
            </a:r>
            <a:r>
              <a:rPr lang="en-GB" sz="1000" dirty="0">
                <a:ea typeface="ＭＳ Ｐゴシック"/>
                <a:cs typeface="ＭＳ Ｐゴシック"/>
              </a:rPr>
              <a:t>– </a:t>
            </a:r>
            <a:r>
              <a:rPr lang="en-GB" sz="1000" dirty="0" smtClean="0">
                <a:ea typeface="ＭＳ Ｐゴシック"/>
                <a:cs typeface="ＭＳ Ｐゴシック"/>
              </a:rPr>
              <a:t>Dec 2011 DRAFT</a:t>
            </a:r>
            <a:endParaRPr lang="en-GB" sz="1000" dirty="0">
              <a:ea typeface="ＭＳ Ｐゴシック"/>
              <a:cs typeface="ＭＳ Ｐゴシック"/>
            </a:endParaRPr>
          </a:p>
        </p:txBody>
      </p:sp>
      <p:sp>
        <p:nvSpPr>
          <p:cNvPr id="29" name="TextBox 28"/>
          <p:cNvSpPr txBox="1"/>
          <p:nvPr/>
        </p:nvSpPr>
        <p:spPr>
          <a:xfrm>
            <a:off x="1828800" y="533400"/>
            <a:ext cx="6477000" cy="523220"/>
          </a:xfrm>
          <a:prstGeom prst="rect">
            <a:avLst/>
          </a:prstGeom>
          <a:noFill/>
        </p:spPr>
        <p:txBody>
          <a:bodyPr wrap="square" rtlCol="0">
            <a:spAutoFit/>
          </a:bodyPr>
          <a:lstStyle/>
          <a:p>
            <a:r>
              <a:rPr lang="en-US" sz="2800" b="1" dirty="0" smtClean="0"/>
              <a:t>B2C TSD Implementation Plan</a:t>
            </a:r>
            <a:endParaRPr lang="en-US" sz="2800" b="1" dirty="0"/>
          </a:p>
        </p:txBody>
      </p:sp>
      <p:sp>
        <p:nvSpPr>
          <p:cNvPr id="34" name="Text Box 23"/>
          <p:cNvSpPr txBox="1">
            <a:spLocks noChangeArrowheads="1"/>
          </p:cNvSpPr>
          <p:nvPr/>
        </p:nvSpPr>
        <p:spPr bwMode="auto">
          <a:xfrm>
            <a:off x="3109676" y="3087008"/>
            <a:ext cx="1309925" cy="461665"/>
          </a:xfrm>
          <a:prstGeom prst="rect">
            <a:avLst/>
          </a:prstGeom>
          <a:gradFill rotWithShape="0">
            <a:gsLst>
              <a:gs pos="0">
                <a:srgbClr val="FF9900"/>
              </a:gs>
              <a:gs pos="50000">
                <a:schemeClr val="bg1"/>
              </a:gs>
              <a:gs pos="100000">
                <a:srgbClr val="FF9900"/>
              </a:gs>
            </a:gsLst>
            <a:lin ang="5400000" scaled="1"/>
          </a:gradFill>
          <a:ln w="3175">
            <a:solidFill>
              <a:srgbClr val="000A52"/>
            </a:solidFill>
            <a:miter lim="800000"/>
            <a:headEnd/>
            <a:tailEnd/>
          </a:ln>
          <a:effectLst/>
        </p:spPr>
        <p:txBody>
          <a:bodyPr wrap="square">
            <a:spAutoFit/>
          </a:bodyPr>
          <a:lstStyle/>
          <a:p>
            <a:pPr algn="ctr">
              <a:tabLst>
                <a:tab pos="6464300" algn="r"/>
              </a:tabLst>
              <a:defRPr/>
            </a:pPr>
            <a:r>
              <a:rPr lang="en-GB" sz="800" b="1" dirty="0" smtClean="0">
                <a:latin typeface="Arial" charset="0"/>
                <a:ea typeface="ＭＳ Ｐゴシック" charset="-128"/>
              </a:rPr>
              <a:t>LOCAL TSD SERVICES Using Global Data Model</a:t>
            </a:r>
          </a:p>
        </p:txBody>
      </p:sp>
      <p:sp>
        <p:nvSpPr>
          <p:cNvPr id="30" name="Text Box 38"/>
          <p:cNvSpPr txBox="1">
            <a:spLocks noChangeArrowheads="1"/>
          </p:cNvSpPr>
          <p:nvPr/>
        </p:nvSpPr>
        <p:spPr bwMode="auto">
          <a:xfrm>
            <a:off x="7050741" y="5263281"/>
            <a:ext cx="1690508" cy="415498"/>
          </a:xfrm>
          <a:prstGeom prst="rect">
            <a:avLst/>
          </a:prstGeom>
          <a:gradFill rotWithShape="0">
            <a:gsLst>
              <a:gs pos="0">
                <a:srgbClr val="0070C0"/>
              </a:gs>
              <a:gs pos="50000">
                <a:schemeClr val="bg1"/>
              </a:gs>
              <a:gs pos="100000">
                <a:srgbClr val="0070C0"/>
              </a:gs>
            </a:gsLst>
            <a:lin ang="5400000" scaled="1"/>
          </a:gradFill>
          <a:ln w="3175">
            <a:solidFill>
              <a:srgbClr val="000A52"/>
            </a:solidFill>
            <a:miter lim="800000"/>
            <a:headEnd/>
            <a:tailEnd/>
          </a:ln>
          <a:effectLst/>
        </p:spPr>
        <p:txBody>
          <a:bodyPr wrap="square">
            <a:spAutoFit/>
          </a:bodyPr>
          <a:lstStyle/>
          <a:p>
            <a:pPr algn="ctr">
              <a:defRPr/>
            </a:pPr>
            <a:r>
              <a:rPr lang="en-GB" sz="1050" b="1" dirty="0" smtClean="0">
                <a:latin typeface="Arial" charset="0"/>
                <a:ea typeface="ＭＳ Ｐゴシック" charset="-128"/>
              </a:rPr>
              <a:t>Global TSD Services: Certified Interoperable</a:t>
            </a:r>
            <a:endParaRPr lang="en-GB" sz="1050" b="1" dirty="0">
              <a:latin typeface="Arial" charset="0"/>
              <a:ea typeface="ＭＳ Ｐゴシック" charset="-128"/>
            </a:endParaRPr>
          </a:p>
        </p:txBody>
      </p:sp>
      <p:grpSp>
        <p:nvGrpSpPr>
          <p:cNvPr id="3" name="Group 2"/>
          <p:cNvGrpSpPr/>
          <p:nvPr/>
        </p:nvGrpSpPr>
        <p:grpSpPr>
          <a:xfrm>
            <a:off x="4922745" y="3017776"/>
            <a:ext cx="2008436" cy="348631"/>
            <a:chOff x="4922745" y="3043177"/>
            <a:chExt cx="2008436" cy="348631"/>
          </a:xfrm>
        </p:grpSpPr>
        <p:sp>
          <p:nvSpPr>
            <p:cNvPr id="28" name="Text Box 38"/>
            <p:cNvSpPr txBox="1">
              <a:spLocks noChangeArrowheads="1"/>
            </p:cNvSpPr>
            <p:nvPr/>
          </p:nvSpPr>
          <p:spPr bwMode="auto">
            <a:xfrm>
              <a:off x="5067299" y="3070926"/>
              <a:ext cx="1678925" cy="276999"/>
            </a:xfrm>
            <a:prstGeom prst="rect">
              <a:avLst/>
            </a:prstGeom>
            <a:noFill/>
            <a:ln w="3175">
              <a:noFill/>
              <a:miter lim="800000"/>
              <a:headEnd/>
              <a:tailEnd/>
            </a:ln>
            <a:effectLst/>
          </p:spPr>
          <p:txBody>
            <a:bodyPr wrap="square">
              <a:spAutoFit/>
            </a:bodyPr>
            <a:lstStyle/>
            <a:p>
              <a:pPr algn="ctr">
                <a:defRPr/>
              </a:pPr>
              <a:r>
                <a:rPr lang="en-GB" sz="1200" b="1" dirty="0" smtClean="0">
                  <a:latin typeface="Arial" charset="0"/>
                  <a:ea typeface="ＭＳ Ｐゴシック" charset="-128"/>
                </a:rPr>
                <a:t>TCGF Call to Action</a:t>
              </a:r>
              <a:endParaRPr lang="en-GB" sz="1200" b="1" dirty="0">
                <a:latin typeface="Arial" charset="0"/>
                <a:ea typeface="ＭＳ Ｐゴシック" charset="-128"/>
              </a:endParaRPr>
            </a:p>
          </p:txBody>
        </p:sp>
        <p:sp>
          <p:nvSpPr>
            <p:cNvPr id="2" name="Rectangular Callout 1"/>
            <p:cNvSpPr/>
            <p:nvPr/>
          </p:nvSpPr>
          <p:spPr bwMode="auto">
            <a:xfrm>
              <a:off x="4922745" y="3043177"/>
              <a:ext cx="2008436" cy="348631"/>
            </a:xfrm>
            <a:prstGeom prst="wedgeRectCallout">
              <a:avLst>
                <a:gd name="adj1" fmla="val -80794"/>
                <a:gd name="adj2" fmla="val 124428"/>
              </a:avLst>
            </a:prstGeom>
            <a:noFill/>
            <a:ln w="9525"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GB" sz="1800" b="0" i="0" u="none" strike="noStrike" cap="none" normalizeH="0" baseline="0" smtClean="0">
                <a:ln>
                  <a:noFill/>
                </a:ln>
                <a:solidFill>
                  <a:srgbClr val="002C6C"/>
                </a:solidFill>
                <a:effectLst/>
                <a:latin typeface="Arial" charset="0"/>
              </a:endParaRPr>
            </a:p>
          </p:txBody>
        </p:sp>
      </p:grpSp>
      <p:sp>
        <p:nvSpPr>
          <p:cNvPr id="33" name="Slide Number Placeholder 2"/>
          <p:cNvSpPr>
            <a:spLocks noGrp="1"/>
          </p:cNvSpPr>
          <p:nvPr>
            <p:ph type="sldNum" sz="quarter" idx="10"/>
          </p:nvPr>
        </p:nvSpPr>
        <p:spPr>
          <a:xfrm>
            <a:off x="8229600" y="6534150"/>
            <a:ext cx="914400" cy="323850"/>
          </a:xfrm>
        </p:spPr>
        <p:txBody>
          <a:bodyPr/>
          <a:lstStyle/>
          <a:p>
            <a:pPr>
              <a:defRPr/>
            </a:pPr>
            <a:fld id="{62EE3EDF-4D7E-4250-BF21-284D681E6191}" type="slidenum">
              <a:rPr lang="en-GB" smtClean="0"/>
              <a:pPr>
                <a:defRPr/>
              </a:pPr>
              <a:t>9</a:t>
            </a:fld>
            <a:endParaRPr lang="en-GB" dirty="0"/>
          </a:p>
        </p:txBody>
      </p:sp>
      <p:sp>
        <p:nvSpPr>
          <p:cNvPr id="32" name="Text Box 38"/>
          <p:cNvSpPr txBox="1">
            <a:spLocks noChangeArrowheads="1"/>
          </p:cNvSpPr>
          <p:nvPr/>
        </p:nvSpPr>
        <p:spPr bwMode="auto">
          <a:xfrm>
            <a:off x="4440420" y="4651729"/>
            <a:ext cx="1326718" cy="553998"/>
          </a:xfrm>
          <a:prstGeom prst="rect">
            <a:avLst/>
          </a:prstGeom>
          <a:gradFill rotWithShape="0">
            <a:gsLst>
              <a:gs pos="0">
                <a:srgbClr val="0070C0"/>
              </a:gs>
              <a:gs pos="50000">
                <a:schemeClr val="bg1"/>
              </a:gs>
              <a:gs pos="100000">
                <a:srgbClr val="0070C0"/>
              </a:gs>
            </a:gsLst>
            <a:lin ang="5400000" scaled="1"/>
          </a:gradFill>
          <a:ln w="3175">
            <a:solidFill>
              <a:srgbClr val="000A52"/>
            </a:solidFill>
            <a:miter lim="800000"/>
            <a:headEnd/>
            <a:tailEnd/>
          </a:ln>
          <a:effectLst/>
        </p:spPr>
        <p:txBody>
          <a:bodyPr wrap="square">
            <a:spAutoFit/>
          </a:bodyPr>
          <a:lstStyle/>
          <a:p>
            <a:pPr algn="ctr">
              <a:spcBef>
                <a:spcPts val="600"/>
              </a:spcBef>
              <a:defRPr/>
            </a:pPr>
            <a:r>
              <a:rPr lang="en-GB" sz="1000" b="1" dirty="0" smtClean="0">
                <a:latin typeface="Arial" charset="0"/>
                <a:ea typeface="ＭＳ Ｐゴシック" charset="-128"/>
              </a:rPr>
              <a:t>Prototype Global Interoperability Implementations</a:t>
            </a:r>
            <a:endParaRPr lang="en-GB" sz="1000" b="1" dirty="0">
              <a:latin typeface="Arial" charset="0"/>
              <a:ea typeface="ＭＳ Ｐゴシック" charset="-128"/>
            </a:endParaRPr>
          </a:p>
        </p:txBody>
      </p:sp>
      <p:sp>
        <p:nvSpPr>
          <p:cNvPr id="36" name="Up-Down Arrow 35"/>
          <p:cNvSpPr/>
          <p:nvPr/>
        </p:nvSpPr>
        <p:spPr bwMode="auto">
          <a:xfrm>
            <a:off x="4667003" y="4607626"/>
            <a:ext cx="484632" cy="1216152"/>
          </a:xfrm>
          <a:prstGeom prst="upDown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Arial" charset="0"/>
            </a:endParaRPr>
          </a:p>
        </p:txBody>
      </p:sp>
      <p:sp>
        <p:nvSpPr>
          <p:cNvPr id="40" name="Rectangle 39"/>
          <p:cNvSpPr/>
          <p:nvPr/>
        </p:nvSpPr>
        <p:spPr>
          <a:xfrm>
            <a:off x="2808756" y="4230922"/>
            <a:ext cx="1986441" cy="215444"/>
          </a:xfrm>
          <a:prstGeom prst="rect">
            <a:avLst/>
          </a:prstGeom>
        </p:spPr>
        <p:txBody>
          <a:bodyPr wrap="square">
            <a:spAutoFit/>
          </a:bodyPr>
          <a:lstStyle/>
          <a:p>
            <a:pPr algn="ctr">
              <a:defRPr/>
            </a:pPr>
            <a:r>
              <a:rPr lang="en-GB" sz="800" b="1" dirty="0" smtClean="0">
                <a:ea typeface="ＭＳ Ｐゴシック" charset="-128"/>
              </a:rPr>
              <a:t>Draft Spec for Prototype</a:t>
            </a:r>
            <a:endParaRPr lang="en-GB" sz="800" b="1" dirty="0">
              <a:ea typeface="ＭＳ Ｐゴシック" charset="-128"/>
            </a:endParaRPr>
          </a:p>
        </p:txBody>
      </p:sp>
      <p:sp>
        <p:nvSpPr>
          <p:cNvPr id="44" name="Rectangle 43"/>
          <p:cNvSpPr/>
          <p:nvPr/>
        </p:nvSpPr>
        <p:spPr>
          <a:xfrm>
            <a:off x="4124210" y="4279049"/>
            <a:ext cx="1986441" cy="215444"/>
          </a:xfrm>
          <a:prstGeom prst="rect">
            <a:avLst/>
          </a:prstGeom>
        </p:spPr>
        <p:txBody>
          <a:bodyPr wrap="square">
            <a:spAutoFit/>
          </a:bodyPr>
          <a:lstStyle/>
          <a:p>
            <a:pPr algn="ctr">
              <a:defRPr/>
            </a:pPr>
            <a:r>
              <a:rPr lang="en-GB" sz="800" b="1" dirty="0" smtClean="0">
                <a:ea typeface="ＭＳ Ｐゴシック" charset="-128"/>
              </a:rPr>
              <a:t>Submit learnings</a:t>
            </a:r>
            <a:endParaRPr lang="en-GB" sz="800" b="1" dirty="0">
              <a:ea typeface="ＭＳ Ｐゴシック" charset="-128"/>
            </a:endParaRPr>
          </a:p>
        </p:txBody>
      </p:sp>
      <p:sp>
        <p:nvSpPr>
          <p:cNvPr id="45" name="Right Arrow 44"/>
          <p:cNvSpPr/>
          <p:nvPr/>
        </p:nvSpPr>
        <p:spPr bwMode="auto">
          <a:xfrm rot="5400000">
            <a:off x="4299648" y="4349424"/>
            <a:ext cx="457199" cy="200527"/>
          </a:xfrm>
          <a:prstGeom prst="rightArrow">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Arial" charset="0"/>
            </a:endParaRPr>
          </a:p>
        </p:txBody>
      </p:sp>
      <p:sp>
        <p:nvSpPr>
          <p:cNvPr id="47" name="Right Arrow 46"/>
          <p:cNvSpPr/>
          <p:nvPr/>
        </p:nvSpPr>
        <p:spPr bwMode="auto">
          <a:xfrm rot="16200000">
            <a:off x="5486400" y="4323347"/>
            <a:ext cx="457199" cy="200527"/>
          </a:xfrm>
          <a:prstGeom prst="rightArrow">
            <a:avLst/>
          </a:prstGeom>
          <a:solidFill>
            <a:srgbClr val="00206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rgbClr val="002C6C"/>
              </a:solidFill>
              <a:effectLst/>
              <a:latin typeface="Arial" charset="0"/>
            </a:endParaRPr>
          </a:p>
        </p:txBody>
      </p:sp>
    </p:spTree>
    <p:extLst>
      <p:ext uri="{BB962C8B-B14F-4D97-AF65-F5344CB8AC3E}">
        <p14:creationId xmlns:p14="http://schemas.microsoft.com/office/powerpoint/2010/main" val="2875892251"/>
      </p:ext>
    </p:extLst>
  </p:cSld>
  <p:clrMapOvr>
    <a:masterClrMapping/>
  </p:clrMapOvr>
  <p:timing>
    <p:tnLst>
      <p:par>
        <p:cTn id="1" dur="indefinite" restart="never" nodeType="tmRoot"/>
      </p:par>
    </p:tnLst>
  </p:timing>
</p:sld>
</file>

<file path=ppt/theme/theme1.xml><?xml version="1.0" encoding="utf-8"?>
<a:theme xmlns:a="http://schemas.openxmlformats.org/drawingml/2006/main" name="GS1_PPT_Template_2011">
  <a:themeElements>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fontScheme name="GS1_PPT_Fi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lnDef>
  </a:objectDefaults>
  <a:extraClrSchemeLst>
    <a:extraClrScheme>
      <a:clrScheme name="GS1_PPT_Fi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S1_PPT_Fi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S1_PPT_Fi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S1_PPT_Fi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S1_PPT_Fi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S1_PPT_Fin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S1_PPT_Fi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S1_PPT_Fi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S1_PPT_Fi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S1_PPT_Fi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S1_PPT_Fi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S1_PPT_Final 13">
        <a:dk1>
          <a:srgbClr val="002C6C"/>
        </a:dk1>
        <a:lt1>
          <a:srgbClr val="FFFFFF"/>
        </a:lt1>
        <a:dk2>
          <a:srgbClr val="002C6C"/>
        </a:dk2>
        <a:lt2>
          <a:srgbClr val="808080"/>
        </a:lt2>
        <a:accent1>
          <a:srgbClr val="BBE0E3"/>
        </a:accent1>
        <a:accent2>
          <a:srgbClr val="333399"/>
        </a:accent2>
        <a:accent3>
          <a:srgbClr val="FFFFFF"/>
        </a:accent3>
        <a:accent4>
          <a:srgbClr val="00245B"/>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5163</TotalTime>
  <Words>642</Words>
  <Application>Microsoft Office PowerPoint</Application>
  <PresentationFormat>On-screen Show (4:3)</PresentationFormat>
  <Paragraphs>97</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GS1_PPT_Template_2011</vt:lpstr>
      <vt:lpstr>PowerPoint Presentation</vt:lpstr>
      <vt:lpstr>Business-to-Consumer (B2C) Trusted Source of Data  Global Project  Digital product information Consumers can Trust</vt:lpstr>
      <vt:lpstr>GS1 B2C Trusted Source of Data (TSD)</vt:lpstr>
      <vt:lpstr>B2C TSD – Project Overview</vt:lpstr>
      <vt:lpstr>Pilot Overview</vt:lpstr>
      <vt:lpstr>Phase 1 Global Pilot</vt:lpstr>
      <vt:lpstr>B2C TSD Global Architecture Vision</vt:lpstr>
      <vt:lpstr>Global Groups</vt:lpstr>
      <vt:lpstr>PowerPoint Presentation</vt:lpstr>
      <vt:lpstr>Next Steps</vt:lpstr>
      <vt:lpstr>Contact Details</vt:lpstr>
    </vt:vector>
  </TitlesOfParts>
  <Company>GS1</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christine.cecil</dc:creator>
  <cp:lastModifiedBy>Kennie Y Kwong</cp:lastModifiedBy>
  <cp:revision>212</cp:revision>
  <cp:lastPrinted>2012-03-29T13:04:44Z</cp:lastPrinted>
  <dcterms:created xsi:type="dcterms:W3CDTF">2011-08-02T09:34:59Z</dcterms:created>
  <dcterms:modified xsi:type="dcterms:W3CDTF">2012-10-29T10:32:20Z</dcterms:modified>
</cp:coreProperties>
</file>