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318" r:id="rId3"/>
    <p:sldId id="319" r:id="rId4"/>
    <p:sldId id="322" r:id="rId5"/>
    <p:sldId id="321" r:id="rId6"/>
    <p:sldId id="320" r:id="rId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56" autoAdjust="0"/>
    <p:restoredTop sz="87752" autoAdjust="0"/>
  </p:normalViewPr>
  <p:slideViewPr>
    <p:cSldViewPr>
      <p:cViewPr varScale="1">
        <p:scale>
          <a:sx n="67" d="100"/>
          <a:sy n="67" d="100"/>
        </p:scale>
        <p:origin x="-109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OMA-MC-2013-0014</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activitystrea.ms/specs/json/schema/activity-schema.html"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OMA-MC-2013-0014-</a:t>
            </a:r>
            <a:r>
              <a:rPr lang="fr-FR" sz="1600" dirty="0" err="1" smtClean="0"/>
              <a:t>INP_Social_Mobile_Code_format</a:t>
            </a:r>
            <a:r>
              <a:rPr lang="en-US" sz="2400" dirty="0" smtClean="0"/>
              <a:t/>
            </a:r>
            <a:br>
              <a:rPr lang="en-US" sz="2400" dirty="0" smtClean="0"/>
            </a:br>
            <a:r>
              <a:rPr lang="en-US" sz="1600" dirty="0" smtClean="0"/>
              <a:t/>
            </a:r>
            <a:br>
              <a:rPr lang="en-US" sz="1600" dirty="0" smtClean="0"/>
            </a:br>
            <a:r>
              <a:rPr lang="en-US" sz="3600" dirty="0" smtClean="0"/>
              <a:t>A Mobile Code format for encoding Social Activities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a:t>
            </a:r>
            <a:r>
              <a:rPr lang="en-US" altLang="zh-CN" b="1" dirty="0" smtClean="0">
                <a:latin typeface="Tahoma" pitchFamily="34" charset="0"/>
                <a:ea typeface="宋体"/>
                <a:cs typeface="宋体"/>
              </a:rPr>
              <a:t>MC</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13 Mar </a:t>
            </a:r>
            <a:r>
              <a:rPr lang="en-US" altLang="zh-CN" b="1" dirty="0" smtClean="0">
                <a:latin typeface="Tahoma" pitchFamily="34" charset="0"/>
                <a:ea typeface="宋体"/>
                <a:cs typeface="宋体"/>
              </a:rPr>
              <a:t>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t>
            </a:r>
            <a:r>
              <a:rPr lang="en-US" altLang="zh-CN" b="1" dirty="0" smtClean="0">
                <a:latin typeface="Tahoma" pitchFamily="34" charset="0"/>
                <a:ea typeface="宋体"/>
                <a:cs typeface="宋体"/>
              </a:rPr>
              <a:t>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a:t>
            </a:r>
            <a:r>
              <a:rPr lang="en-US" altLang="zh-CN" b="1" dirty="0" smtClean="0">
                <a:latin typeface="Tahoma" pitchFamily="34" charset="0"/>
                <a:ea typeface="宋体"/>
                <a:cs typeface="宋体"/>
              </a:rPr>
              <a:t>I</a:t>
            </a:r>
            <a:r>
              <a:rPr lang="en-US" altLang="zh-CN" b="1" dirty="0" smtClean="0">
                <a:latin typeface="Tahoma" pitchFamily="34" charset="0"/>
                <a:ea typeface="宋体"/>
                <a:cs typeface="宋体"/>
              </a:rPr>
              <a:t>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Overview</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fontScale="92500"/>
          </a:bodyPr>
          <a:lstStyle/>
          <a:p>
            <a:r>
              <a:rPr lang="en-GB" dirty="0" smtClean="0"/>
              <a:t>Social activities (e.g. </a:t>
            </a:r>
            <a:r>
              <a:rPr lang="en-GB" dirty="0" err="1" smtClean="0"/>
              <a:t>checkin</a:t>
            </a:r>
            <a:r>
              <a:rPr lang="en-GB" dirty="0" smtClean="0"/>
              <a:t> a place, like a brand, vote a talent, follow a user, win a badge, post a note, etc) are often triggered from an interaction o</a:t>
            </a:r>
            <a:r>
              <a:rPr lang="en-GB" dirty="0" smtClean="0"/>
              <a:t>n a website and/or within an application.</a:t>
            </a:r>
          </a:p>
          <a:p>
            <a:r>
              <a:rPr lang="en-GB" dirty="0" smtClean="0"/>
              <a:t>Mobile Codes are currently providing a set of formats to trigger </a:t>
            </a:r>
            <a:r>
              <a:rPr lang="en-GB" dirty="0" smtClean="0"/>
              <a:t>actions based on a real-world interaction.</a:t>
            </a:r>
          </a:p>
          <a:p>
            <a:pPr lvl="1"/>
            <a:r>
              <a:rPr lang="en-GB" dirty="0" smtClean="0">
                <a:ea typeface="Times New Roman" pitchFamily="18" charset="0"/>
                <a:cs typeface="Arial" charset="0"/>
              </a:rPr>
              <a:t>Social network types of actions are not yet addressed by Mobile Codes</a:t>
            </a:r>
          </a:p>
          <a:p>
            <a:r>
              <a:rPr lang="en-GB" dirty="0" smtClean="0">
                <a:ea typeface="Times New Roman" pitchFamily="18" charset="0"/>
                <a:cs typeface="Arial" charset="0"/>
              </a:rPr>
              <a:t>This </a:t>
            </a:r>
            <a:r>
              <a:rPr lang="en-GB" dirty="0" smtClean="0">
                <a:ea typeface="Times New Roman" pitchFamily="18" charset="0"/>
                <a:cs typeface="Arial" charset="0"/>
              </a:rPr>
              <a:t>proposal suggests to introduce a new format that allows to trigger social activities from Mobile Codes.</a:t>
            </a:r>
          </a:p>
          <a:p>
            <a:pPr marL="339725" lvl="2" indent="-111125"/>
            <a:r>
              <a:rPr lang="it-IT" sz="2200" dirty="0" err="1" smtClean="0">
                <a:solidFill>
                  <a:srgbClr val="480024"/>
                </a:solidFill>
                <a:ea typeface="Times New Roman" pitchFamily="18" charset="0"/>
                <a:cs typeface="Arial" charset="0"/>
              </a:rPr>
              <a:t>Solutions</a:t>
            </a:r>
            <a:r>
              <a:rPr lang="it-IT" sz="2200" dirty="0" smtClean="0">
                <a:solidFill>
                  <a:srgbClr val="480024"/>
                </a:solidFill>
                <a:ea typeface="Times New Roman" pitchFamily="18" charset="0"/>
                <a:cs typeface="Arial" charset="0"/>
              </a:rPr>
              <a:t> </a:t>
            </a:r>
            <a:r>
              <a:rPr lang="it-IT" sz="2200" dirty="0" err="1" smtClean="0">
                <a:solidFill>
                  <a:srgbClr val="480024"/>
                </a:solidFill>
                <a:ea typeface="Times New Roman" pitchFamily="18" charset="0"/>
                <a:cs typeface="Arial" charset="0"/>
              </a:rPr>
              <a:t>exist</a:t>
            </a:r>
            <a:r>
              <a:rPr lang="it-IT" sz="2200" dirty="0" smtClean="0">
                <a:solidFill>
                  <a:srgbClr val="480024"/>
                </a:solidFill>
                <a:ea typeface="Times New Roman" pitchFamily="18" charset="0"/>
                <a:cs typeface="Arial" charset="0"/>
              </a:rPr>
              <a:t> in the market </a:t>
            </a:r>
            <a:r>
              <a:rPr lang="it-IT" sz="2200" dirty="0" err="1" smtClean="0">
                <a:solidFill>
                  <a:srgbClr val="480024"/>
                </a:solidFill>
                <a:ea typeface="Times New Roman" pitchFamily="18" charset="0"/>
                <a:cs typeface="Arial" charset="0"/>
              </a:rPr>
              <a:t>but</a:t>
            </a:r>
            <a:r>
              <a:rPr lang="it-IT" sz="2200" dirty="0" smtClean="0">
                <a:solidFill>
                  <a:srgbClr val="480024"/>
                </a:solidFill>
                <a:ea typeface="Times New Roman" pitchFamily="18" charset="0"/>
                <a:cs typeface="Arial" charset="0"/>
              </a:rPr>
              <a:t> are </a:t>
            </a:r>
            <a:r>
              <a:rPr lang="it-IT" sz="2200" dirty="0" err="1" smtClean="0">
                <a:solidFill>
                  <a:srgbClr val="480024"/>
                </a:solidFill>
                <a:ea typeface="Times New Roman" pitchFamily="18" charset="0"/>
                <a:cs typeface="Arial" charset="0"/>
              </a:rPr>
              <a:t>proprietary</a:t>
            </a:r>
            <a:r>
              <a:rPr lang="it-IT" sz="2200" dirty="0" smtClean="0">
                <a:solidFill>
                  <a:srgbClr val="480024"/>
                </a:solidFill>
                <a:ea typeface="Times New Roman" pitchFamily="18" charset="0"/>
                <a:cs typeface="Arial" charset="0"/>
              </a:rPr>
              <a:t> and </a:t>
            </a:r>
            <a:r>
              <a:rPr lang="it-IT" sz="2200" dirty="0" err="1" smtClean="0">
                <a:solidFill>
                  <a:srgbClr val="480024"/>
                </a:solidFill>
                <a:ea typeface="Times New Roman" pitchFamily="18" charset="0"/>
                <a:cs typeface="Arial" charset="0"/>
              </a:rPr>
              <a:t>linked</a:t>
            </a:r>
            <a:r>
              <a:rPr lang="it-IT" sz="2200" dirty="0" smtClean="0">
                <a:solidFill>
                  <a:srgbClr val="480024"/>
                </a:solidFill>
                <a:ea typeface="Times New Roman" pitchFamily="18" charset="0"/>
                <a:cs typeface="Arial" charset="0"/>
              </a:rPr>
              <a:t> </a:t>
            </a:r>
            <a:r>
              <a:rPr lang="it-IT" sz="2200" dirty="0" err="1" smtClean="0">
                <a:solidFill>
                  <a:srgbClr val="480024"/>
                </a:solidFill>
                <a:ea typeface="Times New Roman" pitchFamily="18" charset="0"/>
                <a:cs typeface="Arial" charset="0"/>
              </a:rPr>
              <a:t>to</a:t>
            </a:r>
            <a:r>
              <a:rPr lang="it-IT" sz="2200" dirty="0" smtClean="0">
                <a:solidFill>
                  <a:srgbClr val="480024"/>
                </a:solidFill>
                <a:ea typeface="Times New Roman" pitchFamily="18" charset="0"/>
                <a:cs typeface="Arial" charset="0"/>
              </a:rPr>
              <a:t> a </a:t>
            </a:r>
            <a:r>
              <a:rPr lang="it-IT" sz="2200" dirty="0" err="1" smtClean="0">
                <a:solidFill>
                  <a:srgbClr val="480024"/>
                </a:solidFill>
                <a:ea typeface="Times New Roman" pitchFamily="18" charset="0"/>
                <a:cs typeface="Arial" charset="0"/>
              </a:rPr>
              <a:t>specific</a:t>
            </a:r>
            <a:r>
              <a:rPr lang="it-IT" sz="2200" dirty="0" smtClean="0">
                <a:solidFill>
                  <a:srgbClr val="480024"/>
                </a:solidFill>
                <a:ea typeface="Times New Roman" pitchFamily="18" charset="0"/>
                <a:cs typeface="Arial" charset="0"/>
              </a:rPr>
              <a:t> SN and/or </a:t>
            </a:r>
            <a:r>
              <a:rPr lang="it-IT" sz="2200" dirty="0" err="1" smtClean="0">
                <a:solidFill>
                  <a:srgbClr val="480024"/>
                </a:solidFill>
                <a:ea typeface="Times New Roman" pitchFamily="18" charset="0"/>
                <a:cs typeface="Arial" charset="0"/>
              </a:rPr>
              <a:t>activity</a:t>
            </a:r>
            <a:endParaRPr lang="it-IT" sz="2200" dirty="0" smtClean="0">
              <a:solidFill>
                <a:srgbClr val="480024"/>
              </a:solidFill>
              <a:ea typeface="Times New Roman" pitchFamily="18" charset="0"/>
              <a:cs typeface="Arial" charset="0"/>
            </a:endParaRPr>
          </a:p>
          <a:p>
            <a:r>
              <a:rPr lang="en-GB" dirty="0" smtClean="0">
                <a:ea typeface="Times New Roman" pitchFamily="18" charset="0"/>
                <a:cs typeface="Arial" charset="0"/>
              </a:rPr>
              <a:t>Possibly, this standard format may be still specified as part of MC1.0 release, without the need to wait for 2.0</a:t>
            </a:r>
          </a:p>
          <a:p>
            <a:pPr lvl="1"/>
            <a:r>
              <a:rPr lang="en-GB" dirty="0" smtClean="0">
                <a:ea typeface="Times New Roman" pitchFamily="18" charset="0"/>
                <a:cs typeface="Arial" charset="0"/>
              </a:rPr>
              <a:t>Also because it has no impact on the MC specification besides the format definition itself.</a:t>
            </a:r>
            <a:endParaRPr lang="en-GB" dirty="0" smtClean="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Proposal</a:t>
            </a:r>
            <a:r>
              <a:rPr lang="it-IT" dirty="0" smtClean="0"/>
              <a:t> (1/2)</a:t>
            </a:r>
            <a:endParaRPr lang="fr-FR" dirty="0"/>
          </a:p>
        </p:txBody>
      </p:sp>
      <p:sp>
        <p:nvSpPr>
          <p:cNvPr id="5" name="Segnaposto contenuto 4"/>
          <p:cNvSpPr>
            <a:spLocks noGrp="1"/>
          </p:cNvSpPr>
          <p:nvPr>
            <p:ph idx="1"/>
          </p:nvPr>
        </p:nvSpPr>
        <p:spPr>
          <a:xfrm>
            <a:off x="292100" y="996950"/>
            <a:ext cx="8778875" cy="5383212"/>
          </a:xfrm>
        </p:spPr>
        <p:txBody>
          <a:bodyPr/>
          <a:lstStyle/>
          <a:p>
            <a:r>
              <a:rPr lang="it-IT" sz="2000" dirty="0" smtClean="0"/>
              <a:t>The </a:t>
            </a:r>
            <a:r>
              <a:rPr lang="it-IT" sz="2000" dirty="0" err="1" smtClean="0"/>
              <a:t>proposed</a:t>
            </a:r>
            <a:r>
              <a:rPr lang="it-IT" sz="2000" dirty="0" smtClean="0"/>
              <a:t> format </a:t>
            </a:r>
            <a:r>
              <a:rPr lang="it-IT" sz="2000" dirty="0" err="1" smtClean="0"/>
              <a:t>is</a:t>
            </a:r>
            <a:r>
              <a:rPr lang="it-IT" sz="2000" dirty="0" smtClean="0"/>
              <a:t> </a:t>
            </a:r>
            <a:r>
              <a:rPr lang="it-IT" sz="2000" dirty="0" err="1" smtClean="0"/>
              <a:t>derived</a:t>
            </a:r>
            <a:r>
              <a:rPr lang="it-IT" sz="2000" dirty="0" smtClean="0"/>
              <a:t> </a:t>
            </a:r>
            <a:r>
              <a:rPr lang="it-IT" sz="2000" dirty="0" err="1" smtClean="0"/>
              <a:t>from</a:t>
            </a:r>
            <a:r>
              <a:rPr lang="it-IT" sz="2000" dirty="0" smtClean="0"/>
              <a:t> ActivityStreams data </a:t>
            </a:r>
            <a:r>
              <a:rPr lang="it-IT" sz="2000" dirty="0" err="1" smtClean="0"/>
              <a:t>model</a:t>
            </a:r>
            <a:r>
              <a:rPr lang="it-IT" sz="2000" dirty="0" smtClean="0"/>
              <a:t> (</a:t>
            </a:r>
            <a:r>
              <a:rPr lang="en-GB" sz="2000" u="sng" dirty="0" smtClean="0">
                <a:hlinkClick r:id="rId2"/>
              </a:rPr>
              <a:t>http://</a:t>
            </a:r>
            <a:r>
              <a:rPr lang="en-GB" sz="2000" u="sng" dirty="0" smtClean="0">
                <a:hlinkClick r:id="rId2"/>
              </a:rPr>
              <a:t>activitystrea.ms/specs/json/schema/activity-schema.html</a:t>
            </a:r>
            <a:r>
              <a:rPr lang="en-GB" sz="2000" u="sng" dirty="0" smtClean="0"/>
              <a:t>)</a:t>
            </a:r>
          </a:p>
          <a:p>
            <a:pPr lvl="1"/>
            <a:r>
              <a:rPr lang="en-US" sz="1800" dirty="0" smtClean="0"/>
              <a:t>“An {actor} {verb} an {object} [on a {target</a:t>
            </a:r>
            <a:r>
              <a:rPr lang="en-US" sz="1800" dirty="0" smtClean="0"/>
              <a:t>}]”</a:t>
            </a:r>
          </a:p>
          <a:p>
            <a:pPr lvl="1"/>
            <a:r>
              <a:rPr lang="en-US" sz="1800" dirty="0" smtClean="0"/>
              <a:t>“verbs” and “object” types are defined in AS and can be extended if needed.</a:t>
            </a:r>
          </a:p>
          <a:p>
            <a:r>
              <a:rPr lang="en-US" sz="2000" dirty="0" smtClean="0"/>
              <a:t>Although the native </a:t>
            </a:r>
            <a:r>
              <a:rPr lang="en-US" sz="2000" dirty="0" err="1" smtClean="0"/>
              <a:t>json</a:t>
            </a:r>
            <a:r>
              <a:rPr lang="en-US" sz="2000" dirty="0" smtClean="0"/>
              <a:t> representation may be useful, a new MESA (Social Activity) Recognizable Format is proposed to be more in line with other MC formats</a:t>
            </a:r>
            <a:endParaRPr lang="fr-FR" sz="2000" dirty="0"/>
          </a:p>
        </p:txBody>
      </p:sp>
      <p:graphicFrame>
        <p:nvGraphicFramePr>
          <p:cNvPr id="6" name="Tabella 5"/>
          <p:cNvGraphicFramePr>
            <a:graphicFrameLocks noGrp="1"/>
          </p:cNvGraphicFramePr>
          <p:nvPr/>
        </p:nvGraphicFramePr>
        <p:xfrm>
          <a:off x="338137" y="3028148"/>
          <a:ext cx="8610599" cy="3379002"/>
        </p:xfrm>
        <a:graphic>
          <a:graphicData uri="http://schemas.openxmlformats.org/drawingml/2006/table">
            <a:tbl>
              <a:tblPr/>
              <a:tblGrid>
                <a:gridCol w="1765054"/>
                <a:gridCol w="2146687"/>
                <a:gridCol w="4698858"/>
              </a:tblGrid>
              <a:tr h="414492">
                <a:tc>
                  <a:txBody>
                    <a:bodyPr/>
                    <a:lstStyle/>
                    <a:p>
                      <a:pPr algn="ctr">
                        <a:spcBef>
                          <a:spcPts val="100"/>
                        </a:spcBef>
                        <a:spcAft>
                          <a:spcPts val="100"/>
                        </a:spcAft>
                      </a:pPr>
                      <a:r>
                        <a:rPr lang="en-US" sz="1400" b="1" dirty="0">
                          <a:latin typeface="Times New Roman"/>
                          <a:ea typeface="Times New Roman"/>
                        </a:rPr>
                        <a:t>Property</a:t>
                      </a:r>
                      <a:endParaRPr lang="fr-FR" sz="14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b="1" dirty="0">
                          <a:latin typeface="Times New Roman"/>
                          <a:ea typeface="Times New Roman"/>
                        </a:rPr>
                        <a:t>Number of Property-Value</a:t>
                      </a:r>
                      <a:endParaRPr lang="fr-FR" sz="14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b="1" dirty="0">
                          <a:latin typeface="Times New Roman"/>
                          <a:ea typeface="Times New Roman"/>
                        </a:rPr>
                        <a:t>Semantic Description</a:t>
                      </a:r>
                      <a:endParaRPr lang="fr-FR" sz="14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705">
                <a:tc>
                  <a:txBody>
                    <a:bodyPr/>
                    <a:lstStyle/>
                    <a:p>
                      <a:pPr>
                        <a:spcBef>
                          <a:spcPts val="100"/>
                        </a:spcBef>
                        <a:spcAft>
                          <a:spcPts val="100"/>
                        </a:spcAft>
                      </a:pPr>
                      <a:r>
                        <a:rPr lang="en-US" sz="1600">
                          <a:latin typeface="Times New Roman"/>
                          <a:ea typeface="Times New Roman"/>
                        </a:rPr>
                        <a:t>TITLE</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A title associated with the MESA, e.g., a preconfigured text</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VERB</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dirty="0">
                          <a:latin typeface="Times New Roman"/>
                          <a:ea typeface="Times New Roman"/>
                        </a:rPr>
                        <a:t>The “verb” associated with the </a:t>
                      </a:r>
                      <a:r>
                        <a:rPr lang="en-US" sz="1600" dirty="0" smtClean="0">
                          <a:latin typeface="Times New Roman"/>
                          <a:ea typeface="Times New Roman"/>
                        </a:rPr>
                        <a:t>MESA</a:t>
                      </a:r>
                      <a:endParaRPr lang="fr-FR"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OID</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The id of the object associated with the MESA</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OTYPE</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The object type of the object associated with the MESA</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OURL</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dirty="0" smtClean="0">
                          <a:latin typeface="Times New Roman"/>
                          <a:ea typeface="Times New Roman"/>
                        </a:rPr>
                        <a:t>1</a:t>
                      </a:r>
                      <a:endParaRPr lang="fr-FR"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dirty="0">
                          <a:latin typeface="Times New Roman"/>
                          <a:ea typeface="Times New Roman"/>
                        </a:rPr>
                        <a:t>A URL associated with the object of the MESA</a:t>
                      </a:r>
                      <a:endParaRPr lang="fr-FR"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TID</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The id of the target associated with the MESA</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TTYPE</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1</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a:latin typeface="Times New Roman"/>
                          <a:ea typeface="Times New Roman"/>
                        </a:rPr>
                        <a:t>The object type of the target associated with the MESA</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86">
                <a:tc>
                  <a:txBody>
                    <a:bodyPr/>
                    <a:lstStyle/>
                    <a:p>
                      <a:pPr>
                        <a:spcBef>
                          <a:spcPts val="100"/>
                        </a:spcBef>
                        <a:spcAft>
                          <a:spcPts val="100"/>
                        </a:spcAft>
                      </a:pPr>
                      <a:r>
                        <a:rPr lang="en-US" sz="1600">
                          <a:latin typeface="Times New Roman"/>
                          <a:ea typeface="Times New Roman"/>
                        </a:rPr>
                        <a:t>TURL</a:t>
                      </a:r>
                      <a:endParaRPr lang="fr-FR"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dirty="0" smtClean="0">
                          <a:latin typeface="Times New Roman"/>
                          <a:ea typeface="Times New Roman"/>
                        </a:rPr>
                        <a:t>1</a:t>
                      </a:r>
                      <a:endParaRPr lang="fr-FR"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600" dirty="0">
                          <a:latin typeface="Times New Roman"/>
                          <a:ea typeface="Times New Roman"/>
                        </a:rPr>
                        <a:t>A URL associated with the target of the MESA.</a:t>
                      </a:r>
                      <a:endParaRPr lang="fr-FR"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Proposal</a:t>
            </a:r>
            <a:r>
              <a:rPr lang="it-IT" dirty="0" smtClean="0"/>
              <a:t> </a:t>
            </a:r>
            <a:r>
              <a:rPr lang="it-IT" dirty="0" smtClean="0"/>
              <a:t>(2/</a:t>
            </a:r>
            <a:r>
              <a:rPr lang="it-IT" dirty="0" err="1" smtClean="0"/>
              <a:t>2</a:t>
            </a:r>
            <a:r>
              <a:rPr lang="it-IT" dirty="0" smtClean="0"/>
              <a:t>)</a:t>
            </a:r>
            <a:endParaRPr lang="fr-FR" dirty="0"/>
          </a:p>
        </p:txBody>
      </p:sp>
      <p:graphicFrame>
        <p:nvGraphicFramePr>
          <p:cNvPr id="6" name="Segnaposto contenuto 5"/>
          <p:cNvGraphicFramePr>
            <a:graphicFrameLocks noGrp="1"/>
          </p:cNvGraphicFramePr>
          <p:nvPr>
            <p:ph idx="1"/>
          </p:nvPr>
        </p:nvGraphicFramePr>
        <p:xfrm>
          <a:off x="414337" y="1149351"/>
          <a:ext cx="8763000" cy="5257799"/>
        </p:xfrm>
        <a:graphic>
          <a:graphicData uri="http://schemas.openxmlformats.org/drawingml/2006/table">
            <a:tbl>
              <a:tblPr/>
              <a:tblGrid>
                <a:gridCol w="1937635"/>
                <a:gridCol w="1879449"/>
                <a:gridCol w="4945916"/>
              </a:tblGrid>
              <a:tr h="169607">
                <a:tc>
                  <a:txBody>
                    <a:bodyPr/>
                    <a:lstStyle/>
                    <a:p>
                      <a:pPr algn="ctr">
                        <a:spcBef>
                          <a:spcPts val="100"/>
                        </a:spcBef>
                        <a:spcAft>
                          <a:spcPts val="100"/>
                        </a:spcAft>
                      </a:pPr>
                      <a:r>
                        <a:rPr lang="en-US" sz="1100" b="1">
                          <a:latin typeface="Times New Roman"/>
                          <a:ea typeface="Times New Roman"/>
                        </a:rPr>
                        <a:t>Property</a:t>
                      </a:r>
                      <a:endParaRPr lang="fr-FR" sz="1100" b="1">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100" b="1">
                          <a:latin typeface="Times New Roman"/>
                          <a:ea typeface="Times New Roman"/>
                        </a:rPr>
                        <a:t>Actionable String</a:t>
                      </a:r>
                      <a:endParaRPr lang="fr-FR" sz="1100" b="1">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100" b="1">
                          <a:latin typeface="Times New Roman"/>
                          <a:ea typeface="Times New Roman"/>
                        </a:rPr>
                        <a:t>Description</a:t>
                      </a:r>
                      <a:endParaRPr lang="fr-FR" sz="1100" b="1">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258">
                <a:tc>
                  <a:txBody>
                    <a:bodyPr/>
                    <a:lstStyle/>
                    <a:p>
                      <a:pPr>
                        <a:spcBef>
                          <a:spcPts val="100"/>
                        </a:spcBef>
                        <a:spcAft>
                          <a:spcPts val="100"/>
                        </a:spcAft>
                      </a:pPr>
                      <a:r>
                        <a:rPr lang="en-US" sz="1200">
                          <a:latin typeface="Times New Roman"/>
                          <a:ea typeface="Times New Roman"/>
                        </a:rPr>
                        <a:t>MESA</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Yes</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“MESA” may be displayed using any string that may be familiar to users in the desired language. If this is selected, the data in the MESA is to be prompted to the user for performing the related social activity by appropriate application(s). </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OID</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The id of the “object” associated with the MESA is displayed.</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OTYPE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The “objectType” of the “object” associated with the MESA is displayed, and/or used to display a specific user interface.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258">
                <a:tc>
                  <a:txBody>
                    <a:bodyPr/>
                    <a:lstStyle/>
                    <a:p>
                      <a:pPr>
                        <a:spcBef>
                          <a:spcPts val="100"/>
                        </a:spcBef>
                        <a:spcAft>
                          <a:spcPts val="100"/>
                        </a:spcAft>
                      </a:pPr>
                      <a:r>
                        <a:rPr lang="en-US" sz="1200">
                          <a:latin typeface="Times New Roman"/>
                          <a:ea typeface="Times New Roman"/>
                        </a:rPr>
                        <a:t>OURL</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Yes</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A URL associated with the “object” of the MESA is displayed. If the actionable link is selected instead of MESA, the user is presented application(s) that may be invoked, e.g., a web browser to access the page designated by the URL. Details are specified in Section 7.2.1.</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TID</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The id of the “target” associated with the MESA is displayed.</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TTYPE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The “objectType” of the “target” associated with the MESA is displayed, and/or used to display a specific user interface.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258">
                <a:tc>
                  <a:txBody>
                    <a:bodyPr/>
                    <a:lstStyle/>
                    <a:p>
                      <a:pPr>
                        <a:spcBef>
                          <a:spcPts val="100"/>
                        </a:spcBef>
                        <a:spcAft>
                          <a:spcPts val="100"/>
                        </a:spcAft>
                      </a:pPr>
                      <a:r>
                        <a:rPr lang="en-US" sz="1200">
                          <a:latin typeface="Times New Roman"/>
                          <a:ea typeface="Times New Roman"/>
                        </a:rPr>
                        <a:t>TURL</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Yes</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A URL associated with the “target” of the MESA is displayed. If the actionable link is selected instead of MESA, the user is presented application(s) that may be invoked, e.g., a web browser to access the page designated by the URL. Details are specified in Section 7.2.1.</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VERB</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The ”verb” of the social activity associated with the MESA is displayed, and/or used to display a specific user interface.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903">
                <a:tc>
                  <a:txBody>
                    <a:bodyPr/>
                    <a:lstStyle/>
                    <a:p>
                      <a:pPr>
                        <a:spcBef>
                          <a:spcPts val="100"/>
                        </a:spcBef>
                        <a:spcAft>
                          <a:spcPts val="100"/>
                        </a:spcAft>
                      </a:pPr>
                      <a:r>
                        <a:rPr lang="en-US" sz="1200">
                          <a:latin typeface="Times New Roman"/>
                          <a:ea typeface="Times New Roman"/>
                        </a:rPr>
                        <a:t>TITLE</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a:latin typeface="Times New Roman"/>
                          <a:ea typeface="Times New Roman"/>
                        </a:rPr>
                        <a:t>No</a:t>
                      </a:r>
                      <a:endParaRPr lang="fr-F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200" dirty="0">
                          <a:latin typeface="Times New Roman"/>
                          <a:ea typeface="Times New Roman"/>
                        </a:rPr>
                        <a:t>A preconfigured text associated with the MESA is displayed.</a:t>
                      </a:r>
                      <a:endParaRPr lang="fr-FR"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Examples</a:t>
            </a:r>
            <a:endParaRPr lang="fr-FR" dirty="0"/>
          </a:p>
        </p:txBody>
      </p:sp>
      <p:sp>
        <p:nvSpPr>
          <p:cNvPr id="6" name="Segnaposto contenuto 5"/>
          <p:cNvSpPr>
            <a:spLocks noGrp="1"/>
          </p:cNvSpPr>
          <p:nvPr>
            <p:ph sz="half" idx="1"/>
          </p:nvPr>
        </p:nvSpPr>
        <p:spPr>
          <a:xfrm>
            <a:off x="292099" y="996950"/>
            <a:ext cx="3475038" cy="5383212"/>
          </a:xfrm>
        </p:spPr>
        <p:txBody>
          <a:bodyPr/>
          <a:lstStyle/>
          <a:p>
            <a:r>
              <a:rPr lang="en-US" sz="1300" b="1" dirty="0" smtClean="0"/>
              <a:t>Check-in a </a:t>
            </a:r>
            <a:r>
              <a:rPr lang="en-US" sz="1300" b="1" dirty="0" smtClean="0"/>
              <a:t>place</a:t>
            </a:r>
            <a:endParaRPr lang="fr-FR" sz="1300" dirty="0" smtClean="0"/>
          </a:p>
          <a:p>
            <a:pPr>
              <a:buNone/>
            </a:pPr>
            <a:r>
              <a:rPr lang="en-US" sz="1300" b="1" dirty="0" smtClean="0">
                <a:solidFill>
                  <a:schemeClr val="tx1"/>
                </a:solidFill>
              </a:rPr>
              <a:t>MESA: </a:t>
            </a:r>
            <a:endParaRPr lang="fr-FR" sz="1300" dirty="0" smtClean="0">
              <a:solidFill>
                <a:schemeClr val="tx1"/>
              </a:solidFill>
            </a:endParaRPr>
          </a:p>
          <a:p>
            <a:pPr>
              <a:buNone/>
            </a:pPr>
            <a:r>
              <a:rPr lang="en-US" sz="1300" b="1" dirty="0" smtClean="0">
                <a:solidFill>
                  <a:schemeClr val="tx1"/>
                </a:solidFill>
              </a:rPr>
              <a:t>TITLE:I like this place!;</a:t>
            </a:r>
            <a:endParaRPr lang="fr-FR" sz="1300" dirty="0" smtClean="0">
              <a:solidFill>
                <a:schemeClr val="tx1"/>
              </a:solidFill>
            </a:endParaRPr>
          </a:p>
          <a:p>
            <a:pPr>
              <a:buNone/>
            </a:pPr>
            <a:r>
              <a:rPr lang="en-US" sz="1300" b="1" dirty="0" err="1" smtClean="0">
                <a:solidFill>
                  <a:schemeClr val="tx1"/>
                </a:solidFill>
              </a:rPr>
              <a:t>VERB:checkin</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OID:http</a:t>
            </a:r>
            <a:r>
              <a:rPr lang="en-US" sz="1300" b="1" dirty="0" smtClean="0">
                <a:solidFill>
                  <a:schemeClr val="tx1"/>
                </a:solidFill>
              </a:rPr>
              <a:t>\://example.com/places/943;</a:t>
            </a:r>
            <a:endParaRPr lang="fr-FR" sz="1300" dirty="0" smtClean="0">
              <a:solidFill>
                <a:schemeClr val="tx1"/>
              </a:solidFill>
            </a:endParaRPr>
          </a:p>
          <a:p>
            <a:pPr>
              <a:buNone/>
            </a:pPr>
            <a:r>
              <a:rPr lang="en-US" sz="1300" b="1" dirty="0" err="1" smtClean="0">
                <a:solidFill>
                  <a:schemeClr val="tx1"/>
                </a:solidFill>
              </a:rPr>
              <a:t>OTYPE:place</a:t>
            </a:r>
            <a:r>
              <a:rPr lang="en-US" sz="1300" b="1" dirty="0" smtClean="0">
                <a:solidFill>
                  <a:schemeClr val="tx1"/>
                </a:solidFill>
              </a:rPr>
              <a:t>;</a:t>
            </a:r>
            <a:endParaRPr lang="fr-FR" sz="1300" dirty="0" smtClean="0">
              <a:solidFill>
                <a:schemeClr val="tx1"/>
              </a:solidFill>
            </a:endParaRPr>
          </a:p>
          <a:p>
            <a:pPr>
              <a:buNone/>
            </a:pPr>
            <a:r>
              <a:rPr lang="en-US" sz="1300" b="1" dirty="0" smtClean="0">
                <a:solidFill>
                  <a:schemeClr val="tx1"/>
                </a:solidFill>
              </a:rPr>
              <a:t>;</a:t>
            </a:r>
          </a:p>
          <a:p>
            <a:pPr>
              <a:buNone/>
            </a:pPr>
            <a:endParaRPr lang="fr-FR" sz="1300" dirty="0" smtClean="0">
              <a:solidFill>
                <a:schemeClr val="tx1"/>
              </a:solidFill>
            </a:endParaRPr>
          </a:p>
          <a:p>
            <a:r>
              <a:rPr lang="en-US" sz="1300" b="1" dirty="0" smtClean="0"/>
              <a:t>Share a link</a:t>
            </a:r>
            <a:endParaRPr lang="fr-FR" sz="1300" b="1" dirty="0" smtClean="0"/>
          </a:p>
          <a:p>
            <a:pPr>
              <a:buNone/>
            </a:pPr>
            <a:r>
              <a:rPr lang="en-US" sz="1300" b="1" dirty="0" smtClean="0">
                <a:solidFill>
                  <a:schemeClr val="tx1"/>
                </a:solidFill>
              </a:rPr>
              <a:t>MESA: </a:t>
            </a:r>
            <a:endParaRPr lang="fr-FR" sz="1300" dirty="0" smtClean="0">
              <a:solidFill>
                <a:schemeClr val="tx1"/>
              </a:solidFill>
            </a:endParaRPr>
          </a:p>
          <a:p>
            <a:pPr>
              <a:buNone/>
            </a:pPr>
            <a:r>
              <a:rPr lang="en-US" sz="1300" b="1" dirty="0" err="1" smtClean="0">
                <a:solidFill>
                  <a:schemeClr val="tx1"/>
                </a:solidFill>
              </a:rPr>
              <a:t>VERB:share</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OTYPE:bookmark</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OURL:http</a:t>
            </a:r>
            <a:r>
              <a:rPr lang="en-US" sz="1300" b="1" dirty="0" smtClean="0">
                <a:solidFill>
                  <a:schemeClr val="tx1"/>
                </a:solidFill>
              </a:rPr>
              <a:t>\://example.com/event/</a:t>
            </a:r>
            <a:r>
              <a:rPr lang="en-US" sz="1300" b="1" dirty="0" err="1" smtClean="0">
                <a:solidFill>
                  <a:schemeClr val="tx1"/>
                </a:solidFill>
              </a:rPr>
              <a:t>bestconcertever</a:t>
            </a:r>
            <a:r>
              <a:rPr lang="en-US" sz="1300" b="1" dirty="0" smtClean="0">
                <a:solidFill>
                  <a:schemeClr val="tx1"/>
                </a:solidFill>
              </a:rPr>
              <a:t>;</a:t>
            </a:r>
            <a:endParaRPr lang="fr-FR" sz="1300" dirty="0" smtClean="0">
              <a:solidFill>
                <a:schemeClr val="tx1"/>
              </a:solidFill>
            </a:endParaRPr>
          </a:p>
          <a:p>
            <a:pPr>
              <a:buNone/>
            </a:pPr>
            <a:r>
              <a:rPr lang="en-US" sz="1300" b="1" dirty="0" smtClean="0">
                <a:solidFill>
                  <a:schemeClr val="tx1"/>
                </a:solidFill>
              </a:rPr>
              <a:t>;</a:t>
            </a:r>
          </a:p>
          <a:p>
            <a:pPr>
              <a:buNone/>
            </a:pPr>
            <a:endParaRPr lang="fr-FR" sz="1300" dirty="0" smtClean="0">
              <a:solidFill>
                <a:schemeClr val="tx1"/>
              </a:solidFill>
            </a:endParaRPr>
          </a:p>
          <a:p>
            <a:r>
              <a:rPr lang="en-US" sz="1300" b="1" dirty="0" smtClean="0"/>
              <a:t>Like a brand</a:t>
            </a:r>
            <a:endParaRPr lang="fr-FR" sz="1300" b="1" dirty="0" smtClean="0"/>
          </a:p>
          <a:p>
            <a:pPr>
              <a:buNone/>
            </a:pPr>
            <a:r>
              <a:rPr lang="en-US" sz="1300" b="1" dirty="0" smtClean="0">
                <a:solidFill>
                  <a:schemeClr val="tx1"/>
                </a:solidFill>
              </a:rPr>
              <a:t>MESA: </a:t>
            </a:r>
            <a:endParaRPr lang="fr-FR" sz="1300" dirty="0" smtClean="0">
              <a:solidFill>
                <a:schemeClr val="tx1"/>
              </a:solidFill>
            </a:endParaRPr>
          </a:p>
          <a:p>
            <a:pPr>
              <a:buNone/>
            </a:pPr>
            <a:r>
              <a:rPr lang="en-US" sz="1300" b="1" dirty="0" smtClean="0">
                <a:solidFill>
                  <a:schemeClr val="tx1"/>
                </a:solidFill>
              </a:rPr>
              <a:t>TITLE:I like this brand;</a:t>
            </a:r>
            <a:endParaRPr lang="fr-FR" sz="1300" dirty="0" smtClean="0">
              <a:solidFill>
                <a:schemeClr val="tx1"/>
              </a:solidFill>
            </a:endParaRPr>
          </a:p>
          <a:p>
            <a:pPr>
              <a:buNone/>
            </a:pPr>
            <a:r>
              <a:rPr lang="en-US" sz="1300" b="1" dirty="0" err="1" smtClean="0">
                <a:solidFill>
                  <a:schemeClr val="tx1"/>
                </a:solidFill>
              </a:rPr>
              <a:t>VERB:like</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OURL:http</a:t>
            </a:r>
            <a:r>
              <a:rPr lang="en-US" sz="1300" b="1" dirty="0" smtClean="0">
                <a:solidFill>
                  <a:schemeClr val="tx1"/>
                </a:solidFill>
              </a:rPr>
              <a:t>\://www.myfavoritebrand.com;</a:t>
            </a:r>
            <a:endParaRPr lang="fr-FR" sz="1300" dirty="0" smtClean="0">
              <a:solidFill>
                <a:schemeClr val="tx1"/>
              </a:solidFill>
            </a:endParaRPr>
          </a:p>
          <a:p>
            <a:pPr>
              <a:buNone/>
            </a:pPr>
            <a:r>
              <a:rPr lang="en-US" sz="1300" b="1" dirty="0" err="1" smtClean="0">
                <a:solidFill>
                  <a:schemeClr val="tx1"/>
                </a:solidFill>
              </a:rPr>
              <a:t>OTYPE:organization</a:t>
            </a:r>
            <a:r>
              <a:rPr lang="en-US" sz="1300" b="1" dirty="0" smtClean="0">
                <a:solidFill>
                  <a:schemeClr val="tx1"/>
                </a:solidFill>
              </a:rPr>
              <a:t>;</a:t>
            </a:r>
            <a:endParaRPr lang="fr-FR" sz="1300" dirty="0" smtClean="0">
              <a:solidFill>
                <a:schemeClr val="tx1"/>
              </a:solidFill>
            </a:endParaRPr>
          </a:p>
          <a:p>
            <a:pPr>
              <a:buNone/>
            </a:pPr>
            <a:r>
              <a:rPr lang="en-US" sz="1300" b="1" dirty="0" smtClean="0">
                <a:solidFill>
                  <a:schemeClr val="tx1"/>
                </a:solidFill>
              </a:rPr>
              <a:t>;</a:t>
            </a:r>
            <a:endParaRPr lang="fr-FR" sz="1300" dirty="0" smtClean="0">
              <a:solidFill>
                <a:schemeClr val="tx1"/>
              </a:solidFill>
            </a:endParaRPr>
          </a:p>
          <a:p>
            <a:endParaRPr lang="fr-FR" sz="1200" dirty="0" smtClean="0"/>
          </a:p>
          <a:p>
            <a:pPr>
              <a:buNone/>
            </a:pPr>
            <a:endParaRPr lang="fr-FR" sz="1200" dirty="0"/>
          </a:p>
        </p:txBody>
      </p:sp>
      <p:sp>
        <p:nvSpPr>
          <p:cNvPr id="7" name="Segnaposto contenuto 6"/>
          <p:cNvSpPr>
            <a:spLocks noGrp="1"/>
          </p:cNvSpPr>
          <p:nvPr>
            <p:ph sz="half" idx="2"/>
          </p:nvPr>
        </p:nvSpPr>
        <p:spPr>
          <a:xfrm>
            <a:off x="3843337" y="2978150"/>
            <a:ext cx="1905000" cy="2868612"/>
          </a:xfrm>
        </p:spPr>
        <p:txBody>
          <a:bodyPr/>
          <a:lstStyle/>
          <a:p>
            <a:r>
              <a:rPr lang="en-US" sz="1300" b="1" dirty="0" smtClean="0"/>
              <a:t>Follow someone</a:t>
            </a:r>
            <a:endParaRPr lang="fr-FR" sz="1300" b="1" dirty="0" smtClean="0"/>
          </a:p>
          <a:p>
            <a:pPr>
              <a:buNone/>
            </a:pPr>
            <a:r>
              <a:rPr lang="en-US" sz="1300" b="1" dirty="0" smtClean="0">
                <a:solidFill>
                  <a:schemeClr val="tx1"/>
                </a:solidFill>
              </a:rPr>
              <a:t>MESA: </a:t>
            </a:r>
            <a:endParaRPr lang="fr-FR" sz="1300" dirty="0" smtClean="0">
              <a:solidFill>
                <a:schemeClr val="tx1"/>
              </a:solidFill>
            </a:endParaRPr>
          </a:p>
          <a:p>
            <a:pPr>
              <a:buNone/>
            </a:pPr>
            <a:r>
              <a:rPr lang="en-US" sz="1300" b="1" dirty="0" err="1" smtClean="0">
                <a:solidFill>
                  <a:schemeClr val="tx1"/>
                </a:solidFill>
              </a:rPr>
              <a:t>VERB:follow</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OTYPE:person</a:t>
            </a:r>
            <a:r>
              <a:rPr lang="en-US" sz="1300" b="1" dirty="0" smtClean="0">
                <a:solidFill>
                  <a:schemeClr val="tx1"/>
                </a:solidFill>
              </a:rPr>
              <a:t>;</a:t>
            </a:r>
            <a:endParaRPr lang="fr-FR" sz="1300" dirty="0" smtClean="0">
              <a:solidFill>
                <a:schemeClr val="tx1"/>
              </a:solidFill>
            </a:endParaRPr>
          </a:p>
          <a:p>
            <a:pPr>
              <a:buNone/>
            </a:pPr>
            <a:r>
              <a:rPr lang="en-US" sz="1300" b="1" dirty="0" smtClean="0">
                <a:solidFill>
                  <a:schemeClr val="tx1"/>
                </a:solidFill>
              </a:rPr>
              <a:t>;</a:t>
            </a:r>
          </a:p>
          <a:p>
            <a:pPr>
              <a:buNone/>
            </a:pPr>
            <a:endParaRPr lang="fr-FR" sz="1300" dirty="0" smtClean="0">
              <a:solidFill>
                <a:schemeClr val="tx1"/>
              </a:solidFill>
            </a:endParaRPr>
          </a:p>
          <a:p>
            <a:r>
              <a:rPr lang="en-US" sz="1300" b="1" dirty="0" smtClean="0"/>
              <a:t>Post a note</a:t>
            </a:r>
            <a:endParaRPr lang="fr-FR" sz="1300" b="1" dirty="0" smtClean="0"/>
          </a:p>
          <a:p>
            <a:pPr>
              <a:buNone/>
            </a:pPr>
            <a:r>
              <a:rPr lang="en-US" sz="1300" b="1" dirty="0" smtClean="0">
                <a:solidFill>
                  <a:schemeClr val="tx1"/>
                </a:solidFill>
              </a:rPr>
              <a:t>MESA: </a:t>
            </a:r>
            <a:endParaRPr lang="fr-FR" sz="1300" dirty="0" smtClean="0">
              <a:solidFill>
                <a:schemeClr val="tx1"/>
              </a:solidFill>
            </a:endParaRPr>
          </a:p>
          <a:p>
            <a:pPr>
              <a:buNone/>
            </a:pPr>
            <a:r>
              <a:rPr lang="en-US" sz="1300" b="1" dirty="0" err="1" smtClean="0">
                <a:solidFill>
                  <a:schemeClr val="tx1"/>
                </a:solidFill>
              </a:rPr>
              <a:t>TITLE:Enjoying</a:t>
            </a:r>
            <a:r>
              <a:rPr lang="en-US" sz="1300" b="1" dirty="0" smtClean="0">
                <a:solidFill>
                  <a:schemeClr val="tx1"/>
                </a:solidFill>
              </a:rPr>
              <a:t> EXPO;</a:t>
            </a:r>
            <a:endParaRPr lang="fr-FR" sz="1300" dirty="0" smtClean="0">
              <a:solidFill>
                <a:schemeClr val="tx1"/>
              </a:solidFill>
            </a:endParaRPr>
          </a:p>
          <a:p>
            <a:pPr>
              <a:buNone/>
            </a:pPr>
            <a:r>
              <a:rPr lang="en-US" sz="1300" b="1" dirty="0" err="1" smtClean="0">
                <a:solidFill>
                  <a:schemeClr val="tx1"/>
                </a:solidFill>
              </a:rPr>
              <a:t>VERB:post</a:t>
            </a:r>
            <a:r>
              <a:rPr lang="en-US" sz="1300" b="1" dirty="0" smtClean="0">
                <a:solidFill>
                  <a:schemeClr val="tx1"/>
                </a:solidFill>
              </a:rPr>
              <a:t>;</a:t>
            </a:r>
            <a:endParaRPr lang="fr-FR" sz="1300" dirty="0" smtClean="0">
              <a:solidFill>
                <a:schemeClr val="tx1"/>
              </a:solidFill>
            </a:endParaRPr>
          </a:p>
          <a:p>
            <a:pPr>
              <a:buNone/>
            </a:pPr>
            <a:r>
              <a:rPr lang="en-US" sz="1300" b="1" dirty="0" err="1" smtClean="0">
                <a:solidFill>
                  <a:schemeClr val="tx1"/>
                </a:solidFill>
              </a:rPr>
              <a:t>OTYPE:note</a:t>
            </a:r>
            <a:r>
              <a:rPr lang="en-US" sz="1300" b="1" dirty="0" smtClean="0">
                <a:solidFill>
                  <a:schemeClr val="tx1"/>
                </a:solidFill>
              </a:rPr>
              <a:t>;</a:t>
            </a:r>
            <a:endParaRPr lang="fr-FR" sz="1300" dirty="0" smtClean="0">
              <a:solidFill>
                <a:schemeClr val="tx1"/>
              </a:solidFill>
            </a:endParaRPr>
          </a:p>
          <a:p>
            <a:pPr>
              <a:buNone/>
            </a:pPr>
            <a:r>
              <a:rPr lang="en-US" sz="1300" b="1" dirty="0" smtClean="0">
                <a:solidFill>
                  <a:schemeClr val="tx1"/>
                </a:solidFill>
              </a:rPr>
              <a:t>;</a:t>
            </a:r>
            <a:endParaRPr lang="fr-FR" sz="1300" dirty="0">
              <a:solidFill>
                <a:schemeClr val="tx1"/>
              </a:solidFill>
            </a:endParaRPr>
          </a:p>
        </p:txBody>
      </p:sp>
      <p:sp>
        <p:nvSpPr>
          <p:cNvPr id="8" name="Rettangolo 7"/>
          <p:cNvSpPr/>
          <p:nvPr/>
        </p:nvSpPr>
        <p:spPr>
          <a:xfrm>
            <a:off x="6129337" y="2978150"/>
            <a:ext cx="3157538" cy="3543278"/>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marL="111125" indent="-111125" defTabSz="1584325" eaLnBrk="0" hangingPunct="0">
              <a:spcBef>
                <a:spcPct val="25000"/>
              </a:spcBef>
              <a:buClr>
                <a:schemeClr val="tx1"/>
              </a:buClr>
              <a:buSzPct val="80000"/>
              <a:buFont typeface="Arial" pitchFamily="34" charset="0"/>
              <a:buChar char="•"/>
            </a:pPr>
            <a:r>
              <a:rPr lang="en-US" sz="1300" b="1" dirty="0" smtClean="0">
                <a:solidFill>
                  <a:srgbClr val="000066"/>
                </a:solidFill>
                <a:latin typeface="+mn-lt"/>
              </a:rPr>
              <a:t>Win </a:t>
            </a:r>
            <a:r>
              <a:rPr lang="en-US" sz="1300" b="1" dirty="0" smtClean="0">
                <a:solidFill>
                  <a:srgbClr val="000066"/>
                </a:solidFill>
                <a:latin typeface="+mn-lt"/>
              </a:rPr>
              <a:t>a badge</a:t>
            </a:r>
            <a:endParaRPr lang="fr-FR" sz="1300" b="1" dirty="0" smtClean="0">
              <a:solidFill>
                <a:srgbClr val="000066"/>
              </a:solidFill>
              <a:latin typeface="+mn-lt"/>
            </a:endParaRPr>
          </a:p>
          <a:p>
            <a:pPr marL="111125" indent="-111125" defTabSz="1584325" eaLnBrk="0" hangingPunct="0">
              <a:spcBef>
                <a:spcPct val="25000"/>
              </a:spcBef>
              <a:buClr>
                <a:schemeClr val="tx1"/>
              </a:buClr>
              <a:buSzPct val="80000"/>
            </a:pPr>
            <a:r>
              <a:rPr lang="en-US" sz="1300" b="1" dirty="0" smtClean="0">
                <a:latin typeface="+mn-lt"/>
              </a:rPr>
              <a:t>MESA: </a:t>
            </a:r>
            <a:endParaRPr lang="fr-FR" sz="1300" b="1" dirty="0" smtClean="0">
              <a:latin typeface="+mn-lt"/>
            </a:endParaRPr>
          </a:p>
          <a:p>
            <a:pPr marL="111125" indent="-111125" defTabSz="1584325" eaLnBrk="0" hangingPunct="0">
              <a:spcBef>
                <a:spcPct val="25000"/>
              </a:spcBef>
              <a:buClr>
                <a:schemeClr val="tx1"/>
              </a:buClr>
              <a:buSzPct val="80000"/>
            </a:pPr>
            <a:r>
              <a:rPr lang="fr-FR" sz="1300" b="1" dirty="0" err="1" smtClean="0">
                <a:latin typeface="+mn-lt"/>
              </a:rPr>
              <a:t>VERB:win</a:t>
            </a:r>
            <a:r>
              <a:rPr lang="fr-FR" sz="1300" b="1" dirty="0" smtClean="0">
                <a:latin typeface="+mn-lt"/>
              </a:rPr>
              <a:t>;</a:t>
            </a:r>
          </a:p>
          <a:p>
            <a:pPr marL="111125" indent="-111125" defTabSz="1584325" eaLnBrk="0" hangingPunct="0">
              <a:spcBef>
                <a:spcPct val="25000"/>
              </a:spcBef>
              <a:buClr>
                <a:schemeClr val="tx1"/>
              </a:buClr>
              <a:buSzPct val="80000"/>
            </a:pPr>
            <a:r>
              <a:rPr lang="fr-FR" sz="1300" b="1" dirty="0" err="1" smtClean="0">
                <a:latin typeface="+mn-lt"/>
              </a:rPr>
              <a:t>OID:http</a:t>
            </a:r>
            <a:r>
              <a:rPr lang="fr-FR" sz="1300" b="1" dirty="0" smtClean="0">
                <a:latin typeface="+mn-lt"/>
              </a:rPr>
              <a:t>\://example.com/badges/123;</a:t>
            </a:r>
          </a:p>
          <a:p>
            <a:pPr marL="111125" indent="-111125" defTabSz="1584325" eaLnBrk="0" hangingPunct="0">
              <a:spcBef>
                <a:spcPct val="25000"/>
              </a:spcBef>
              <a:buClr>
                <a:schemeClr val="tx1"/>
              </a:buClr>
              <a:buSzPct val="80000"/>
            </a:pPr>
            <a:r>
              <a:rPr lang="en-US" sz="1300" b="1" dirty="0" err="1" smtClean="0">
                <a:latin typeface="+mn-lt"/>
              </a:rPr>
              <a:t>OTYPE:badge</a:t>
            </a:r>
            <a:r>
              <a:rPr lang="en-US" sz="1300" b="1" dirty="0" smtClean="0">
                <a:latin typeface="+mn-lt"/>
              </a:rPr>
              <a:t>;</a:t>
            </a:r>
            <a:endParaRPr lang="fr-FR" sz="1300" b="1" dirty="0" smtClean="0">
              <a:latin typeface="+mn-lt"/>
            </a:endParaRPr>
          </a:p>
          <a:p>
            <a:pPr marL="111125" indent="-111125" defTabSz="1584325" eaLnBrk="0" hangingPunct="0">
              <a:spcBef>
                <a:spcPct val="25000"/>
              </a:spcBef>
              <a:buClr>
                <a:schemeClr val="tx1"/>
              </a:buClr>
              <a:buSzPct val="80000"/>
            </a:pPr>
            <a:r>
              <a:rPr lang="en-US" sz="1300" b="1" dirty="0" smtClean="0">
                <a:latin typeface="+mn-lt"/>
              </a:rPr>
              <a:t>;</a:t>
            </a:r>
          </a:p>
          <a:p>
            <a:pPr marL="111125" indent="-111125" defTabSz="1584325" eaLnBrk="0" hangingPunct="0">
              <a:spcBef>
                <a:spcPct val="25000"/>
              </a:spcBef>
              <a:buClr>
                <a:schemeClr val="tx1"/>
              </a:buClr>
              <a:buSzPct val="80000"/>
            </a:pPr>
            <a:endParaRPr lang="fr-FR" sz="1300" b="1" dirty="0" smtClean="0">
              <a:latin typeface="+mn-lt"/>
            </a:endParaRPr>
          </a:p>
          <a:p>
            <a:pPr marL="111125" indent="-111125" defTabSz="1584325" eaLnBrk="0" hangingPunct="0">
              <a:spcBef>
                <a:spcPct val="25000"/>
              </a:spcBef>
              <a:buClr>
                <a:schemeClr val="tx1"/>
              </a:buClr>
              <a:buSzPct val="80000"/>
              <a:buFont typeface="Arial" pitchFamily="34" charset="0"/>
              <a:buChar char="•"/>
            </a:pPr>
            <a:r>
              <a:rPr lang="en-US" sz="1300" b="1" dirty="0" smtClean="0">
                <a:solidFill>
                  <a:srgbClr val="000066"/>
                </a:solidFill>
                <a:latin typeface="+mn-lt"/>
              </a:rPr>
              <a:t>Vote a talent</a:t>
            </a:r>
            <a:endParaRPr lang="fr-FR" sz="1300" b="1" dirty="0" smtClean="0">
              <a:solidFill>
                <a:srgbClr val="000066"/>
              </a:solidFill>
              <a:latin typeface="+mn-lt"/>
            </a:endParaRPr>
          </a:p>
          <a:p>
            <a:pPr marL="111125" indent="-111125" defTabSz="1584325" eaLnBrk="0" hangingPunct="0">
              <a:spcBef>
                <a:spcPct val="25000"/>
              </a:spcBef>
              <a:buClr>
                <a:schemeClr val="tx1"/>
              </a:buClr>
              <a:buSzPct val="80000"/>
            </a:pPr>
            <a:r>
              <a:rPr lang="en-US" sz="1300" b="1" dirty="0" smtClean="0">
                <a:latin typeface="+mn-lt"/>
              </a:rPr>
              <a:t>MESA: </a:t>
            </a:r>
            <a:endParaRPr lang="fr-FR" sz="1300" b="1" dirty="0" smtClean="0">
              <a:latin typeface="+mn-lt"/>
            </a:endParaRPr>
          </a:p>
          <a:p>
            <a:pPr marL="111125" indent="-111125" defTabSz="1584325" eaLnBrk="0" hangingPunct="0">
              <a:spcBef>
                <a:spcPct val="25000"/>
              </a:spcBef>
              <a:buClr>
                <a:schemeClr val="tx1"/>
              </a:buClr>
              <a:buSzPct val="80000"/>
            </a:pPr>
            <a:r>
              <a:rPr lang="fr-FR" sz="1300" b="1" dirty="0" err="1" smtClean="0">
                <a:latin typeface="+mn-lt"/>
              </a:rPr>
              <a:t>VERB:post</a:t>
            </a:r>
            <a:r>
              <a:rPr lang="fr-FR" sz="1300" b="1" dirty="0" smtClean="0">
                <a:latin typeface="+mn-lt"/>
              </a:rPr>
              <a:t>;</a:t>
            </a:r>
          </a:p>
          <a:p>
            <a:pPr marL="111125" indent="-111125" defTabSz="1584325" eaLnBrk="0" hangingPunct="0">
              <a:spcBef>
                <a:spcPct val="25000"/>
              </a:spcBef>
              <a:buClr>
                <a:schemeClr val="tx1"/>
              </a:buClr>
              <a:buSzPct val="80000"/>
            </a:pPr>
            <a:r>
              <a:rPr lang="fr-FR" sz="1300" b="1" dirty="0" err="1" smtClean="0">
                <a:latin typeface="+mn-lt"/>
              </a:rPr>
              <a:t>OTYPE:review</a:t>
            </a:r>
            <a:r>
              <a:rPr lang="fr-FR" sz="1300" b="1" dirty="0" smtClean="0">
                <a:latin typeface="+mn-lt"/>
              </a:rPr>
              <a:t>;</a:t>
            </a:r>
          </a:p>
          <a:p>
            <a:pPr marL="111125" indent="-111125" defTabSz="1584325" eaLnBrk="0" hangingPunct="0">
              <a:spcBef>
                <a:spcPct val="25000"/>
              </a:spcBef>
              <a:buClr>
                <a:schemeClr val="tx1"/>
              </a:buClr>
              <a:buSzPct val="80000"/>
            </a:pPr>
            <a:r>
              <a:rPr lang="fr-FR" sz="1300" b="1" dirty="0" err="1" smtClean="0">
                <a:latin typeface="+mn-lt"/>
              </a:rPr>
              <a:t>TTYPE:person</a:t>
            </a:r>
            <a:r>
              <a:rPr lang="fr-FR" sz="1300" b="1" dirty="0" smtClean="0">
                <a:latin typeface="+mn-lt"/>
              </a:rPr>
              <a:t>;</a:t>
            </a:r>
          </a:p>
          <a:p>
            <a:pPr marL="111125" indent="-111125" defTabSz="1584325" eaLnBrk="0" hangingPunct="0">
              <a:spcBef>
                <a:spcPct val="25000"/>
              </a:spcBef>
              <a:buClr>
                <a:schemeClr val="tx1"/>
              </a:buClr>
              <a:buSzPct val="80000"/>
            </a:pPr>
            <a:r>
              <a:rPr lang="fr-FR" sz="1300" b="1" dirty="0" err="1" smtClean="0">
                <a:latin typeface="+mn-lt"/>
              </a:rPr>
              <a:t>TID:acct</a:t>
            </a:r>
            <a:r>
              <a:rPr lang="fr-FR" sz="1300" b="1" dirty="0" smtClean="0">
                <a:latin typeface="+mn-lt"/>
              </a:rPr>
              <a:t>\:talentuser@example.com;</a:t>
            </a:r>
          </a:p>
          <a:p>
            <a:pPr marL="111125" indent="-111125" defTabSz="1584325" eaLnBrk="0" hangingPunct="0">
              <a:spcBef>
                <a:spcPct val="25000"/>
              </a:spcBef>
              <a:buClr>
                <a:schemeClr val="tx1"/>
              </a:buClr>
              <a:buSzPct val="80000"/>
            </a:pPr>
            <a:r>
              <a:rPr lang="fr-FR" sz="1300" b="1" dirty="0" smtClean="0">
                <a:latin typeface="+mn-lt"/>
              </a:rPr>
              <a:t>;</a:t>
            </a:r>
          </a:p>
        </p:txBody>
      </p:sp>
      <p:sp>
        <p:nvSpPr>
          <p:cNvPr id="9" name="CasellaDiTesto 8"/>
          <p:cNvSpPr txBox="1"/>
          <p:nvPr/>
        </p:nvSpPr>
        <p:spPr>
          <a:xfrm>
            <a:off x="3157537" y="1355864"/>
            <a:ext cx="5943600" cy="1015663"/>
          </a:xfrm>
          <a:prstGeom prst="rect">
            <a:avLst/>
          </a:prstGeom>
          <a:noFill/>
          <a:ln>
            <a:solidFill>
              <a:schemeClr val="tx1"/>
            </a:solidFill>
          </a:ln>
        </p:spPr>
        <p:txBody>
          <a:bodyPr wrap="square" rtlCol="0">
            <a:spAutoFit/>
          </a:bodyPr>
          <a:lstStyle/>
          <a:p>
            <a:r>
              <a:rPr lang="it-IT" dirty="0" err="1" smtClean="0"/>
              <a:t>Extended</a:t>
            </a:r>
            <a:r>
              <a:rPr lang="it-IT" dirty="0" smtClean="0"/>
              <a:t> set of </a:t>
            </a:r>
            <a:r>
              <a:rPr lang="it-IT" dirty="0" err="1" smtClean="0"/>
              <a:t>examples</a:t>
            </a:r>
            <a:r>
              <a:rPr lang="it-IT" dirty="0" smtClean="0"/>
              <a:t> can </a:t>
            </a:r>
            <a:r>
              <a:rPr lang="it-IT" dirty="0" err="1" smtClean="0"/>
              <a:t>be</a:t>
            </a:r>
            <a:r>
              <a:rPr lang="it-IT" dirty="0" smtClean="0"/>
              <a:t> </a:t>
            </a:r>
            <a:r>
              <a:rPr lang="it-IT" dirty="0" err="1" smtClean="0"/>
              <a:t>built</a:t>
            </a:r>
            <a:r>
              <a:rPr lang="it-IT" dirty="0" smtClean="0"/>
              <a:t> </a:t>
            </a:r>
            <a:r>
              <a:rPr lang="it-IT" dirty="0" err="1" smtClean="0"/>
              <a:t>based</a:t>
            </a:r>
            <a:r>
              <a:rPr lang="it-IT" dirty="0" smtClean="0"/>
              <a:t> on the </a:t>
            </a:r>
            <a:r>
              <a:rPr lang="it-IT" dirty="0" err="1" smtClean="0"/>
              <a:t>flexibility</a:t>
            </a:r>
            <a:r>
              <a:rPr lang="it-IT" dirty="0" smtClean="0"/>
              <a:t> of the AS data </a:t>
            </a:r>
            <a:r>
              <a:rPr lang="it-IT" dirty="0" err="1" smtClean="0"/>
              <a:t>model</a:t>
            </a:r>
            <a:r>
              <a:rPr lang="it-IT" dirty="0" smtClean="0"/>
              <a:t> </a:t>
            </a:r>
            <a:r>
              <a:rPr lang="it-IT" dirty="0" err="1" smtClean="0"/>
              <a:t>to</a:t>
            </a:r>
            <a:r>
              <a:rPr lang="it-IT" dirty="0" smtClean="0"/>
              <a:t> cover </a:t>
            </a:r>
            <a:r>
              <a:rPr lang="it-IT" dirty="0" err="1" smtClean="0"/>
              <a:t>many</a:t>
            </a:r>
            <a:r>
              <a:rPr lang="it-IT" dirty="0" smtClean="0"/>
              <a:t> </a:t>
            </a:r>
            <a:r>
              <a:rPr lang="it-IT" dirty="0" err="1" smtClean="0"/>
              <a:t>use</a:t>
            </a:r>
            <a:r>
              <a:rPr lang="it-IT" dirty="0" smtClean="0"/>
              <a:t> </a:t>
            </a:r>
            <a:r>
              <a:rPr lang="it-IT" dirty="0" err="1" smtClean="0"/>
              <a:t>cases</a:t>
            </a:r>
            <a:r>
              <a:rPr lang="it-IT" dirty="0" smtClean="0"/>
              <a:t> of “Social” Mobile </a:t>
            </a:r>
            <a:r>
              <a:rPr lang="it-IT" dirty="0" err="1" smtClean="0"/>
              <a:t>Codes</a:t>
            </a:r>
            <a:r>
              <a:rPr lang="it-IT" dirty="0" smtClean="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it-IT" dirty="0" smtClean="0"/>
              <a:t>A </a:t>
            </a:r>
            <a:r>
              <a:rPr lang="it-IT" dirty="0" err="1" smtClean="0"/>
              <a:t>new</a:t>
            </a:r>
            <a:r>
              <a:rPr lang="it-IT" dirty="0" smtClean="0"/>
              <a:t> format </a:t>
            </a:r>
            <a:r>
              <a:rPr lang="it-IT" dirty="0" err="1" smtClean="0"/>
              <a:t>for</a:t>
            </a:r>
            <a:r>
              <a:rPr lang="it-IT" dirty="0" smtClean="0"/>
              <a:t> MC </a:t>
            </a:r>
            <a:r>
              <a:rPr lang="it-IT" dirty="0" err="1" smtClean="0"/>
              <a:t>is</a:t>
            </a:r>
            <a:r>
              <a:rPr lang="it-IT" dirty="0" smtClean="0"/>
              <a:t> </a:t>
            </a:r>
            <a:r>
              <a:rPr lang="it-IT" dirty="0" err="1" smtClean="0"/>
              <a:t>being</a:t>
            </a:r>
            <a:r>
              <a:rPr lang="it-IT" dirty="0" smtClean="0"/>
              <a:t> </a:t>
            </a:r>
            <a:r>
              <a:rPr lang="it-IT" dirty="0" err="1" smtClean="0"/>
              <a:t>proposed</a:t>
            </a:r>
            <a:r>
              <a:rPr lang="it-IT" dirty="0" smtClean="0"/>
              <a:t> </a:t>
            </a:r>
            <a:r>
              <a:rPr lang="it-IT" dirty="0" err="1" smtClean="0"/>
              <a:t>to</a:t>
            </a:r>
            <a:r>
              <a:rPr lang="it-IT" dirty="0" smtClean="0"/>
              <a:t> </a:t>
            </a:r>
            <a:r>
              <a:rPr lang="it-IT" dirty="0" err="1" smtClean="0"/>
              <a:t>represent</a:t>
            </a:r>
            <a:r>
              <a:rPr lang="it-IT" dirty="0" smtClean="0"/>
              <a:t>/trigger social </a:t>
            </a:r>
            <a:r>
              <a:rPr lang="it-IT" dirty="0" err="1" smtClean="0"/>
              <a:t>activities</a:t>
            </a:r>
            <a:endParaRPr lang="it-IT" dirty="0" smtClean="0"/>
          </a:p>
          <a:p>
            <a:pPr lvl="1"/>
            <a:r>
              <a:rPr lang="it-IT" dirty="0" err="1" smtClean="0"/>
              <a:t>Based</a:t>
            </a:r>
            <a:r>
              <a:rPr lang="it-IT" dirty="0" smtClean="0"/>
              <a:t> on a </a:t>
            </a:r>
            <a:r>
              <a:rPr lang="it-IT" dirty="0" err="1" smtClean="0"/>
              <a:t>popular</a:t>
            </a:r>
            <a:r>
              <a:rPr lang="it-IT" dirty="0" smtClean="0"/>
              <a:t> format </a:t>
            </a:r>
            <a:r>
              <a:rPr lang="it-IT" dirty="0" err="1" smtClean="0"/>
              <a:t>that</a:t>
            </a:r>
            <a:r>
              <a:rPr lang="it-IT" dirty="0" smtClean="0"/>
              <a:t> </a:t>
            </a:r>
            <a:r>
              <a:rPr lang="it-IT" dirty="0" err="1" smtClean="0"/>
              <a:t>could</a:t>
            </a:r>
            <a:r>
              <a:rPr lang="it-IT" dirty="0" smtClean="0"/>
              <a:t> </a:t>
            </a:r>
            <a:r>
              <a:rPr lang="it-IT" dirty="0" err="1" smtClean="0"/>
              <a:t>be</a:t>
            </a:r>
            <a:r>
              <a:rPr lang="it-IT" dirty="0" smtClean="0"/>
              <a:t> </a:t>
            </a:r>
            <a:r>
              <a:rPr lang="it-IT" dirty="0" err="1" smtClean="0"/>
              <a:t>mapped</a:t>
            </a:r>
            <a:r>
              <a:rPr lang="it-IT" dirty="0" smtClean="0"/>
              <a:t> </a:t>
            </a:r>
            <a:r>
              <a:rPr lang="it-IT" dirty="0" err="1" smtClean="0"/>
              <a:t>to</a:t>
            </a:r>
            <a:r>
              <a:rPr lang="it-IT" dirty="0" smtClean="0"/>
              <a:t> </a:t>
            </a:r>
            <a:r>
              <a:rPr lang="it-IT" dirty="0" err="1" smtClean="0"/>
              <a:t>any</a:t>
            </a:r>
            <a:r>
              <a:rPr lang="it-IT" dirty="0" smtClean="0"/>
              <a:t> </a:t>
            </a:r>
            <a:r>
              <a:rPr lang="it-IT" dirty="0" err="1" smtClean="0"/>
              <a:t>existing</a:t>
            </a:r>
            <a:r>
              <a:rPr lang="it-IT" dirty="0" smtClean="0"/>
              <a:t> social network, </a:t>
            </a:r>
            <a:r>
              <a:rPr lang="it-IT" dirty="0" err="1" smtClean="0"/>
              <a:t>but</a:t>
            </a:r>
            <a:r>
              <a:rPr lang="it-IT" dirty="0" smtClean="0"/>
              <a:t> </a:t>
            </a:r>
            <a:r>
              <a:rPr lang="it-IT" dirty="0" err="1" smtClean="0"/>
              <a:t>also</a:t>
            </a:r>
            <a:r>
              <a:rPr lang="it-IT" dirty="0" smtClean="0"/>
              <a:t> </a:t>
            </a:r>
            <a:r>
              <a:rPr lang="it-IT" dirty="0" err="1" smtClean="0"/>
              <a:t>to</a:t>
            </a:r>
            <a:r>
              <a:rPr lang="it-IT" dirty="0" smtClean="0"/>
              <a:t> OMA SNEW </a:t>
            </a:r>
            <a:r>
              <a:rPr lang="it-IT" dirty="0" err="1" smtClean="0"/>
              <a:t>enabler</a:t>
            </a:r>
            <a:endParaRPr lang="it-IT" dirty="0" smtClean="0"/>
          </a:p>
          <a:p>
            <a:r>
              <a:rPr lang="it-IT" dirty="0" err="1" smtClean="0"/>
              <a:t>Should</a:t>
            </a:r>
            <a:r>
              <a:rPr lang="it-IT" dirty="0" smtClean="0"/>
              <a:t> </a:t>
            </a:r>
            <a:r>
              <a:rPr lang="it-IT" dirty="0" err="1" smtClean="0"/>
              <a:t>this</a:t>
            </a:r>
            <a:r>
              <a:rPr lang="it-IT" dirty="0" smtClean="0"/>
              <a:t> format </a:t>
            </a:r>
            <a:r>
              <a:rPr lang="it-IT" dirty="0" err="1" smtClean="0"/>
              <a:t>be</a:t>
            </a:r>
            <a:r>
              <a:rPr lang="it-IT" dirty="0" smtClean="0"/>
              <a:t> of interest, </a:t>
            </a:r>
            <a:r>
              <a:rPr lang="it-IT" dirty="0" err="1" smtClean="0"/>
              <a:t>to</a:t>
            </a:r>
            <a:r>
              <a:rPr lang="it-IT" dirty="0" smtClean="0"/>
              <a:t> </a:t>
            </a:r>
            <a:r>
              <a:rPr lang="it-IT" dirty="0" err="1" smtClean="0"/>
              <a:t>be</a:t>
            </a:r>
            <a:r>
              <a:rPr lang="it-IT" dirty="0" smtClean="0"/>
              <a:t> </a:t>
            </a:r>
            <a:r>
              <a:rPr lang="it-IT" dirty="0" err="1" smtClean="0"/>
              <a:t>evaluated</a:t>
            </a:r>
            <a:r>
              <a:rPr lang="it-IT" dirty="0" smtClean="0"/>
              <a:t> </a:t>
            </a:r>
            <a:r>
              <a:rPr lang="it-IT" dirty="0" err="1" smtClean="0"/>
              <a:t>whether</a:t>
            </a:r>
            <a:r>
              <a:rPr lang="it-IT" dirty="0" smtClean="0"/>
              <a:t> </a:t>
            </a:r>
            <a:r>
              <a:rPr lang="it-IT" dirty="0" err="1" smtClean="0"/>
              <a:t>to</a:t>
            </a:r>
            <a:r>
              <a:rPr lang="it-IT" dirty="0" smtClean="0"/>
              <a:t> </a:t>
            </a:r>
            <a:r>
              <a:rPr lang="it-IT" dirty="0" err="1" smtClean="0"/>
              <a:t>consider</a:t>
            </a:r>
            <a:r>
              <a:rPr lang="it-IT" dirty="0" smtClean="0"/>
              <a:t> </a:t>
            </a:r>
            <a:r>
              <a:rPr lang="it-IT" dirty="0" err="1" smtClean="0"/>
              <a:t>it</a:t>
            </a:r>
            <a:r>
              <a:rPr lang="it-IT" dirty="0" smtClean="0"/>
              <a:t> </a:t>
            </a:r>
            <a:r>
              <a:rPr lang="it-IT" dirty="0" err="1" smtClean="0"/>
              <a:t>for</a:t>
            </a:r>
            <a:r>
              <a:rPr lang="it-IT" dirty="0" smtClean="0"/>
              <a:t> MC 1.0 or </a:t>
            </a:r>
            <a:r>
              <a:rPr lang="it-IT" dirty="0" err="1" smtClean="0"/>
              <a:t>MC</a:t>
            </a:r>
            <a:r>
              <a:rPr lang="it-IT" dirty="0" smtClean="0"/>
              <a:t> 2.0</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13491</TotalTime>
  <Pages>15</Pages>
  <Words>1009</Words>
  <Application>Microsoft Office PowerPoint</Application>
  <PresentationFormat>Personalizzato</PresentationFormat>
  <Paragraphs>136</Paragraphs>
  <Slides>6</Slides>
  <Notes>2</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OMA Template</vt:lpstr>
      <vt:lpstr>OMA-MC-2013-0014-INP_Social_Mobile_Code_format  A Mobile Code format for encoding Social Activities</vt:lpstr>
      <vt:lpstr>Overview</vt:lpstr>
      <vt:lpstr>Proposal (1/2)</vt:lpstr>
      <vt:lpstr>Proposal (2/2)</vt:lpstr>
      <vt:lpstr>Examples</vt:lpstr>
      <vt:lpstr>Conclusions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 R01</cp:lastModifiedBy>
  <cp:revision>486</cp:revision>
  <cp:lastPrinted>1999-04-27T06:51:51Z</cp:lastPrinted>
  <dcterms:created xsi:type="dcterms:W3CDTF">2002-03-19T14:05:12Z</dcterms:created>
  <dcterms:modified xsi:type="dcterms:W3CDTF">2013-03-13T11:05:46Z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