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11"/>
  </p:notesMasterIdLst>
  <p:handoutMasterIdLst>
    <p:handoutMasterId r:id="rId12"/>
  </p:handoutMasterIdLst>
  <p:sldIdLst>
    <p:sldId id="293" r:id="rId2"/>
    <p:sldId id="319" r:id="rId3"/>
    <p:sldId id="344" r:id="rId4"/>
    <p:sldId id="357" r:id="rId5"/>
    <p:sldId id="356" r:id="rId6"/>
    <p:sldId id="358" r:id="rId7"/>
    <p:sldId id="359" r:id="rId8"/>
    <p:sldId id="353" r:id="rId9"/>
    <p:sldId id="351" r:id="rId10"/>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ＭＳ Ｐゴシック" pitchFamily="34" charset="-128"/>
        <a:cs typeface="+mn-cs"/>
      </a:defRPr>
    </a:lvl5pPr>
    <a:lvl6pPr marL="2286000" algn="l" defTabSz="914400" rtl="0" eaLnBrk="1" latinLnBrk="1" hangingPunct="1">
      <a:defRPr sz="2000" kern="1200">
        <a:solidFill>
          <a:schemeClr val="tx1"/>
        </a:solidFill>
        <a:latin typeface="Arial" charset="0"/>
        <a:ea typeface="ＭＳ Ｐゴシック" pitchFamily="34" charset="-128"/>
        <a:cs typeface="+mn-cs"/>
      </a:defRPr>
    </a:lvl6pPr>
    <a:lvl7pPr marL="2743200" algn="l" defTabSz="914400" rtl="0" eaLnBrk="1" latinLnBrk="1" hangingPunct="1">
      <a:defRPr sz="2000" kern="1200">
        <a:solidFill>
          <a:schemeClr val="tx1"/>
        </a:solidFill>
        <a:latin typeface="Arial" charset="0"/>
        <a:ea typeface="ＭＳ Ｐゴシック" pitchFamily="34" charset="-128"/>
        <a:cs typeface="+mn-cs"/>
      </a:defRPr>
    </a:lvl7pPr>
    <a:lvl8pPr marL="3200400" algn="l" defTabSz="914400" rtl="0" eaLnBrk="1" latinLnBrk="1" hangingPunct="1">
      <a:defRPr sz="2000" kern="1200">
        <a:solidFill>
          <a:schemeClr val="tx1"/>
        </a:solidFill>
        <a:latin typeface="Arial" charset="0"/>
        <a:ea typeface="ＭＳ Ｐゴシック" pitchFamily="34" charset="-128"/>
        <a:cs typeface="+mn-cs"/>
      </a:defRPr>
    </a:lvl8pPr>
    <a:lvl9pPr marL="3657600" algn="l" defTabSz="914400" rtl="0" eaLnBrk="1" latinLnBrk="1" hangingPunct="1">
      <a:defRPr sz="2000" kern="1200">
        <a:solidFill>
          <a:schemeClr val="tx1"/>
        </a:solidFill>
        <a:latin typeface="Arial"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9281" autoAdjust="0"/>
  </p:normalViewPr>
  <p:slideViewPr>
    <p:cSldViewPr>
      <p:cViewPr>
        <p:scale>
          <a:sx n="80" d="100"/>
          <a:sy n="80" d="100"/>
        </p:scale>
        <p:origin x="-1068"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0299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06565331"/>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zh-CN" smtClean="0">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3815480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3275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771900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04260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37322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64157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15245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34678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8517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450890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73403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en-US">
              <a:ea typeface="ＭＳ Ｐゴシック" charset="-128"/>
            </a:endParaRPr>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a:tabLst>
                <a:tab pos="5372100" algn="ctr"/>
                <a:tab pos="9182100" algn="r"/>
              </a:tabLst>
              <a:defRPr/>
            </a:pPr>
            <a:r>
              <a:rPr lang="en-GB" sz="1000" b="1">
                <a:cs typeface="Times New Roman" pitchFamily="18" charset="0"/>
              </a:rPr>
              <a:t>© 2011 Open Mobile Alliance Ltd.  All Rights Reserved.</a:t>
            </a:r>
            <a:endParaRPr lang="en-US" altLang="ko-KR" sz="1000" b="1">
              <a:cs typeface="Times New Roman" pitchFamily="18" charset="0"/>
            </a:endParaRPr>
          </a:p>
          <a:p>
            <a:pPr defTabSz="403225">
              <a:tabLst>
                <a:tab pos="5372100" algn="ctr"/>
                <a:tab pos="9182100" algn="r"/>
              </a:tabLst>
              <a:defRPr/>
            </a:pPr>
            <a:r>
              <a:rPr lang="en-US" altLang="ko-KR" sz="900" b="1">
                <a:latin typeface="Arial Narrow" pitchFamily="34" charset="0"/>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cs typeface="Times New Roman" pitchFamily="18" charset="0"/>
            </a:endParaRPr>
          </a:p>
        </p:txBody>
      </p:sp>
      <p:sp>
        <p:nvSpPr>
          <p:cNvPr id="186386" name="Rectangle 18"/>
          <p:cNvSpPr>
            <a:spLocks noChangeArrowheads="1"/>
          </p:cNvSpPr>
          <p:nvPr userDrawn="1"/>
        </p:nvSpPr>
        <p:spPr bwMode="auto">
          <a:xfrm>
            <a:off x="4724400" y="6629400"/>
            <a:ext cx="3538538" cy="339725"/>
          </a:xfrm>
          <a:prstGeom prst="rect">
            <a:avLst/>
          </a:prstGeom>
          <a:noFill/>
          <a:ln w="12700">
            <a:noFill/>
            <a:miter lim="800000"/>
            <a:headEnd/>
            <a:tailEnd/>
          </a:ln>
          <a:effectLst/>
        </p:spPr>
        <p:txBody>
          <a:bodyPr lIns="90488" tIns="44450" rIns="90488" bIns="44450">
            <a:spAutoFit/>
          </a:bodyPr>
          <a:lstStyle/>
          <a:p>
            <a:pPr algn="ctr" defTabSz="403225">
              <a:tabLst>
                <a:tab pos="5372100" algn="ctr"/>
                <a:tab pos="9182100" algn="r"/>
              </a:tabLst>
              <a:defRPr/>
            </a:pPr>
            <a:r>
              <a:rPr lang="en-US" sz="1800" b="1" dirty="0" smtClean="0">
                <a:latin typeface="Arial Narrow" charset="0"/>
                <a:ea typeface="ＭＳ Ｐゴシック" charset="-128"/>
              </a:rPr>
              <a:t>OMA-CD-MobAR-2011-0006</a:t>
            </a:r>
            <a:endParaRPr lang="en-US" sz="1800" b="1" dirty="0">
              <a:latin typeface="Arial Narrow" charset="0"/>
              <a:ea typeface="ＭＳ Ｐゴシック" charset="-128"/>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a:tabLst>
                <a:tab pos="5372100" algn="ctr"/>
                <a:tab pos="9182100" algn="r"/>
              </a:tabLst>
              <a:defRPr/>
            </a:pPr>
            <a:r>
              <a:rPr lang="en-US" altLang="ko-KR" sz="1800" b="1">
                <a:latin typeface="Arial Narrow" pitchFamily="34" charset="0"/>
              </a:rPr>
              <a:t>Slide #</a:t>
            </a:r>
            <a:fld id="{DE37B59C-AF4C-4804-AEC8-9735A4498681}" type="slidenum">
              <a:rPr lang="en-US" altLang="ko-KR" sz="1800" b="1">
                <a:latin typeface="Arial Narrow" pitchFamily="34" charset="0"/>
              </a:rPr>
              <a:pPr algn="r" defTabSz="403225">
                <a:tabLst>
                  <a:tab pos="5372100" algn="ctr"/>
                  <a:tab pos="9182100" algn="r"/>
                </a:tabLst>
                <a:defRPr/>
              </a:pPr>
              <a:t>‹#›</a:t>
            </a:fld>
            <a:r>
              <a:rPr lang="en-US" altLang="ko-KR" sz="1800" b="1">
                <a:latin typeface="Arial Narrow" pitchFamily="34" charset="0"/>
              </a:rPr>
              <a:t/>
            </a:r>
            <a:br>
              <a:rPr lang="en-US" altLang="ko-KR" sz="1800" b="1">
                <a:latin typeface="Arial Narrow" pitchFamily="34" charset="0"/>
              </a:rPr>
            </a:br>
            <a:r>
              <a:rPr lang="en-US" altLang="ko-KR" sz="500">
                <a:solidFill>
                  <a:srgbClr val="999999"/>
                </a:solidFill>
              </a:rPr>
              <a:t>[OMA-Template-SlideDeck-2011-01-01-I]</a:t>
            </a:r>
            <a:endParaRPr lang="en-US" altLang="ko-KR" sz="1800" b="1">
              <a:latin typeface="Arial Narrow"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ko-KR" smtClean="0"/>
              <a:t>1st Level Bullet</a:t>
            </a:r>
          </a:p>
          <a:p>
            <a:pPr lvl="1"/>
            <a:r>
              <a:rPr lang="en-US" altLang="ko-KR" smtClean="0"/>
              <a:t>2nd Level Bullet</a:t>
            </a:r>
          </a:p>
          <a:p>
            <a:pPr lvl="2"/>
            <a:r>
              <a:rPr lang="en-US" altLang="ko-KR" smtClean="0"/>
              <a:t>3rd Level Bullet</a:t>
            </a:r>
          </a:p>
          <a:p>
            <a:pPr lvl="3"/>
            <a:r>
              <a:rPr lang="en-US" altLang="ko-KR" smtClean="0"/>
              <a:t>4th Level Bullet</a:t>
            </a:r>
          </a:p>
          <a:p>
            <a:pPr lvl="4"/>
            <a:r>
              <a:rPr lang="en-US" altLang="ko-KR"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hollobit@etri.re.kr"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rPr>
              <a:t>	Submitted To:	CD-</a:t>
            </a:r>
            <a:r>
              <a:rPr lang="en-US" altLang="ko-KR" b="1" dirty="0" err="1">
                <a:latin typeface="Tahoma" pitchFamily="34" charset="0"/>
              </a:rPr>
              <a:t>MobAR</a:t>
            </a:r>
            <a:r>
              <a:rPr lang="en-US" altLang="ko-KR" b="1" dirty="0">
                <a:latin typeface="Tahoma" pitchFamily="34" charset="0"/>
              </a:rPr>
              <a:t>, Sorrento</a:t>
            </a:r>
          </a:p>
          <a:p>
            <a:pPr defTabSz="762000">
              <a:lnSpc>
                <a:spcPct val="95000"/>
              </a:lnSpc>
              <a:spcAft>
                <a:spcPct val="35000"/>
              </a:spcAft>
              <a:tabLst>
                <a:tab pos="1827213" algn="r"/>
                <a:tab pos="1939925" algn="l"/>
              </a:tabLst>
            </a:pPr>
            <a:r>
              <a:rPr lang="en-US" altLang="ko-KR" b="1" dirty="0">
                <a:latin typeface="Tahoma" pitchFamily="34" charset="0"/>
              </a:rPr>
              <a:t>	Date:	</a:t>
            </a:r>
            <a:r>
              <a:rPr lang="en-US" altLang="ko-KR" b="1" dirty="0" smtClean="0">
                <a:latin typeface="Tahoma" pitchFamily="34" charset="0"/>
              </a:rPr>
              <a:t>12 </a:t>
            </a:r>
            <a:r>
              <a:rPr lang="en-US" altLang="ko-KR" b="1" dirty="0">
                <a:latin typeface="Tahoma" pitchFamily="34" charset="0"/>
              </a:rPr>
              <a:t>April 2011</a:t>
            </a:r>
          </a:p>
          <a:p>
            <a:pPr defTabSz="762000">
              <a:lnSpc>
                <a:spcPct val="95000"/>
              </a:lnSpc>
              <a:spcAft>
                <a:spcPct val="35000"/>
              </a:spcAft>
              <a:tabLst>
                <a:tab pos="1827213" algn="r"/>
                <a:tab pos="1939925" algn="l"/>
              </a:tabLst>
            </a:pPr>
            <a:r>
              <a:rPr lang="en-US" altLang="ko-KR" b="1" dirty="0">
                <a:latin typeface="Tahoma" pitchFamily="34" charset="0"/>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rPr>
              <a:t>	Contact:	</a:t>
            </a:r>
            <a:r>
              <a:rPr lang="en-US" altLang="ko-KR" b="1" dirty="0" err="1">
                <a:latin typeface="Tahoma" pitchFamily="34" charset="0"/>
              </a:rPr>
              <a:t>Jonghong</a:t>
            </a:r>
            <a:r>
              <a:rPr lang="en-US" altLang="ko-KR" b="1" dirty="0">
                <a:latin typeface="Tahoma" pitchFamily="34" charset="0"/>
              </a:rPr>
              <a:t> </a:t>
            </a:r>
            <a:r>
              <a:rPr lang="en-US" altLang="ko-KR" b="1" dirty="0" err="1">
                <a:latin typeface="Tahoma" pitchFamily="34" charset="0"/>
              </a:rPr>
              <a:t>Jeon</a:t>
            </a:r>
            <a:r>
              <a:rPr lang="en-US" altLang="ko-KR" b="1" dirty="0">
                <a:latin typeface="Tahoma" pitchFamily="34" charset="0"/>
              </a:rPr>
              <a:t>, </a:t>
            </a:r>
            <a:r>
              <a:rPr lang="en-US" altLang="ko-KR" b="1" dirty="0">
                <a:latin typeface="Tahoma" pitchFamily="34" charset="0"/>
                <a:hlinkClick r:id="rId3"/>
              </a:rPr>
              <a:t>hollobit@etri.re.kr</a:t>
            </a:r>
            <a:r>
              <a:rPr lang="en-US" altLang="ko-KR" b="1" dirty="0">
                <a:latin typeface="Tahoma" pitchFamily="34" charset="0"/>
              </a:rPr>
              <a:t> </a:t>
            </a:r>
          </a:p>
          <a:p>
            <a:pPr defTabSz="762000">
              <a:lnSpc>
                <a:spcPct val="95000"/>
              </a:lnSpc>
              <a:spcAft>
                <a:spcPct val="35000"/>
              </a:spcAft>
              <a:tabLst>
                <a:tab pos="1827213" algn="r"/>
                <a:tab pos="1939925" algn="l"/>
              </a:tabLst>
            </a:pPr>
            <a:r>
              <a:rPr lang="en-US" altLang="ko-KR" b="1" dirty="0">
                <a:latin typeface="Tahoma" pitchFamily="34" charset="0"/>
              </a:rPr>
              <a:t>	Source:	 ETRI</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ko-KR" sz="2000" dirty="0" smtClean="0">
                <a:ea typeface="ＭＳ Ｐゴシック" pitchFamily="34" charset="-128"/>
              </a:rPr>
              <a:t>OMA-CD-MobAR-2011-0006</a:t>
            </a:r>
            <a:br>
              <a:rPr lang="en-US" altLang="ko-KR" sz="2000" dirty="0" smtClean="0">
                <a:ea typeface="ＭＳ Ｐゴシック" pitchFamily="34" charset="-128"/>
              </a:rPr>
            </a:br>
            <a:r>
              <a:rPr lang="en-US" altLang="ko-KR" sz="2000" dirty="0" err="1" smtClean="0">
                <a:ea typeface="ＭＳ Ｐゴシック" pitchFamily="34" charset="-128"/>
              </a:rPr>
              <a:t>INP_MobileAR_Architectural_Functions</a:t>
            </a:r>
            <a:r>
              <a:rPr lang="en-US" altLang="ko-KR" sz="2000" dirty="0" smtClean="0">
                <a:ea typeface="ＭＳ Ｐゴシック" pitchFamily="34" charset="-128"/>
              </a:rPr>
              <a:t/>
            </a:r>
            <a:br>
              <a:rPr lang="en-US" altLang="ko-KR" sz="2000" dirty="0" smtClean="0">
                <a:ea typeface="ＭＳ Ｐゴシック" pitchFamily="34" charset="-128"/>
              </a:rPr>
            </a:br>
            <a:r>
              <a:rPr lang="en-US" altLang="ko-KR" sz="1400" dirty="0" smtClean="0">
                <a:ea typeface="ＭＳ Ｐゴシック" pitchFamily="34" charset="-128"/>
              </a:rPr>
              <a:t/>
            </a:r>
            <a:br>
              <a:rPr lang="en-US" altLang="ko-KR" sz="1400" dirty="0" smtClean="0">
                <a:ea typeface="ＭＳ Ｐゴシック" pitchFamily="34" charset="-128"/>
              </a:rPr>
            </a:br>
            <a:r>
              <a:rPr lang="en-US" altLang="ko-KR" dirty="0" err="1" smtClean="0">
                <a:ea typeface="ＭＳ Ｐゴシック" pitchFamily="34" charset="-128"/>
              </a:rPr>
              <a:t>MobAR</a:t>
            </a:r>
            <a:r>
              <a:rPr lang="en-US" altLang="ko-KR" dirty="0" smtClean="0">
                <a:ea typeface="ＭＳ Ｐゴシック" pitchFamily="34" charset="-128"/>
              </a:rPr>
              <a:t> </a:t>
            </a:r>
            <a:r>
              <a:rPr lang="en-US" altLang="ko-KR" dirty="0" smtClean="0">
                <a:ea typeface="ＭＳ Ｐゴシック" pitchFamily="34" charset="-128"/>
              </a:rPr>
              <a:t>Architectural Functions</a:t>
            </a:r>
            <a:endParaRPr lang="en-US" altLang="ko-KR" sz="1800" dirty="0" smtClean="0">
              <a:ea typeface="ＭＳ Ｐゴシック" pitchFamily="34" charset="-128"/>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r>
              <a:rPr lang="en-US" altLang="ko-KR" sz="1800" b="1">
                <a:solidFill>
                  <a:srgbClr val="800000"/>
                </a:solidFill>
                <a:latin typeface="Tahoma" pitchFamily="34" charset="0"/>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50000"/>
              </a:spcBef>
            </a:pPr>
            <a:endParaRPr lang="en-GB" altLang="ko-KR" sz="1800" b="1">
              <a:solidFill>
                <a:srgbClr val="800000"/>
              </a:solidFill>
              <a:latin typeface="Tahoma" pitchFamily="34" charset="0"/>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spcBef>
                <a:spcPct val="35000"/>
              </a:spcBef>
            </a:pPr>
            <a:r>
              <a:rPr lang="en-US" altLang="ko-KR" sz="900">
                <a:cs typeface="Times New Roman" pitchFamily="18" charset="0"/>
              </a:rPr>
              <a:t>USE OF THIS DOCUMENT BY NON-OMA MEMBERS IS SUBJECT TO ALL OF THE TERMS AND CONDITIONS OF THE USE AGREEMENT (located at </a:t>
            </a:r>
            <a:r>
              <a:rPr lang="en-US" altLang="ko-KR" sz="900">
                <a:cs typeface="Times New Roman" pitchFamily="18" charset="0"/>
                <a:hlinkClick r:id="rId4"/>
              </a:rPr>
              <a:t>http://www.openmobilealliance.org/UseAgreement.html</a:t>
            </a:r>
            <a:r>
              <a:rPr lang="en-US" altLang="ko-KR" sz="900">
                <a:cs typeface="Times New Roman" pitchFamily="18" charset="0"/>
              </a:rPr>
              <a:t>) AND IF YOU HAVE NOT AGREED TO THE TERMS OF THE USE AGREEMENT, YOU DO NOT HAVE THE RIGHT TO USE, COPY OR DISTRIBUTE THIS DOCUMENT.</a:t>
            </a:r>
          </a:p>
          <a:p>
            <a:pPr>
              <a:spcBef>
                <a:spcPct val="35000"/>
              </a:spcBef>
            </a:pPr>
            <a:r>
              <a:rPr lang="en-US" altLang="ko-KR" sz="900">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ea typeface="ＭＳ Ｐゴシック" pitchFamily="34" charset="-128"/>
              </a:defRPr>
            </a:lvl1pPr>
            <a:lvl2pPr marL="742950" indent="-285750" defTabSz="762000">
              <a:defRPr sz="2000">
                <a:solidFill>
                  <a:schemeClr val="tx1"/>
                </a:solidFill>
                <a:latin typeface="Arial" charset="0"/>
                <a:ea typeface="ＭＳ Ｐゴシック" pitchFamily="34" charset="-128"/>
              </a:defRPr>
            </a:lvl2pPr>
            <a:lvl3pPr marL="1143000" indent="-228600" defTabSz="762000">
              <a:defRPr sz="2000">
                <a:solidFill>
                  <a:schemeClr val="tx1"/>
                </a:solidFill>
                <a:latin typeface="Arial" charset="0"/>
                <a:ea typeface="ＭＳ Ｐゴシック" pitchFamily="34" charset="-128"/>
              </a:defRPr>
            </a:lvl3pPr>
            <a:lvl4pPr marL="1600200" indent="-228600" defTabSz="762000">
              <a:defRPr sz="2000">
                <a:solidFill>
                  <a:schemeClr val="tx1"/>
                </a:solidFill>
                <a:latin typeface="Arial" charset="0"/>
                <a:ea typeface="ＭＳ Ｐゴシック" pitchFamily="34" charset="-128"/>
              </a:defRPr>
            </a:lvl4pPr>
            <a:lvl5pPr marL="2057400" indent="-228600" defTabSz="762000">
              <a:defRPr sz="2000">
                <a:solidFill>
                  <a:schemeClr val="tx1"/>
                </a:solidFill>
                <a:latin typeface="Arial" charset="0"/>
                <a:ea typeface="ＭＳ Ｐゴシック" pitchFamily="34" charset="-128"/>
              </a:defRPr>
            </a:lvl5pPr>
            <a:lvl6pPr marL="25146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defTabSz="7620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pPr algn="ctr">
              <a:spcBef>
                <a:spcPct val="35000"/>
              </a:spcBef>
            </a:pPr>
            <a:r>
              <a:rPr lang="en-US" altLang="ko-KR" sz="900" b="1">
                <a:cs typeface="Times New Roman" pitchFamily="18" charset="0"/>
              </a:rPr>
              <a:t>Intellectual Property Rights</a:t>
            </a:r>
          </a:p>
          <a:p>
            <a:pPr>
              <a:spcBef>
                <a:spcPct val="35000"/>
              </a:spcBef>
            </a:pPr>
            <a:r>
              <a:rPr lang="en-US" altLang="ko-KR"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p:txBody>
          <a:bodyPr/>
          <a:lstStyle/>
          <a:p>
            <a:r>
              <a:rPr lang="en-US" altLang="ko-KR" dirty="0" smtClean="0">
                <a:ea typeface="ＭＳ Ｐゴシック" pitchFamily="34" charset="-128"/>
              </a:rPr>
              <a:t>Objective</a:t>
            </a:r>
            <a:endParaRPr lang="en-GB" altLang="zh-CN" dirty="0" smtClean="0">
              <a:ea typeface="ＭＳ Ｐゴシック" pitchFamily="34" charset="-128"/>
            </a:endParaRPr>
          </a:p>
        </p:txBody>
      </p:sp>
      <p:sp>
        <p:nvSpPr>
          <p:cNvPr id="3075" name="Rectangle 7"/>
          <p:cNvSpPr>
            <a:spLocks noGrp="1" noChangeArrowheads="1"/>
          </p:cNvSpPr>
          <p:nvPr>
            <p:ph type="body" idx="1"/>
          </p:nvPr>
        </p:nvSpPr>
        <p:spPr>
          <a:xfrm>
            <a:off x="292100" y="1073150"/>
            <a:ext cx="8778875" cy="5383213"/>
          </a:xfrm>
        </p:spPr>
        <p:txBody>
          <a:bodyPr/>
          <a:lstStyle/>
          <a:p>
            <a:r>
              <a:rPr lang="en-US" altLang="ko-KR" dirty="0"/>
              <a:t>The Architecture Document (AD) </a:t>
            </a:r>
            <a:r>
              <a:rPr lang="en-US" altLang="ko-KR" dirty="0" smtClean="0"/>
              <a:t>can illustrate the </a:t>
            </a:r>
            <a:r>
              <a:rPr lang="en-US" altLang="ko-KR" dirty="0" err="1" smtClean="0"/>
              <a:t>MobileAR</a:t>
            </a:r>
            <a:r>
              <a:rPr lang="en-US" altLang="ko-KR" dirty="0" smtClean="0"/>
              <a:t> Enabler </a:t>
            </a:r>
            <a:r>
              <a:rPr lang="en-US" altLang="ko-KR" dirty="0"/>
              <a:t>based on the requirements listed in the </a:t>
            </a:r>
            <a:r>
              <a:rPr lang="en-US" altLang="ko-KR" dirty="0" err="1" smtClean="0"/>
              <a:t>MobAR</a:t>
            </a:r>
            <a:r>
              <a:rPr lang="en-US" altLang="ko-KR" dirty="0" smtClean="0"/>
              <a:t> requirements document from </a:t>
            </a:r>
            <a:r>
              <a:rPr lang="en-US" altLang="ko-KR" dirty="0"/>
              <a:t>an architectural </a:t>
            </a:r>
            <a:r>
              <a:rPr lang="en-US" altLang="ko-KR" dirty="0" smtClean="0"/>
              <a:t>perspective.</a:t>
            </a:r>
          </a:p>
          <a:p>
            <a:endParaRPr lang="en-US" altLang="ko-KR" dirty="0" smtClean="0"/>
          </a:p>
          <a:p>
            <a:r>
              <a:rPr lang="en-US" altLang="ko-KR" dirty="0"/>
              <a:t>The objective of the </a:t>
            </a:r>
            <a:r>
              <a:rPr lang="en-US" altLang="ko-KR" dirty="0" err="1" smtClean="0"/>
              <a:t>MobAR</a:t>
            </a:r>
            <a:r>
              <a:rPr lang="en-US" altLang="ko-KR" dirty="0" smtClean="0"/>
              <a:t> </a:t>
            </a:r>
            <a:r>
              <a:rPr lang="en-US" altLang="ko-KR" dirty="0"/>
              <a:t>Enabler architecture is to define network-side and device-side </a:t>
            </a:r>
            <a:r>
              <a:rPr lang="en-US" altLang="ko-KR" dirty="0" err="1" smtClean="0"/>
              <a:t>MobAR</a:t>
            </a:r>
            <a:r>
              <a:rPr lang="en-US" altLang="ko-KR" dirty="0" smtClean="0"/>
              <a:t> </a:t>
            </a:r>
            <a:r>
              <a:rPr lang="en-US" altLang="ko-KR" dirty="0"/>
              <a:t>Enabler components, </a:t>
            </a:r>
            <a:r>
              <a:rPr lang="en-US" altLang="ko-KR" dirty="0" smtClean="0"/>
              <a:t>the interface(s</a:t>
            </a:r>
            <a:r>
              <a:rPr lang="en-US" altLang="ko-KR" dirty="0"/>
              <a:t>) between them and the interface(s) exposed by those components to some entities that rely on </a:t>
            </a:r>
            <a:r>
              <a:rPr lang="en-US" altLang="ko-KR" dirty="0" err="1" smtClean="0"/>
              <a:t>MobAR</a:t>
            </a:r>
            <a:r>
              <a:rPr lang="en-US" altLang="ko-KR" dirty="0" smtClean="0"/>
              <a:t> Enabler.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ko-KR" dirty="0" smtClean="0"/>
              <a:t>Scope</a:t>
            </a:r>
          </a:p>
        </p:txBody>
      </p:sp>
      <p:sp>
        <p:nvSpPr>
          <p:cNvPr id="4099" name="Content Placeholder 2"/>
          <p:cNvSpPr>
            <a:spLocks noGrp="1"/>
          </p:cNvSpPr>
          <p:nvPr>
            <p:ph idx="1"/>
          </p:nvPr>
        </p:nvSpPr>
        <p:spPr/>
        <p:txBody>
          <a:bodyPr/>
          <a:lstStyle/>
          <a:p>
            <a:r>
              <a:rPr lang="en-US" altLang="ko-KR" dirty="0" smtClean="0"/>
              <a:t>This Architecture Document defines functional components interfaces and flows related to (list is non-exhaustive):</a:t>
            </a:r>
          </a:p>
          <a:p>
            <a:pPr lvl="1"/>
            <a:r>
              <a:rPr lang="en-US" altLang="ko-KR" dirty="0"/>
              <a:t>Sensing and Gathering of Real-world </a:t>
            </a:r>
            <a:r>
              <a:rPr lang="en-US" altLang="ko-KR" dirty="0" smtClean="0"/>
              <a:t>Information</a:t>
            </a:r>
            <a:endParaRPr lang="en-US" altLang="ko-KR" dirty="0"/>
          </a:p>
          <a:p>
            <a:pPr lvl="1"/>
            <a:r>
              <a:rPr lang="en-US" altLang="ko-KR" dirty="0" smtClean="0"/>
              <a:t>AR Content Registration &amp; Presentation </a:t>
            </a:r>
          </a:p>
          <a:p>
            <a:pPr lvl="1"/>
            <a:r>
              <a:rPr lang="en-US" altLang="ko-KR" dirty="0" smtClean="0"/>
              <a:t>User Interaction with AR Content</a:t>
            </a:r>
          </a:p>
          <a:p>
            <a:pPr lvl="1"/>
            <a:r>
              <a:rPr lang="en-US" altLang="ko-KR" dirty="0" smtClean="0"/>
              <a:t>AR Content Cache/Download Management </a:t>
            </a:r>
          </a:p>
          <a:p>
            <a:pPr lvl="1"/>
            <a:r>
              <a:rPr lang="en-US" altLang="ko-KR" dirty="0" smtClean="0"/>
              <a:t>AR Content Management </a:t>
            </a:r>
            <a:endParaRPr lang="ko-KR" altLang="ko-KR" sz="2800" dirty="0"/>
          </a:p>
          <a:p>
            <a:pPr lvl="1"/>
            <a:r>
              <a:rPr lang="en-US" altLang="ko-KR" dirty="0" smtClean="0"/>
              <a:t>Personalization / Contextualization of Mobile AR</a:t>
            </a:r>
          </a:p>
          <a:p>
            <a:pPr lvl="1"/>
            <a:r>
              <a:rPr lang="en-US" altLang="ko-KR" dirty="0" smtClean="0"/>
              <a:t>Interface for Content Provider / Data Provider / Service Provider</a:t>
            </a:r>
            <a:endParaRPr lang="en-US" altLang="ko-K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직사각형 6"/>
          <p:cNvSpPr/>
          <p:nvPr/>
        </p:nvSpPr>
        <p:spPr bwMode="auto">
          <a:xfrm>
            <a:off x="1709737" y="3740150"/>
            <a:ext cx="7467600" cy="2198688"/>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8195" name="제목 1"/>
          <p:cNvSpPr>
            <a:spLocks noGrp="1"/>
          </p:cNvSpPr>
          <p:nvPr>
            <p:ph type="title"/>
          </p:nvPr>
        </p:nvSpPr>
        <p:spPr/>
        <p:txBody>
          <a:bodyPr/>
          <a:lstStyle/>
          <a:p>
            <a:r>
              <a:rPr lang="en-US" altLang="ko-KR" smtClean="0">
                <a:ea typeface="ＭＳ Ｐゴシック" pitchFamily="34" charset="-128"/>
              </a:rPr>
              <a:t>Proposed MobileAR Architecture</a:t>
            </a:r>
            <a:endParaRPr lang="ko-KR" altLang="en-US" smtClean="0">
              <a:ea typeface="ＭＳ Ｐゴシック" pitchFamily="34" charset="-128"/>
            </a:endParaRPr>
          </a:p>
        </p:txBody>
      </p:sp>
      <p:sp>
        <p:nvSpPr>
          <p:cNvPr id="4" name="직사각형 3"/>
          <p:cNvSpPr/>
          <p:nvPr/>
        </p:nvSpPr>
        <p:spPr bwMode="auto">
          <a:xfrm>
            <a:off x="2014537" y="3892550"/>
            <a:ext cx="4876800" cy="7620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Client(engine)</a:t>
            </a:r>
            <a:endParaRPr lang="ko-KR" altLang="en-US" dirty="0">
              <a:solidFill>
                <a:schemeClr val="tx1"/>
              </a:solidFill>
              <a:latin typeface="Arial" charset="0"/>
            </a:endParaRPr>
          </a:p>
        </p:txBody>
      </p:sp>
      <p:sp>
        <p:nvSpPr>
          <p:cNvPr id="6" name="직사각형 5"/>
          <p:cNvSpPr/>
          <p:nvPr/>
        </p:nvSpPr>
        <p:spPr bwMode="auto">
          <a:xfrm>
            <a:off x="2014537" y="5035550"/>
            <a:ext cx="3429000" cy="3810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Applications</a:t>
            </a:r>
            <a:endParaRPr lang="ko-KR" altLang="en-US" sz="1600" dirty="0">
              <a:solidFill>
                <a:schemeClr val="tx1"/>
              </a:solidFill>
              <a:latin typeface="Arial" charset="0"/>
            </a:endParaRPr>
          </a:p>
        </p:txBody>
      </p:sp>
      <p:sp>
        <p:nvSpPr>
          <p:cNvPr id="8198" name="TextBox 7"/>
          <p:cNvSpPr txBox="1">
            <a:spLocks noChangeArrowheads="1"/>
          </p:cNvSpPr>
          <p:nvPr/>
        </p:nvSpPr>
        <p:spPr bwMode="auto">
          <a:xfrm>
            <a:off x="1785937" y="5568950"/>
            <a:ext cx="29241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000">
                <a:solidFill>
                  <a:schemeClr val="tx1"/>
                </a:solidFill>
                <a:latin typeface="Arial" charset="0"/>
                <a:ea typeface="ＭＳ Ｐゴシック" pitchFamily="34" charset="-128"/>
              </a:defRPr>
            </a:lvl1pPr>
            <a:lvl2pPr marL="742950" indent="-285750">
              <a:defRPr sz="2000">
                <a:solidFill>
                  <a:schemeClr val="tx1"/>
                </a:solidFill>
                <a:latin typeface="Arial" charset="0"/>
                <a:ea typeface="ＭＳ Ｐゴシック" pitchFamily="34" charset="-128"/>
              </a:defRPr>
            </a:lvl2pPr>
            <a:lvl3pPr marL="1143000" indent="-228600">
              <a:defRPr sz="2000">
                <a:solidFill>
                  <a:schemeClr val="tx1"/>
                </a:solidFill>
                <a:latin typeface="Arial" charset="0"/>
                <a:ea typeface="ＭＳ Ｐゴシック" pitchFamily="34" charset="-128"/>
              </a:defRPr>
            </a:lvl3pPr>
            <a:lvl4pPr marL="1600200" indent="-228600">
              <a:defRPr sz="2000">
                <a:solidFill>
                  <a:schemeClr val="tx1"/>
                </a:solidFill>
                <a:latin typeface="Arial" charset="0"/>
                <a:ea typeface="ＭＳ Ｐゴシック" pitchFamily="34" charset="-128"/>
              </a:defRPr>
            </a:lvl4pPr>
            <a:lvl5pPr marL="2057400" indent="-228600">
              <a:defRPr sz="2000">
                <a:solidFill>
                  <a:schemeClr val="tx1"/>
                </a:solidFill>
                <a:latin typeface="Arial" charset="0"/>
                <a:ea typeface="ＭＳ Ｐゴシック" pitchFamily="34" charset="-128"/>
              </a:defRPr>
            </a:lvl5pPr>
            <a:lvl6pPr marL="2514600" indent="-2286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6pPr>
            <a:lvl7pPr marL="2971800" indent="-2286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7pPr>
            <a:lvl8pPr marL="3429000" indent="-2286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8pPr>
            <a:lvl9pPr marL="3886200" indent="-228600" eaLnBrk="0" fontAlgn="base" hangingPunct="0">
              <a:lnSpc>
                <a:spcPct val="90000"/>
              </a:lnSpc>
              <a:spcBef>
                <a:spcPct val="0"/>
              </a:spcBef>
              <a:spcAft>
                <a:spcPct val="0"/>
              </a:spcAft>
              <a:defRPr sz="2000">
                <a:solidFill>
                  <a:schemeClr val="tx1"/>
                </a:solidFill>
                <a:latin typeface="Arial" charset="0"/>
                <a:ea typeface="ＭＳ Ｐゴシック" pitchFamily="34" charset="-128"/>
              </a:defRPr>
            </a:lvl9pPr>
          </a:lstStyle>
          <a:p>
            <a:r>
              <a:rPr lang="en-US" altLang="ko-KR" dirty="0" err="1"/>
              <a:t>MobAR</a:t>
            </a:r>
            <a:r>
              <a:rPr lang="en-US" altLang="ko-KR" dirty="0"/>
              <a:t>-Enabled Device</a:t>
            </a:r>
            <a:endParaRPr lang="ko-KR" altLang="en-US" dirty="0"/>
          </a:p>
        </p:txBody>
      </p:sp>
      <p:sp>
        <p:nvSpPr>
          <p:cNvPr id="9" name="모서리가 둥근 직사각형 8"/>
          <p:cNvSpPr/>
          <p:nvPr/>
        </p:nvSpPr>
        <p:spPr bwMode="auto">
          <a:xfrm>
            <a:off x="7424737" y="3892550"/>
            <a:ext cx="1600200" cy="1905000"/>
          </a:xfrm>
          <a:prstGeom prst="round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400" dirty="0">
                <a:solidFill>
                  <a:schemeClr val="tx1"/>
                </a:solidFill>
                <a:latin typeface="Arial" charset="0"/>
              </a:rPr>
              <a:t>Supporting enablers, functions,</a:t>
            </a:r>
          </a:p>
          <a:p>
            <a:pPr>
              <a:defRPr/>
            </a:pPr>
            <a:r>
              <a:rPr lang="en-US" altLang="ko-KR" sz="1400" dirty="0">
                <a:solidFill>
                  <a:schemeClr val="tx1"/>
                </a:solidFill>
                <a:latin typeface="Arial" charset="0"/>
              </a:rPr>
              <a:t>device capabilities</a:t>
            </a:r>
          </a:p>
          <a:p>
            <a:pPr>
              <a:buFontTx/>
              <a:buChar char="-"/>
              <a:defRPr/>
            </a:pPr>
            <a:r>
              <a:rPr lang="en-US" altLang="ko-KR" sz="1400" dirty="0">
                <a:solidFill>
                  <a:schemeClr val="tx1"/>
                </a:solidFill>
                <a:latin typeface="Arial" charset="0"/>
              </a:rPr>
              <a:t> Charging</a:t>
            </a:r>
          </a:p>
          <a:p>
            <a:pPr>
              <a:buFontTx/>
              <a:buChar char="-"/>
              <a:defRPr/>
            </a:pPr>
            <a:r>
              <a:rPr lang="en-US" altLang="ko-KR" sz="1400" dirty="0">
                <a:solidFill>
                  <a:schemeClr val="tx1"/>
                </a:solidFill>
                <a:latin typeface="Arial" charset="0"/>
              </a:rPr>
              <a:t> Browsing</a:t>
            </a:r>
          </a:p>
          <a:p>
            <a:pPr>
              <a:buFontTx/>
              <a:buChar char="-"/>
              <a:defRPr/>
            </a:pPr>
            <a:r>
              <a:rPr lang="en-US" altLang="ko-KR" sz="1400" dirty="0">
                <a:solidFill>
                  <a:schemeClr val="tx1"/>
                </a:solidFill>
                <a:latin typeface="Arial" charset="0"/>
              </a:rPr>
              <a:t> </a:t>
            </a:r>
            <a:r>
              <a:rPr lang="en-US" altLang="ko-KR" sz="1400" dirty="0" smtClean="0">
                <a:solidFill>
                  <a:schemeClr val="tx1"/>
                </a:solidFill>
                <a:latin typeface="Arial" charset="0"/>
              </a:rPr>
              <a:t>DM</a:t>
            </a:r>
          </a:p>
        </p:txBody>
      </p:sp>
      <p:sp>
        <p:nvSpPr>
          <p:cNvPr id="11" name="직사각형 10"/>
          <p:cNvSpPr/>
          <p:nvPr/>
        </p:nvSpPr>
        <p:spPr bwMode="auto">
          <a:xfrm>
            <a:off x="109537" y="15303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Content</a:t>
            </a: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sp>
        <p:nvSpPr>
          <p:cNvPr id="12" name="직사각형 11"/>
          <p:cNvSpPr/>
          <p:nvPr/>
        </p:nvSpPr>
        <p:spPr bwMode="auto">
          <a:xfrm>
            <a:off x="5672137" y="5035550"/>
            <a:ext cx="1219200" cy="6096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a:solidFill>
                  <a:schemeClr val="tx1"/>
                </a:solidFill>
                <a:latin typeface="Arial" charset="0"/>
              </a:rPr>
              <a:t>Sensors &amp; Camera</a:t>
            </a:r>
          </a:p>
        </p:txBody>
      </p:sp>
      <p:cxnSp>
        <p:nvCxnSpPr>
          <p:cNvPr id="15" name="직선 화살표 연결선 14"/>
          <p:cNvCxnSpPr/>
          <p:nvPr/>
        </p:nvCxnSpPr>
        <p:spPr bwMode="auto">
          <a:xfrm>
            <a:off x="1176337" y="1682750"/>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sp>
        <p:nvSpPr>
          <p:cNvPr id="16" name="TextBox 15"/>
          <p:cNvSpPr txBox="1"/>
          <p:nvPr/>
        </p:nvSpPr>
        <p:spPr>
          <a:xfrm>
            <a:off x="1141209" y="1758950"/>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sp>
        <p:nvSpPr>
          <p:cNvPr id="21" name="직사각형 20"/>
          <p:cNvSpPr/>
          <p:nvPr/>
        </p:nvSpPr>
        <p:spPr bwMode="auto">
          <a:xfrm>
            <a:off x="5510212" y="6091238"/>
            <a:ext cx="3514725" cy="3048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smtClean="0">
                <a:solidFill>
                  <a:schemeClr val="tx1"/>
                </a:solidFill>
                <a:latin typeface="Arial" charset="0"/>
              </a:rPr>
              <a:t>Real Environment &amp; User contexts</a:t>
            </a:r>
            <a:endParaRPr lang="en-US" altLang="ko-KR" sz="1600" dirty="0">
              <a:solidFill>
                <a:schemeClr val="tx1"/>
              </a:solidFill>
              <a:latin typeface="Arial" charset="0"/>
            </a:endParaRPr>
          </a:p>
        </p:txBody>
      </p:sp>
      <p:cxnSp>
        <p:nvCxnSpPr>
          <p:cNvPr id="19" name="직선 연결선 18"/>
          <p:cNvCxnSpPr/>
          <p:nvPr/>
        </p:nvCxnSpPr>
        <p:spPr bwMode="auto">
          <a:xfrm>
            <a:off x="6205537" y="4665662"/>
            <a:ext cx="0" cy="38100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4" name="직선 연결선 23"/>
          <p:cNvCxnSpPr/>
          <p:nvPr/>
        </p:nvCxnSpPr>
        <p:spPr bwMode="auto">
          <a:xfrm>
            <a:off x="6205537" y="5656262"/>
            <a:ext cx="0" cy="446088"/>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6" name="직선 연결선 25"/>
          <p:cNvCxnSpPr/>
          <p:nvPr/>
        </p:nvCxnSpPr>
        <p:spPr bwMode="auto">
          <a:xfrm>
            <a:off x="3733675" y="4648994"/>
            <a:ext cx="0" cy="381000"/>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sp>
        <p:nvSpPr>
          <p:cNvPr id="29" name="직사각형 28"/>
          <p:cNvSpPr/>
          <p:nvPr/>
        </p:nvSpPr>
        <p:spPr bwMode="auto">
          <a:xfrm>
            <a:off x="109537" y="24447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Data</a:t>
            </a:r>
            <a:endParaRPr lang="en-US" altLang="ko-KR" sz="1600" dirty="0">
              <a:solidFill>
                <a:schemeClr val="tx1"/>
              </a:solidFill>
              <a:latin typeface="Arial" charset="0"/>
            </a:endParaRP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33" name="직선 화살표 연결선 32"/>
          <p:cNvCxnSpPr/>
          <p:nvPr/>
        </p:nvCxnSpPr>
        <p:spPr bwMode="auto">
          <a:xfrm>
            <a:off x="1176337" y="1682750"/>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34" name="직선 화살표 연결선 33"/>
          <p:cNvCxnSpPr/>
          <p:nvPr/>
        </p:nvCxnSpPr>
        <p:spPr bwMode="auto">
          <a:xfrm>
            <a:off x="1176337" y="2586069"/>
            <a:ext cx="762000"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35" name="TextBox 34"/>
          <p:cNvSpPr txBox="1"/>
          <p:nvPr/>
        </p:nvSpPr>
        <p:spPr>
          <a:xfrm>
            <a:off x="1141209" y="1758950"/>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sp>
        <p:nvSpPr>
          <p:cNvPr id="36" name="TextBox 35"/>
          <p:cNvSpPr txBox="1"/>
          <p:nvPr/>
        </p:nvSpPr>
        <p:spPr>
          <a:xfrm>
            <a:off x="1100137" y="2622617"/>
            <a:ext cx="891591" cy="203133"/>
          </a:xfrm>
          <a:prstGeom prst="rect">
            <a:avLst/>
          </a:prstGeom>
          <a:noFill/>
        </p:spPr>
        <p:txBody>
          <a:bodyPr wrap="none" rtlCol="0">
            <a:spAutoFit/>
          </a:bodyPr>
          <a:lstStyle/>
          <a:p>
            <a:r>
              <a:rPr lang="en-US" altLang="ko-KR" sz="800" dirty="0" smtClean="0"/>
              <a:t>Data Exchange</a:t>
            </a:r>
            <a:endParaRPr lang="ko-KR" altLang="en-US" sz="800" dirty="0"/>
          </a:p>
        </p:txBody>
      </p:sp>
      <p:cxnSp>
        <p:nvCxnSpPr>
          <p:cNvPr id="37" name="직선 화살표 연결선 36"/>
          <p:cNvCxnSpPr/>
          <p:nvPr/>
        </p:nvCxnSpPr>
        <p:spPr bwMode="auto">
          <a:xfrm flipV="1">
            <a:off x="33099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38" name="직선 화살표 연결선 37"/>
          <p:cNvCxnSpPr/>
          <p:nvPr/>
        </p:nvCxnSpPr>
        <p:spPr bwMode="auto">
          <a:xfrm>
            <a:off x="44529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9" name="TextBox 38"/>
          <p:cNvSpPr txBox="1"/>
          <p:nvPr/>
        </p:nvSpPr>
        <p:spPr>
          <a:xfrm>
            <a:off x="3344885" y="3206750"/>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40" name="TextBox 39"/>
          <p:cNvSpPr txBox="1"/>
          <p:nvPr/>
        </p:nvSpPr>
        <p:spPr>
          <a:xfrm>
            <a:off x="4410199" y="32067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43" name="TextBox 42"/>
          <p:cNvSpPr txBox="1"/>
          <p:nvPr/>
        </p:nvSpPr>
        <p:spPr>
          <a:xfrm>
            <a:off x="1243057" y="1479617"/>
            <a:ext cx="619080" cy="203133"/>
          </a:xfrm>
          <a:prstGeom prst="rect">
            <a:avLst/>
          </a:prstGeom>
          <a:noFill/>
        </p:spPr>
        <p:txBody>
          <a:bodyPr wrap="none" rtlCol="0">
            <a:spAutoFit/>
          </a:bodyPr>
          <a:lstStyle/>
          <a:p>
            <a:r>
              <a:rPr lang="en-US" altLang="ko-KR" sz="800" dirty="0" smtClean="0"/>
              <a:t>MobAR-4</a:t>
            </a:r>
            <a:endParaRPr lang="ko-KR" altLang="en-US" sz="800" dirty="0"/>
          </a:p>
        </p:txBody>
      </p:sp>
      <p:sp>
        <p:nvSpPr>
          <p:cNvPr id="44" name="TextBox 43"/>
          <p:cNvSpPr txBox="1"/>
          <p:nvPr/>
        </p:nvSpPr>
        <p:spPr>
          <a:xfrm>
            <a:off x="1252537" y="2394017"/>
            <a:ext cx="619080" cy="203133"/>
          </a:xfrm>
          <a:prstGeom prst="rect">
            <a:avLst/>
          </a:prstGeom>
          <a:noFill/>
        </p:spPr>
        <p:txBody>
          <a:bodyPr wrap="none" rtlCol="0">
            <a:spAutoFit/>
          </a:bodyPr>
          <a:lstStyle/>
          <a:p>
            <a:r>
              <a:rPr lang="en-US" altLang="ko-KR" sz="800" dirty="0" smtClean="0"/>
              <a:t>MobAR-5</a:t>
            </a:r>
            <a:endParaRPr lang="ko-KR" altLang="en-US" sz="800" dirty="0"/>
          </a:p>
        </p:txBody>
      </p:sp>
      <p:sp>
        <p:nvSpPr>
          <p:cNvPr id="45" name="직사각형 44"/>
          <p:cNvSpPr/>
          <p:nvPr/>
        </p:nvSpPr>
        <p:spPr bwMode="auto">
          <a:xfrm>
            <a:off x="1938337" y="1377950"/>
            <a:ext cx="5029200" cy="13716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Server</a:t>
            </a:r>
            <a:endParaRPr lang="ko-KR" altLang="en-US" dirty="0">
              <a:solidFill>
                <a:schemeClr val="tx1"/>
              </a:solidFill>
              <a:latin typeface="Arial" charset="0"/>
            </a:endParaRPr>
          </a:p>
        </p:txBody>
      </p:sp>
      <p:sp>
        <p:nvSpPr>
          <p:cNvPr id="46" name="TextBox 45"/>
          <p:cNvSpPr txBox="1"/>
          <p:nvPr/>
        </p:nvSpPr>
        <p:spPr>
          <a:xfrm>
            <a:off x="3690937" y="4756217"/>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47" name="TextBox 46"/>
          <p:cNvSpPr txBox="1"/>
          <p:nvPr/>
        </p:nvSpPr>
        <p:spPr>
          <a:xfrm>
            <a:off x="6214134" y="4756217"/>
            <a:ext cx="476412" cy="203133"/>
          </a:xfrm>
          <a:prstGeom prst="rect">
            <a:avLst/>
          </a:prstGeom>
          <a:noFill/>
        </p:spPr>
        <p:txBody>
          <a:bodyPr wrap="none" rtlCol="0">
            <a:spAutoFit/>
          </a:bodyPr>
          <a:lstStyle/>
          <a:p>
            <a:r>
              <a:rPr lang="en-US" altLang="ko-KR" sz="800" dirty="0" smtClean="0"/>
              <a:t>EXT-2</a:t>
            </a:r>
            <a:endParaRPr lang="ko-KR" altLang="en-US" sz="800" dirty="0"/>
          </a:p>
        </p:txBody>
      </p:sp>
      <p:sp>
        <p:nvSpPr>
          <p:cNvPr id="48" name="TextBox 47"/>
          <p:cNvSpPr txBox="1"/>
          <p:nvPr/>
        </p:nvSpPr>
        <p:spPr>
          <a:xfrm>
            <a:off x="6848497" y="4100255"/>
            <a:ext cx="425116" cy="203133"/>
          </a:xfrm>
          <a:prstGeom prst="rect">
            <a:avLst/>
          </a:prstGeom>
          <a:noFill/>
        </p:spPr>
        <p:txBody>
          <a:bodyPr wrap="none" rtlCol="0">
            <a:spAutoFit/>
          </a:bodyPr>
          <a:lstStyle/>
          <a:p>
            <a:r>
              <a:rPr lang="en-US" altLang="ko-KR" sz="800" dirty="0" smtClean="0"/>
              <a:t>Ext-1</a:t>
            </a:r>
            <a:endParaRPr lang="ko-KR" altLang="en-US" sz="800" dirty="0"/>
          </a:p>
        </p:txBody>
      </p:sp>
      <p:sp>
        <p:nvSpPr>
          <p:cNvPr id="49" name="TextBox 48"/>
          <p:cNvSpPr txBox="1"/>
          <p:nvPr/>
        </p:nvSpPr>
        <p:spPr>
          <a:xfrm>
            <a:off x="7000897" y="1784417"/>
            <a:ext cx="425116" cy="203133"/>
          </a:xfrm>
          <a:prstGeom prst="rect">
            <a:avLst/>
          </a:prstGeom>
          <a:noFill/>
        </p:spPr>
        <p:txBody>
          <a:bodyPr wrap="none" rtlCol="0">
            <a:spAutoFit/>
          </a:bodyPr>
          <a:lstStyle/>
          <a:p>
            <a:r>
              <a:rPr lang="en-US" altLang="ko-KR" sz="800" dirty="0" smtClean="0"/>
              <a:t>Ext-3</a:t>
            </a:r>
            <a:endParaRPr lang="ko-KR" altLang="en-US" sz="800" dirty="0"/>
          </a:p>
        </p:txBody>
      </p:sp>
      <p:cxnSp>
        <p:nvCxnSpPr>
          <p:cNvPr id="51" name="직선 연결선 50"/>
          <p:cNvCxnSpPr/>
          <p:nvPr/>
        </p:nvCxnSpPr>
        <p:spPr bwMode="auto">
          <a:xfrm>
            <a:off x="6967537" y="19875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53" name="직선 연결선 52"/>
          <p:cNvCxnSpPr/>
          <p:nvPr/>
        </p:nvCxnSpPr>
        <p:spPr bwMode="auto">
          <a:xfrm>
            <a:off x="6891337" y="43497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5" name="모서리가 둥근 직사각형 54"/>
          <p:cNvSpPr/>
          <p:nvPr/>
        </p:nvSpPr>
        <p:spPr bwMode="auto">
          <a:xfrm>
            <a:off x="7424737" y="1555715"/>
            <a:ext cx="1600200" cy="1066901"/>
          </a:xfrm>
          <a:prstGeom prst="round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100" dirty="0" smtClean="0">
                <a:solidFill>
                  <a:schemeClr val="tx1"/>
                </a:solidFill>
                <a:latin typeface="Arial" charset="0"/>
              </a:rPr>
              <a:t>External </a:t>
            </a:r>
          </a:p>
          <a:p>
            <a:pPr>
              <a:defRPr/>
            </a:pPr>
            <a:r>
              <a:rPr lang="en-US" altLang="ko-KR" sz="1100" dirty="0" smtClean="0">
                <a:solidFill>
                  <a:schemeClr val="tx1"/>
                </a:solidFill>
                <a:latin typeface="Arial" charset="0"/>
              </a:rPr>
              <a:t>Server Functions</a:t>
            </a:r>
          </a:p>
          <a:p>
            <a:pPr marL="171450" indent="-171450">
              <a:buFontTx/>
              <a:buChar char="-"/>
              <a:defRPr/>
            </a:pPr>
            <a:endParaRPr lang="en-US" altLang="ko-KR" sz="1100" dirty="0" smtClean="0">
              <a:solidFill>
                <a:schemeClr val="tx1"/>
              </a:solidFill>
              <a:latin typeface="Arial" charset="0"/>
            </a:endParaRPr>
          </a:p>
          <a:p>
            <a:pPr marL="171450" indent="-171450">
              <a:buFontTx/>
              <a:buChar char="-"/>
              <a:defRPr/>
            </a:pPr>
            <a:endParaRPr lang="ko-KR" altLang="en-US" sz="1100" dirty="0">
              <a:solidFill>
                <a:schemeClr val="tx1"/>
              </a:solidFill>
              <a:latin typeface="Arial" charset="0"/>
            </a:endParaRPr>
          </a:p>
        </p:txBody>
      </p:sp>
      <p:sp>
        <p:nvSpPr>
          <p:cNvPr id="2" name="직사각형 1"/>
          <p:cNvSpPr/>
          <p:nvPr/>
        </p:nvSpPr>
        <p:spPr>
          <a:xfrm>
            <a:off x="642937" y="4507424"/>
            <a:ext cx="1033383" cy="1975926"/>
          </a:xfrm>
          <a:prstGeom prst="rect">
            <a:avLst/>
          </a:prstGeom>
        </p:spPr>
        <p:txBody>
          <a:bodyPr wrap="square">
            <a:spAutoFit/>
          </a:bodyPr>
          <a:lstStyle/>
          <a:p>
            <a:r>
              <a:rPr lang="en-US" altLang="ko-KR" sz="800" dirty="0" err="1" smtClean="0"/>
              <a:t>MobAR</a:t>
            </a:r>
            <a:r>
              <a:rPr lang="en-US" altLang="ko-KR" sz="800" dirty="0" smtClean="0"/>
              <a:t> components</a:t>
            </a:r>
          </a:p>
          <a:p>
            <a:endParaRPr lang="en-US" altLang="ko-KR" sz="800" dirty="0" smtClean="0"/>
          </a:p>
          <a:p>
            <a:endParaRPr lang="en-US" altLang="ko-KR" sz="800" dirty="0"/>
          </a:p>
          <a:p>
            <a:r>
              <a:rPr lang="en-US" altLang="ko-KR" sz="800" dirty="0" smtClean="0"/>
              <a:t>Entities external </a:t>
            </a:r>
          </a:p>
          <a:p>
            <a:r>
              <a:rPr lang="en-US" altLang="ko-KR" sz="800" dirty="0" smtClean="0"/>
              <a:t>to </a:t>
            </a:r>
            <a:r>
              <a:rPr lang="en-US" altLang="ko-KR" sz="800" dirty="0" err="1" smtClean="0"/>
              <a:t>MobAR</a:t>
            </a:r>
            <a:endParaRPr lang="en-US" altLang="ko-KR" sz="800" dirty="0" smtClean="0"/>
          </a:p>
          <a:p>
            <a:endParaRPr lang="en-US" altLang="ko-KR" sz="800" dirty="0"/>
          </a:p>
          <a:p>
            <a:r>
              <a:rPr lang="en-US" altLang="ko-KR" sz="800" dirty="0" err="1" smtClean="0"/>
              <a:t>Interaface</a:t>
            </a:r>
            <a:r>
              <a:rPr lang="en-US" altLang="ko-KR" sz="800" dirty="0" smtClean="0"/>
              <a:t> specified by this Enabler</a:t>
            </a:r>
          </a:p>
          <a:p>
            <a:endParaRPr lang="en-US" altLang="ko-KR" sz="800" dirty="0"/>
          </a:p>
          <a:p>
            <a:r>
              <a:rPr lang="en-US" altLang="ko-KR" sz="800" dirty="0" smtClean="0"/>
              <a:t>Interfaces not specified by this Enabler</a:t>
            </a:r>
          </a:p>
          <a:p>
            <a:endParaRPr lang="en-US" altLang="ko-KR" sz="800" dirty="0"/>
          </a:p>
          <a:p>
            <a:r>
              <a:rPr lang="en-US" altLang="ko-KR" sz="800" dirty="0" smtClean="0"/>
              <a:t>Name of interface offered</a:t>
            </a:r>
          </a:p>
        </p:txBody>
      </p:sp>
      <p:sp>
        <p:nvSpPr>
          <p:cNvPr id="3" name="TextBox 2"/>
          <p:cNvSpPr txBox="1"/>
          <p:nvPr/>
        </p:nvSpPr>
        <p:spPr>
          <a:xfrm>
            <a:off x="185737" y="4229818"/>
            <a:ext cx="912429" cy="313932"/>
          </a:xfrm>
          <a:prstGeom prst="rect">
            <a:avLst/>
          </a:prstGeom>
          <a:noFill/>
        </p:spPr>
        <p:txBody>
          <a:bodyPr wrap="none" rtlCol="0">
            <a:spAutoFit/>
          </a:bodyPr>
          <a:lstStyle/>
          <a:p>
            <a:r>
              <a:rPr lang="en-US" altLang="ko-KR" sz="1600" b="1" dirty="0" smtClean="0"/>
              <a:t>Legend</a:t>
            </a:r>
            <a:endParaRPr lang="ko-KR" altLang="en-US" sz="1600" b="1" dirty="0"/>
          </a:p>
        </p:txBody>
      </p:sp>
      <p:sp>
        <p:nvSpPr>
          <p:cNvPr id="56" name="직사각형 55"/>
          <p:cNvSpPr/>
          <p:nvPr/>
        </p:nvSpPr>
        <p:spPr bwMode="auto">
          <a:xfrm>
            <a:off x="109537" y="4543750"/>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57" name="직사각형 56"/>
          <p:cNvSpPr/>
          <p:nvPr/>
        </p:nvSpPr>
        <p:spPr bwMode="auto">
          <a:xfrm>
            <a:off x="109537" y="50009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58" name="직선 화살표 연결선 57"/>
          <p:cNvCxnSpPr/>
          <p:nvPr/>
        </p:nvCxnSpPr>
        <p:spPr bwMode="auto">
          <a:xfrm>
            <a:off x="169069" y="54581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9" name="직선 연결선 58"/>
          <p:cNvCxnSpPr/>
          <p:nvPr/>
        </p:nvCxnSpPr>
        <p:spPr bwMode="auto">
          <a:xfrm>
            <a:off x="130843" y="59153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8" name="TextBox 7"/>
          <p:cNvSpPr txBox="1"/>
          <p:nvPr/>
        </p:nvSpPr>
        <p:spPr>
          <a:xfrm>
            <a:off x="33337" y="6162518"/>
            <a:ext cx="670376" cy="286232"/>
          </a:xfrm>
          <a:prstGeom prst="rect">
            <a:avLst/>
          </a:prstGeom>
          <a:noFill/>
        </p:spPr>
        <p:txBody>
          <a:bodyPr wrap="none" rtlCol="0">
            <a:spAutoFit/>
          </a:bodyPr>
          <a:lstStyle/>
          <a:p>
            <a:r>
              <a:rPr lang="en-US" altLang="ko-KR" sz="700" dirty="0" smtClean="0"/>
              <a:t>MobAR-1 </a:t>
            </a:r>
          </a:p>
          <a:p>
            <a:r>
              <a:rPr lang="en-US" altLang="ko-KR" sz="700" dirty="0" smtClean="0"/>
              <a:t>(and others)</a:t>
            </a:r>
            <a:endParaRPr lang="ko-KR" altLang="en-US" sz="700" dirty="0"/>
          </a:p>
        </p:txBody>
      </p:sp>
      <p:cxnSp>
        <p:nvCxnSpPr>
          <p:cNvPr id="50" name="직선 연결선 49"/>
          <p:cNvCxnSpPr/>
          <p:nvPr/>
        </p:nvCxnSpPr>
        <p:spPr bwMode="auto">
          <a:xfrm>
            <a:off x="8186737" y="5808662"/>
            <a:ext cx="0" cy="282576"/>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제목 1"/>
          <p:cNvSpPr>
            <a:spLocks noGrp="1"/>
          </p:cNvSpPr>
          <p:nvPr>
            <p:ph type="title"/>
          </p:nvPr>
        </p:nvSpPr>
        <p:spPr/>
        <p:txBody>
          <a:bodyPr/>
          <a:lstStyle/>
          <a:p>
            <a:r>
              <a:rPr lang="en-US" altLang="ko-KR" dirty="0" smtClean="0">
                <a:ea typeface="ＭＳ Ｐゴシック" pitchFamily="34" charset="-128"/>
              </a:rPr>
              <a:t>Proposed </a:t>
            </a:r>
            <a:r>
              <a:rPr lang="en-US" altLang="ko-KR" dirty="0" err="1" smtClean="0">
                <a:ea typeface="ＭＳ Ｐゴシック" pitchFamily="34" charset="-128"/>
              </a:rPr>
              <a:t>MobileAR</a:t>
            </a:r>
            <a:r>
              <a:rPr lang="en-US" altLang="ko-KR" dirty="0" smtClean="0">
                <a:ea typeface="ＭＳ Ｐゴシック" pitchFamily="34" charset="-128"/>
              </a:rPr>
              <a:t> Architecture</a:t>
            </a:r>
            <a:endParaRPr lang="ko-KR" altLang="en-US" dirty="0" smtClean="0">
              <a:ea typeface="ＭＳ Ｐゴシック" pitchFamily="34" charset="-128"/>
            </a:endParaRPr>
          </a:p>
        </p:txBody>
      </p:sp>
      <p:sp>
        <p:nvSpPr>
          <p:cNvPr id="4" name="직사각형 3"/>
          <p:cNvSpPr/>
          <p:nvPr/>
        </p:nvSpPr>
        <p:spPr bwMode="auto">
          <a:xfrm>
            <a:off x="2014537" y="3892550"/>
            <a:ext cx="5486400" cy="10668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Client(engine)</a:t>
            </a:r>
            <a:endParaRPr lang="ko-KR" altLang="en-US" dirty="0">
              <a:solidFill>
                <a:schemeClr val="tx1"/>
              </a:solidFill>
              <a:latin typeface="Arial" charset="0"/>
            </a:endParaRPr>
          </a:p>
        </p:txBody>
      </p:sp>
      <p:sp>
        <p:nvSpPr>
          <p:cNvPr id="10" name="직사각형 9"/>
          <p:cNvSpPr/>
          <p:nvPr/>
        </p:nvSpPr>
        <p:spPr bwMode="auto">
          <a:xfrm>
            <a:off x="1938337" y="1377950"/>
            <a:ext cx="5029200" cy="1371600"/>
          </a:xfrm>
          <a:prstGeom prst="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defRPr/>
            </a:pPr>
            <a:r>
              <a:rPr lang="en-US" altLang="ko-KR" dirty="0" err="1">
                <a:solidFill>
                  <a:schemeClr val="tx1"/>
                </a:solidFill>
                <a:latin typeface="Arial" charset="0"/>
              </a:rPr>
              <a:t>MobAR</a:t>
            </a:r>
            <a:r>
              <a:rPr lang="en-US" altLang="ko-KR" dirty="0">
                <a:solidFill>
                  <a:schemeClr val="tx1"/>
                </a:solidFill>
                <a:latin typeface="Arial" charset="0"/>
              </a:rPr>
              <a:t> Server</a:t>
            </a:r>
            <a:endParaRPr lang="ko-KR" altLang="en-US" dirty="0">
              <a:solidFill>
                <a:schemeClr val="tx1"/>
              </a:solidFill>
              <a:latin typeface="Arial" charset="0"/>
            </a:endParaRPr>
          </a:p>
        </p:txBody>
      </p:sp>
      <p:sp>
        <p:nvSpPr>
          <p:cNvPr id="13" name="직사각형 12"/>
          <p:cNvSpPr/>
          <p:nvPr/>
        </p:nvSpPr>
        <p:spPr bwMode="auto">
          <a:xfrm>
            <a:off x="2166937" y="5187950"/>
            <a:ext cx="3429000" cy="3810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Applications</a:t>
            </a:r>
            <a:endParaRPr lang="ko-KR" altLang="en-US" sz="1600" dirty="0">
              <a:solidFill>
                <a:schemeClr val="tx1"/>
              </a:solidFill>
              <a:latin typeface="Arial" charset="0"/>
            </a:endParaRPr>
          </a:p>
        </p:txBody>
      </p:sp>
      <p:sp>
        <p:nvSpPr>
          <p:cNvPr id="15" name="모서리가 둥근 직사각형 14"/>
          <p:cNvSpPr/>
          <p:nvPr/>
        </p:nvSpPr>
        <p:spPr bwMode="auto">
          <a:xfrm>
            <a:off x="4833937" y="4349750"/>
            <a:ext cx="21336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Interaction</a:t>
            </a:r>
            <a:endParaRPr lang="ko-KR" altLang="en-US" sz="1200" dirty="0">
              <a:solidFill>
                <a:schemeClr val="tx1"/>
              </a:solidFill>
              <a:latin typeface="Arial" charset="0"/>
            </a:endParaRPr>
          </a:p>
        </p:txBody>
      </p:sp>
      <p:sp>
        <p:nvSpPr>
          <p:cNvPr id="16" name="모서리가 둥근 직사각형 15"/>
          <p:cNvSpPr/>
          <p:nvPr/>
        </p:nvSpPr>
        <p:spPr bwMode="auto">
          <a:xfrm>
            <a:off x="2243137" y="43497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Registration &amp; Presentation</a:t>
            </a:r>
            <a:endParaRPr lang="ko-KR" altLang="en-US" sz="1200" dirty="0">
              <a:solidFill>
                <a:schemeClr val="tx1"/>
              </a:solidFill>
              <a:latin typeface="Arial" charset="0"/>
            </a:endParaRPr>
          </a:p>
        </p:txBody>
      </p:sp>
      <p:sp>
        <p:nvSpPr>
          <p:cNvPr id="18" name="모서리가 둥근 직사각형 17"/>
          <p:cNvSpPr/>
          <p:nvPr/>
        </p:nvSpPr>
        <p:spPr bwMode="auto">
          <a:xfrm>
            <a:off x="2243137" y="4654550"/>
            <a:ext cx="24384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Recognition &amp; Tracking </a:t>
            </a:r>
            <a:endParaRPr lang="ko-KR" altLang="en-US" sz="1200" dirty="0">
              <a:solidFill>
                <a:schemeClr val="tx1"/>
              </a:solidFill>
              <a:latin typeface="Arial" charset="0"/>
            </a:endParaRPr>
          </a:p>
        </p:txBody>
      </p:sp>
      <p:sp>
        <p:nvSpPr>
          <p:cNvPr id="19" name="모서리가 둥근 직사각형 18"/>
          <p:cNvSpPr/>
          <p:nvPr/>
        </p:nvSpPr>
        <p:spPr bwMode="auto">
          <a:xfrm>
            <a:off x="2090737" y="1835150"/>
            <a:ext cx="22098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Content Management</a:t>
            </a:r>
            <a:endParaRPr lang="ko-KR" altLang="en-US" sz="1200" dirty="0">
              <a:solidFill>
                <a:schemeClr val="tx1"/>
              </a:solidFill>
              <a:latin typeface="Arial" charset="0"/>
            </a:endParaRPr>
          </a:p>
        </p:txBody>
      </p:sp>
      <p:sp>
        <p:nvSpPr>
          <p:cNvPr id="20" name="모서리가 둥근 직사각형 19"/>
          <p:cNvSpPr/>
          <p:nvPr/>
        </p:nvSpPr>
        <p:spPr bwMode="auto">
          <a:xfrm>
            <a:off x="4452937" y="1835150"/>
            <a:ext cx="23622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a:t>Object </a:t>
            </a:r>
            <a:r>
              <a:rPr lang="en-US" altLang="ko-KR" sz="1200" dirty="0" smtClean="0"/>
              <a:t>Search</a:t>
            </a:r>
            <a:endParaRPr lang="ko-KR" altLang="en-US" sz="1200" dirty="0">
              <a:solidFill>
                <a:schemeClr val="tx1"/>
              </a:solidFill>
              <a:latin typeface="Arial" charset="0"/>
            </a:endParaRPr>
          </a:p>
        </p:txBody>
      </p:sp>
      <p:sp>
        <p:nvSpPr>
          <p:cNvPr id="14" name="모서리가 둥근 직사각형 13"/>
          <p:cNvSpPr/>
          <p:nvPr/>
        </p:nvSpPr>
        <p:spPr bwMode="auto">
          <a:xfrm>
            <a:off x="2547937" y="2216150"/>
            <a:ext cx="3086100" cy="3048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Personalization / Contextualization</a:t>
            </a:r>
            <a:endParaRPr lang="ko-KR" altLang="en-US" sz="1200" dirty="0">
              <a:solidFill>
                <a:schemeClr val="tx1"/>
              </a:solidFill>
              <a:latin typeface="Arial" charset="0"/>
            </a:endParaRPr>
          </a:p>
        </p:txBody>
      </p:sp>
      <p:sp>
        <p:nvSpPr>
          <p:cNvPr id="17" name="모서리가 둥근 직사각형 16"/>
          <p:cNvSpPr/>
          <p:nvPr/>
        </p:nvSpPr>
        <p:spPr bwMode="auto">
          <a:xfrm>
            <a:off x="4833937" y="4654550"/>
            <a:ext cx="2590800" cy="228600"/>
          </a:xfrm>
          <a:prstGeom prst="round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200" dirty="0" err="1">
                <a:solidFill>
                  <a:schemeClr val="tx1"/>
                </a:solidFill>
                <a:latin typeface="Arial" charset="0"/>
              </a:rPr>
              <a:t>MobAR</a:t>
            </a:r>
            <a:r>
              <a:rPr lang="en-US" altLang="ko-KR" sz="1200" dirty="0">
                <a:solidFill>
                  <a:schemeClr val="tx1"/>
                </a:solidFill>
                <a:latin typeface="Arial" charset="0"/>
              </a:rPr>
              <a:t> </a:t>
            </a:r>
            <a:r>
              <a:rPr lang="en-US" altLang="ko-KR" sz="1200" dirty="0" smtClean="0"/>
              <a:t>Cache/Download Management </a:t>
            </a:r>
            <a:endParaRPr lang="ko-KR" altLang="en-US" sz="1200" dirty="0">
              <a:solidFill>
                <a:schemeClr val="tx1"/>
              </a:solidFill>
              <a:latin typeface="Arial" charset="0"/>
            </a:endParaRPr>
          </a:p>
        </p:txBody>
      </p:sp>
      <p:sp>
        <p:nvSpPr>
          <p:cNvPr id="21" name="직사각형 20"/>
          <p:cNvSpPr/>
          <p:nvPr/>
        </p:nvSpPr>
        <p:spPr bwMode="auto">
          <a:xfrm>
            <a:off x="109537" y="15303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Content</a:t>
            </a: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22" name="직선 화살표 연결선 21"/>
          <p:cNvCxnSpPr/>
          <p:nvPr/>
        </p:nvCxnSpPr>
        <p:spPr bwMode="auto">
          <a:xfrm>
            <a:off x="1176337" y="1682750"/>
            <a:ext cx="762000" cy="0"/>
          </a:xfrm>
          <a:prstGeom prst="straightConnector1">
            <a:avLst/>
          </a:prstGeom>
          <a:ln>
            <a:headEnd type="arrow"/>
            <a:tailEnd type="arrow"/>
          </a:ln>
        </p:spPr>
        <p:style>
          <a:lnRef idx="3">
            <a:schemeClr val="dk1"/>
          </a:lnRef>
          <a:fillRef idx="0">
            <a:schemeClr val="dk1"/>
          </a:fillRef>
          <a:effectRef idx="2">
            <a:schemeClr val="dk1"/>
          </a:effectRef>
          <a:fontRef idx="minor">
            <a:schemeClr val="tx1"/>
          </a:fontRef>
        </p:style>
      </p:cxnSp>
      <p:cxnSp>
        <p:nvCxnSpPr>
          <p:cNvPr id="23" name="직선 화살표 연결선 22"/>
          <p:cNvCxnSpPr/>
          <p:nvPr/>
        </p:nvCxnSpPr>
        <p:spPr bwMode="auto">
          <a:xfrm>
            <a:off x="1176337" y="2586069"/>
            <a:ext cx="762000"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24" name="TextBox 23"/>
          <p:cNvSpPr txBox="1"/>
          <p:nvPr/>
        </p:nvSpPr>
        <p:spPr>
          <a:xfrm>
            <a:off x="1141209" y="1758950"/>
            <a:ext cx="644728" cy="313932"/>
          </a:xfrm>
          <a:prstGeom prst="rect">
            <a:avLst/>
          </a:prstGeom>
          <a:noFill/>
        </p:spPr>
        <p:txBody>
          <a:bodyPr wrap="none" rtlCol="0">
            <a:spAutoFit/>
          </a:bodyPr>
          <a:lstStyle/>
          <a:p>
            <a:r>
              <a:rPr lang="en-US" altLang="ko-KR" sz="800" dirty="0" smtClean="0"/>
              <a:t>Content</a:t>
            </a:r>
          </a:p>
          <a:p>
            <a:r>
              <a:rPr lang="en-US" altLang="ko-KR" sz="800" dirty="0" smtClean="0"/>
              <a:t>Exchange</a:t>
            </a:r>
            <a:endParaRPr lang="ko-KR" altLang="en-US" sz="800" dirty="0"/>
          </a:p>
        </p:txBody>
      </p:sp>
      <p:sp>
        <p:nvSpPr>
          <p:cNvPr id="25" name="TextBox 24"/>
          <p:cNvSpPr txBox="1"/>
          <p:nvPr/>
        </p:nvSpPr>
        <p:spPr>
          <a:xfrm>
            <a:off x="1100137" y="2622617"/>
            <a:ext cx="891591" cy="203133"/>
          </a:xfrm>
          <a:prstGeom prst="rect">
            <a:avLst/>
          </a:prstGeom>
          <a:noFill/>
        </p:spPr>
        <p:txBody>
          <a:bodyPr wrap="none" rtlCol="0">
            <a:spAutoFit/>
          </a:bodyPr>
          <a:lstStyle/>
          <a:p>
            <a:r>
              <a:rPr lang="en-US" altLang="ko-KR" sz="800" dirty="0" smtClean="0"/>
              <a:t>Data Exchange</a:t>
            </a:r>
            <a:endParaRPr lang="ko-KR" altLang="en-US" sz="800" dirty="0"/>
          </a:p>
        </p:txBody>
      </p:sp>
      <p:sp>
        <p:nvSpPr>
          <p:cNvPr id="26" name="직사각형 25"/>
          <p:cNvSpPr/>
          <p:nvPr/>
        </p:nvSpPr>
        <p:spPr bwMode="auto">
          <a:xfrm>
            <a:off x="135947" y="2444750"/>
            <a:ext cx="1066800" cy="838200"/>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r>
              <a:rPr lang="en-US" altLang="ko-KR" sz="1600" dirty="0" err="1">
                <a:solidFill>
                  <a:schemeClr val="tx1"/>
                </a:solidFill>
                <a:latin typeface="Arial" charset="0"/>
              </a:rPr>
              <a:t>MobAR</a:t>
            </a:r>
            <a:r>
              <a:rPr lang="en-US" altLang="ko-KR" sz="1600" dirty="0">
                <a:solidFill>
                  <a:schemeClr val="tx1"/>
                </a:solidFill>
                <a:latin typeface="Arial" charset="0"/>
              </a:rPr>
              <a:t> </a:t>
            </a:r>
            <a:r>
              <a:rPr lang="en-US" altLang="ko-KR" sz="1600" dirty="0" smtClean="0">
                <a:solidFill>
                  <a:schemeClr val="tx1"/>
                </a:solidFill>
                <a:latin typeface="Arial" charset="0"/>
              </a:rPr>
              <a:t>Data</a:t>
            </a:r>
            <a:endParaRPr lang="en-US" altLang="ko-KR" sz="1600" dirty="0">
              <a:solidFill>
                <a:schemeClr val="tx1"/>
              </a:solidFill>
              <a:latin typeface="Arial" charset="0"/>
            </a:endParaRPr>
          </a:p>
          <a:p>
            <a:pPr>
              <a:defRPr/>
            </a:pPr>
            <a:r>
              <a:rPr lang="en-US" altLang="ko-KR" sz="1600" dirty="0">
                <a:solidFill>
                  <a:schemeClr val="tx1"/>
                </a:solidFill>
                <a:latin typeface="Arial" charset="0"/>
              </a:rPr>
              <a:t>Provider</a:t>
            </a:r>
            <a:endParaRPr lang="ko-KR" altLang="en-US" sz="1600" dirty="0">
              <a:solidFill>
                <a:schemeClr val="tx1"/>
              </a:solidFill>
              <a:latin typeface="Arial" charset="0"/>
            </a:endParaRPr>
          </a:p>
        </p:txBody>
      </p:sp>
      <p:cxnSp>
        <p:nvCxnSpPr>
          <p:cNvPr id="31" name="직선 연결선 30"/>
          <p:cNvCxnSpPr/>
          <p:nvPr/>
        </p:nvCxnSpPr>
        <p:spPr bwMode="auto">
          <a:xfrm>
            <a:off x="3733675" y="4942682"/>
            <a:ext cx="0" cy="245268"/>
          </a:xfrm>
          <a:prstGeom prst="line">
            <a:avLst/>
          </a:prstGeom>
          <a:ln>
            <a:headEnd type="none" w="med" len="med"/>
            <a:tailEnd type="none" w="med" len="med"/>
          </a:ln>
        </p:spPr>
        <p:style>
          <a:lnRef idx="3">
            <a:schemeClr val="dk1"/>
          </a:lnRef>
          <a:fillRef idx="0">
            <a:schemeClr val="dk1"/>
          </a:fillRef>
          <a:effectRef idx="2">
            <a:schemeClr val="dk1"/>
          </a:effectRef>
          <a:fontRef idx="minor">
            <a:schemeClr val="tx1"/>
          </a:fontRef>
        </p:style>
      </p:cxnSp>
      <p:cxnSp>
        <p:nvCxnSpPr>
          <p:cNvPr id="8" name="직선 화살표 연결선 7"/>
          <p:cNvCxnSpPr/>
          <p:nvPr/>
        </p:nvCxnSpPr>
        <p:spPr bwMode="auto">
          <a:xfrm flipV="1">
            <a:off x="33099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9216" name="직선 화살표 연결선 9215"/>
          <p:cNvCxnSpPr>
            <a:stCxn id="10" idx="2"/>
          </p:cNvCxnSpPr>
          <p:nvPr/>
        </p:nvCxnSpPr>
        <p:spPr bwMode="auto">
          <a:xfrm>
            <a:off x="4452937" y="2749550"/>
            <a:ext cx="0" cy="114300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sp>
        <p:nvSpPr>
          <p:cNvPr id="34" name="TextBox 33"/>
          <p:cNvSpPr txBox="1"/>
          <p:nvPr/>
        </p:nvSpPr>
        <p:spPr>
          <a:xfrm>
            <a:off x="3344885" y="3206750"/>
            <a:ext cx="619080" cy="203133"/>
          </a:xfrm>
          <a:prstGeom prst="rect">
            <a:avLst/>
          </a:prstGeom>
          <a:noFill/>
        </p:spPr>
        <p:txBody>
          <a:bodyPr wrap="none" rtlCol="0">
            <a:spAutoFit/>
          </a:bodyPr>
          <a:lstStyle/>
          <a:p>
            <a:r>
              <a:rPr lang="en-US" altLang="ko-KR" sz="800" dirty="0" smtClean="0"/>
              <a:t>MobAR-2</a:t>
            </a:r>
            <a:endParaRPr lang="ko-KR" altLang="en-US" sz="800" dirty="0"/>
          </a:p>
        </p:txBody>
      </p:sp>
      <p:sp>
        <p:nvSpPr>
          <p:cNvPr id="35" name="TextBox 34"/>
          <p:cNvSpPr txBox="1"/>
          <p:nvPr/>
        </p:nvSpPr>
        <p:spPr>
          <a:xfrm>
            <a:off x="4410199" y="3206750"/>
            <a:ext cx="619080" cy="203133"/>
          </a:xfrm>
          <a:prstGeom prst="rect">
            <a:avLst/>
          </a:prstGeom>
          <a:noFill/>
        </p:spPr>
        <p:txBody>
          <a:bodyPr wrap="none" rtlCol="0">
            <a:spAutoFit/>
          </a:bodyPr>
          <a:lstStyle/>
          <a:p>
            <a:r>
              <a:rPr lang="en-US" altLang="ko-KR" sz="800" dirty="0" smtClean="0"/>
              <a:t>MobAR-3</a:t>
            </a:r>
            <a:endParaRPr lang="ko-KR" altLang="en-US" sz="800" dirty="0"/>
          </a:p>
        </p:txBody>
      </p:sp>
      <p:sp>
        <p:nvSpPr>
          <p:cNvPr id="36" name="TextBox 35"/>
          <p:cNvSpPr txBox="1"/>
          <p:nvPr/>
        </p:nvSpPr>
        <p:spPr>
          <a:xfrm>
            <a:off x="3767137" y="4984817"/>
            <a:ext cx="619080" cy="203133"/>
          </a:xfrm>
          <a:prstGeom prst="rect">
            <a:avLst/>
          </a:prstGeom>
          <a:noFill/>
        </p:spPr>
        <p:txBody>
          <a:bodyPr wrap="none" rtlCol="0">
            <a:spAutoFit/>
          </a:bodyPr>
          <a:lstStyle/>
          <a:p>
            <a:r>
              <a:rPr lang="en-US" altLang="ko-KR" sz="800" dirty="0" smtClean="0"/>
              <a:t>MobAR-1</a:t>
            </a:r>
            <a:endParaRPr lang="ko-KR" altLang="en-US" sz="800" dirty="0"/>
          </a:p>
        </p:txBody>
      </p:sp>
      <p:sp>
        <p:nvSpPr>
          <p:cNvPr id="41" name="TextBox 40"/>
          <p:cNvSpPr txBox="1"/>
          <p:nvPr/>
        </p:nvSpPr>
        <p:spPr>
          <a:xfrm>
            <a:off x="1243057" y="1479617"/>
            <a:ext cx="619080" cy="203133"/>
          </a:xfrm>
          <a:prstGeom prst="rect">
            <a:avLst/>
          </a:prstGeom>
          <a:noFill/>
        </p:spPr>
        <p:txBody>
          <a:bodyPr wrap="none" rtlCol="0">
            <a:spAutoFit/>
          </a:bodyPr>
          <a:lstStyle/>
          <a:p>
            <a:r>
              <a:rPr lang="en-US" altLang="ko-KR" sz="800" dirty="0" smtClean="0"/>
              <a:t>MobAR-4</a:t>
            </a:r>
            <a:endParaRPr lang="ko-KR" altLang="en-US" sz="800" dirty="0"/>
          </a:p>
        </p:txBody>
      </p:sp>
      <p:sp>
        <p:nvSpPr>
          <p:cNvPr id="48" name="TextBox 47"/>
          <p:cNvSpPr txBox="1"/>
          <p:nvPr/>
        </p:nvSpPr>
        <p:spPr>
          <a:xfrm>
            <a:off x="1252537" y="2394017"/>
            <a:ext cx="619080" cy="203133"/>
          </a:xfrm>
          <a:prstGeom prst="rect">
            <a:avLst/>
          </a:prstGeom>
          <a:noFill/>
        </p:spPr>
        <p:txBody>
          <a:bodyPr wrap="none" rtlCol="0">
            <a:spAutoFit/>
          </a:bodyPr>
          <a:lstStyle/>
          <a:p>
            <a:r>
              <a:rPr lang="en-US" altLang="ko-KR" sz="800" dirty="0" smtClean="0"/>
              <a:t>MobAR-5</a:t>
            </a:r>
            <a:endParaRPr lang="ko-KR" altLang="en-US" sz="800" dirty="0"/>
          </a:p>
        </p:txBody>
      </p:sp>
      <p:sp>
        <p:nvSpPr>
          <p:cNvPr id="50" name="직사각형 49"/>
          <p:cNvSpPr/>
          <p:nvPr/>
        </p:nvSpPr>
        <p:spPr>
          <a:xfrm>
            <a:off x="642937" y="4507424"/>
            <a:ext cx="1033383" cy="1975926"/>
          </a:xfrm>
          <a:prstGeom prst="rect">
            <a:avLst/>
          </a:prstGeom>
        </p:spPr>
        <p:txBody>
          <a:bodyPr wrap="square">
            <a:spAutoFit/>
          </a:bodyPr>
          <a:lstStyle/>
          <a:p>
            <a:r>
              <a:rPr lang="en-US" altLang="ko-KR" sz="800" dirty="0" err="1" smtClean="0"/>
              <a:t>MobAR</a:t>
            </a:r>
            <a:r>
              <a:rPr lang="en-US" altLang="ko-KR" sz="800" dirty="0" smtClean="0"/>
              <a:t> components</a:t>
            </a:r>
          </a:p>
          <a:p>
            <a:endParaRPr lang="en-US" altLang="ko-KR" sz="800" dirty="0" smtClean="0"/>
          </a:p>
          <a:p>
            <a:endParaRPr lang="en-US" altLang="ko-KR" sz="800" dirty="0"/>
          </a:p>
          <a:p>
            <a:r>
              <a:rPr lang="en-US" altLang="ko-KR" sz="800" dirty="0" smtClean="0"/>
              <a:t>Entities external </a:t>
            </a:r>
          </a:p>
          <a:p>
            <a:r>
              <a:rPr lang="en-US" altLang="ko-KR" sz="800" dirty="0" smtClean="0"/>
              <a:t>to </a:t>
            </a:r>
            <a:r>
              <a:rPr lang="en-US" altLang="ko-KR" sz="800" dirty="0" err="1" smtClean="0"/>
              <a:t>MobAR</a:t>
            </a:r>
            <a:endParaRPr lang="en-US" altLang="ko-KR" sz="800" dirty="0" smtClean="0"/>
          </a:p>
          <a:p>
            <a:endParaRPr lang="en-US" altLang="ko-KR" sz="800" dirty="0"/>
          </a:p>
          <a:p>
            <a:r>
              <a:rPr lang="en-US" altLang="ko-KR" sz="800" dirty="0" err="1" smtClean="0"/>
              <a:t>Interaface</a:t>
            </a:r>
            <a:r>
              <a:rPr lang="en-US" altLang="ko-KR" sz="800" dirty="0" smtClean="0"/>
              <a:t> specified by this Enabler</a:t>
            </a:r>
          </a:p>
          <a:p>
            <a:endParaRPr lang="en-US" altLang="ko-KR" sz="800" dirty="0"/>
          </a:p>
          <a:p>
            <a:r>
              <a:rPr lang="en-US" altLang="ko-KR" sz="800" dirty="0" smtClean="0"/>
              <a:t>Interfaces not specified by this Enabler</a:t>
            </a:r>
          </a:p>
          <a:p>
            <a:endParaRPr lang="en-US" altLang="ko-KR" sz="800" dirty="0"/>
          </a:p>
          <a:p>
            <a:r>
              <a:rPr lang="en-US" altLang="ko-KR" sz="800" dirty="0" smtClean="0"/>
              <a:t>Name of interface offered</a:t>
            </a:r>
          </a:p>
        </p:txBody>
      </p:sp>
      <p:sp>
        <p:nvSpPr>
          <p:cNvPr id="51" name="TextBox 50"/>
          <p:cNvSpPr txBox="1"/>
          <p:nvPr/>
        </p:nvSpPr>
        <p:spPr>
          <a:xfrm>
            <a:off x="185737" y="4229818"/>
            <a:ext cx="912429" cy="313932"/>
          </a:xfrm>
          <a:prstGeom prst="rect">
            <a:avLst/>
          </a:prstGeom>
          <a:noFill/>
        </p:spPr>
        <p:txBody>
          <a:bodyPr wrap="none" rtlCol="0">
            <a:spAutoFit/>
          </a:bodyPr>
          <a:lstStyle/>
          <a:p>
            <a:r>
              <a:rPr lang="en-US" altLang="ko-KR" sz="1600" b="1" dirty="0" smtClean="0"/>
              <a:t>Legend</a:t>
            </a:r>
            <a:endParaRPr lang="ko-KR" altLang="en-US" sz="1600" b="1" dirty="0"/>
          </a:p>
        </p:txBody>
      </p:sp>
      <p:sp>
        <p:nvSpPr>
          <p:cNvPr id="52" name="직사각형 51"/>
          <p:cNvSpPr/>
          <p:nvPr/>
        </p:nvSpPr>
        <p:spPr bwMode="auto">
          <a:xfrm>
            <a:off x="109537" y="4543750"/>
            <a:ext cx="490537" cy="2427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sp>
        <p:nvSpPr>
          <p:cNvPr id="53" name="직사각형 52"/>
          <p:cNvSpPr/>
          <p:nvPr/>
        </p:nvSpPr>
        <p:spPr bwMode="auto">
          <a:xfrm>
            <a:off x="109537" y="5000950"/>
            <a:ext cx="490537" cy="242782"/>
          </a:xfrm>
          <a:prstGeom prst="rect">
            <a:avLst/>
          </a:prstGeom>
          <a:ln>
            <a:prstDash val="dash"/>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a:defRPr/>
            </a:pPr>
            <a:endParaRPr lang="ko-KR" altLang="en-US" dirty="0">
              <a:solidFill>
                <a:schemeClr val="tx1"/>
              </a:solidFill>
              <a:latin typeface="Arial" charset="0"/>
            </a:endParaRPr>
          </a:p>
        </p:txBody>
      </p:sp>
      <p:cxnSp>
        <p:nvCxnSpPr>
          <p:cNvPr id="54" name="직선 화살표 연결선 53"/>
          <p:cNvCxnSpPr/>
          <p:nvPr/>
        </p:nvCxnSpPr>
        <p:spPr bwMode="auto">
          <a:xfrm>
            <a:off x="169069" y="5458150"/>
            <a:ext cx="473868" cy="0"/>
          </a:xfrm>
          <a:prstGeom prst="straightConnector1">
            <a:avLst/>
          </a:prstGeom>
          <a:ln>
            <a:headEnd type="none" w="med" len="med"/>
            <a:tailEnd type="arrow"/>
          </a:ln>
        </p:spPr>
        <p:style>
          <a:lnRef idx="3">
            <a:schemeClr val="dk1"/>
          </a:lnRef>
          <a:fillRef idx="0">
            <a:schemeClr val="dk1"/>
          </a:fillRef>
          <a:effectRef idx="2">
            <a:schemeClr val="dk1"/>
          </a:effectRef>
          <a:fontRef idx="minor">
            <a:schemeClr val="tx1"/>
          </a:fontRef>
        </p:style>
      </p:cxnSp>
      <p:cxnSp>
        <p:nvCxnSpPr>
          <p:cNvPr id="55" name="직선 연결선 54"/>
          <p:cNvCxnSpPr/>
          <p:nvPr/>
        </p:nvCxnSpPr>
        <p:spPr bwMode="auto">
          <a:xfrm>
            <a:off x="130843" y="5915350"/>
            <a:ext cx="533400" cy="0"/>
          </a:xfrm>
          <a:prstGeom prst="line">
            <a:avLst/>
          </a:prstGeom>
          <a:ln>
            <a:prstDash val="dash"/>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33337" y="6162518"/>
            <a:ext cx="670376" cy="286232"/>
          </a:xfrm>
          <a:prstGeom prst="rect">
            <a:avLst/>
          </a:prstGeom>
          <a:noFill/>
        </p:spPr>
        <p:txBody>
          <a:bodyPr wrap="none" rtlCol="0">
            <a:spAutoFit/>
          </a:bodyPr>
          <a:lstStyle/>
          <a:p>
            <a:r>
              <a:rPr lang="en-US" altLang="ko-KR" sz="700" dirty="0" smtClean="0"/>
              <a:t>MobAR-1 </a:t>
            </a:r>
          </a:p>
          <a:p>
            <a:r>
              <a:rPr lang="en-US" altLang="ko-KR" sz="700" dirty="0" smtClean="0"/>
              <a:t>(and others)</a:t>
            </a:r>
            <a:endParaRPr lang="ko-KR" altLang="en-US" sz="7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ea typeface="ＭＳ Ｐゴシック" pitchFamily="34" charset="-128"/>
              </a:rPr>
              <a:t>MobAR</a:t>
            </a:r>
            <a:r>
              <a:rPr lang="en-US" altLang="ko-KR" dirty="0">
                <a:ea typeface="ＭＳ Ｐゴシック" pitchFamily="34" charset="-128"/>
              </a:rPr>
              <a:t> Functional Components </a:t>
            </a:r>
            <a:endParaRPr lang="ko-KR" altLang="en-US" dirty="0"/>
          </a:p>
        </p:txBody>
      </p:sp>
      <p:sp>
        <p:nvSpPr>
          <p:cNvPr id="3" name="내용 개체 틀 2"/>
          <p:cNvSpPr>
            <a:spLocks noGrp="1"/>
          </p:cNvSpPr>
          <p:nvPr>
            <p:ph idx="1"/>
          </p:nvPr>
        </p:nvSpPr>
        <p:spPr/>
        <p:txBody>
          <a:bodyPr/>
          <a:lstStyle/>
          <a:p>
            <a:r>
              <a:rPr lang="en-US" altLang="ko-KR" dirty="0" err="1" smtClean="0"/>
              <a:t>MobAR</a:t>
            </a:r>
            <a:r>
              <a:rPr lang="en-US" altLang="ko-KR" dirty="0" smtClean="0"/>
              <a:t> Client(engine)</a:t>
            </a:r>
          </a:p>
          <a:p>
            <a:pPr lvl="1"/>
            <a:r>
              <a:rPr lang="en-US" altLang="ko-KR" dirty="0" smtClean="0"/>
              <a:t>The </a:t>
            </a:r>
            <a:r>
              <a:rPr lang="en-US" altLang="ko-KR" dirty="0" err="1" smtClean="0"/>
              <a:t>MobAR</a:t>
            </a:r>
            <a:r>
              <a:rPr lang="en-US" altLang="ko-KR" dirty="0" smtClean="0"/>
              <a:t> Client is a component of </a:t>
            </a:r>
            <a:r>
              <a:rPr lang="en-US" altLang="ko-KR" dirty="0" err="1" smtClean="0"/>
              <a:t>MobAR</a:t>
            </a:r>
            <a:r>
              <a:rPr lang="en-US" altLang="ko-KR" dirty="0" smtClean="0"/>
              <a:t> Enabler resident in the device</a:t>
            </a:r>
          </a:p>
          <a:p>
            <a:pPr lvl="2"/>
            <a:r>
              <a:rPr lang="en-US" altLang="ko-KR" dirty="0" err="1" smtClean="0"/>
              <a:t>MobAR</a:t>
            </a:r>
            <a:r>
              <a:rPr lang="en-US" altLang="ko-KR" dirty="0" smtClean="0"/>
              <a:t> Registration &amp; Presentation Function</a:t>
            </a:r>
            <a:endParaRPr lang="ko-KR" altLang="en-US" dirty="0" smtClean="0"/>
          </a:p>
          <a:p>
            <a:pPr lvl="2"/>
            <a:r>
              <a:rPr lang="en-US" altLang="ko-KR" dirty="0" err="1" smtClean="0"/>
              <a:t>MobAR</a:t>
            </a:r>
            <a:r>
              <a:rPr lang="en-US" altLang="ko-KR" dirty="0" smtClean="0"/>
              <a:t> Interaction Function</a:t>
            </a:r>
          </a:p>
          <a:p>
            <a:pPr lvl="2"/>
            <a:r>
              <a:rPr lang="en-US" altLang="ko-KR" dirty="0" err="1" smtClean="0"/>
              <a:t>MobAR</a:t>
            </a:r>
            <a:r>
              <a:rPr lang="en-US" altLang="ko-KR" dirty="0" smtClean="0"/>
              <a:t> Recognition &amp; Tracking Function </a:t>
            </a:r>
          </a:p>
          <a:p>
            <a:pPr lvl="2"/>
            <a:r>
              <a:rPr lang="en-US" altLang="ko-KR" dirty="0" err="1" smtClean="0"/>
              <a:t>MobAR</a:t>
            </a:r>
            <a:r>
              <a:rPr lang="en-US" altLang="ko-KR" dirty="0" smtClean="0"/>
              <a:t> Cache/Download Management  Function</a:t>
            </a:r>
          </a:p>
          <a:p>
            <a:pPr lvl="2"/>
            <a:endParaRPr lang="en-US" altLang="ko-KR" dirty="0" smtClean="0"/>
          </a:p>
          <a:p>
            <a:r>
              <a:rPr lang="en-US" altLang="ko-KR" dirty="0" err="1" smtClean="0"/>
              <a:t>MobAR</a:t>
            </a:r>
            <a:r>
              <a:rPr lang="en-US" altLang="ko-KR" dirty="0" smtClean="0"/>
              <a:t> Server</a:t>
            </a:r>
          </a:p>
          <a:p>
            <a:pPr lvl="1"/>
            <a:r>
              <a:rPr lang="en-US" altLang="ko-KR" dirty="0" smtClean="0"/>
              <a:t>The </a:t>
            </a:r>
            <a:r>
              <a:rPr lang="en-US" altLang="ko-KR" dirty="0" err="1" smtClean="0"/>
              <a:t>MobAR</a:t>
            </a:r>
            <a:r>
              <a:rPr lang="en-US" altLang="ko-KR" dirty="0" smtClean="0"/>
              <a:t> Server is a server component of </a:t>
            </a:r>
            <a:r>
              <a:rPr lang="en-US" altLang="ko-KR" dirty="0" err="1" smtClean="0"/>
              <a:t>MobAR</a:t>
            </a:r>
            <a:r>
              <a:rPr lang="en-US" altLang="ko-KR" dirty="0" smtClean="0"/>
              <a:t> Enabler</a:t>
            </a:r>
          </a:p>
          <a:p>
            <a:pPr lvl="2"/>
            <a:r>
              <a:rPr lang="en-US" altLang="ko-KR" dirty="0" err="1" smtClean="0"/>
              <a:t>MobAR</a:t>
            </a:r>
            <a:r>
              <a:rPr lang="en-US" altLang="ko-KR" dirty="0" smtClean="0"/>
              <a:t> Content Management Function</a:t>
            </a:r>
          </a:p>
          <a:p>
            <a:pPr lvl="2"/>
            <a:r>
              <a:rPr lang="en-US" altLang="ko-KR" dirty="0" err="1" smtClean="0"/>
              <a:t>MobAR</a:t>
            </a:r>
            <a:r>
              <a:rPr lang="en-US" altLang="ko-KR" dirty="0" smtClean="0"/>
              <a:t> Object Search Function</a:t>
            </a:r>
            <a:endParaRPr lang="ko-KR" altLang="en-US" dirty="0" smtClean="0"/>
          </a:p>
          <a:p>
            <a:pPr lvl="2"/>
            <a:r>
              <a:rPr lang="en-US" altLang="ko-KR" dirty="0" err="1" smtClean="0"/>
              <a:t>MobAR</a:t>
            </a:r>
            <a:r>
              <a:rPr lang="en-US" altLang="ko-KR" dirty="0" smtClean="0"/>
              <a:t> Personalization / Contextualization Function</a:t>
            </a:r>
          </a:p>
          <a:p>
            <a:pPr lvl="1"/>
            <a:endParaRPr lang="ko-KR" altLang="en-US" dirty="0" smtClean="0"/>
          </a:p>
          <a:p>
            <a:pPr lvl="1"/>
            <a:endParaRPr lang="ko-KR" altLang="en-US" dirty="0" smtClean="0"/>
          </a:p>
          <a:p>
            <a:endParaRPr lang="ko-KR" altLang="en-US" dirty="0"/>
          </a:p>
        </p:txBody>
      </p:sp>
    </p:spTree>
    <p:extLst>
      <p:ext uri="{BB962C8B-B14F-4D97-AF65-F5344CB8AC3E}">
        <p14:creationId xmlns:p14="http://schemas.microsoft.com/office/powerpoint/2010/main" val="2863620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제목 4"/>
          <p:cNvSpPr>
            <a:spLocks noGrp="1"/>
          </p:cNvSpPr>
          <p:nvPr>
            <p:ph type="title"/>
          </p:nvPr>
        </p:nvSpPr>
        <p:spPr/>
        <p:txBody>
          <a:bodyPr/>
          <a:lstStyle/>
          <a:p>
            <a:r>
              <a:rPr lang="en-US" altLang="ko-KR" dirty="0" smtClean="0"/>
              <a:t>Interfaces</a:t>
            </a:r>
            <a:endParaRPr lang="ko-KR" altLang="en-US" dirty="0"/>
          </a:p>
        </p:txBody>
      </p:sp>
      <p:sp>
        <p:nvSpPr>
          <p:cNvPr id="3" name="내용 개체 틀 2"/>
          <p:cNvSpPr>
            <a:spLocks noGrp="1"/>
          </p:cNvSpPr>
          <p:nvPr>
            <p:ph idx="1"/>
          </p:nvPr>
        </p:nvSpPr>
        <p:spPr>
          <a:xfrm>
            <a:off x="292100" y="920750"/>
            <a:ext cx="8778875" cy="5383212"/>
          </a:xfrm>
        </p:spPr>
        <p:txBody>
          <a:bodyPr/>
          <a:lstStyle/>
          <a:p>
            <a:r>
              <a:rPr lang="en-US" altLang="ko-KR" sz="2400" dirty="0" smtClean="0"/>
              <a:t>Interfaces</a:t>
            </a:r>
          </a:p>
          <a:p>
            <a:pPr lvl="1"/>
            <a:r>
              <a:rPr lang="en-US" altLang="ko-KR" sz="2000" dirty="0" smtClean="0"/>
              <a:t>MobAR-1</a:t>
            </a:r>
          </a:p>
          <a:p>
            <a:pPr lvl="2"/>
            <a:r>
              <a:rPr lang="en-US" altLang="ko-KR" sz="1800" dirty="0" smtClean="0"/>
              <a:t>This interface is </a:t>
            </a:r>
            <a:r>
              <a:rPr lang="en-US" altLang="ko-KR" sz="1800" dirty="0"/>
              <a:t>exposed by the </a:t>
            </a:r>
            <a:r>
              <a:rPr lang="en-US" altLang="ko-KR" sz="1800" dirty="0" err="1" smtClean="0"/>
              <a:t>MobAR</a:t>
            </a:r>
            <a:r>
              <a:rPr lang="en-US" altLang="ko-KR" sz="1800" dirty="0" smtClean="0"/>
              <a:t> Client </a:t>
            </a:r>
            <a:r>
              <a:rPr lang="en-US" altLang="ko-KR" sz="1800" dirty="0"/>
              <a:t>to the </a:t>
            </a:r>
            <a:r>
              <a:rPr lang="en-US" altLang="ko-KR" sz="1800" dirty="0" err="1" smtClean="0"/>
              <a:t>MobAR</a:t>
            </a:r>
            <a:r>
              <a:rPr lang="en-US" altLang="ko-KR" sz="1800" dirty="0" smtClean="0"/>
              <a:t> Application. The </a:t>
            </a:r>
            <a:r>
              <a:rPr lang="en-US" altLang="ko-KR" sz="1800" dirty="0" err="1" smtClean="0"/>
              <a:t>MobAR</a:t>
            </a:r>
            <a:r>
              <a:rPr lang="en-US" altLang="ko-KR" sz="1800" dirty="0" smtClean="0"/>
              <a:t> Application </a:t>
            </a:r>
            <a:r>
              <a:rPr lang="en-US" altLang="ko-KR" sz="1800" dirty="0"/>
              <a:t>uses this interface to request and obtain the functionalities of the </a:t>
            </a:r>
            <a:r>
              <a:rPr lang="en-US" altLang="ko-KR" sz="1800" dirty="0" err="1"/>
              <a:t>MobAR</a:t>
            </a:r>
            <a:r>
              <a:rPr lang="en-US" altLang="ko-KR" sz="1800" dirty="0"/>
              <a:t> </a:t>
            </a:r>
            <a:r>
              <a:rPr lang="en-US" altLang="ko-KR" sz="1800" dirty="0" smtClean="0"/>
              <a:t>Client.</a:t>
            </a:r>
            <a:endParaRPr lang="en-US" altLang="ko-KR" sz="1800" dirty="0"/>
          </a:p>
          <a:p>
            <a:pPr lvl="1"/>
            <a:r>
              <a:rPr lang="en-US" altLang="ko-KR" sz="2000" dirty="0" smtClean="0"/>
              <a:t>MobAR-2</a:t>
            </a:r>
          </a:p>
          <a:p>
            <a:pPr lvl="2"/>
            <a:r>
              <a:rPr lang="en-US" altLang="ko-KR" sz="1800" dirty="0" smtClean="0"/>
              <a:t>This interface is </a:t>
            </a:r>
            <a:r>
              <a:rPr lang="en-US" altLang="ko-KR" sz="1800" dirty="0"/>
              <a:t>exposed by the </a:t>
            </a:r>
            <a:r>
              <a:rPr lang="en-US" altLang="ko-KR" sz="1800" dirty="0" err="1" smtClean="0"/>
              <a:t>MobAR</a:t>
            </a:r>
            <a:r>
              <a:rPr lang="en-US" altLang="ko-KR" sz="1800" dirty="0" smtClean="0"/>
              <a:t> Server to </a:t>
            </a:r>
            <a:r>
              <a:rPr lang="en-US" altLang="ko-KR" sz="1800" dirty="0"/>
              <a:t>the </a:t>
            </a:r>
            <a:r>
              <a:rPr lang="en-US" altLang="ko-KR" sz="1800" dirty="0" err="1" smtClean="0"/>
              <a:t>MobAR</a:t>
            </a:r>
            <a:r>
              <a:rPr lang="en-US" altLang="ko-KR" sz="1800" dirty="0" smtClean="0"/>
              <a:t> Client. </a:t>
            </a:r>
            <a:r>
              <a:rPr lang="en-US" altLang="ko-KR" sz="1800" dirty="0"/>
              <a:t>The </a:t>
            </a:r>
            <a:r>
              <a:rPr lang="en-US" altLang="ko-KR" sz="1800" dirty="0" err="1" smtClean="0"/>
              <a:t>MobAR</a:t>
            </a:r>
            <a:r>
              <a:rPr lang="en-US" altLang="ko-KR" sz="1800" dirty="0" smtClean="0"/>
              <a:t> Client </a:t>
            </a:r>
            <a:r>
              <a:rPr lang="en-US" altLang="ko-KR" sz="1800" dirty="0"/>
              <a:t>uses this interface to request and </a:t>
            </a:r>
            <a:r>
              <a:rPr lang="en-US" altLang="ko-KR" sz="1800" dirty="0" smtClean="0"/>
              <a:t>obtain AR Content. (also, It includes content request/response, subscribe for push-subscribe request, provide metrics and interactivity details </a:t>
            </a:r>
            <a:r>
              <a:rPr lang="en-US" altLang="ko-KR" sz="1800" dirty="0" err="1" smtClean="0"/>
              <a:t>etc</a:t>
            </a:r>
            <a:r>
              <a:rPr lang="en-US" altLang="ko-KR" sz="1800" dirty="0" smtClean="0"/>
              <a:t>)</a:t>
            </a:r>
          </a:p>
          <a:p>
            <a:pPr lvl="1"/>
            <a:r>
              <a:rPr lang="en-US" altLang="ko-KR" sz="2000" dirty="0" smtClean="0"/>
              <a:t>MobAR-3	</a:t>
            </a:r>
          </a:p>
          <a:p>
            <a:pPr lvl="2"/>
            <a:r>
              <a:rPr lang="en-US" altLang="ko-KR" sz="1800" dirty="0" smtClean="0"/>
              <a:t>This interface is exposed by </a:t>
            </a:r>
            <a:r>
              <a:rPr lang="en-US" altLang="ko-KR" sz="1800" dirty="0" err="1" smtClean="0"/>
              <a:t>MobAR</a:t>
            </a:r>
            <a:r>
              <a:rPr lang="en-US" altLang="ko-KR" sz="1800" dirty="0" smtClean="0"/>
              <a:t> Client and can be used to push AR Content as per the service conditions (e.g., timer, event </a:t>
            </a:r>
            <a:r>
              <a:rPr lang="en-US" altLang="ko-KR" sz="1800" dirty="0" err="1" smtClean="0"/>
              <a:t>etc</a:t>
            </a:r>
            <a:r>
              <a:rPr lang="en-US" altLang="ko-KR" sz="1800" dirty="0" smtClean="0"/>
              <a:t>) or subscription info provided.</a:t>
            </a:r>
          </a:p>
          <a:p>
            <a:pPr lvl="1"/>
            <a:r>
              <a:rPr lang="en-US" altLang="ko-KR" sz="2000" dirty="0" smtClean="0"/>
              <a:t>MobAd-4 	</a:t>
            </a:r>
          </a:p>
          <a:p>
            <a:pPr lvl="2"/>
            <a:r>
              <a:rPr lang="en-US" altLang="ko-KR" sz="1800" dirty="0" smtClean="0"/>
              <a:t>This is </a:t>
            </a:r>
            <a:r>
              <a:rPr lang="en-US" altLang="ko-KR" sz="1800" dirty="0"/>
              <a:t>an interface exposed by the </a:t>
            </a:r>
            <a:r>
              <a:rPr lang="en-US" altLang="ko-KR" sz="1800" dirty="0" err="1" smtClean="0"/>
              <a:t>MobAR</a:t>
            </a:r>
            <a:r>
              <a:rPr lang="en-US" altLang="ko-KR" sz="1800" dirty="0" smtClean="0"/>
              <a:t> </a:t>
            </a:r>
            <a:r>
              <a:rPr lang="en-US" altLang="ko-KR" sz="1800" dirty="0"/>
              <a:t>Server to the </a:t>
            </a:r>
            <a:r>
              <a:rPr lang="en-US" altLang="ko-KR" sz="1800" dirty="0" smtClean="0"/>
              <a:t>Content Provider. Content Provider </a:t>
            </a:r>
            <a:r>
              <a:rPr lang="en-US" altLang="ko-KR" sz="1800" dirty="0"/>
              <a:t>uses this interface to </a:t>
            </a:r>
            <a:r>
              <a:rPr lang="en-US" altLang="ko-KR" sz="1800" dirty="0" smtClean="0"/>
              <a:t>access </a:t>
            </a:r>
            <a:r>
              <a:rPr lang="en-US" altLang="ko-KR" sz="1800" dirty="0"/>
              <a:t>the core functionalities of </a:t>
            </a:r>
            <a:r>
              <a:rPr lang="en-US" altLang="ko-KR" sz="1800" dirty="0" err="1"/>
              <a:t>MobAR</a:t>
            </a:r>
            <a:r>
              <a:rPr lang="en-US" altLang="ko-KR" sz="1800" dirty="0"/>
              <a:t> Enabler</a:t>
            </a:r>
          </a:p>
          <a:p>
            <a:pPr lvl="1"/>
            <a:r>
              <a:rPr lang="en-US" altLang="ko-KR" sz="2000" dirty="0" smtClean="0"/>
              <a:t>MobAR-5</a:t>
            </a:r>
          </a:p>
          <a:p>
            <a:pPr lvl="2"/>
            <a:r>
              <a:rPr lang="en-US" altLang="ko-KR" sz="1800" dirty="0" smtClean="0"/>
              <a:t>This </a:t>
            </a:r>
            <a:r>
              <a:rPr lang="en-US" altLang="ko-KR" sz="1800" dirty="0"/>
              <a:t>is an interface exposed by the </a:t>
            </a:r>
            <a:r>
              <a:rPr lang="en-US" altLang="ko-KR" sz="1800" dirty="0" err="1"/>
              <a:t>MobAR</a:t>
            </a:r>
            <a:r>
              <a:rPr lang="en-US" altLang="ko-KR" sz="1800" dirty="0"/>
              <a:t> Server to the </a:t>
            </a:r>
            <a:r>
              <a:rPr lang="en-US" altLang="ko-KR" sz="1800" dirty="0" smtClean="0"/>
              <a:t>Data </a:t>
            </a:r>
            <a:r>
              <a:rPr lang="en-US" altLang="ko-KR" sz="1800" dirty="0"/>
              <a:t>Provider. </a:t>
            </a:r>
            <a:r>
              <a:rPr lang="en-US" altLang="ko-KR" sz="1800" dirty="0" smtClean="0"/>
              <a:t>Data </a:t>
            </a:r>
            <a:r>
              <a:rPr lang="en-US" altLang="ko-KR" sz="1800" dirty="0"/>
              <a:t>Provider uses this interface to </a:t>
            </a:r>
            <a:r>
              <a:rPr lang="en-US" altLang="ko-KR" sz="1800" dirty="0" smtClean="0"/>
              <a:t>request and response to provide own data for </a:t>
            </a:r>
            <a:r>
              <a:rPr lang="en-US" altLang="ko-KR" sz="1800" dirty="0" err="1" smtClean="0"/>
              <a:t>MobAR</a:t>
            </a:r>
            <a:r>
              <a:rPr lang="en-US" altLang="ko-KR" sz="1800" dirty="0" smtClean="0"/>
              <a:t> </a:t>
            </a:r>
            <a:r>
              <a:rPr lang="en-US" altLang="ko-KR" sz="1800" dirty="0"/>
              <a:t>Enabler</a:t>
            </a:r>
          </a:p>
          <a:p>
            <a:endParaRPr lang="ko-KR" altLang="en-US" sz="2400" dirty="0"/>
          </a:p>
        </p:txBody>
      </p:sp>
    </p:spTree>
    <p:extLst>
      <p:ext uri="{BB962C8B-B14F-4D97-AF65-F5344CB8AC3E}">
        <p14:creationId xmlns:p14="http://schemas.microsoft.com/office/powerpoint/2010/main" val="2804905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제목 1"/>
          <p:cNvSpPr>
            <a:spLocks noGrp="1"/>
          </p:cNvSpPr>
          <p:nvPr>
            <p:ph type="title"/>
          </p:nvPr>
        </p:nvSpPr>
        <p:spPr/>
        <p:txBody>
          <a:bodyPr/>
          <a:lstStyle/>
          <a:p>
            <a:r>
              <a:rPr lang="en-US" altLang="ko-KR" smtClean="0"/>
              <a:t>Definitions</a:t>
            </a:r>
            <a:endParaRPr lang="ko-KR" altLang="en-US" dirty="0" smtClean="0"/>
          </a:p>
        </p:txBody>
      </p:sp>
      <p:sp>
        <p:nvSpPr>
          <p:cNvPr id="11267" name="내용 개체 틀 2"/>
          <p:cNvSpPr>
            <a:spLocks noGrp="1"/>
          </p:cNvSpPr>
          <p:nvPr>
            <p:ph idx="1"/>
          </p:nvPr>
        </p:nvSpPr>
        <p:spPr/>
        <p:txBody>
          <a:bodyPr/>
          <a:lstStyle/>
          <a:p>
            <a:r>
              <a:rPr lang="en-GB" altLang="ko-KR" sz="1600" dirty="0" smtClean="0"/>
              <a:t>AR Content</a:t>
            </a:r>
            <a:endParaRPr lang="ko-KR" altLang="ko-KR" sz="1600" dirty="0" smtClean="0"/>
          </a:p>
          <a:p>
            <a:pPr lvl="1"/>
            <a:r>
              <a:rPr lang="en-US" altLang="ko-KR" sz="1400" dirty="0" smtClean="0"/>
              <a:t>Any kind of multimedia object which can be used to augment/enhance the user’s sensory perception of the world such as: picture, video, text, 3D models, audio. Typically the AR Content relates to an AR Target</a:t>
            </a:r>
            <a:endParaRPr lang="ko-KR" altLang="ko-KR" sz="1400" dirty="0" smtClean="0"/>
          </a:p>
          <a:p>
            <a:r>
              <a:rPr lang="en-GB" altLang="ko-KR" sz="1600" dirty="0" smtClean="0"/>
              <a:t>AR Target</a:t>
            </a:r>
            <a:endParaRPr lang="ko-KR" altLang="ko-KR" sz="1600" dirty="0" smtClean="0"/>
          </a:p>
          <a:p>
            <a:pPr lvl="1"/>
            <a:r>
              <a:rPr lang="en-GB" altLang="ko-KR" sz="1400" dirty="0" smtClean="0"/>
              <a:t>Any entity of the real world such as POI, product, person, vehicle, etc. that can have associated AR Content.</a:t>
            </a:r>
            <a:endParaRPr lang="ko-KR" altLang="ko-KR" sz="1400" dirty="0" smtClean="0"/>
          </a:p>
          <a:p>
            <a:r>
              <a:rPr lang="en-GB" altLang="ko-KR" sz="1600" dirty="0" smtClean="0"/>
              <a:t>AR Marker</a:t>
            </a:r>
            <a:endParaRPr lang="ko-KR" altLang="ko-KR" sz="1600" dirty="0" smtClean="0"/>
          </a:p>
          <a:p>
            <a:pPr lvl="1"/>
            <a:r>
              <a:rPr lang="en-GB" altLang="ko-KR" sz="1400" dirty="0" smtClean="0"/>
              <a:t>A</a:t>
            </a:r>
            <a:r>
              <a:rPr lang="en-US" altLang="ko-KR" sz="1400" dirty="0" smtClean="0"/>
              <a:t> digital object displayed on the screen that indicates the availability of AR Content about an AR Target.</a:t>
            </a:r>
            <a:endParaRPr lang="ko-KR" altLang="ko-KR" sz="1400" dirty="0" smtClean="0"/>
          </a:p>
          <a:p>
            <a:r>
              <a:rPr lang="en-GB" altLang="ko-KR" sz="1600" dirty="0" smtClean="0"/>
              <a:t>AR View</a:t>
            </a:r>
            <a:endParaRPr lang="ko-KR" altLang="ko-KR" sz="1600" dirty="0" smtClean="0"/>
          </a:p>
          <a:p>
            <a:pPr lvl="1"/>
            <a:r>
              <a:rPr lang="en-GB" altLang="ko-KR" sz="1400" dirty="0" smtClean="0"/>
              <a:t>The view provided by AR application that supports user watching AR Content on the screen in overlay to the camera video stream.</a:t>
            </a:r>
          </a:p>
          <a:p>
            <a:r>
              <a:rPr lang="en-GB" altLang="ko-KR" sz="1600" dirty="0" smtClean="0"/>
              <a:t>Personalization</a:t>
            </a:r>
            <a:endParaRPr lang="ko-KR" altLang="ko-KR" sz="1600" dirty="0" smtClean="0"/>
          </a:p>
          <a:p>
            <a:pPr lvl="1"/>
            <a:r>
              <a:rPr lang="en-GB" altLang="ko-KR" sz="1400" dirty="0" smtClean="0"/>
              <a:t>Processing of tailored AR Content based on a user's information; it can imply using static data to major extent and/or assumed about the User, that may be distributed in e.g., User profile, preferences etc.</a:t>
            </a:r>
            <a:endParaRPr lang="ko-KR" altLang="ko-KR" sz="1400" dirty="0" smtClean="0"/>
          </a:p>
          <a:p>
            <a:r>
              <a:rPr lang="en-GB" altLang="ko-KR" sz="1600" dirty="0" smtClean="0"/>
              <a:t>Contextualization</a:t>
            </a:r>
            <a:endParaRPr lang="ko-KR" altLang="ko-KR" sz="1600" dirty="0" smtClean="0"/>
          </a:p>
          <a:p>
            <a:pPr lvl="1"/>
            <a:r>
              <a:rPr lang="en-GB" altLang="ko-KR" sz="1400" dirty="0" smtClean="0"/>
              <a:t>Processing of tailored AR Content based on a given User Context, that can imply using dynamic data to major extent and/or assumed about the User Context, e.g.: location, device capabilities, etc.</a:t>
            </a:r>
            <a:endParaRPr lang="ko-KR" altLang="ko-KR" sz="1400" dirty="0" smtClean="0"/>
          </a:p>
          <a:p>
            <a:r>
              <a:rPr lang="en-GB" altLang="ko-KR" sz="1600" dirty="0" smtClean="0"/>
              <a:t>User Context</a:t>
            </a:r>
            <a:endParaRPr lang="ko-KR" altLang="ko-KR" sz="1600" dirty="0" smtClean="0"/>
          </a:p>
          <a:p>
            <a:pPr lvl="1"/>
            <a:r>
              <a:rPr lang="en-GB" altLang="ko-KR" sz="1400" dirty="0" smtClean="0"/>
              <a:t>A set of dynamic information that describes the current general status of the user and his/her nearby environment. This set of information can be retrieved from a variety of sources including OMA enablers</a:t>
            </a:r>
            <a:endParaRPr lang="ko-KR" altLang="en-US" sz="1400" dirty="0" smtClean="0"/>
          </a:p>
          <a:p>
            <a:endParaRPr lang="ko-KR" altLang="en-US" sz="1600" dirty="0" smtClean="0"/>
          </a:p>
          <a:p>
            <a:endParaRPr lang="ko-KR" altLang="ko-KR" sz="16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제목 1"/>
          <p:cNvSpPr>
            <a:spLocks noGrp="1"/>
          </p:cNvSpPr>
          <p:nvPr>
            <p:ph type="title"/>
          </p:nvPr>
        </p:nvSpPr>
        <p:spPr/>
        <p:txBody>
          <a:bodyPr/>
          <a:lstStyle/>
          <a:p>
            <a:r>
              <a:rPr lang="en-US" altLang="ko-KR" smtClean="0">
                <a:ea typeface="ＭＳ Ｐゴシック" pitchFamily="34" charset="-128"/>
              </a:rPr>
              <a:t>Recommendations</a:t>
            </a:r>
            <a:endParaRPr lang="ko-KR" altLang="en-US" smtClean="0">
              <a:ea typeface="ＭＳ Ｐゴシック" pitchFamily="34" charset="-128"/>
            </a:endParaRPr>
          </a:p>
        </p:txBody>
      </p:sp>
      <p:sp>
        <p:nvSpPr>
          <p:cNvPr id="14339" name="내용 개체 틀 2"/>
          <p:cNvSpPr>
            <a:spLocks noGrp="1"/>
          </p:cNvSpPr>
          <p:nvPr>
            <p:ph idx="1"/>
          </p:nvPr>
        </p:nvSpPr>
        <p:spPr/>
        <p:txBody>
          <a:bodyPr/>
          <a:lstStyle/>
          <a:p>
            <a:r>
              <a:rPr lang="en-US" altLang="ko-KR" dirty="0" smtClean="0">
                <a:ea typeface="ＭＳ Ｐゴシック" pitchFamily="34" charset="-128"/>
              </a:rPr>
              <a:t>Consider the proposed architecture and functionalities in </a:t>
            </a:r>
            <a:r>
              <a:rPr lang="en-US" altLang="ko-KR" dirty="0" err="1" smtClean="0">
                <a:ea typeface="ＭＳ Ｐゴシック" pitchFamily="34" charset="-128"/>
              </a:rPr>
              <a:t>MobAR</a:t>
            </a:r>
            <a:r>
              <a:rPr lang="en-US" altLang="ko-KR" dirty="0" smtClean="0">
                <a:ea typeface="ＭＳ Ｐゴシック" pitchFamily="34" charset="-128"/>
              </a:rPr>
              <a:t> AD</a:t>
            </a:r>
            <a:endParaRPr lang="ko-KR" altLang="en-US" dirty="0" smtClean="0">
              <a:ea typeface="ＭＳ Ｐゴシック" pitchFamily="34" charset="-128"/>
            </a:endParaRP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9538</TotalTime>
  <Pages>15</Pages>
  <Words>857</Words>
  <Application>Microsoft Office PowerPoint</Application>
  <PresentationFormat>사용자 지정</PresentationFormat>
  <Paragraphs>149</Paragraphs>
  <Slides>9</Slides>
  <Notes>1</Notes>
  <HiddenSlides>0</HiddenSlides>
  <MMClips>0</MMClips>
  <ScaleCrop>false</ScaleCrop>
  <HeadingPairs>
    <vt:vector size="4" baseType="variant">
      <vt:variant>
        <vt:lpstr>테마</vt:lpstr>
      </vt:variant>
      <vt:variant>
        <vt:i4>1</vt:i4>
      </vt:variant>
      <vt:variant>
        <vt:lpstr>슬라이드 제목</vt:lpstr>
      </vt:variant>
      <vt:variant>
        <vt:i4>9</vt:i4>
      </vt:variant>
    </vt:vector>
  </HeadingPairs>
  <TitlesOfParts>
    <vt:vector size="10" baseType="lpstr">
      <vt:lpstr>OMA Template</vt:lpstr>
      <vt:lpstr>OMA-CD-MobAR-2011-0006 INP_MobileAR_Architectural_Functions  MobAR Architectural Functions</vt:lpstr>
      <vt:lpstr>Objective</vt:lpstr>
      <vt:lpstr>Scope</vt:lpstr>
      <vt:lpstr>Proposed MobileAR Architecture</vt:lpstr>
      <vt:lpstr>Proposed MobileAR Architecture</vt:lpstr>
      <vt:lpstr>MobAR Functional Components </vt:lpstr>
      <vt:lpstr>Interfaces</vt:lpstr>
      <vt:lpstr>Definitions</vt:lpstr>
      <vt:lpstr>Recommendations</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전종홍-신규</cp:lastModifiedBy>
  <cp:revision>407</cp:revision>
  <cp:lastPrinted>1999-04-27T06:51:51Z</cp:lastPrinted>
  <dcterms:created xsi:type="dcterms:W3CDTF">2010-11-16T22:42:10Z</dcterms:created>
  <dcterms:modified xsi:type="dcterms:W3CDTF">2011-04-12T12:31:03Z</dcterms:modified>
</cp:coreProperties>
</file>