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4"/>
  </p:notesMasterIdLst>
  <p:handoutMasterIdLst>
    <p:handoutMasterId r:id="rId15"/>
  </p:handoutMasterIdLst>
  <p:sldIdLst>
    <p:sldId id="293" r:id="rId2"/>
    <p:sldId id="356" r:id="rId3"/>
    <p:sldId id="358" r:id="rId4"/>
    <p:sldId id="360" r:id="rId5"/>
    <p:sldId id="361" r:id="rId6"/>
    <p:sldId id="362" r:id="rId7"/>
    <p:sldId id="363" r:id="rId8"/>
    <p:sldId id="364" r:id="rId9"/>
    <p:sldId id="367" r:id="rId10"/>
    <p:sldId id="365" r:id="rId11"/>
    <p:sldId id="366" r:id="rId12"/>
    <p:sldId id="351" r:id="rId13"/>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70" d="100"/>
          <a:sy n="70" d="100"/>
        </p:scale>
        <p:origin x="-456" y="21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OMA-CD-MobAR-2011-0006</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a:t>
            </a:r>
            <a:r>
              <a:rPr lang="en-US" altLang="ko-KR" b="1" dirty="0" err="1">
                <a:latin typeface="Tahoma" pitchFamily="34" charset="0"/>
              </a:rPr>
              <a:t>MobAR</a:t>
            </a:r>
            <a:r>
              <a:rPr lang="en-US" altLang="ko-KR" b="1" dirty="0">
                <a:latin typeface="Tahoma" pitchFamily="34" charset="0"/>
              </a:rPr>
              <a:t>, Sorrento</a:t>
            </a: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12 </a:t>
            </a:r>
            <a:r>
              <a:rPr lang="en-US" altLang="ko-KR" b="1" dirty="0">
                <a:latin typeface="Tahoma" pitchFamily="34" charset="0"/>
              </a:rPr>
              <a:t>April 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OMA-CD-MobAR-2011-0006</a:t>
            </a:r>
            <a:br>
              <a:rPr lang="en-US" altLang="ko-KR" sz="2000" dirty="0" smtClean="0">
                <a:ea typeface="ＭＳ Ｐゴシック" pitchFamily="34" charset="-128"/>
              </a:rPr>
            </a:br>
            <a:r>
              <a:rPr lang="en-US" altLang="ko-KR" sz="2000" dirty="0" err="1" smtClean="0">
                <a:ea typeface="ＭＳ Ｐゴシック" pitchFamily="34" charset="-128"/>
              </a:rPr>
              <a:t>INP_MobileAR_Architectural_Functions</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Logical Functionalities</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Logical Functions in </a:t>
            </a:r>
            <a:r>
              <a:rPr lang="en-US" altLang="ko-KR" dirty="0" err="1"/>
              <a:t>MobAR</a:t>
            </a:r>
            <a:r>
              <a:rPr lang="en-US" altLang="ko-KR" dirty="0"/>
              <a:t> Server </a:t>
            </a:r>
            <a:r>
              <a:rPr lang="en-US" altLang="ko-KR" dirty="0" smtClean="0"/>
              <a:t>(3/4)</a:t>
            </a:r>
            <a:endParaRPr lang="ko-KR" altLang="en-US" dirty="0"/>
          </a:p>
        </p:txBody>
      </p:sp>
      <p:sp>
        <p:nvSpPr>
          <p:cNvPr id="3" name="내용 개체 틀 2"/>
          <p:cNvSpPr>
            <a:spLocks noGrp="1"/>
          </p:cNvSpPr>
          <p:nvPr>
            <p:ph idx="1"/>
          </p:nvPr>
        </p:nvSpPr>
        <p:spPr/>
        <p:txBody>
          <a:bodyPr/>
          <a:lstStyle/>
          <a:p>
            <a:r>
              <a:rPr lang="en-US" altLang="ko-KR" dirty="0" err="1"/>
              <a:t>MobAR</a:t>
            </a:r>
            <a:r>
              <a:rPr lang="en-US" altLang="ko-KR" dirty="0"/>
              <a:t> Object Search Function</a:t>
            </a:r>
            <a:endParaRPr lang="ko-KR" altLang="en-US" dirty="0"/>
          </a:p>
          <a:p>
            <a:pPr lvl="1"/>
            <a:r>
              <a:rPr lang="en-US" altLang="ko-KR" sz="2400" b="1" dirty="0"/>
              <a:t>REQ 5.8 Access to Capabilities – Device &amp; Network</a:t>
            </a:r>
            <a:endParaRPr lang="ko-KR" altLang="ko-KR" sz="2400" b="1" dirty="0"/>
          </a:p>
          <a:p>
            <a:pPr lvl="2"/>
            <a:r>
              <a:rPr lang="en-GB" altLang="ko-KR" dirty="0" smtClean="0"/>
              <a:t>The </a:t>
            </a:r>
            <a:r>
              <a:rPr lang="en-GB" altLang="ko-KR" dirty="0" err="1"/>
              <a:t>MobAR</a:t>
            </a:r>
            <a:r>
              <a:rPr lang="en-GB" altLang="ko-KR" dirty="0"/>
              <a:t> Enabler SHALL support usage of available information derived from external sources such as image or pattern recognition, code reader (e.g. DM or QR code reader [OMA-MC]), in order to facilitate the retrieval of suitable AR Content.</a:t>
            </a:r>
            <a:endParaRPr lang="ko-KR" altLang="ko-KR" dirty="0"/>
          </a:p>
          <a:p>
            <a:pPr lvl="1"/>
            <a:endParaRPr lang="ko-KR" altLang="en-US" dirty="0"/>
          </a:p>
        </p:txBody>
      </p:sp>
    </p:spTree>
    <p:extLst>
      <p:ext uri="{BB962C8B-B14F-4D97-AF65-F5344CB8AC3E}">
        <p14:creationId xmlns:p14="http://schemas.microsoft.com/office/powerpoint/2010/main" val="1677477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Server (4/4)</a:t>
            </a:r>
            <a:endParaRPr lang="ko-KR" altLang="en-US" dirty="0"/>
          </a:p>
        </p:txBody>
      </p:sp>
      <p:sp>
        <p:nvSpPr>
          <p:cNvPr id="3" name="내용 개체 틀 2"/>
          <p:cNvSpPr>
            <a:spLocks noGrp="1"/>
          </p:cNvSpPr>
          <p:nvPr>
            <p:ph idx="1"/>
          </p:nvPr>
        </p:nvSpPr>
        <p:spPr>
          <a:xfrm>
            <a:off x="292100" y="1100138"/>
            <a:ext cx="8778875" cy="5383212"/>
          </a:xfrm>
        </p:spPr>
        <p:txBody>
          <a:bodyPr/>
          <a:lstStyle/>
          <a:p>
            <a:r>
              <a:rPr lang="en-US" altLang="ko-KR" sz="1600" dirty="0" err="1" smtClean="0"/>
              <a:t>MobAR</a:t>
            </a:r>
            <a:r>
              <a:rPr lang="en-US" altLang="ko-KR" sz="1600" dirty="0" smtClean="0"/>
              <a:t> Personalization / Contextualization Function</a:t>
            </a:r>
          </a:p>
          <a:p>
            <a:pPr lvl="1"/>
            <a:r>
              <a:rPr lang="en-US" altLang="ko-KR" sz="1400" b="1" dirty="0" smtClean="0"/>
              <a:t>REQ 5.2 Personalization and Contextualization</a:t>
            </a:r>
            <a:endParaRPr lang="ko-KR" altLang="ko-KR" sz="1400" b="1" dirty="0" smtClean="0"/>
          </a:p>
          <a:p>
            <a:pPr lvl="2"/>
            <a:r>
              <a:rPr lang="en-US" altLang="ko-KR" sz="1200" dirty="0" smtClean="0"/>
              <a:t>The </a:t>
            </a:r>
            <a:r>
              <a:rPr lang="en-US" altLang="ko-KR" sz="1200" dirty="0" err="1" smtClean="0"/>
              <a:t>MobAR</a:t>
            </a:r>
            <a:r>
              <a:rPr lang="en-US" altLang="ko-KR" sz="1200" dirty="0" smtClean="0"/>
              <a:t> Client SHALL support retrieval of AR Content (e.g., marker) from </a:t>
            </a:r>
            <a:r>
              <a:rPr lang="en-US" altLang="ko-KR" sz="1200" dirty="0" err="1" smtClean="0"/>
              <a:t>MobAR</a:t>
            </a:r>
            <a:r>
              <a:rPr lang="en-US" altLang="ko-KR" sz="1200" dirty="0" smtClean="0"/>
              <a:t> Server, according to Personalization and Contextualization.</a:t>
            </a:r>
            <a:endParaRPr lang="ko-KR" altLang="ko-KR" sz="1200" dirty="0" smtClean="0"/>
          </a:p>
          <a:p>
            <a:pPr lvl="2"/>
            <a:r>
              <a:rPr lang="en-US" altLang="ko-KR" sz="1200" dirty="0" smtClean="0"/>
              <a:t>The </a:t>
            </a:r>
            <a:r>
              <a:rPr lang="en-US" altLang="ko-KR" sz="1200" dirty="0" err="1" smtClean="0"/>
              <a:t>MobAR</a:t>
            </a:r>
            <a:r>
              <a:rPr lang="en-US" altLang="ko-KR" sz="1200" dirty="0" smtClean="0"/>
              <a:t> Enabler SHALL support delivery of AR Content (e.g. marker) from </a:t>
            </a:r>
            <a:r>
              <a:rPr lang="en-US" altLang="ko-KR" sz="1200" dirty="0" err="1" smtClean="0"/>
              <a:t>MobAR</a:t>
            </a:r>
            <a:r>
              <a:rPr lang="en-US" altLang="ko-KR" sz="1200" dirty="0" smtClean="0"/>
              <a:t> Server, according to Personalization and Contextualization.</a:t>
            </a:r>
          </a:p>
          <a:p>
            <a:pPr lvl="1"/>
            <a:r>
              <a:rPr lang="en-US" altLang="ko-KR" sz="1400" b="1" dirty="0" smtClean="0"/>
              <a:t>REQ 5.3 Content Management and Delivery</a:t>
            </a:r>
            <a:endParaRPr lang="ko-KR" altLang="ko-KR" sz="1400" b="1" dirty="0" smtClean="0"/>
          </a:p>
          <a:p>
            <a:pPr lvl="2"/>
            <a:r>
              <a:rPr lang="en-GB" altLang="ko-KR" sz="1200" dirty="0" smtClean="0"/>
              <a:t>The </a:t>
            </a:r>
            <a:r>
              <a:rPr lang="en-GB" altLang="ko-KR" sz="1200" dirty="0" err="1" smtClean="0"/>
              <a:t>MobAR</a:t>
            </a:r>
            <a:r>
              <a:rPr lang="en-GB" altLang="ko-KR" sz="1200" dirty="0" smtClean="0"/>
              <a:t> Enabler SHALL support usage of the preferences and account detail of users e.g. in order to access personalized AR Content.</a:t>
            </a:r>
            <a:endParaRPr lang="ko-KR" altLang="ko-KR" sz="1200" dirty="0" smtClean="0"/>
          </a:p>
          <a:p>
            <a:pPr lvl="2"/>
            <a:r>
              <a:rPr lang="en-US" altLang="ko-KR" sz="1200" dirty="0" smtClean="0"/>
              <a:t>The </a:t>
            </a:r>
            <a:r>
              <a:rPr lang="en-US" altLang="ko-KR" sz="1200" dirty="0" err="1" smtClean="0"/>
              <a:t>MobAR</a:t>
            </a:r>
            <a:r>
              <a:rPr lang="en-US" altLang="ko-KR" sz="1200" dirty="0" smtClean="0"/>
              <a:t> Enabler SHALL provide mechanisms to request AR Content from AR Content Provider and filter AR Content provided to the </a:t>
            </a:r>
            <a:r>
              <a:rPr lang="en-US" altLang="ko-KR" sz="1200" dirty="0" err="1" smtClean="0"/>
              <a:t>MobAR</a:t>
            </a:r>
            <a:r>
              <a:rPr lang="en-US" altLang="ko-KR" sz="1200" dirty="0" smtClean="0"/>
              <a:t> Client based on specific criteria such as (including but not limited to):</a:t>
            </a:r>
          </a:p>
          <a:p>
            <a:pPr lvl="1"/>
            <a:r>
              <a:rPr lang="en-US" altLang="ko-KR" sz="1400" b="1" dirty="0" smtClean="0"/>
              <a:t>REQ 5.4 User Interaction and metrics</a:t>
            </a:r>
            <a:endParaRPr lang="ko-KR" altLang="ko-KR" sz="1400" b="1" dirty="0" smtClean="0"/>
          </a:p>
          <a:p>
            <a:pPr lvl="2"/>
            <a:r>
              <a:rPr lang="en-US" altLang="ko-KR" sz="1200" dirty="0" smtClean="0"/>
              <a:t>The </a:t>
            </a:r>
            <a:r>
              <a:rPr lang="en-US" altLang="ko-KR" sz="1200" dirty="0" err="1" smtClean="0"/>
              <a:t>MobAR</a:t>
            </a:r>
            <a:r>
              <a:rPr lang="en-US" altLang="ko-KR" sz="1200" dirty="0" smtClean="0"/>
              <a:t> Enabler SHALL provide mechanisms for the User to specify and update settings and preferences such as (including but not limited to):</a:t>
            </a:r>
            <a:endParaRPr lang="ko-KR" altLang="ko-KR" sz="1200" dirty="0" smtClean="0"/>
          </a:p>
          <a:p>
            <a:pPr lvl="2"/>
            <a:r>
              <a:rPr lang="en-US" altLang="ko-KR" sz="1200" dirty="0" smtClean="0"/>
              <a:t>The </a:t>
            </a:r>
            <a:r>
              <a:rPr lang="en-US" altLang="ko-KR" sz="1200" dirty="0" err="1" smtClean="0"/>
              <a:t>MobAR</a:t>
            </a:r>
            <a:r>
              <a:rPr lang="en-US" altLang="ko-KR" sz="1200" dirty="0" smtClean="0"/>
              <a:t> Enabler SHALL be able to provide means to enable/disable all collection of metrics data and User’s feedback in all AR Content instances based on User preferences and Service Provider policy (e.g. regulatory requirements). </a:t>
            </a:r>
            <a:endParaRPr lang="ko-KR" altLang="ko-KR" sz="1200" dirty="0" smtClean="0"/>
          </a:p>
          <a:p>
            <a:pPr lvl="2"/>
            <a:r>
              <a:rPr lang="en-US" altLang="ko-KR" sz="1200" dirty="0" smtClean="0"/>
              <a:t>The </a:t>
            </a:r>
            <a:r>
              <a:rPr lang="en-US" altLang="ko-KR" sz="1200" dirty="0" err="1" smtClean="0"/>
              <a:t>MobAR</a:t>
            </a:r>
            <a:r>
              <a:rPr lang="en-US" altLang="ko-KR" sz="1200" dirty="0" smtClean="0"/>
              <a:t> Enabler SHALL be able to provide means to enable/disable collection of metrics data and User’s feedback per AR Content instance based on User preferences and Service Provider policy (e.g. regulatory requirements). </a:t>
            </a:r>
            <a:endParaRPr lang="ko-KR" altLang="ko-KR" sz="1200" dirty="0" smtClean="0"/>
          </a:p>
          <a:p>
            <a:pPr lvl="2"/>
            <a:r>
              <a:rPr lang="en-GB" altLang="ko-KR" sz="1200" dirty="0" smtClean="0"/>
              <a:t>The </a:t>
            </a:r>
            <a:r>
              <a:rPr lang="en-GB" altLang="ko-KR" sz="1200" dirty="0" err="1" smtClean="0"/>
              <a:t>MobAR</a:t>
            </a:r>
            <a:r>
              <a:rPr lang="en-GB" altLang="ko-KR" sz="1200" dirty="0" smtClean="0"/>
              <a:t> Client SHOULD support creation and storage of a multimedia object based on the of AR View of user device augmented  by AR Content (e.g. marker) retrieved from </a:t>
            </a:r>
            <a:r>
              <a:rPr lang="en-GB" altLang="ko-KR" sz="1200" dirty="0" err="1" smtClean="0"/>
              <a:t>MobAR</a:t>
            </a:r>
            <a:r>
              <a:rPr lang="en-GB" altLang="ko-KR" sz="1200" dirty="0" smtClean="0"/>
              <a:t> Server, according to the User’s Personalization(e.g. type of multimedia to be stored) and Contextualization (e.g. not enough memory available) data.</a:t>
            </a:r>
          </a:p>
          <a:p>
            <a:pPr lvl="1"/>
            <a:r>
              <a:rPr lang="en-US" altLang="ko-KR" sz="1400" b="1" dirty="0" smtClean="0"/>
              <a:t>REQ 5.5 Security &amp; Privacy</a:t>
            </a:r>
            <a:endParaRPr lang="ko-KR" altLang="ko-KR" sz="1400" b="1" dirty="0" smtClean="0"/>
          </a:p>
          <a:p>
            <a:pPr lvl="2"/>
            <a:r>
              <a:rPr lang="en-US" altLang="ko-KR" sz="1200" dirty="0" smtClean="0"/>
              <a:t>The </a:t>
            </a:r>
            <a:r>
              <a:rPr lang="en-US" altLang="ko-KR" sz="1200" dirty="0" err="1" smtClean="0"/>
              <a:t>MobAR</a:t>
            </a:r>
            <a:r>
              <a:rPr lang="en-US" altLang="ko-KR" sz="1200" dirty="0" smtClean="0"/>
              <a:t> Enabler SHALL provide or support means for the user to select relevant information (e.g. profile information, User Context information) to be available for AR Content selection in order to protect his/her privacy</a:t>
            </a:r>
            <a:endParaRPr lang="ko-KR" altLang="ko-KR" sz="1200" dirty="0" smtClean="0"/>
          </a:p>
          <a:p>
            <a:pPr lvl="2"/>
            <a:endParaRPr lang="en-US" altLang="ko-KR" sz="1200" dirty="0" smtClean="0"/>
          </a:p>
          <a:p>
            <a:endParaRPr lang="ko-KR" altLang="en-US" sz="1600" dirty="0"/>
          </a:p>
        </p:txBody>
      </p:sp>
    </p:spTree>
    <p:extLst>
      <p:ext uri="{BB962C8B-B14F-4D97-AF65-F5344CB8AC3E}">
        <p14:creationId xmlns:p14="http://schemas.microsoft.com/office/powerpoint/2010/main" val="2383412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functionalities in </a:t>
            </a:r>
            <a:r>
              <a:rPr lang="en-US" altLang="ko-KR" dirty="0" err="1" smtClean="0">
                <a:ea typeface="ＭＳ Ｐゴシック" pitchFamily="34" charset="-128"/>
              </a:rPr>
              <a:t>MobAR</a:t>
            </a:r>
            <a:r>
              <a:rPr lang="en-US" altLang="ko-KR" dirty="0" smtClean="0">
                <a:ea typeface="ＭＳ Ｐゴシック" pitchFamily="34" charset="-128"/>
              </a:rPr>
              <a:t> AD</a:t>
            </a:r>
            <a:endParaRPr lang="ko-KR" altLang="en-US" dirty="0"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dirty="0" smtClean="0">
                <a:ea typeface="ＭＳ Ｐゴシック" pitchFamily="34" charset="-128"/>
              </a:rPr>
              <a:t>Proposed </a:t>
            </a:r>
            <a:r>
              <a:rPr lang="en-US" altLang="ko-KR" dirty="0" err="1" smtClean="0">
                <a:ea typeface="ＭＳ Ｐゴシック" pitchFamily="34" charset="-128"/>
              </a:rPr>
              <a:t>MobileAR</a:t>
            </a:r>
            <a:r>
              <a:rPr lang="en-US" altLang="ko-KR" dirty="0" smtClean="0">
                <a:ea typeface="ＭＳ Ｐゴシック" pitchFamily="34" charset="-128"/>
              </a:rPr>
              <a:t> Architecture</a:t>
            </a:r>
            <a:endParaRPr lang="ko-KR" altLang="en-US" dirty="0" smtClean="0">
              <a:ea typeface="ＭＳ Ｐゴシック" pitchFamily="34" charset="-128"/>
            </a:endParaRPr>
          </a:p>
        </p:txBody>
      </p:sp>
      <p:sp>
        <p:nvSpPr>
          <p:cNvPr id="4" name="직사각형 3"/>
          <p:cNvSpPr/>
          <p:nvPr/>
        </p:nvSpPr>
        <p:spPr bwMode="auto">
          <a:xfrm>
            <a:off x="2700337" y="3892550"/>
            <a:ext cx="5486400" cy="1066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Client(engine)</a:t>
            </a:r>
            <a:endParaRPr lang="ko-KR" altLang="en-US" dirty="0">
              <a:solidFill>
                <a:schemeClr val="tx1"/>
              </a:solidFill>
              <a:latin typeface="Arial" charset="0"/>
            </a:endParaRPr>
          </a:p>
        </p:txBody>
      </p:sp>
      <p:sp>
        <p:nvSpPr>
          <p:cNvPr id="10" name="직사각형 9"/>
          <p:cNvSpPr/>
          <p:nvPr/>
        </p:nvSpPr>
        <p:spPr bwMode="auto">
          <a:xfrm>
            <a:off x="2624137" y="1377950"/>
            <a:ext cx="5029200" cy="13716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Server</a:t>
            </a:r>
            <a:endParaRPr lang="ko-KR" altLang="en-US" dirty="0">
              <a:solidFill>
                <a:schemeClr val="tx1"/>
              </a:solidFill>
              <a:latin typeface="Arial" charset="0"/>
            </a:endParaRPr>
          </a:p>
        </p:txBody>
      </p:sp>
      <p:sp>
        <p:nvSpPr>
          <p:cNvPr id="13" name="직사각형 12"/>
          <p:cNvSpPr/>
          <p:nvPr/>
        </p:nvSpPr>
        <p:spPr bwMode="auto">
          <a:xfrm>
            <a:off x="2852737" y="5187950"/>
            <a:ext cx="3429000" cy="3810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Applications</a:t>
            </a:r>
            <a:endParaRPr lang="ko-KR" altLang="en-US" sz="1600" dirty="0">
              <a:solidFill>
                <a:schemeClr val="tx1"/>
              </a:solidFill>
              <a:latin typeface="Arial" charset="0"/>
            </a:endParaRPr>
          </a:p>
        </p:txBody>
      </p:sp>
      <p:sp>
        <p:nvSpPr>
          <p:cNvPr id="15" name="모서리가 둥근 직사각형 14"/>
          <p:cNvSpPr/>
          <p:nvPr/>
        </p:nvSpPr>
        <p:spPr bwMode="auto">
          <a:xfrm>
            <a:off x="5519737" y="4349750"/>
            <a:ext cx="21336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Interaction</a:t>
            </a:r>
            <a:endParaRPr lang="ko-KR" altLang="en-US" sz="1200" dirty="0">
              <a:solidFill>
                <a:schemeClr val="tx1"/>
              </a:solidFill>
              <a:latin typeface="Arial" charset="0"/>
            </a:endParaRPr>
          </a:p>
        </p:txBody>
      </p:sp>
      <p:sp>
        <p:nvSpPr>
          <p:cNvPr id="16" name="모서리가 둥근 직사각형 15"/>
          <p:cNvSpPr/>
          <p:nvPr/>
        </p:nvSpPr>
        <p:spPr bwMode="auto">
          <a:xfrm>
            <a:off x="2928937" y="43497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Registration &amp; Presentation</a:t>
            </a:r>
            <a:endParaRPr lang="ko-KR" altLang="en-US" sz="1200" dirty="0">
              <a:solidFill>
                <a:schemeClr val="tx1"/>
              </a:solidFill>
              <a:latin typeface="Arial" charset="0"/>
            </a:endParaRPr>
          </a:p>
        </p:txBody>
      </p:sp>
      <p:sp>
        <p:nvSpPr>
          <p:cNvPr id="18" name="모서리가 둥근 직사각형 17"/>
          <p:cNvSpPr/>
          <p:nvPr/>
        </p:nvSpPr>
        <p:spPr bwMode="auto">
          <a:xfrm>
            <a:off x="2928937" y="46545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Recognition &amp; Tracking </a:t>
            </a:r>
            <a:endParaRPr lang="ko-KR" altLang="en-US" sz="1200" dirty="0">
              <a:solidFill>
                <a:schemeClr val="tx1"/>
              </a:solidFill>
              <a:latin typeface="Arial" charset="0"/>
            </a:endParaRPr>
          </a:p>
        </p:txBody>
      </p:sp>
      <p:sp>
        <p:nvSpPr>
          <p:cNvPr id="19" name="모서리가 둥근 직사각형 18"/>
          <p:cNvSpPr/>
          <p:nvPr/>
        </p:nvSpPr>
        <p:spPr bwMode="auto">
          <a:xfrm>
            <a:off x="2776537" y="1835150"/>
            <a:ext cx="22098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Content Management</a:t>
            </a:r>
            <a:endParaRPr lang="ko-KR" altLang="en-US" sz="1200" dirty="0">
              <a:solidFill>
                <a:schemeClr val="tx1"/>
              </a:solidFill>
              <a:latin typeface="Arial" charset="0"/>
            </a:endParaRPr>
          </a:p>
        </p:txBody>
      </p:sp>
      <p:sp>
        <p:nvSpPr>
          <p:cNvPr id="20" name="모서리가 둥근 직사각형 19"/>
          <p:cNvSpPr/>
          <p:nvPr/>
        </p:nvSpPr>
        <p:spPr bwMode="auto">
          <a:xfrm>
            <a:off x="5138737" y="1835150"/>
            <a:ext cx="23622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Object </a:t>
            </a:r>
            <a:r>
              <a:rPr lang="en-US" altLang="ko-KR" sz="1200" dirty="0" smtClean="0"/>
              <a:t>Search</a:t>
            </a:r>
            <a:endParaRPr lang="ko-KR" altLang="en-US" sz="1200" dirty="0">
              <a:solidFill>
                <a:schemeClr val="tx1"/>
              </a:solidFill>
              <a:latin typeface="Arial" charset="0"/>
            </a:endParaRPr>
          </a:p>
        </p:txBody>
      </p:sp>
      <p:sp>
        <p:nvSpPr>
          <p:cNvPr id="14" name="모서리가 둥근 직사각형 13"/>
          <p:cNvSpPr/>
          <p:nvPr/>
        </p:nvSpPr>
        <p:spPr bwMode="auto">
          <a:xfrm>
            <a:off x="3233737" y="2216150"/>
            <a:ext cx="30861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Personalization / Contextualization</a:t>
            </a:r>
            <a:endParaRPr lang="ko-KR" altLang="en-US" sz="1200" dirty="0">
              <a:solidFill>
                <a:schemeClr val="tx1"/>
              </a:solidFill>
              <a:latin typeface="Arial" charset="0"/>
            </a:endParaRPr>
          </a:p>
        </p:txBody>
      </p:sp>
      <p:sp>
        <p:nvSpPr>
          <p:cNvPr id="17" name="모서리가 둥근 직사각형 16"/>
          <p:cNvSpPr/>
          <p:nvPr/>
        </p:nvSpPr>
        <p:spPr bwMode="auto">
          <a:xfrm>
            <a:off x="5519737" y="46545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Cache/Download Management </a:t>
            </a:r>
            <a:endParaRPr lang="ko-KR" altLang="en-US" sz="1200" dirty="0">
              <a:solidFill>
                <a:schemeClr val="tx1"/>
              </a:solidFill>
              <a:latin typeface="Arial" charset="0"/>
            </a:endParaRPr>
          </a:p>
        </p:txBody>
      </p:sp>
      <p:sp>
        <p:nvSpPr>
          <p:cNvPr id="21" name="직사각형 20"/>
          <p:cNvSpPr/>
          <p:nvPr/>
        </p:nvSpPr>
        <p:spPr bwMode="auto">
          <a:xfrm>
            <a:off x="795337" y="16827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Content</a:t>
            </a: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22" name="직선 화살표 연결선 21"/>
          <p:cNvCxnSpPr/>
          <p:nvPr/>
        </p:nvCxnSpPr>
        <p:spPr bwMode="auto">
          <a:xfrm>
            <a:off x="1862137" y="2054618"/>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4" name="TextBox 23"/>
          <p:cNvSpPr txBox="1"/>
          <p:nvPr/>
        </p:nvSpPr>
        <p:spPr>
          <a:xfrm>
            <a:off x="1827009" y="2130818"/>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cxnSp>
        <p:nvCxnSpPr>
          <p:cNvPr id="31" name="직선 연결선 30"/>
          <p:cNvCxnSpPr/>
          <p:nvPr/>
        </p:nvCxnSpPr>
        <p:spPr bwMode="auto">
          <a:xfrm>
            <a:off x="4419475" y="4942682"/>
            <a:ext cx="0" cy="24526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 name="직선 화살표 연결선 7"/>
          <p:cNvCxnSpPr/>
          <p:nvPr/>
        </p:nvCxnSpPr>
        <p:spPr bwMode="auto">
          <a:xfrm flipV="1">
            <a:off x="39957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216" name="직선 화살표 연결선 9215"/>
          <p:cNvCxnSpPr>
            <a:stCxn id="10" idx="2"/>
          </p:cNvCxnSpPr>
          <p:nvPr/>
        </p:nvCxnSpPr>
        <p:spPr bwMode="auto">
          <a:xfrm>
            <a:off x="51387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4030685" y="3206750"/>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35" name="TextBox 34"/>
          <p:cNvSpPr txBox="1"/>
          <p:nvPr/>
        </p:nvSpPr>
        <p:spPr>
          <a:xfrm>
            <a:off x="5095999" y="32067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36" name="TextBox 35"/>
          <p:cNvSpPr txBox="1"/>
          <p:nvPr/>
        </p:nvSpPr>
        <p:spPr>
          <a:xfrm>
            <a:off x="4452937" y="4984817"/>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41" name="TextBox 40"/>
          <p:cNvSpPr txBox="1"/>
          <p:nvPr/>
        </p:nvSpPr>
        <p:spPr>
          <a:xfrm>
            <a:off x="1928857" y="1851485"/>
            <a:ext cx="619080" cy="203133"/>
          </a:xfrm>
          <a:prstGeom prst="rect">
            <a:avLst/>
          </a:prstGeom>
          <a:noFill/>
        </p:spPr>
        <p:txBody>
          <a:bodyPr wrap="none" rtlCol="0">
            <a:spAutoFit/>
          </a:bodyPr>
          <a:lstStyle/>
          <a:p>
            <a:r>
              <a:rPr lang="en-US" altLang="ko-KR" sz="800" dirty="0" smtClean="0"/>
              <a:t>MobAR-4</a:t>
            </a:r>
            <a:endParaRPr lang="ko-KR" altLang="en-US" sz="800" dirty="0"/>
          </a:p>
        </p:txBody>
      </p:sp>
      <p:sp>
        <p:nvSpPr>
          <p:cNvPr id="50" name="직사각형 49"/>
          <p:cNvSpPr/>
          <p:nvPr/>
        </p:nvSpPr>
        <p:spPr>
          <a:xfrm>
            <a:off x="1328737" y="4507424"/>
            <a:ext cx="1033383" cy="1975926"/>
          </a:xfrm>
          <a:prstGeom prst="rect">
            <a:avLst/>
          </a:prstGeom>
        </p:spPr>
        <p:txBody>
          <a:bodyPr wrap="square">
            <a:spAutoFit/>
          </a:bodyPr>
          <a:lstStyle/>
          <a:p>
            <a:r>
              <a:rPr lang="en-US" altLang="ko-KR" sz="800" dirty="0" err="1" smtClean="0"/>
              <a:t>MobAR</a:t>
            </a:r>
            <a:r>
              <a:rPr lang="en-US" altLang="ko-KR" sz="800" dirty="0" smtClean="0"/>
              <a:t> components</a:t>
            </a:r>
          </a:p>
          <a:p>
            <a:endParaRPr lang="en-US" altLang="ko-KR" sz="800" dirty="0" smtClean="0"/>
          </a:p>
          <a:p>
            <a:endParaRPr lang="en-US" altLang="ko-KR" sz="800" dirty="0"/>
          </a:p>
          <a:p>
            <a:r>
              <a:rPr lang="en-US" altLang="ko-KR" sz="800" dirty="0" smtClean="0"/>
              <a:t>Entities external </a:t>
            </a:r>
          </a:p>
          <a:p>
            <a:r>
              <a:rPr lang="en-US" altLang="ko-KR" sz="800" dirty="0" smtClean="0"/>
              <a:t>to </a:t>
            </a:r>
            <a:r>
              <a:rPr lang="en-US" altLang="ko-KR" sz="800" dirty="0" err="1" smtClean="0"/>
              <a:t>MobAR</a:t>
            </a:r>
            <a:endParaRPr lang="en-US" altLang="ko-KR" sz="800" dirty="0" smtClean="0"/>
          </a:p>
          <a:p>
            <a:endParaRPr lang="en-US" altLang="ko-KR" sz="800" dirty="0"/>
          </a:p>
          <a:p>
            <a:r>
              <a:rPr lang="en-US" altLang="ko-KR" sz="800" dirty="0" err="1" smtClean="0"/>
              <a:t>Interaface</a:t>
            </a:r>
            <a:r>
              <a:rPr lang="en-US" altLang="ko-KR" sz="800" dirty="0" smtClean="0"/>
              <a:t> specified by this Enabler</a:t>
            </a:r>
          </a:p>
          <a:p>
            <a:endParaRPr lang="en-US" altLang="ko-KR" sz="800" dirty="0"/>
          </a:p>
          <a:p>
            <a:r>
              <a:rPr lang="en-US" altLang="ko-KR" sz="800" dirty="0" smtClean="0"/>
              <a:t>Interfaces not specified by this Enabler</a:t>
            </a:r>
          </a:p>
          <a:p>
            <a:endParaRPr lang="en-US" altLang="ko-KR" sz="800" dirty="0"/>
          </a:p>
          <a:p>
            <a:r>
              <a:rPr lang="en-US" altLang="ko-KR" sz="800" dirty="0" smtClean="0"/>
              <a:t>Name of interface offered</a:t>
            </a:r>
          </a:p>
        </p:txBody>
      </p:sp>
      <p:sp>
        <p:nvSpPr>
          <p:cNvPr id="51" name="TextBox 50"/>
          <p:cNvSpPr txBox="1"/>
          <p:nvPr/>
        </p:nvSpPr>
        <p:spPr>
          <a:xfrm>
            <a:off x="871537" y="4229818"/>
            <a:ext cx="912429" cy="313932"/>
          </a:xfrm>
          <a:prstGeom prst="rect">
            <a:avLst/>
          </a:prstGeom>
          <a:noFill/>
        </p:spPr>
        <p:txBody>
          <a:bodyPr wrap="none" rtlCol="0">
            <a:spAutoFit/>
          </a:bodyPr>
          <a:lstStyle/>
          <a:p>
            <a:r>
              <a:rPr lang="en-US" altLang="ko-KR" sz="1600" b="1" dirty="0" smtClean="0"/>
              <a:t>Legend</a:t>
            </a:r>
            <a:endParaRPr lang="ko-KR" altLang="en-US" sz="1600" b="1" dirty="0"/>
          </a:p>
        </p:txBody>
      </p:sp>
      <p:sp>
        <p:nvSpPr>
          <p:cNvPr id="52" name="직사각형 51"/>
          <p:cNvSpPr/>
          <p:nvPr/>
        </p:nvSpPr>
        <p:spPr bwMode="auto">
          <a:xfrm>
            <a:off x="795337" y="4543750"/>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53" name="직사각형 52"/>
          <p:cNvSpPr/>
          <p:nvPr/>
        </p:nvSpPr>
        <p:spPr bwMode="auto">
          <a:xfrm>
            <a:off x="795337" y="50009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54" name="직선 화살표 연결선 53"/>
          <p:cNvCxnSpPr/>
          <p:nvPr/>
        </p:nvCxnSpPr>
        <p:spPr bwMode="auto">
          <a:xfrm>
            <a:off x="854869" y="54581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5" name="직선 연결선 54"/>
          <p:cNvCxnSpPr/>
          <p:nvPr/>
        </p:nvCxnSpPr>
        <p:spPr bwMode="auto">
          <a:xfrm>
            <a:off x="816643" y="59153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719137" y="6162518"/>
            <a:ext cx="670376" cy="286232"/>
          </a:xfrm>
          <a:prstGeom prst="rect">
            <a:avLst/>
          </a:prstGeom>
          <a:noFill/>
        </p:spPr>
        <p:txBody>
          <a:bodyPr wrap="none" rtlCol="0">
            <a:spAutoFit/>
          </a:bodyPr>
          <a:lstStyle/>
          <a:p>
            <a:r>
              <a:rPr lang="en-US" altLang="ko-KR" sz="700" dirty="0" smtClean="0"/>
              <a:t>MobAR-1 </a:t>
            </a:r>
          </a:p>
          <a:p>
            <a:r>
              <a:rPr lang="en-US" altLang="ko-KR" sz="700" dirty="0" smtClean="0"/>
              <a:t>(and others)</a:t>
            </a:r>
            <a:endParaRPr lang="ko-KR" altLang="en-US" sz="7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ea typeface="ＭＳ Ｐゴシック" pitchFamily="34" charset="-128"/>
              </a:rPr>
              <a:t>MobAR</a:t>
            </a:r>
            <a:r>
              <a:rPr lang="en-US" altLang="ko-KR" dirty="0">
                <a:ea typeface="ＭＳ Ｐゴシック" pitchFamily="34" charset="-128"/>
              </a:rPr>
              <a:t> Functional Components </a:t>
            </a:r>
            <a:endParaRPr lang="ko-KR" altLang="en-US" dirty="0"/>
          </a:p>
        </p:txBody>
      </p:sp>
      <p:sp>
        <p:nvSpPr>
          <p:cNvPr id="3" name="내용 개체 틀 2"/>
          <p:cNvSpPr>
            <a:spLocks noGrp="1"/>
          </p:cNvSpPr>
          <p:nvPr>
            <p:ph idx="1"/>
          </p:nvPr>
        </p:nvSpPr>
        <p:spPr/>
        <p:txBody>
          <a:bodyPr/>
          <a:lstStyle/>
          <a:p>
            <a:r>
              <a:rPr lang="en-US" altLang="ko-KR" dirty="0" err="1" smtClean="0"/>
              <a:t>MobAR</a:t>
            </a:r>
            <a:r>
              <a:rPr lang="en-US" altLang="ko-KR" dirty="0" smtClean="0"/>
              <a:t> Client(engine)</a:t>
            </a:r>
          </a:p>
          <a:p>
            <a:pPr lvl="1"/>
            <a:r>
              <a:rPr lang="en-US" altLang="ko-KR" dirty="0" smtClean="0"/>
              <a:t>The </a:t>
            </a:r>
            <a:r>
              <a:rPr lang="en-US" altLang="ko-KR" dirty="0" err="1" smtClean="0"/>
              <a:t>MobAR</a:t>
            </a:r>
            <a:r>
              <a:rPr lang="en-US" altLang="ko-KR" dirty="0" smtClean="0"/>
              <a:t> Client is a component of </a:t>
            </a:r>
            <a:r>
              <a:rPr lang="en-US" altLang="ko-KR" dirty="0" err="1" smtClean="0"/>
              <a:t>MobAR</a:t>
            </a:r>
            <a:r>
              <a:rPr lang="en-US" altLang="ko-KR" dirty="0" smtClean="0"/>
              <a:t> Enabler resident in the device</a:t>
            </a:r>
          </a:p>
          <a:p>
            <a:pPr lvl="2"/>
            <a:r>
              <a:rPr lang="en-US" altLang="ko-KR" dirty="0" err="1" smtClean="0"/>
              <a:t>MobAR</a:t>
            </a:r>
            <a:r>
              <a:rPr lang="en-US" altLang="ko-KR" dirty="0" smtClean="0"/>
              <a:t> Registration &amp; Presentation Function</a:t>
            </a:r>
            <a:endParaRPr lang="ko-KR" altLang="en-US" dirty="0" smtClean="0"/>
          </a:p>
          <a:p>
            <a:pPr lvl="2"/>
            <a:r>
              <a:rPr lang="en-US" altLang="ko-KR" dirty="0" err="1" smtClean="0"/>
              <a:t>MobAR</a:t>
            </a:r>
            <a:r>
              <a:rPr lang="en-US" altLang="ko-KR" dirty="0" smtClean="0"/>
              <a:t> Interaction Function</a:t>
            </a:r>
          </a:p>
          <a:p>
            <a:pPr lvl="2"/>
            <a:r>
              <a:rPr lang="en-US" altLang="ko-KR" dirty="0" err="1" smtClean="0"/>
              <a:t>MobAR</a:t>
            </a:r>
            <a:r>
              <a:rPr lang="en-US" altLang="ko-KR" dirty="0" smtClean="0"/>
              <a:t> Recognition &amp; Tracking Function </a:t>
            </a:r>
          </a:p>
          <a:p>
            <a:pPr lvl="2"/>
            <a:r>
              <a:rPr lang="en-US" altLang="ko-KR" dirty="0" err="1" smtClean="0"/>
              <a:t>MobAR</a:t>
            </a:r>
            <a:r>
              <a:rPr lang="en-US" altLang="ko-KR" dirty="0" smtClean="0"/>
              <a:t> Cache/Download Management  Function</a:t>
            </a:r>
          </a:p>
          <a:p>
            <a:pPr lvl="2"/>
            <a:endParaRPr lang="en-US" altLang="ko-KR" dirty="0" smtClean="0"/>
          </a:p>
          <a:p>
            <a:r>
              <a:rPr lang="en-US" altLang="ko-KR" dirty="0" err="1" smtClean="0"/>
              <a:t>MobAR</a:t>
            </a:r>
            <a:r>
              <a:rPr lang="en-US" altLang="ko-KR" dirty="0" smtClean="0"/>
              <a:t> Server</a:t>
            </a:r>
          </a:p>
          <a:p>
            <a:pPr lvl="1"/>
            <a:r>
              <a:rPr lang="en-US" altLang="ko-KR" dirty="0" smtClean="0"/>
              <a:t>The </a:t>
            </a:r>
            <a:r>
              <a:rPr lang="en-US" altLang="ko-KR" dirty="0" err="1" smtClean="0"/>
              <a:t>MobAR</a:t>
            </a:r>
            <a:r>
              <a:rPr lang="en-US" altLang="ko-KR" dirty="0" smtClean="0"/>
              <a:t> Server is a server component of </a:t>
            </a:r>
            <a:r>
              <a:rPr lang="en-US" altLang="ko-KR" dirty="0" err="1" smtClean="0"/>
              <a:t>MobAR</a:t>
            </a:r>
            <a:r>
              <a:rPr lang="en-US" altLang="ko-KR" dirty="0" smtClean="0"/>
              <a:t> Enabler</a:t>
            </a:r>
          </a:p>
          <a:p>
            <a:pPr lvl="2"/>
            <a:r>
              <a:rPr lang="en-US" altLang="ko-KR" dirty="0" err="1" smtClean="0"/>
              <a:t>MobAR</a:t>
            </a:r>
            <a:r>
              <a:rPr lang="en-US" altLang="ko-KR" dirty="0" smtClean="0"/>
              <a:t> Content Management Function</a:t>
            </a:r>
          </a:p>
          <a:p>
            <a:pPr lvl="2"/>
            <a:r>
              <a:rPr lang="en-US" altLang="ko-KR" dirty="0" err="1" smtClean="0"/>
              <a:t>MobAR</a:t>
            </a:r>
            <a:r>
              <a:rPr lang="en-US" altLang="ko-KR" dirty="0" smtClean="0"/>
              <a:t> Object Search Function</a:t>
            </a:r>
            <a:endParaRPr lang="ko-KR" altLang="en-US" dirty="0" smtClean="0"/>
          </a:p>
          <a:p>
            <a:pPr lvl="2"/>
            <a:r>
              <a:rPr lang="en-US" altLang="ko-KR" dirty="0" err="1" smtClean="0"/>
              <a:t>MobAR</a:t>
            </a:r>
            <a:r>
              <a:rPr lang="en-US" altLang="ko-KR" dirty="0" smtClean="0"/>
              <a:t> Personalization / Contextualization Function</a:t>
            </a:r>
          </a:p>
          <a:p>
            <a:pPr lvl="1"/>
            <a:endParaRPr lang="ko-KR" altLang="en-US" dirty="0" smtClean="0"/>
          </a:p>
          <a:p>
            <a:pPr lvl="1"/>
            <a:endParaRPr lang="ko-KR" altLang="en-US" dirty="0" smtClean="0"/>
          </a:p>
          <a:p>
            <a:endParaRPr lang="ko-KR" altLang="en-US" dirty="0"/>
          </a:p>
        </p:txBody>
      </p:sp>
    </p:spTree>
    <p:extLst>
      <p:ext uri="{BB962C8B-B14F-4D97-AF65-F5344CB8AC3E}">
        <p14:creationId xmlns:p14="http://schemas.microsoft.com/office/powerpoint/2010/main" val="2863620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Client (1/4)</a:t>
            </a:r>
            <a:endParaRPr lang="ko-KR" altLang="en-US" dirty="0"/>
          </a:p>
        </p:txBody>
      </p:sp>
      <p:sp>
        <p:nvSpPr>
          <p:cNvPr id="3" name="내용 개체 틀 2"/>
          <p:cNvSpPr>
            <a:spLocks noGrp="1"/>
          </p:cNvSpPr>
          <p:nvPr>
            <p:ph idx="1"/>
          </p:nvPr>
        </p:nvSpPr>
        <p:spPr/>
        <p:txBody>
          <a:bodyPr/>
          <a:lstStyle/>
          <a:p>
            <a:r>
              <a:rPr lang="en-US" altLang="ko-KR" dirty="0" err="1" smtClean="0"/>
              <a:t>MobAR</a:t>
            </a:r>
            <a:r>
              <a:rPr lang="en-US" altLang="ko-KR" dirty="0" smtClean="0"/>
              <a:t> </a:t>
            </a:r>
            <a:r>
              <a:rPr lang="en-US" altLang="ko-KR" dirty="0"/>
              <a:t>Registration &amp; Presentation Function</a:t>
            </a:r>
            <a:endParaRPr lang="ko-KR" altLang="en-US" dirty="0"/>
          </a:p>
          <a:p>
            <a:pPr lvl="1"/>
            <a:r>
              <a:rPr lang="en-US" altLang="ko-KR" sz="1800" b="1" dirty="0" smtClean="0"/>
              <a:t>REQ 5.1 General</a:t>
            </a:r>
            <a:r>
              <a:rPr lang="en-US" altLang="ko-KR" sz="1800" b="1" dirty="0"/>
              <a:t>: Functional requirements</a:t>
            </a:r>
            <a:endParaRPr lang="ko-KR" altLang="ko-KR" sz="1800" b="1" dirty="0"/>
          </a:p>
          <a:p>
            <a:pPr lvl="2"/>
            <a:r>
              <a:rPr lang="ko-KR" altLang="ko-KR" sz="1800" dirty="0" smtClean="0"/>
              <a:t> </a:t>
            </a:r>
            <a:r>
              <a:rPr lang="en-GB" altLang="ko-KR" sz="1800" dirty="0"/>
              <a:t>the </a:t>
            </a:r>
            <a:r>
              <a:rPr lang="en-GB" altLang="ko-KR" sz="1800" dirty="0" err="1"/>
              <a:t>MobAR</a:t>
            </a:r>
            <a:r>
              <a:rPr lang="en-GB" altLang="ko-KR" sz="1800" dirty="0"/>
              <a:t> Client SHALL support showing AR Content on the screen in overlay to the camera video stream</a:t>
            </a:r>
            <a:r>
              <a:rPr lang="en-GB" altLang="ko-KR" sz="1800" dirty="0" smtClean="0"/>
              <a:t>.</a:t>
            </a:r>
          </a:p>
          <a:p>
            <a:pPr lvl="2"/>
            <a:r>
              <a:rPr lang="en-US" altLang="ko-KR" sz="1800" dirty="0"/>
              <a:t>The </a:t>
            </a:r>
            <a:r>
              <a:rPr lang="en-US" altLang="ko-KR" sz="1800" dirty="0" err="1"/>
              <a:t>MobAR</a:t>
            </a:r>
            <a:r>
              <a:rPr lang="en-US" altLang="ko-KR" sz="1800" dirty="0"/>
              <a:t> Enabler SHALL support retrieval of AR Content based on the information from supported sensors on the device (e.g. the orientation of the dynamically changing camera-view</a:t>
            </a:r>
            <a:r>
              <a:rPr lang="en-US" altLang="ko-KR" sz="1800" dirty="0" smtClean="0"/>
              <a:t>).</a:t>
            </a:r>
          </a:p>
          <a:p>
            <a:pPr lvl="1"/>
            <a:r>
              <a:rPr lang="en-US" altLang="ko-KR" sz="1800" b="1" dirty="0"/>
              <a:t>REQ 5.3 Content Management and Delivery</a:t>
            </a:r>
            <a:endParaRPr lang="ko-KR" altLang="ko-KR" sz="1800" b="1" dirty="0"/>
          </a:p>
          <a:p>
            <a:pPr lvl="2"/>
            <a:r>
              <a:rPr lang="en-GB" altLang="ko-KR" sz="1800" dirty="0" smtClean="0"/>
              <a:t>The </a:t>
            </a:r>
            <a:r>
              <a:rPr lang="en-GB" altLang="ko-KR" sz="1800" dirty="0" err="1"/>
              <a:t>MobAR</a:t>
            </a:r>
            <a:r>
              <a:rPr lang="en-GB" altLang="ko-KR" sz="1800" dirty="0"/>
              <a:t> Enabler SHOULD support alternative AR Content consumption styles on the device display besides AR View such as list (e.g. of nearby AR Targets), bird’s eye view (e.g. map view</a:t>
            </a:r>
            <a:r>
              <a:rPr lang="en-GB" altLang="ko-KR" sz="1800" dirty="0" smtClean="0"/>
              <a:t>).</a:t>
            </a:r>
          </a:p>
          <a:p>
            <a:pPr lvl="1"/>
            <a:r>
              <a:rPr lang="en-US" altLang="ko-KR" sz="1800" b="1" dirty="0"/>
              <a:t>REQ </a:t>
            </a:r>
            <a:r>
              <a:rPr lang="en-US" altLang="ko-KR" sz="1800" b="1" dirty="0" smtClean="0"/>
              <a:t>5.10 Usability</a:t>
            </a:r>
          </a:p>
          <a:p>
            <a:pPr lvl="2"/>
            <a:r>
              <a:rPr lang="en-US" altLang="ko-KR" sz="1800" dirty="0" smtClean="0"/>
              <a:t>The </a:t>
            </a:r>
            <a:r>
              <a:rPr lang="en-US" altLang="ko-KR" sz="1800" dirty="0" err="1"/>
              <a:t>MobAR</a:t>
            </a:r>
            <a:r>
              <a:rPr lang="en-US" altLang="ko-KR" sz="1800" dirty="0"/>
              <a:t> Client shall support usability mechanisms (e.g. to avoid cluttering of user display).</a:t>
            </a:r>
            <a:endParaRPr lang="ko-KR" altLang="ko-KR" sz="1800" dirty="0"/>
          </a:p>
          <a:p>
            <a:pPr lvl="1"/>
            <a:r>
              <a:rPr lang="en-US" altLang="ko-KR" sz="1800" b="1" dirty="0"/>
              <a:t>REQ 5.11 </a:t>
            </a:r>
            <a:r>
              <a:rPr lang="en-GB" altLang="ko-KR" sz="1800" b="1" dirty="0"/>
              <a:t>Network and Client APIs</a:t>
            </a:r>
            <a:endParaRPr lang="ko-KR" altLang="ko-KR" sz="1800" b="1" dirty="0"/>
          </a:p>
          <a:p>
            <a:pPr lvl="2"/>
            <a:r>
              <a:rPr lang="en-GB" altLang="ko-KR" sz="1800" dirty="0"/>
              <a:t>The </a:t>
            </a:r>
            <a:r>
              <a:rPr lang="en-GB" altLang="ko-KR" sz="1800" dirty="0" err="1"/>
              <a:t>MobAR</a:t>
            </a:r>
            <a:r>
              <a:rPr lang="en-GB" altLang="ko-KR" sz="1800" dirty="0"/>
              <a:t> Client SHALL provide APIs that allow </a:t>
            </a:r>
            <a:r>
              <a:rPr lang="en-GB" altLang="ko-KR" sz="1800" dirty="0" err="1"/>
              <a:t>MobAR</a:t>
            </a:r>
            <a:r>
              <a:rPr lang="en-GB" altLang="ko-KR" sz="1800" dirty="0"/>
              <a:t> applications to embed the augmentation of AR Content information (e.g., rendering or display of information retrieved from a cloud service) without requiring the use of a standalone “</a:t>
            </a:r>
            <a:r>
              <a:rPr lang="en-GB" altLang="ko-KR" sz="1800" dirty="0" err="1"/>
              <a:t>MobAR</a:t>
            </a:r>
            <a:r>
              <a:rPr lang="en-GB" altLang="ko-KR" sz="1800" dirty="0"/>
              <a:t> browser” application</a:t>
            </a:r>
            <a:r>
              <a:rPr lang="en-GB" altLang="ko-KR" sz="1800" dirty="0" smtClean="0"/>
              <a:t>.</a:t>
            </a:r>
            <a:endParaRPr lang="ko-KR" altLang="en-US" dirty="0"/>
          </a:p>
        </p:txBody>
      </p:sp>
    </p:spTree>
    <p:extLst>
      <p:ext uri="{BB962C8B-B14F-4D97-AF65-F5344CB8AC3E}">
        <p14:creationId xmlns:p14="http://schemas.microsoft.com/office/powerpoint/2010/main" val="887645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Client (2/4)</a:t>
            </a:r>
            <a:endParaRPr lang="ko-KR" altLang="en-US" dirty="0"/>
          </a:p>
        </p:txBody>
      </p:sp>
      <p:sp>
        <p:nvSpPr>
          <p:cNvPr id="3" name="내용 개체 틀 2"/>
          <p:cNvSpPr>
            <a:spLocks noGrp="1"/>
          </p:cNvSpPr>
          <p:nvPr>
            <p:ph idx="1"/>
          </p:nvPr>
        </p:nvSpPr>
        <p:spPr/>
        <p:txBody>
          <a:bodyPr/>
          <a:lstStyle/>
          <a:p>
            <a:r>
              <a:rPr lang="en-US" altLang="ko-KR" sz="1800" dirty="0" err="1" smtClean="0"/>
              <a:t>MobAR</a:t>
            </a:r>
            <a:r>
              <a:rPr lang="en-US" altLang="ko-KR" sz="1800" dirty="0" smtClean="0"/>
              <a:t> Interaction Function</a:t>
            </a:r>
          </a:p>
          <a:p>
            <a:pPr lvl="1"/>
            <a:r>
              <a:rPr lang="en-US" altLang="ko-KR" sz="1600" b="1" dirty="0" smtClean="0"/>
              <a:t>REQ 5.1 General: Functional requirements</a:t>
            </a:r>
            <a:endParaRPr lang="ko-KR" altLang="ko-KR" sz="1600" b="1" dirty="0" smtClean="0"/>
          </a:p>
          <a:p>
            <a:pPr lvl="2"/>
            <a:r>
              <a:rPr lang="en-US" altLang="ko-KR" sz="1400" dirty="0" smtClean="0"/>
              <a:t>The </a:t>
            </a:r>
            <a:r>
              <a:rPr lang="en-US" altLang="ko-KR" sz="1400" dirty="0" err="1" smtClean="0"/>
              <a:t>MobAR</a:t>
            </a:r>
            <a:r>
              <a:rPr lang="en-US" altLang="ko-KR" sz="1400" dirty="0" smtClean="0"/>
              <a:t> Enabler SHALL provide means to access and retrieve (e.g. for the purpose of caching) all the relevant AR Contents for AR Targets in the vicinity of the device both inside and outside of the camera view.</a:t>
            </a:r>
          </a:p>
          <a:p>
            <a:pPr lvl="1"/>
            <a:r>
              <a:rPr lang="en-US" altLang="ko-KR" sz="1600" b="1" dirty="0" smtClean="0"/>
              <a:t>REQ 5.4 User Interaction and metrics</a:t>
            </a:r>
            <a:endParaRPr lang="ko-KR" altLang="ko-KR" sz="1600" b="1" dirty="0" smtClean="0"/>
          </a:p>
          <a:p>
            <a:pPr lvl="2"/>
            <a:r>
              <a:rPr lang="en-GB" altLang="ko-KR" sz="1400" dirty="0" smtClean="0"/>
              <a:t>The </a:t>
            </a:r>
            <a:r>
              <a:rPr lang="en-GB" altLang="ko-KR" sz="1400" dirty="0" err="1" smtClean="0"/>
              <a:t>MobAR</a:t>
            </a:r>
            <a:r>
              <a:rPr lang="en-GB" altLang="ko-KR" sz="1400" dirty="0" smtClean="0"/>
              <a:t> Enabler SHALL support the user interaction with the displayed AR Marker and AR Content.</a:t>
            </a:r>
            <a:endParaRPr lang="ko-KR" altLang="ko-KR" sz="1400" dirty="0" smtClean="0"/>
          </a:p>
          <a:p>
            <a:pPr lvl="2"/>
            <a:r>
              <a:rPr lang="en-GB" altLang="ko-KR" sz="1400" dirty="0" smtClean="0"/>
              <a:t>The </a:t>
            </a:r>
            <a:r>
              <a:rPr lang="en-GB" altLang="ko-KR" sz="1400" dirty="0" err="1" smtClean="0"/>
              <a:t>MobAR</a:t>
            </a:r>
            <a:r>
              <a:rPr lang="en-GB" altLang="ko-KR" sz="1400" dirty="0" smtClean="0"/>
              <a:t> Enabler SHALL provide the following interactive actions on the AR Marker and AR Content:</a:t>
            </a:r>
          </a:p>
          <a:p>
            <a:pPr lvl="2"/>
            <a:r>
              <a:rPr lang="en-GB" altLang="ko-KR" sz="1400" dirty="0" smtClean="0"/>
              <a:t>The </a:t>
            </a:r>
            <a:r>
              <a:rPr lang="en-GB" altLang="ko-KR" sz="1400" dirty="0" err="1" smtClean="0"/>
              <a:t>MobAR</a:t>
            </a:r>
            <a:r>
              <a:rPr lang="en-GB" altLang="ko-KR" sz="1400" dirty="0" smtClean="0"/>
              <a:t> Enabler SHALL </a:t>
            </a:r>
            <a:r>
              <a:rPr lang="en-US" altLang="ko-KR" sz="1400" dirty="0" smtClean="0"/>
              <a:t>be able to collect metrics (e.g. on the </a:t>
            </a:r>
            <a:r>
              <a:rPr lang="en-US" altLang="ko-KR" sz="1400" dirty="0" err="1" smtClean="0"/>
              <a:t>MobAR</a:t>
            </a:r>
            <a:r>
              <a:rPr lang="en-US" altLang="ko-KR" sz="1400" dirty="0" smtClean="0"/>
              <a:t> Client and from it to the </a:t>
            </a:r>
            <a:r>
              <a:rPr lang="en-US" altLang="ko-KR" sz="1400" dirty="0" err="1" smtClean="0"/>
              <a:t>MobAR</a:t>
            </a:r>
            <a:r>
              <a:rPr lang="en-US" altLang="ko-KR" sz="1400" dirty="0" smtClean="0"/>
              <a:t> Server) such as:</a:t>
            </a:r>
            <a:r>
              <a:rPr lang="en-GB" altLang="ko-KR" sz="1400" dirty="0" smtClean="0"/>
              <a:t> </a:t>
            </a:r>
            <a:endParaRPr lang="ko-KR" altLang="ko-KR" sz="1400" dirty="0" smtClean="0"/>
          </a:p>
          <a:p>
            <a:pPr lvl="2"/>
            <a:r>
              <a:rPr lang="en-US" altLang="ko-KR" sz="1400" dirty="0" smtClean="0"/>
              <a:t>The </a:t>
            </a:r>
            <a:r>
              <a:rPr lang="en-US" altLang="ko-KR" sz="1400" dirty="0" err="1" smtClean="0"/>
              <a:t>MobAR</a:t>
            </a:r>
            <a:r>
              <a:rPr lang="en-US" altLang="ko-KR" sz="1400" dirty="0" smtClean="0"/>
              <a:t> enabler SHALL support collection and exposure of User’s feedback such as ratings about AR Contents usage.</a:t>
            </a:r>
            <a:endParaRPr lang="ko-KR" altLang="ko-KR" sz="1400" dirty="0" smtClean="0"/>
          </a:p>
          <a:p>
            <a:pPr lvl="2"/>
            <a:r>
              <a:rPr lang="en-US" altLang="ko-KR" sz="1400" dirty="0" smtClean="0"/>
              <a:t>The </a:t>
            </a:r>
            <a:r>
              <a:rPr lang="en-US" altLang="ko-KR" sz="1400" dirty="0" err="1" smtClean="0"/>
              <a:t>MobAR</a:t>
            </a:r>
            <a:r>
              <a:rPr lang="en-US" altLang="ko-KR" sz="1400" dirty="0" smtClean="0"/>
              <a:t> Enabler SHALL support mechanisms to use the collected metrics data and User’s feedback in the future AR Content selection process (e.g. prioritize AR Content retrieval and display for the most viewed contents).</a:t>
            </a:r>
          </a:p>
          <a:p>
            <a:pPr lvl="1"/>
            <a:r>
              <a:rPr lang="en-US" altLang="ko-KR" sz="1600" b="1" dirty="0" smtClean="0"/>
              <a:t>REQ 5.6 Charging</a:t>
            </a:r>
            <a:endParaRPr lang="en-GB" altLang="ko-KR" sz="1600" b="1" dirty="0" smtClean="0"/>
          </a:p>
          <a:p>
            <a:pPr lvl="2"/>
            <a:r>
              <a:rPr lang="en-US" altLang="ko-KR" sz="1400" dirty="0" smtClean="0"/>
              <a:t>The </a:t>
            </a:r>
            <a:r>
              <a:rPr lang="en-US" altLang="ko-KR" sz="1400" dirty="0" err="1" smtClean="0"/>
              <a:t>MobAR</a:t>
            </a:r>
            <a:r>
              <a:rPr lang="en-US" altLang="ko-KR" sz="1400" dirty="0" smtClean="0"/>
              <a:t> Enabler SHOULD allow the User to receive an alert (e.g. advice of charge) in case the interactivity has some associated costs for it (e.g. a click to see a paid AR Content).</a:t>
            </a:r>
          </a:p>
          <a:p>
            <a:pPr lvl="2"/>
            <a:endParaRPr lang="ko-KR" altLang="ko-KR" sz="1400" dirty="0" smtClean="0"/>
          </a:p>
          <a:p>
            <a:pPr lvl="2"/>
            <a:endParaRPr lang="ko-KR" altLang="ko-KR" sz="1400" dirty="0" smtClean="0"/>
          </a:p>
          <a:p>
            <a:pPr lvl="2"/>
            <a:endParaRPr lang="ko-KR" altLang="ko-KR" sz="1400" dirty="0" smtClean="0"/>
          </a:p>
          <a:p>
            <a:endParaRPr lang="en-US" altLang="ko-KR" sz="1800" dirty="0" smtClean="0"/>
          </a:p>
          <a:p>
            <a:endParaRPr lang="ko-KR" altLang="en-US" sz="1800" dirty="0"/>
          </a:p>
        </p:txBody>
      </p:sp>
    </p:spTree>
    <p:extLst>
      <p:ext uri="{BB962C8B-B14F-4D97-AF65-F5344CB8AC3E}">
        <p14:creationId xmlns:p14="http://schemas.microsoft.com/office/powerpoint/2010/main" val="3065688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Client (3/4</a:t>
            </a:r>
            <a:r>
              <a:rPr lang="en-US" altLang="ko-KR" dirty="0"/>
              <a:t>)</a:t>
            </a:r>
            <a:endParaRPr lang="ko-KR" altLang="en-US" dirty="0"/>
          </a:p>
        </p:txBody>
      </p:sp>
      <p:sp>
        <p:nvSpPr>
          <p:cNvPr id="3" name="내용 개체 틀 2"/>
          <p:cNvSpPr>
            <a:spLocks noGrp="1"/>
          </p:cNvSpPr>
          <p:nvPr>
            <p:ph idx="1"/>
          </p:nvPr>
        </p:nvSpPr>
        <p:spPr/>
        <p:txBody>
          <a:bodyPr/>
          <a:lstStyle/>
          <a:p>
            <a:r>
              <a:rPr lang="en-US" altLang="ko-KR" sz="2400" dirty="0" err="1" smtClean="0"/>
              <a:t>MobAR</a:t>
            </a:r>
            <a:r>
              <a:rPr lang="en-US" altLang="ko-KR" sz="2400" dirty="0" smtClean="0"/>
              <a:t> Recognition &amp; Tracking Function</a:t>
            </a:r>
          </a:p>
          <a:p>
            <a:pPr lvl="1"/>
            <a:r>
              <a:rPr lang="en-US" altLang="ko-KR" sz="2000" b="1" dirty="0"/>
              <a:t>REQ 5.3 Content Management and Delivery</a:t>
            </a:r>
            <a:endParaRPr lang="ko-KR" altLang="ko-KR" sz="2000" b="1" dirty="0"/>
          </a:p>
          <a:p>
            <a:pPr lvl="2"/>
            <a:r>
              <a:rPr lang="en-US" altLang="ko-KR" sz="1800" dirty="0" smtClean="0"/>
              <a:t>The </a:t>
            </a:r>
            <a:r>
              <a:rPr lang="en-US" altLang="ko-KR" sz="1800" dirty="0" err="1"/>
              <a:t>MobAR</a:t>
            </a:r>
            <a:r>
              <a:rPr lang="en-US" altLang="ko-KR" sz="1800" dirty="0"/>
              <a:t> Enabler SHALL provide mechanisms to aggregate AR Content based on several/multiple criteria (location, direction </a:t>
            </a:r>
            <a:r>
              <a:rPr lang="en-US" altLang="ko-KR" sz="1800" dirty="0" err="1"/>
              <a:t>etc</a:t>
            </a:r>
            <a:r>
              <a:rPr lang="en-US" altLang="ko-KR" sz="1800" dirty="0"/>
              <a:t>) and provide it to the </a:t>
            </a:r>
            <a:r>
              <a:rPr lang="en-US" altLang="ko-KR" sz="1800" dirty="0" err="1"/>
              <a:t>MobAR</a:t>
            </a:r>
            <a:r>
              <a:rPr lang="en-US" altLang="ko-KR" sz="1800" dirty="0"/>
              <a:t> Client to facilitate the displaying of a large amount of AR Markers. </a:t>
            </a:r>
            <a:endParaRPr lang="ko-KR" altLang="ko-KR" sz="1800" dirty="0"/>
          </a:p>
          <a:p>
            <a:pPr lvl="1"/>
            <a:r>
              <a:rPr lang="en-US" altLang="ko-KR" sz="2000" b="1" dirty="0"/>
              <a:t>REQ </a:t>
            </a:r>
            <a:r>
              <a:rPr lang="en-US" altLang="ko-KR" sz="2000" b="1" dirty="0" smtClean="0"/>
              <a:t>5.8 </a:t>
            </a:r>
            <a:r>
              <a:rPr lang="en-US" altLang="ko-KR" sz="2000" b="1" dirty="0"/>
              <a:t>Access to Capabilities – Device &amp; </a:t>
            </a:r>
            <a:r>
              <a:rPr lang="en-US" altLang="ko-KR" sz="2000" b="1" dirty="0" smtClean="0"/>
              <a:t>Network</a:t>
            </a:r>
            <a:endParaRPr lang="ko-KR" altLang="ko-KR" sz="2000" b="1" dirty="0"/>
          </a:p>
          <a:p>
            <a:pPr lvl="2"/>
            <a:r>
              <a:rPr lang="en-GB" altLang="ko-KR" sz="1800" dirty="0" smtClean="0"/>
              <a:t>The </a:t>
            </a:r>
            <a:r>
              <a:rPr lang="en-GB" altLang="ko-KR" sz="1800" dirty="0" err="1"/>
              <a:t>MobAR</a:t>
            </a:r>
            <a:r>
              <a:rPr lang="en-GB" altLang="ko-KR" sz="1800" dirty="0"/>
              <a:t> Enabler SHALL be able to access user location information in order to provide </a:t>
            </a:r>
            <a:r>
              <a:rPr lang="en-GB" altLang="ko-KR" sz="1800" dirty="0" err="1"/>
              <a:t>geolocalized</a:t>
            </a:r>
            <a:r>
              <a:rPr lang="en-GB" altLang="ko-KR" sz="1800" dirty="0"/>
              <a:t> content and information.</a:t>
            </a:r>
            <a:endParaRPr lang="ko-KR" altLang="ko-KR" sz="1800" dirty="0"/>
          </a:p>
          <a:p>
            <a:pPr lvl="2"/>
            <a:r>
              <a:rPr lang="en-GB" altLang="ko-KR" sz="1800" dirty="0"/>
              <a:t>The </a:t>
            </a:r>
            <a:r>
              <a:rPr lang="en-GB" altLang="ko-KR" sz="1800" dirty="0" err="1"/>
              <a:t>MobAR</a:t>
            </a:r>
            <a:r>
              <a:rPr lang="en-GB" altLang="ko-KR" sz="1800" dirty="0"/>
              <a:t> Client SHALL access the device capabilities to check the supported features on the device.</a:t>
            </a:r>
            <a:endParaRPr lang="ko-KR" altLang="ko-KR" sz="1800" dirty="0"/>
          </a:p>
          <a:p>
            <a:pPr lvl="2"/>
            <a:r>
              <a:rPr lang="en-GB" altLang="ko-KR" sz="1800" dirty="0"/>
              <a:t>The </a:t>
            </a:r>
            <a:r>
              <a:rPr lang="en-GB" altLang="ko-KR" sz="1800" dirty="0" err="1"/>
              <a:t>MobAR</a:t>
            </a:r>
            <a:r>
              <a:rPr lang="en-GB" altLang="ko-KR" sz="1800" dirty="0"/>
              <a:t> Client SHALL be able to access information from the supported sensors (on the device) e.g. the orientation provided by the accelerometer, gyroscope and compass. </a:t>
            </a:r>
            <a:endParaRPr lang="ko-KR" altLang="ko-KR" sz="1800" dirty="0"/>
          </a:p>
          <a:p>
            <a:pPr lvl="2"/>
            <a:r>
              <a:rPr lang="en-GB" altLang="ko-KR" sz="1800" dirty="0" smtClean="0"/>
              <a:t>The </a:t>
            </a:r>
            <a:r>
              <a:rPr lang="en-GB" altLang="ko-KR" sz="1800" dirty="0" err="1"/>
              <a:t>MobAR</a:t>
            </a:r>
            <a:r>
              <a:rPr lang="en-GB" altLang="ko-KR" sz="1800" dirty="0"/>
              <a:t> Enabler SHALL support usage of available information derived from external sources such as image or pattern recognition, code reader (e.g. DM or QR code reader [OMA-MC]), in order to facilitate the retrieval of suitable AR Content.</a:t>
            </a:r>
            <a:endParaRPr lang="ko-KR" altLang="ko-KR" sz="1800" dirty="0"/>
          </a:p>
          <a:p>
            <a:endParaRPr lang="en-US" altLang="ko-KR" sz="2400" dirty="0" smtClean="0"/>
          </a:p>
          <a:p>
            <a:endParaRPr lang="ko-KR" altLang="en-US" sz="2400" dirty="0"/>
          </a:p>
        </p:txBody>
      </p:sp>
    </p:spTree>
    <p:extLst>
      <p:ext uri="{BB962C8B-B14F-4D97-AF65-F5344CB8AC3E}">
        <p14:creationId xmlns:p14="http://schemas.microsoft.com/office/powerpoint/2010/main" val="394827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Client (4/4)</a:t>
            </a:r>
            <a:endParaRPr lang="ko-KR" altLang="en-US" dirty="0"/>
          </a:p>
        </p:txBody>
      </p:sp>
      <p:sp>
        <p:nvSpPr>
          <p:cNvPr id="3" name="내용 개체 틀 2"/>
          <p:cNvSpPr>
            <a:spLocks noGrp="1"/>
          </p:cNvSpPr>
          <p:nvPr>
            <p:ph idx="1"/>
          </p:nvPr>
        </p:nvSpPr>
        <p:spPr/>
        <p:txBody>
          <a:bodyPr/>
          <a:lstStyle/>
          <a:p>
            <a:r>
              <a:rPr lang="en-US" altLang="ko-KR" dirty="0" err="1" smtClean="0"/>
              <a:t>MobAR</a:t>
            </a:r>
            <a:r>
              <a:rPr lang="en-US" altLang="ko-KR" dirty="0" smtClean="0"/>
              <a:t> Cache/Download Management  Function</a:t>
            </a:r>
          </a:p>
          <a:p>
            <a:pPr lvl="1"/>
            <a:r>
              <a:rPr lang="en-US" altLang="ko-KR" b="1" dirty="0" smtClean="0"/>
              <a:t>REQ 5.3 Content Management and Delivery</a:t>
            </a:r>
            <a:endParaRPr lang="ko-KR" altLang="ko-KR" b="1" dirty="0" smtClean="0"/>
          </a:p>
          <a:p>
            <a:pPr lvl="2"/>
            <a:r>
              <a:rPr lang="en-US" altLang="ko-KR" dirty="0" smtClean="0"/>
              <a:t>The </a:t>
            </a:r>
            <a:r>
              <a:rPr lang="en-US" altLang="ko-KR" dirty="0" err="1" smtClean="0"/>
              <a:t>MobAR</a:t>
            </a:r>
            <a:r>
              <a:rPr lang="en-US" altLang="ko-KR" dirty="0" smtClean="0"/>
              <a:t> Client SHALL provide mechanisms (under control/policy of the </a:t>
            </a:r>
            <a:r>
              <a:rPr lang="en-US" altLang="ko-KR" dirty="0" err="1" smtClean="0"/>
              <a:t>MobAR</a:t>
            </a:r>
            <a:r>
              <a:rPr lang="en-US" altLang="ko-KR" dirty="0" smtClean="0"/>
              <a:t> Enabler) to cache, use and maintain consistency of (e.g. to flush cached information when necessary) the cached downloaded AR Content. </a:t>
            </a:r>
            <a:r>
              <a:rPr lang="en-GB" altLang="ko-KR" dirty="0" smtClean="0"/>
              <a:t>These mechanisms SHALL ensure consistency by allowing the Content Provider to invalidate out-of-date information or objects when appropriate.</a:t>
            </a:r>
            <a:endParaRPr lang="ko-KR" altLang="ko-KR" dirty="0" smtClean="0"/>
          </a:p>
          <a:p>
            <a:pPr lvl="2"/>
            <a:r>
              <a:rPr lang="en-GB" altLang="ko-KR" dirty="0" smtClean="0"/>
              <a:t>The </a:t>
            </a:r>
            <a:r>
              <a:rPr lang="en-GB" altLang="ko-KR" dirty="0" err="1" smtClean="0"/>
              <a:t>MobAR</a:t>
            </a:r>
            <a:r>
              <a:rPr lang="en-GB" altLang="ko-KR" dirty="0" smtClean="0"/>
              <a:t> Enabler SHALL provide mechanisms to permit Content Providers to manage the caching policy (e.g., duration, security requirements).</a:t>
            </a:r>
          </a:p>
          <a:p>
            <a:pPr lvl="1"/>
            <a:r>
              <a:rPr lang="en-US" altLang="ko-KR" b="1" dirty="0" smtClean="0"/>
              <a:t>REQ 5.7 Administration &amp; Configuration</a:t>
            </a:r>
            <a:endParaRPr lang="ko-KR" altLang="ko-KR" b="1" dirty="0" smtClean="0"/>
          </a:p>
          <a:p>
            <a:pPr lvl="2"/>
            <a:r>
              <a:rPr lang="en-GB" altLang="ko-KR" dirty="0" smtClean="0"/>
              <a:t>The </a:t>
            </a:r>
            <a:r>
              <a:rPr lang="en-GB" altLang="ko-KR" dirty="0" err="1" smtClean="0"/>
              <a:t>MobAR</a:t>
            </a:r>
            <a:r>
              <a:rPr lang="en-GB" altLang="ko-KR" dirty="0" smtClean="0"/>
              <a:t> Enabler SHOULD support mechanisms to manage the policy for licensing, installation, configuration, enabling, disabling, removal, and access control for components that provide AR-related functionalities on the </a:t>
            </a:r>
            <a:r>
              <a:rPr lang="en-GB" altLang="ko-KR" dirty="0" err="1" smtClean="0"/>
              <a:t>MobAR</a:t>
            </a:r>
            <a:r>
              <a:rPr lang="en-GB" altLang="ko-KR" dirty="0" smtClean="0"/>
              <a:t> Client.</a:t>
            </a:r>
            <a:endParaRPr lang="ko-KR" altLang="ko-KR" dirty="0" smtClean="0"/>
          </a:p>
          <a:p>
            <a:pPr lvl="1"/>
            <a:endParaRPr lang="en-US" altLang="ko-KR" dirty="0" smtClean="0"/>
          </a:p>
          <a:p>
            <a:endParaRPr lang="ko-KR" altLang="en-US" dirty="0"/>
          </a:p>
        </p:txBody>
      </p:sp>
    </p:spTree>
    <p:extLst>
      <p:ext uri="{BB962C8B-B14F-4D97-AF65-F5344CB8AC3E}">
        <p14:creationId xmlns:p14="http://schemas.microsoft.com/office/powerpoint/2010/main" val="3635317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Server (1/4)</a:t>
            </a:r>
            <a:endParaRPr lang="ko-KR" altLang="en-US" dirty="0"/>
          </a:p>
        </p:txBody>
      </p:sp>
      <p:sp>
        <p:nvSpPr>
          <p:cNvPr id="3" name="내용 개체 틀 2"/>
          <p:cNvSpPr>
            <a:spLocks noGrp="1"/>
          </p:cNvSpPr>
          <p:nvPr>
            <p:ph idx="1"/>
          </p:nvPr>
        </p:nvSpPr>
        <p:spPr/>
        <p:txBody>
          <a:bodyPr/>
          <a:lstStyle/>
          <a:p>
            <a:r>
              <a:rPr lang="en-US" altLang="ko-KR" sz="1800" dirty="0" err="1" smtClean="0"/>
              <a:t>MobAR</a:t>
            </a:r>
            <a:r>
              <a:rPr lang="en-US" altLang="ko-KR" sz="1800" dirty="0" smtClean="0"/>
              <a:t> Content Management Function (1/2)</a:t>
            </a:r>
          </a:p>
          <a:p>
            <a:pPr lvl="1"/>
            <a:r>
              <a:rPr lang="en-US" altLang="ko-KR" sz="1600" b="1" dirty="0" smtClean="0"/>
              <a:t>REQ 5.1 General: Functional requirements</a:t>
            </a:r>
            <a:endParaRPr lang="ko-KR" altLang="ko-KR" sz="1600" b="1" dirty="0" smtClean="0"/>
          </a:p>
          <a:p>
            <a:pPr lvl="2"/>
            <a:r>
              <a:rPr lang="en-US" altLang="ko-KR" sz="1400" dirty="0" smtClean="0"/>
              <a:t>The </a:t>
            </a:r>
            <a:r>
              <a:rPr lang="en-US" altLang="ko-KR" sz="1400" dirty="0" err="1" smtClean="0"/>
              <a:t>MobAR</a:t>
            </a:r>
            <a:r>
              <a:rPr lang="en-US" altLang="ko-KR" sz="1400" dirty="0" smtClean="0"/>
              <a:t> Enabler SHALL support mechanisms to allow user subscription/</a:t>
            </a:r>
            <a:r>
              <a:rPr lang="en-US" altLang="ko-KR" sz="1400" dirty="0" err="1" smtClean="0"/>
              <a:t>unsubscription</a:t>
            </a:r>
            <a:r>
              <a:rPr lang="en-US" altLang="ko-KR" sz="1400" dirty="0" smtClean="0"/>
              <a:t> for accessing premium content</a:t>
            </a:r>
          </a:p>
          <a:p>
            <a:pPr lvl="2"/>
            <a:r>
              <a:rPr lang="en-US" altLang="ko-KR" sz="1400" dirty="0" smtClean="0"/>
              <a:t>CM-The </a:t>
            </a:r>
            <a:r>
              <a:rPr lang="en-US" altLang="ko-KR" sz="1400" dirty="0" err="1" smtClean="0"/>
              <a:t>MobAR</a:t>
            </a:r>
            <a:r>
              <a:rPr lang="en-US" altLang="ko-KR" sz="1400" dirty="0" smtClean="0"/>
              <a:t> Enabler SHALL support methods to suspend and resume the ongoing content retrieval (e.g. put the AR session on hold).</a:t>
            </a:r>
            <a:endParaRPr lang="ko-KR" altLang="ko-KR" sz="1400" dirty="0" smtClean="0"/>
          </a:p>
          <a:p>
            <a:pPr lvl="2"/>
            <a:r>
              <a:rPr lang="en-GB" altLang="ko-KR" sz="1400" dirty="0" smtClean="0"/>
              <a:t>The </a:t>
            </a:r>
            <a:r>
              <a:rPr lang="en-GB" altLang="ko-KR" sz="1400" dirty="0" err="1" smtClean="0"/>
              <a:t>MobAR</a:t>
            </a:r>
            <a:r>
              <a:rPr lang="en-GB" altLang="ko-KR" sz="1400" dirty="0" smtClean="0"/>
              <a:t> Enabler SHALL support mechanisms to allow AR Content to be delivered via a pull mechanism.</a:t>
            </a:r>
            <a:endParaRPr lang="ko-KR" altLang="ko-KR" sz="1400" dirty="0" smtClean="0"/>
          </a:p>
          <a:p>
            <a:pPr lvl="2"/>
            <a:r>
              <a:rPr lang="en-US" altLang="ko-KR" sz="1400" dirty="0" smtClean="0"/>
              <a:t>The </a:t>
            </a:r>
            <a:r>
              <a:rPr lang="en-US" altLang="ko-KR" sz="1400" dirty="0" err="1" smtClean="0"/>
              <a:t>MobAR</a:t>
            </a:r>
            <a:r>
              <a:rPr lang="en-US" altLang="ko-KR" sz="1400" dirty="0" smtClean="0"/>
              <a:t> Enabler SHALL support mechanisms to allow AR Content to be delivered via a push mechanism based on the service conditions (e.g. user’s subscription information, periodic, event based).</a:t>
            </a:r>
          </a:p>
          <a:p>
            <a:pPr lvl="1"/>
            <a:r>
              <a:rPr lang="en-US" altLang="ko-KR" sz="1600" b="1" dirty="0" smtClean="0"/>
              <a:t>REQ 5.3 Content Management and Delivery</a:t>
            </a:r>
            <a:endParaRPr lang="ko-KR" altLang="ko-KR" sz="1600" b="1" dirty="0" smtClean="0"/>
          </a:p>
          <a:p>
            <a:pPr lvl="2"/>
            <a:r>
              <a:rPr lang="en-GB" altLang="ko-KR" sz="1400" dirty="0" smtClean="0"/>
              <a:t>When available, the </a:t>
            </a:r>
            <a:r>
              <a:rPr lang="en-GB" altLang="ko-KR" sz="1400" dirty="0" err="1" smtClean="0"/>
              <a:t>MobAR</a:t>
            </a:r>
            <a:r>
              <a:rPr lang="en-GB" altLang="ko-KR" sz="1400" dirty="0" smtClean="0"/>
              <a:t> Enabler SHALL support using information such as:</a:t>
            </a:r>
            <a:endParaRPr lang="ko-KR" altLang="ko-KR" sz="1400" dirty="0" smtClean="0"/>
          </a:p>
          <a:p>
            <a:pPr lvl="2"/>
            <a:r>
              <a:rPr lang="en-GB" altLang="ko-KR" sz="1400" dirty="0" smtClean="0"/>
              <a:t>When available, the </a:t>
            </a:r>
            <a:r>
              <a:rPr lang="en-GB" altLang="ko-KR" sz="1400" dirty="0" err="1" smtClean="0"/>
              <a:t>MobAR</a:t>
            </a:r>
            <a:r>
              <a:rPr lang="en-GB" altLang="ko-KR" sz="1400" dirty="0" smtClean="0"/>
              <a:t> Enabler SHOULD support using information </a:t>
            </a:r>
            <a:r>
              <a:rPr lang="en-US" altLang="ko-KR" sz="1400" dirty="0" smtClean="0"/>
              <a:t>associated to AR Targets </a:t>
            </a:r>
            <a:r>
              <a:rPr lang="en-GB" altLang="ko-KR" sz="1400" dirty="0" smtClean="0"/>
              <a:t>such as:</a:t>
            </a:r>
            <a:endParaRPr lang="ko-KR" altLang="ko-KR" sz="1400" dirty="0" smtClean="0"/>
          </a:p>
          <a:p>
            <a:pPr lvl="2"/>
            <a:r>
              <a:rPr lang="en-GB" altLang="ko-KR" sz="1400" dirty="0" smtClean="0"/>
              <a:t>The </a:t>
            </a:r>
            <a:r>
              <a:rPr lang="en-GB" altLang="ko-KR" sz="1400" dirty="0" err="1" smtClean="0"/>
              <a:t>MobAR</a:t>
            </a:r>
            <a:r>
              <a:rPr lang="en-GB" altLang="ko-KR" sz="1400" dirty="0" smtClean="0"/>
              <a:t> Enabler SHALL support open, interoperable protocols for naming, indexing, and retrieving AR Content (sometimes referred to as “syndicating”).</a:t>
            </a:r>
          </a:p>
          <a:p>
            <a:pPr lvl="2"/>
            <a:r>
              <a:rPr lang="en-US" altLang="ko-KR" sz="1400" dirty="0" smtClean="0"/>
              <a:t>The </a:t>
            </a:r>
            <a:r>
              <a:rPr lang="en-US" altLang="ko-KR" sz="1400" dirty="0" err="1" smtClean="0"/>
              <a:t>MobAR</a:t>
            </a:r>
            <a:r>
              <a:rPr lang="en-US" altLang="ko-KR" sz="1400" dirty="0" smtClean="0"/>
              <a:t> Client SHALL be able to handle (e.g.: retrieve, display) aggregated AR Content.</a:t>
            </a:r>
          </a:p>
          <a:p>
            <a:pPr lvl="1"/>
            <a:r>
              <a:rPr lang="en-US" altLang="ko-KR" sz="1600" b="1" dirty="0" smtClean="0"/>
              <a:t>REQ 5.5 Security &amp; Privacy</a:t>
            </a:r>
            <a:endParaRPr lang="ko-KR" altLang="ko-KR" sz="1600" b="1" dirty="0" smtClean="0"/>
          </a:p>
          <a:p>
            <a:pPr lvl="2"/>
            <a:r>
              <a:rPr lang="en-US" altLang="ko-KR" sz="1400" dirty="0" smtClean="0"/>
              <a:t>The </a:t>
            </a:r>
            <a:r>
              <a:rPr lang="en-US" altLang="ko-KR" sz="1400" dirty="0" err="1" smtClean="0"/>
              <a:t>MobAR</a:t>
            </a:r>
            <a:r>
              <a:rPr lang="en-US" altLang="ko-KR" sz="1400" dirty="0" smtClean="0"/>
              <a:t> Enabler SHALL ensure that the user related information (e.g. location information, user preference information) is exchanged, used and stored in a secure manner.</a:t>
            </a:r>
            <a:endParaRPr lang="ko-KR" altLang="ko-KR" sz="1400" dirty="0" smtClean="0"/>
          </a:p>
          <a:p>
            <a:pPr lvl="2"/>
            <a:r>
              <a:rPr lang="en-US" altLang="ko-KR" sz="1400" dirty="0" smtClean="0"/>
              <a:t>The </a:t>
            </a:r>
            <a:r>
              <a:rPr lang="en-US" altLang="ko-KR" sz="1400" dirty="0" err="1" smtClean="0"/>
              <a:t>MobAR</a:t>
            </a:r>
            <a:r>
              <a:rPr lang="en-US" altLang="ko-KR" sz="1400" dirty="0" smtClean="0"/>
              <a:t> Enabler SHALL support protection (e.g. by encryption) of:</a:t>
            </a:r>
            <a:endParaRPr lang="ko-KR" altLang="ko-KR" sz="1400" dirty="0" smtClean="0"/>
          </a:p>
          <a:p>
            <a:pPr lvl="4"/>
            <a:endParaRPr lang="ko-KR" altLang="ko-KR" sz="1100" dirty="0" smtClean="0"/>
          </a:p>
          <a:p>
            <a:pPr lvl="2"/>
            <a:endParaRPr lang="en-US" altLang="ko-KR" sz="1400" dirty="0" smtClean="0"/>
          </a:p>
          <a:p>
            <a:endParaRPr lang="ko-KR" altLang="en-US" sz="1800" dirty="0"/>
          </a:p>
        </p:txBody>
      </p:sp>
    </p:spTree>
    <p:extLst>
      <p:ext uri="{BB962C8B-B14F-4D97-AF65-F5344CB8AC3E}">
        <p14:creationId xmlns:p14="http://schemas.microsoft.com/office/powerpoint/2010/main" val="3896066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a:t>Logical Functions in </a:t>
            </a:r>
            <a:r>
              <a:rPr lang="en-US" altLang="ko-KR" dirty="0" err="1"/>
              <a:t>MobAR</a:t>
            </a:r>
            <a:r>
              <a:rPr lang="en-US" altLang="ko-KR" dirty="0"/>
              <a:t> Server </a:t>
            </a:r>
            <a:r>
              <a:rPr lang="en-US" altLang="ko-KR" dirty="0" smtClean="0"/>
              <a:t>(2/4)</a:t>
            </a:r>
            <a:endParaRPr lang="ko-KR" altLang="en-US" dirty="0"/>
          </a:p>
        </p:txBody>
      </p:sp>
      <p:sp>
        <p:nvSpPr>
          <p:cNvPr id="3" name="내용 개체 틀 2"/>
          <p:cNvSpPr>
            <a:spLocks noGrp="1"/>
          </p:cNvSpPr>
          <p:nvPr>
            <p:ph idx="1"/>
          </p:nvPr>
        </p:nvSpPr>
        <p:spPr/>
        <p:txBody>
          <a:bodyPr/>
          <a:lstStyle/>
          <a:p>
            <a:r>
              <a:rPr lang="en-US" altLang="ko-KR" sz="1800" dirty="0" err="1" smtClean="0"/>
              <a:t>MobAR</a:t>
            </a:r>
            <a:r>
              <a:rPr lang="en-US" altLang="ko-KR" sz="1800" dirty="0" smtClean="0"/>
              <a:t> Content Management Function (2/2)</a:t>
            </a:r>
          </a:p>
          <a:p>
            <a:pPr lvl="1"/>
            <a:r>
              <a:rPr lang="en-US" altLang="ko-KR" sz="1600" b="1" dirty="0" smtClean="0"/>
              <a:t>REQ 5.6 Charging</a:t>
            </a:r>
            <a:endParaRPr lang="en-GB" altLang="ko-KR" sz="1600" b="1" dirty="0" smtClean="0"/>
          </a:p>
          <a:p>
            <a:pPr lvl="2"/>
            <a:r>
              <a:rPr lang="en-GB" altLang="ko-KR" sz="1400" dirty="0" smtClean="0"/>
              <a:t>The </a:t>
            </a:r>
            <a:r>
              <a:rPr lang="en-GB" altLang="ko-KR" sz="1400" dirty="0" err="1" smtClean="0"/>
              <a:t>MobAR</a:t>
            </a:r>
            <a:r>
              <a:rPr lang="en-GB" altLang="ko-KR" sz="1400" dirty="0" smtClean="0"/>
              <a:t> Enabler SHALL support the following charging events:</a:t>
            </a:r>
          </a:p>
          <a:p>
            <a:pPr lvl="2"/>
            <a:r>
              <a:rPr lang="en-US" altLang="ko-KR" sz="1400" dirty="0" smtClean="0"/>
              <a:t>The </a:t>
            </a:r>
            <a:r>
              <a:rPr lang="en-US" altLang="ko-KR" sz="1400" dirty="0" err="1" smtClean="0"/>
              <a:t>MobAR</a:t>
            </a:r>
            <a:r>
              <a:rPr lang="en-US" altLang="ko-KR" sz="1400" dirty="0" smtClean="0"/>
              <a:t> Enabler SHOULD support several charging mechanisms for the AR Content/service usage (e.g., premium, sponsored contents)</a:t>
            </a:r>
            <a:endParaRPr lang="ko-KR" altLang="ko-KR" sz="1400" dirty="0" smtClean="0"/>
          </a:p>
          <a:p>
            <a:pPr lvl="1"/>
            <a:r>
              <a:rPr lang="en-US" altLang="ko-KR" sz="1600" b="1" dirty="0" smtClean="0"/>
              <a:t>REQ 5.9 Interoperability</a:t>
            </a:r>
            <a:endParaRPr lang="en-GB" altLang="ko-KR" sz="1600" b="1" dirty="0" smtClean="0"/>
          </a:p>
          <a:p>
            <a:pPr lvl="2"/>
            <a:r>
              <a:rPr lang="en-GB" altLang="ko-KR" sz="1400" dirty="0" smtClean="0"/>
              <a:t>The </a:t>
            </a:r>
            <a:r>
              <a:rPr lang="en-GB" altLang="ko-KR" sz="1400" dirty="0" err="1" smtClean="0"/>
              <a:t>MobAR</a:t>
            </a:r>
            <a:r>
              <a:rPr lang="en-GB" altLang="ko-KR" sz="1400" dirty="0" smtClean="0"/>
              <a:t> Enabler SHALL support open, interoperable protocols for the exchange of information from various components that communicate over open IP network service.  These protocols SHOULD be independent of differences in the </a:t>
            </a:r>
            <a:r>
              <a:rPr lang="en-GB" altLang="ko-KR" sz="1400" dirty="0" err="1" smtClean="0"/>
              <a:t>MobAR</a:t>
            </a:r>
            <a:r>
              <a:rPr lang="en-GB" altLang="ko-KR" sz="1400" dirty="0" smtClean="0"/>
              <a:t> Client execution environment, and </a:t>
            </a:r>
            <a:r>
              <a:rPr lang="en-GB" altLang="ko-KR" sz="1400" dirty="0" err="1" smtClean="0"/>
              <a:t>MobAR</a:t>
            </a:r>
            <a:r>
              <a:rPr lang="en-GB" altLang="ko-KR" sz="1400" dirty="0" smtClean="0"/>
              <a:t> Content Providers to the greatest extent possible.</a:t>
            </a:r>
          </a:p>
          <a:p>
            <a:pPr lvl="1"/>
            <a:r>
              <a:rPr lang="en-US" altLang="ko-KR" sz="1600" b="1" dirty="0" smtClean="0"/>
              <a:t>REQ 5.11 </a:t>
            </a:r>
            <a:r>
              <a:rPr lang="en-GB" altLang="ko-KR" sz="1600" b="1" dirty="0" smtClean="0"/>
              <a:t>Network and Client APIs</a:t>
            </a:r>
          </a:p>
          <a:p>
            <a:pPr lvl="2"/>
            <a:r>
              <a:rPr lang="en-US" altLang="ko-KR" sz="1400" dirty="0" smtClean="0"/>
              <a:t>The </a:t>
            </a:r>
            <a:r>
              <a:rPr lang="en-US" altLang="ko-KR" sz="1400" dirty="0" err="1" smtClean="0"/>
              <a:t>MobAR</a:t>
            </a:r>
            <a:r>
              <a:rPr lang="en-US" altLang="ko-KR" sz="1400" dirty="0" smtClean="0"/>
              <a:t> Enabler SHALL provide a network API to the AR Content Provider to advertise the availability of AR Content.</a:t>
            </a:r>
            <a:endParaRPr lang="ko-KR" altLang="ko-KR" sz="1400" dirty="0" smtClean="0"/>
          </a:p>
          <a:p>
            <a:pPr lvl="2"/>
            <a:r>
              <a:rPr lang="en-US" altLang="ko-KR" sz="1400" dirty="0" smtClean="0"/>
              <a:t>The </a:t>
            </a:r>
            <a:r>
              <a:rPr lang="en-US" altLang="ko-KR" sz="1400" dirty="0" err="1" smtClean="0"/>
              <a:t>MobAR</a:t>
            </a:r>
            <a:r>
              <a:rPr lang="en-US" altLang="ko-KR" sz="1400" dirty="0" smtClean="0"/>
              <a:t> Enabler SHALL provide a network API to the AR Content Provider that supports the functionality of establishing or removal of association between AR Content and specific AR Target.</a:t>
            </a:r>
          </a:p>
          <a:p>
            <a:pPr lvl="2"/>
            <a:r>
              <a:rPr lang="en-US" altLang="ko-KR" sz="1400" dirty="0" smtClean="0"/>
              <a:t>The </a:t>
            </a:r>
            <a:r>
              <a:rPr lang="en-US" altLang="ko-KR" sz="1400" dirty="0" err="1" smtClean="0"/>
              <a:t>MobAR</a:t>
            </a:r>
            <a:r>
              <a:rPr lang="en-US" altLang="ko-KR" sz="1400" dirty="0" smtClean="0"/>
              <a:t> Enabler SHALL provide a network API to the AR Content Provider that supports the functionality of specifying the deployment rules for AR Content such as (including but not limited to):</a:t>
            </a:r>
          </a:p>
          <a:p>
            <a:pPr lvl="2"/>
            <a:r>
              <a:rPr lang="en-US" altLang="ko-KR" sz="1400" dirty="0" smtClean="0"/>
              <a:t>The </a:t>
            </a:r>
            <a:r>
              <a:rPr lang="en-US" altLang="ko-KR" sz="1400" dirty="0" err="1" smtClean="0"/>
              <a:t>MobAR</a:t>
            </a:r>
            <a:r>
              <a:rPr lang="en-US" altLang="ko-KR" sz="1400" dirty="0" smtClean="0"/>
              <a:t> Enabler SHALL provide a network API to the AR Content Provider that supports the functionality of accessing </a:t>
            </a:r>
            <a:r>
              <a:rPr lang="en-US" altLang="ko-KR" sz="1400" dirty="0" err="1" smtClean="0"/>
              <a:t>anonymized</a:t>
            </a:r>
            <a:r>
              <a:rPr lang="en-US" altLang="ko-KR" sz="1400" dirty="0" smtClean="0"/>
              <a:t> feedback related to user interaction and metrics (e.g. for AR Content improvement).</a:t>
            </a:r>
            <a:endParaRPr lang="ko-KR" altLang="ko-KR" sz="1400" dirty="0" smtClean="0"/>
          </a:p>
          <a:p>
            <a:endParaRPr lang="ko-KR" altLang="en-US" sz="1800" dirty="0"/>
          </a:p>
        </p:txBody>
      </p:sp>
    </p:spTree>
    <p:extLst>
      <p:ext uri="{BB962C8B-B14F-4D97-AF65-F5344CB8AC3E}">
        <p14:creationId xmlns:p14="http://schemas.microsoft.com/office/powerpoint/2010/main" val="1454198569"/>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9659</TotalTime>
  <Pages>15</Pages>
  <Words>1936</Words>
  <Application>Microsoft Office PowerPoint</Application>
  <PresentationFormat>사용자 지정</PresentationFormat>
  <Paragraphs>149</Paragraphs>
  <Slides>12</Slides>
  <Notes>0</Notes>
  <HiddenSlides>0</HiddenSlides>
  <MMClips>0</MMClips>
  <ScaleCrop>false</ScaleCrop>
  <HeadingPairs>
    <vt:vector size="4" baseType="variant">
      <vt:variant>
        <vt:lpstr>테마</vt:lpstr>
      </vt:variant>
      <vt:variant>
        <vt:i4>1</vt:i4>
      </vt:variant>
      <vt:variant>
        <vt:lpstr>슬라이드 제목</vt:lpstr>
      </vt:variant>
      <vt:variant>
        <vt:i4>12</vt:i4>
      </vt:variant>
    </vt:vector>
  </HeadingPairs>
  <TitlesOfParts>
    <vt:vector size="13" baseType="lpstr">
      <vt:lpstr>OMA Template</vt:lpstr>
      <vt:lpstr>OMA-CD-MobAR-2011-0006 INP_MobileAR_Architectural_Functions  Logical Functionalities</vt:lpstr>
      <vt:lpstr>Proposed MobileAR Architecture</vt:lpstr>
      <vt:lpstr>MobAR Functional Components </vt:lpstr>
      <vt:lpstr>Logical Functions in MobAR Client (1/4)</vt:lpstr>
      <vt:lpstr>Logical Functions in MobAR Client (2/4)</vt:lpstr>
      <vt:lpstr>Logical Functions in MobAR Client (3/4)</vt:lpstr>
      <vt:lpstr>Logical Functions in MobAR Client (4/4)</vt:lpstr>
      <vt:lpstr>Logical Functions in MobAR Server (1/4)</vt:lpstr>
      <vt:lpstr>Logical Functions in MobAR Server (2/4)</vt:lpstr>
      <vt:lpstr>Logical Functions in MobAR Server (3/4)</vt:lpstr>
      <vt:lpstr>Logical Functions in MobAR Server (4/4)</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전종홍-신규</cp:lastModifiedBy>
  <cp:revision>417</cp:revision>
  <cp:lastPrinted>1999-04-27T06:51:51Z</cp:lastPrinted>
  <dcterms:created xsi:type="dcterms:W3CDTF">2010-11-16T22:42:10Z</dcterms:created>
  <dcterms:modified xsi:type="dcterms:W3CDTF">2011-04-13T10:12:58Z</dcterms:modified>
</cp:coreProperties>
</file>