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8"/>
  </p:notesMasterIdLst>
  <p:handoutMasterIdLst>
    <p:handoutMasterId r:id="rId9"/>
  </p:handoutMasterIdLst>
  <p:sldIdLst>
    <p:sldId id="293" r:id="rId2"/>
    <p:sldId id="365" r:id="rId3"/>
    <p:sldId id="361" r:id="rId4"/>
    <p:sldId id="369" r:id="rId5"/>
    <p:sldId id="359" r:id="rId6"/>
    <p:sldId id="351" r:id="rId7"/>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80" d="100"/>
          <a:sy n="80" d="100"/>
        </p:scale>
        <p:origin x="-846"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a:p>
        </p:txBody>
      </p:sp>
    </p:spTree>
    <p:extLst>
      <p:ext uri="{BB962C8B-B14F-4D97-AF65-F5344CB8AC3E}">
        <p14:creationId xmlns=""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5" name="标题 4"/>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a:t>
            </a:r>
            <a:r>
              <a:rPr lang="en-US" altLang="zh-CN" sz="1800" b="1" dirty="0" smtClean="0">
                <a:latin typeface="Arial Narrow" charset="0"/>
                <a:ea typeface="ＭＳ Ｐゴシック" charset="-128"/>
              </a:rPr>
              <a:t>16</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CD-MobAR, </a:t>
            </a:r>
            <a:r>
              <a:rPr lang="en-US" altLang="zh-CN" b="1" dirty="0" smtClean="0">
                <a:latin typeface="Tahoma" pitchFamily="34" charset="0"/>
              </a:rPr>
              <a:t>Budapest</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zh-CN" b="1" dirty="0" smtClean="0">
                <a:latin typeface="Tahoma" pitchFamily="34" charset="0"/>
              </a:rPr>
              <a:t>24</a:t>
            </a:r>
            <a:r>
              <a:rPr lang="en-US" altLang="ko-KR" b="1" dirty="0" smtClean="0">
                <a:latin typeface="Tahoma" pitchFamily="34" charset="0"/>
              </a:rPr>
              <a:t> June 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r>
              <a:rPr lang="en-US" altLang="ko-KR" b="1" dirty="0" smtClean="0">
                <a:latin typeface="Tahoma" pitchFamily="34" charset="0"/>
              </a:rPr>
              <a:t>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a:t>
            </a:r>
            <a:r>
              <a:rPr lang="en-US" altLang="zh-CN" sz="2000" dirty="0" smtClean="0">
                <a:ea typeface="ＭＳ Ｐゴシック" pitchFamily="34" charset="-128"/>
              </a:rPr>
              <a:t>16</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2000" dirty="0" smtClean="0">
                <a:ea typeface="ＭＳ Ｐゴシック" pitchFamily="34" charset="-128"/>
              </a:rPr>
              <a:t>INP</a:t>
            </a:r>
            <a:r>
              <a:rPr lang="en-US" altLang="zh-CN" sz="2000" dirty="0" smtClean="0"/>
              <a:t>_Analysis_on_MobAR_Server_Component</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Analysis on MobAR Server Component</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Move forward based on the agreed MobAR architecture</a:t>
            </a:r>
          </a:p>
          <a:p>
            <a:endParaRPr lang="en-US" altLang="zh-CN" sz="2000" dirty="0" smtClean="0"/>
          </a:p>
          <a:p>
            <a:r>
              <a:rPr lang="en-US" altLang="zh-CN" dirty="0" smtClean="0"/>
              <a:t>Clarify the following Key questions:</a:t>
            </a:r>
          </a:p>
          <a:p>
            <a:r>
              <a:rPr lang="en-US" altLang="zh-CN" sz="2000" dirty="0" smtClean="0">
                <a:solidFill>
                  <a:srgbClr val="480024"/>
                </a:solidFill>
              </a:rPr>
              <a:t>Role and usage of AR Content Management Function</a:t>
            </a:r>
          </a:p>
          <a:p>
            <a:r>
              <a:rPr lang="en-US" altLang="zh-CN" sz="2000" dirty="0" smtClean="0">
                <a:solidFill>
                  <a:srgbClr val="480024"/>
                </a:solidFill>
              </a:rPr>
              <a:t>Benefit of local cached AR Content in MobAR Server</a:t>
            </a:r>
          </a:p>
          <a:p>
            <a:r>
              <a:rPr lang="en-US" altLang="zh-CN" sz="2000" dirty="0" smtClean="0">
                <a:solidFill>
                  <a:srgbClr val="480024"/>
                </a:solidFill>
              </a:rPr>
              <a:t>AR Aggregation and Consumption styles sub-function belong to Server side or Client side</a:t>
            </a:r>
          </a:p>
          <a:p>
            <a:endParaRPr lang="en-US" altLang="zh-CN" sz="2000" dirty="0" smtClean="0"/>
          </a:p>
          <a:p>
            <a:r>
              <a:rPr lang="en-US" altLang="zh-CN" dirty="0" smtClean="0"/>
              <a:t>With the aim to:</a:t>
            </a:r>
          </a:p>
          <a:p>
            <a:r>
              <a:rPr lang="en-US" altLang="zh-CN" sz="2000" dirty="0" smtClean="0">
                <a:solidFill>
                  <a:srgbClr val="480024"/>
                </a:solidFill>
              </a:rPr>
              <a:t>Identify core sub-functions based on the agreed requirements, and </a:t>
            </a:r>
          </a:p>
          <a:p>
            <a:r>
              <a:rPr lang="en-US" altLang="zh-CN" sz="2000" dirty="0" smtClean="0">
                <a:solidFill>
                  <a:srgbClr val="480024"/>
                </a:solidFill>
              </a:rPr>
              <a:t>Divide those functionalities between Server and Client according to practical service operation</a:t>
            </a:r>
          </a:p>
          <a:p>
            <a:endParaRPr lang="en-US" altLang="zh-CN" dirty="0" smtClean="0"/>
          </a:p>
          <a:p>
            <a:endParaRPr lang="zh-CN" altLang="en-US" dirty="0"/>
          </a:p>
        </p:txBody>
      </p:sp>
      <p:sp>
        <p:nvSpPr>
          <p:cNvPr id="3" name="标题 2"/>
          <p:cNvSpPr>
            <a:spLocks noGrp="1"/>
          </p:cNvSpPr>
          <p:nvPr>
            <p:ph type="title"/>
          </p:nvPr>
        </p:nvSpPr>
        <p:spPr/>
        <p:txBody>
          <a:bodyPr/>
          <a:lstStyle/>
          <a:p>
            <a:r>
              <a:rPr lang="en-US" altLang="ko-KR" dirty="0" smtClean="0">
                <a:ea typeface="ＭＳ Ｐゴシック" pitchFamily="34" charset="-128"/>
              </a:rPr>
              <a:t>Objective</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400" dirty="0" smtClean="0"/>
              <a:t>Operational steps</a:t>
            </a:r>
          </a:p>
          <a:p>
            <a:endParaRPr lang="en-US" altLang="zh-CN" dirty="0" smtClean="0"/>
          </a:p>
          <a:p>
            <a:endParaRPr lang="en-US" altLang="zh-CN" dirty="0" smtClean="0"/>
          </a:p>
          <a:p>
            <a:endParaRPr lang="en-US" altLang="zh-CN" dirty="0" smtClean="0"/>
          </a:p>
          <a:p>
            <a:endParaRPr lang="en-US" altLang="zh-CN" dirty="0" smtClean="0"/>
          </a:p>
          <a:p>
            <a:r>
              <a:rPr lang="en-US" altLang="zh-CN" sz="2400" dirty="0" smtClean="0"/>
              <a:t>Sub-functions identified</a:t>
            </a:r>
          </a:p>
          <a:p>
            <a:r>
              <a:rPr lang="en-US" altLang="zh-CN" sz="2000" dirty="0" smtClean="0"/>
              <a:t>Server-side:</a:t>
            </a:r>
          </a:p>
          <a:p>
            <a:pPr lvl="1"/>
            <a:r>
              <a:rPr lang="en-US" altLang="zh-CN" sz="1600" dirty="0" smtClean="0"/>
              <a:t>AR Target information Management [Step 0] </a:t>
            </a:r>
            <a:r>
              <a:rPr lang="en-US" altLang="zh-CN" sz="1600" dirty="0" smtClean="0">
                <a:solidFill>
                  <a:srgbClr val="C40062"/>
                </a:solidFill>
              </a:rPr>
              <a:t>(e.g. offline training, deployment metadata)</a:t>
            </a:r>
          </a:p>
          <a:p>
            <a:pPr lvl="1"/>
            <a:r>
              <a:rPr lang="en-US" altLang="zh-CN" sz="1600" dirty="0" smtClean="0"/>
              <a:t>AR Target Search (Inward) [Step 1,2,3]  </a:t>
            </a:r>
            <a:r>
              <a:rPr lang="en-US" altLang="zh-CN" sz="1600" dirty="0" smtClean="0">
                <a:solidFill>
                  <a:srgbClr val="C40062"/>
                </a:solidFill>
              </a:rPr>
              <a:t>(e.g. feature extraction, classification search, parallel &amp; optimal match)</a:t>
            </a:r>
          </a:p>
          <a:p>
            <a:pPr lvl="1"/>
            <a:r>
              <a:rPr lang="en-US" altLang="zh-CN" sz="1600" dirty="0" smtClean="0"/>
              <a:t>AR Target Filtering [Step 4] </a:t>
            </a:r>
            <a:r>
              <a:rPr lang="en-US" altLang="zh-CN" sz="1600" dirty="0" smtClean="0">
                <a:solidFill>
                  <a:srgbClr val="C40062"/>
                </a:solidFill>
              </a:rPr>
              <a:t>(based on </a:t>
            </a:r>
            <a:r>
              <a:rPr lang="it-IT" altLang="zh-CN" sz="1600" dirty="0" smtClean="0">
                <a:solidFill>
                  <a:srgbClr val="C40062"/>
                </a:solidFill>
              </a:rPr>
              <a:t>Personalization and Contextualization</a:t>
            </a:r>
            <a:r>
              <a:rPr lang="en-US" altLang="zh-CN" sz="1600" dirty="0" smtClean="0">
                <a:solidFill>
                  <a:srgbClr val="C40062"/>
                </a:solidFill>
              </a:rPr>
              <a:t>)</a:t>
            </a:r>
          </a:p>
          <a:p>
            <a:pPr lvl="1"/>
            <a:r>
              <a:rPr lang="en-US" altLang="zh-CN" sz="1600" dirty="0" smtClean="0"/>
              <a:t>AR Target Delivery [Step 5] </a:t>
            </a:r>
            <a:r>
              <a:rPr lang="en-US" altLang="zh-CN" sz="1600" dirty="0" smtClean="0">
                <a:solidFill>
                  <a:srgbClr val="C40062"/>
                </a:solidFill>
              </a:rPr>
              <a:t>(</a:t>
            </a:r>
            <a:r>
              <a:rPr lang="en-GB" altLang="zh-CN" sz="1600" dirty="0" smtClean="0">
                <a:solidFill>
                  <a:srgbClr val="C40062"/>
                </a:solidFill>
              </a:rPr>
              <a:t>via Pull or </a:t>
            </a:r>
            <a:r>
              <a:rPr lang="it-IT" altLang="zh-CN" sz="1600" dirty="0" smtClean="0">
                <a:solidFill>
                  <a:srgbClr val="C40062"/>
                </a:solidFill>
              </a:rPr>
              <a:t>Push </a:t>
            </a:r>
            <a:r>
              <a:rPr lang="en-GB" altLang="zh-CN" sz="1600" dirty="0" smtClean="0">
                <a:solidFill>
                  <a:srgbClr val="C40062"/>
                </a:solidFill>
              </a:rPr>
              <a:t>mechanism</a:t>
            </a:r>
            <a:r>
              <a:rPr lang="en-US" altLang="zh-CN" sz="1600" dirty="0" smtClean="0">
                <a:solidFill>
                  <a:srgbClr val="C40062"/>
                </a:solidFill>
              </a:rPr>
              <a:t>)</a:t>
            </a:r>
          </a:p>
          <a:p>
            <a:r>
              <a:rPr lang="en-US" altLang="zh-CN" sz="2000" dirty="0" smtClean="0"/>
              <a:t>Client-side:</a:t>
            </a:r>
          </a:p>
          <a:p>
            <a:pPr lvl="1"/>
            <a:r>
              <a:rPr lang="en-US" altLang="zh-CN" sz="1600" dirty="0" smtClean="0"/>
              <a:t>AR Target Search (Outward) [Step 1]  </a:t>
            </a:r>
            <a:r>
              <a:rPr lang="en-US" altLang="zh-CN" sz="1600" dirty="0" smtClean="0">
                <a:solidFill>
                  <a:srgbClr val="C40062"/>
                </a:solidFill>
              </a:rPr>
              <a:t>(determine search parameters, e.g. location, image, feature vector, etc)</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AR Target Search</a:t>
            </a:r>
            <a:endParaRPr lang="zh-CN" altLang="en-US" dirty="0"/>
          </a:p>
        </p:txBody>
      </p:sp>
      <p:sp>
        <p:nvSpPr>
          <p:cNvPr id="20" name="모서리가 둥근 직사각형 18"/>
          <p:cNvSpPr/>
          <p:nvPr/>
        </p:nvSpPr>
        <p:spPr bwMode="auto">
          <a:xfrm>
            <a:off x="7688422" y="2121950"/>
            <a:ext cx="1524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Target Management Function</a:t>
            </a:r>
            <a:endParaRPr lang="ko-KR" altLang="en-US" sz="1200" dirty="0" smtClean="0"/>
          </a:p>
        </p:txBody>
      </p:sp>
      <p:sp>
        <p:nvSpPr>
          <p:cNvPr id="21" name="모서리가 둥근 직사각형 13"/>
          <p:cNvSpPr/>
          <p:nvPr/>
        </p:nvSpPr>
        <p:spPr bwMode="auto">
          <a:xfrm>
            <a:off x="4488022" y="3264950"/>
            <a:ext cx="17526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Personalization / Contextualization Function</a:t>
            </a:r>
            <a:endParaRPr lang="ko-KR" altLang="en-US" sz="1200" dirty="0" smtClean="0"/>
          </a:p>
        </p:txBody>
      </p:sp>
      <p:sp>
        <p:nvSpPr>
          <p:cNvPr id="22" name="모서리가 둥근 직사각형 13"/>
          <p:cNvSpPr/>
          <p:nvPr/>
        </p:nvSpPr>
        <p:spPr bwMode="auto">
          <a:xfrm>
            <a:off x="3192622" y="2121950"/>
            <a:ext cx="3048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dirty="0" smtClean="0"/>
              <a:t>AR Target Search Function</a:t>
            </a:r>
            <a:endParaRPr lang="ko-KR" altLang="en-US" sz="1200" dirty="0"/>
          </a:p>
        </p:txBody>
      </p:sp>
      <p:sp>
        <p:nvSpPr>
          <p:cNvPr id="23" name="모서리가 둥근 직사각형 13"/>
          <p:cNvSpPr/>
          <p:nvPr/>
        </p:nvSpPr>
        <p:spPr bwMode="auto">
          <a:xfrm>
            <a:off x="3192622" y="3264950"/>
            <a:ext cx="12192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a:t>
            </a:r>
            <a:r>
              <a:rPr lang="en-US" altLang="zh-CN" sz="1200" dirty="0" smtClean="0"/>
              <a:t>Target Delivery Function</a:t>
            </a:r>
            <a:endParaRPr lang="ko-KR" altLang="en-US" sz="1200" dirty="0" smtClean="0"/>
          </a:p>
        </p:txBody>
      </p:sp>
      <p:sp>
        <p:nvSpPr>
          <p:cNvPr id="26" name="모서리가 둥근 직사각형 18"/>
          <p:cNvSpPr/>
          <p:nvPr/>
        </p:nvSpPr>
        <p:spPr bwMode="auto">
          <a:xfrm>
            <a:off x="7764622" y="3264950"/>
            <a:ext cx="1524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dirty="0" smtClean="0"/>
              <a:t>AR Metrics Data Handling Function</a:t>
            </a:r>
            <a:endParaRPr lang="ko-KR" altLang="en-US" sz="1200" dirty="0" smtClean="0"/>
          </a:p>
        </p:txBody>
      </p:sp>
      <p:sp>
        <p:nvSpPr>
          <p:cNvPr id="28" name="Rettangolo 20"/>
          <p:cNvSpPr>
            <a:spLocks noChangeArrowheads="1"/>
          </p:cNvSpPr>
          <p:nvPr/>
        </p:nvSpPr>
        <p:spPr bwMode="auto">
          <a:xfrm>
            <a:off x="7764622" y="3188750"/>
            <a:ext cx="1524000" cy="609600"/>
          </a:xfrm>
          <a:prstGeom prst="rect">
            <a:avLst/>
          </a:prstGeom>
          <a:solidFill>
            <a:schemeClr val="lt1">
              <a:alpha val="50000"/>
            </a:schemeClr>
          </a:solidFill>
          <a:ln>
            <a:noFill/>
            <a:headEnd/>
            <a:tailEnd/>
          </a:ln>
        </p:spPr>
        <p:style>
          <a:lnRef idx="1">
            <a:schemeClr val="accent4"/>
          </a:lnRef>
          <a:fillRef idx="2">
            <a:schemeClr val="accent4"/>
          </a:fillRef>
          <a:effectRef idx="1">
            <a:schemeClr val="accent4"/>
          </a:effectRef>
          <a:fontRef idx="minor">
            <a:schemeClr val="dk1"/>
          </a:fontRef>
        </p:style>
        <p:txBody>
          <a:bodyPr/>
          <a:lstStyle/>
          <a:p>
            <a:pPr algn="ctr">
              <a:defRPr/>
            </a:pPr>
            <a:endParaRPr lang="it-IT" sz="1900" dirty="0">
              <a:latin typeface="+mn-lt"/>
            </a:endParaRPr>
          </a:p>
        </p:txBody>
      </p:sp>
      <p:cxnSp>
        <p:nvCxnSpPr>
          <p:cNvPr id="29" name="직선 화살표 연결선 7"/>
          <p:cNvCxnSpPr/>
          <p:nvPr/>
        </p:nvCxnSpPr>
        <p:spPr bwMode="auto">
          <a:xfrm rot="16200000" flipH="1">
            <a:off x="3461016" y="2922156"/>
            <a:ext cx="684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30" name="직선 화살표 연결선 7"/>
          <p:cNvCxnSpPr/>
          <p:nvPr/>
        </p:nvCxnSpPr>
        <p:spPr bwMode="auto">
          <a:xfrm rot="5400000" flipH="1" flipV="1">
            <a:off x="5003016" y="2902356"/>
            <a:ext cx="648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31" name="직선 화살표 연결선 7"/>
          <p:cNvCxnSpPr/>
          <p:nvPr/>
        </p:nvCxnSpPr>
        <p:spPr bwMode="auto">
          <a:xfrm rot="10800000">
            <a:off x="6227422" y="2427393"/>
            <a:ext cx="1440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32" name="矩形 31"/>
          <p:cNvSpPr/>
          <p:nvPr/>
        </p:nvSpPr>
        <p:spPr>
          <a:xfrm>
            <a:off x="6164422" y="2500718"/>
            <a:ext cx="1625136" cy="230832"/>
          </a:xfrm>
          <a:prstGeom prst="rect">
            <a:avLst/>
          </a:prstGeom>
        </p:spPr>
        <p:txBody>
          <a:bodyPr wrap="square">
            <a:spAutoFit/>
          </a:bodyPr>
          <a:lstStyle/>
          <a:p>
            <a:r>
              <a:rPr lang="en-US" altLang="zh-CN" sz="1000" dirty="0" smtClean="0"/>
              <a:t>3.2 matched Target  info</a:t>
            </a:r>
          </a:p>
        </p:txBody>
      </p:sp>
      <p:cxnSp>
        <p:nvCxnSpPr>
          <p:cNvPr id="34" name="직선 화살표 연결선 7"/>
          <p:cNvCxnSpPr/>
          <p:nvPr/>
        </p:nvCxnSpPr>
        <p:spPr bwMode="auto">
          <a:xfrm>
            <a:off x="832537" y="2350550"/>
            <a:ext cx="2340000" cy="1588"/>
          </a:xfrm>
          <a:prstGeom prst="straightConnector1">
            <a:avLst/>
          </a:prstGeom>
          <a:ln w="28575">
            <a:headEnd type="none" w="med" len="med"/>
            <a:tailEnd type="arrow"/>
          </a:ln>
        </p:spPr>
        <p:style>
          <a:lnRef idx="3">
            <a:schemeClr val="dk1"/>
          </a:lnRef>
          <a:fillRef idx="0">
            <a:schemeClr val="dk1"/>
          </a:fillRef>
          <a:effectRef idx="2">
            <a:schemeClr val="dk1"/>
          </a:effectRef>
          <a:fontRef idx="minor">
            <a:schemeClr val="tx1"/>
          </a:fontRef>
        </p:style>
      </p:cxnSp>
      <p:sp>
        <p:nvSpPr>
          <p:cNvPr id="35" name="矩形 34"/>
          <p:cNvSpPr/>
          <p:nvPr/>
        </p:nvSpPr>
        <p:spPr>
          <a:xfrm>
            <a:off x="0" y="1969550"/>
            <a:ext cx="2852737" cy="369332"/>
          </a:xfrm>
          <a:prstGeom prst="rect">
            <a:avLst/>
          </a:prstGeom>
        </p:spPr>
        <p:txBody>
          <a:bodyPr wrap="square">
            <a:spAutoFit/>
          </a:bodyPr>
          <a:lstStyle/>
          <a:p>
            <a:pPr marL="228600" indent="-228600">
              <a:buAutoNum type="arabicPeriod"/>
            </a:pPr>
            <a:r>
              <a:rPr lang="en-US" altLang="zh-CN" sz="1000" dirty="0" smtClean="0"/>
              <a:t>AR Target search </a:t>
            </a:r>
          </a:p>
          <a:p>
            <a:pPr marL="228600" indent="-228600"/>
            <a:r>
              <a:rPr lang="en-US" altLang="zh-CN" sz="1000" dirty="0" smtClean="0"/>
              <a:t>      (e.g. location-based, or </a:t>
            </a:r>
            <a:r>
              <a:rPr lang="en-GB" altLang="zh-CN" sz="1000" dirty="0" smtClean="0"/>
              <a:t>visual search</a:t>
            </a:r>
            <a:r>
              <a:rPr lang="en-US" altLang="zh-CN" sz="1000" dirty="0" smtClean="0"/>
              <a:t>)</a:t>
            </a:r>
          </a:p>
        </p:txBody>
      </p:sp>
      <p:sp>
        <p:nvSpPr>
          <p:cNvPr id="36" name="矩形 35"/>
          <p:cNvSpPr/>
          <p:nvPr/>
        </p:nvSpPr>
        <p:spPr>
          <a:xfrm>
            <a:off x="5263968" y="2881718"/>
            <a:ext cx="1627369" cy="230832"/>
          </a:xfrm>
          <a:prstGeom prst="rect">
            <a:avLst/>
          </a:prstGeom>
        </p:spPr>
        <p:txBody>
          <a:bodyPr wrap="none">
            <a:spAutoFit/>
          </a:bodyPr>
          <a:lstStyle/>
          <a:p>
            <a:r>
              <a:rPr lang="en-US" altLang="zh-CN" sz="1000" dirty="0" smtClean="0"/>
              <a:t>2. preference and context</a:t>
            </a:r>
            <a:endParaRPr lang="zh-CN" altLang="en-US" sz="1000" dirty="0"/>
          </a:p>
        </p:txBody>
      </p:sp>
      <p:sp>
        <p:nvSpPr>
          <p:cNvPr id="37" name="矩形 36"/>
          <p:cNvSpPr/>
          <p:nvPr/>
        </p:nvSpPr>
        <p:spPr>
          <a:xfrm>
            <a:off x="2900450" y="2834218"/>
            <a:ext cx="942887" cy="369332"/>
          </a:xfrm>
          <a:prstGeom prst="rect">
            <a:avLst/>
          </a:prstGeom>
        </p:spPr>
        <p:txBody>
          <a:bodyPr wrap="none">
            <a:spAutoFit/>
          </a:bodyPr>
          <a:lstStyle/>
          <a:p>
            <a:r>
              <a:rPr lang="en-US" altLang="zh-CN" sz="1000" dirty="0" smtClean="0"/>
              <a:t>5. AR Target </a:t>
            </a:r>
          </a:p>
          <a:p>
            <a:r>
              <a:rPr lang="en-US" altLang="zh-CN" sz="1000" dirty="0" smtClean="0"/>
              <a:t>search result</a:t>
            </a:r>
            <a:endParaRPr lang="zh-CN" altLang="en-US" sz="1000" dirty="0"/>
          </a:p>
        </p:txBody>
      </p:sp>
      <p:cxnSp>
        <p:nvCxnSpPr>
          <p:cNvPr id="38" name="직선 화살표 연결선 7"/>
          <p:cNvCxnSpPr/>
          <p:nvPr/>
        </p:nvCxnSpPr>
        <p:spPr bwMode="auto">
          <a:xfrm rot="10800000">
            <a:off x="6232223" y="2272118"/>
            <a:ext cx="1440000" cy="1588"/>
          </a:xfrm>
          <a:prstGeom prst="straightConnector1">
            <a:avLst/>
          </a:prstGeom>
          <a:ln>
            <a:prstDash val="dash"/>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39" name="矩形 38"/>
          <p:cNvSpPr/>
          <p:nvPr/>
        </p:nvSpPr>
        <p:spPr>
          <a:xfrm>
            <a:off x="6240622" y="2043518"/>
            <a:ext cx="1371600" cy="230832"/>
          </a:xfrm>
          <a:prstGeom prst="rect">
            <a:avLst/>
          </a:prstGeom>
        </p:spPr>
        <p:txBody>
          <a:bodyPr wrap="square">
            <a:spAutoFit/>
          </a:bodyPr>
          <a:lstStyle/>
          <a:p>
            <a:pPr algn="ctr"/>
            <a:r>
              <a:rPr lang="en-US" altLang="zh-CN" sz="1000" dirty="0" smtClean="0"/>
              <a:t>3.1 search criteria</a:t>
            </a:r>
            <a:endParaRPr lang="zh-CN" altLang="en-US" sz="1000" dirty="0"/>
          </a:p>
        </p:txBody>
      </p:sp>
      <p:cxnSp>
        <p:nvCxnSpPr>
          <p:cNvPr id="40" name="曲线连接符 39"/>
          <p:cNvCxnSpPr>
            <a:cxnSpLocks noChangeAspect="1"/>
          </p:cNvCxnSpPr>
          <p:nvPr/>
        </p:nvCxnSpPr>
        <p:spPr bwMode="auto">
          <a:xfrm rot="13800000" flipH="1">
            <a:off x="4677391" y="2006519"/>
            <a:ext cx="180000" cy="180000"/>
          </a:xfrm>
          <a:prstGeom prst="curvedConnector3">
            <a:avLst>
              <a:gd name="adj1" fmla="val -269195"/>
            </a:avLst>
          </a:prstGeom>
          <a:solidFill>
            <a:schemeClr val="accent1"/>
          </a:solidFill>
          <a:ln w="12700" cap="flat" cmpd="sng" algn="ctr">
            <a:solidFill>
              <a:schemeClr val="tx1"/>
            </a:solidFill>
            <a:prstDash val="dash"/>
            <a:round/>
            <a:headEnd type="none" w="med" len="med"/>
            <a:tailEnd type="arrow"/>
          </a:ln>
          <a:effectLst/>
        </p:spPr>
      </p:cxnSp>
      <p:sp>
        <p:nvSpPr>
          <p:cNvPr id="41" name="矩形 40"/>
          <p:cNvSpPr/>
          <p:nvPr/>
        </p:nvSpPr>
        <p:spPr>
          <a:xfrm>
            <a:off x="4640422" y="1740950"/>
            <a:ext cx="762000" cy="230832"/>
          </a:xfrm>
          <a:prstGeom prst="rect">
            <a:avLst/>
          </a:prstGeom>
        </p:spPr>
        <p:txBody>
          <a:bodyPr wrap="square">
            <a:spAutoFit/>
          </a:bodyPr>
          <a:lstStyle/>
          <a:p>
            <a:pPr algn="ctr"/>
            <a:r>
              <a:rPr lang="en-US" altLang="zh-CN" sz="1000" dirty="0" smtClean="0"/>
              <a:t>4.filtering</a:t>
            </a:r>
            <a:endParaRPr lang="zh-CN" altLang="en-US" sz="1000" dirty="0"/>
          </a:p>
        </p:txBody>
      </p:sp>
      <p:cxnSp>
        <p:nvCxnSpPr>
          <p:cNvPr id="42" name="직선 화살표 연결선 7"/>
          <p:cNvCxnSpPr/>
          <p:nvPr/>
        </p:nvCxnSpPr>
        <p:spPr bwMode="auto">
          <a:xfrm rot="16200000" flipH="1">
            <a:off x="8221928" y="1891656"/>
            <a:ext cx="4554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43" name="矩形 42"/>
          <p:cNvSpPr/>
          <p:nvPr/>
        </p:nvSpPr>
        <p:spPr>
          <a:xfrm>
            <a:off x="7728016" y="1436150"/>
            <a:ext cx="1601721" cy="230832"/>
          </a:xfrm>
          <a:prstGeom prst="rect">
            <a:avLst/>
          </a:prstGeom>
        </p:spPr>
        <p:txBody>
          <a:bodyPr wrap="none">
            <a:spAutoFit/>
          </a:bodyPr>
          <a:lstStyle/>
          <a:p>
            <a:r>
              <a:rPr lang="en-US" altLang="zh-CN" sz="1000" dirty="0" smtClean="0"/>
              <a:t>0. AR Target deployment</a:t>
            </a:r>
            <a:endParaRPr lang="zh-CN" altLang="en-US" sz="1000" dirty="0"/>
          </a:p>
        </p:txBody>
      </p:sp>
      <p:cxnSp>
        <p:nvCxnSpPr>
          <p:cNvPr id="45" name="直接连接符 44"/>
          <p:cNvCxnSpPr/>
          <p:nvPr/>
        </p:nvCxnSpPr>
        <p:spPr bwMode="auto">
          <a:xfrm rot="5400000">
            <a:off x="1642537" y="2511950"/>
            <a:ext cx="2268000" cy="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92100" y="941388"/>
            <a:ext cx="8778875" cy="5694362"/>
          </a:xfrm>
        </p:spPr>
        <p:txBody>
          <a:bodyPr/>
          <a:lstStyle/>
          <a:p>
            <a:r>
              <a:rPr lang="en-US" altLang="zh-CN" sz="2000" dirty="0" smtClean="0"/>
              <a:t>Operational steps</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sz="2000" dirty="0" smtClean="0"/>
              <a:t>Sub-functions identified</a:t>
            </a:r>
          </a:p>
          <a:p>
            <a:r>
              <a:rPr lang="en-US" altLang="zh-CN" sz="1600" dirty="0" smtClean="0"/>
              <a:t>Server-side:</a:t>
            </a:r>
          </a:p>
          <a:p>
            <a:pPr lvl="1"/>
            <a:r>
              <a:rPr lang="en-US" altLang="zh-CN" sz="1200" dirty="0" smtClean="0"/>
              <a:t>AR Content information Management [Step 0] </a:t>
            </a:r>
            <a:r>
              <a:rPr lang="en-US" altLang="zh-CN" sz="1200" dirty="0" smtClean="0">
                <a:solidFill>
                  <a:srgbClr val="C40062"/>
                </a:solidFill>
              </a:rPr>
              <a:t>(publish metadata, e.g. publishing status, deployment rules, etc)</a:t>
            </a:r>
          </a:p>
          <a:p>
            <a:pPr lvl="1"/>
            <a:r>
              <a:rPr lang="en-US" altLang="zh-CN" sz="1200" dirty="0" smtClean="0"/>
              <a:t>AR Content Selection (Inward) [Step 1,2,3] </a:t>
            </a:r>
            <a:r>
              <a:rPr lang="en-US" altLang="zh-CN" sz="1200" dirty="0" smtClean="0">
                <a:solidFill>
                  <a:srgbClr val="C40062"/>
                </a:solidFill>
              </a:rPr>
              <a:t>(based on selection parameters and Content metadata)</a:t>
            </a:r>
          </a:p>
          <a:p>
            <a:pPr lvl="1"/>
            <a:r>
              <a:rPr lang="en-US" altLang="zh-CN" sz="1200" dirty="0" smtClean="0"/>
              <a:t>AR Content Retrieval [Step 4a, 4b] </a:t>
            </a:r>
            <a:r>
              <a:rPr lang="en-US" altLang="zh-CN" sz="1200" dirty="0" smtClean="0">
                <a:solidFill>
                  <a:srgbClr val="C40062"/>
                </a:solidFill>
              </a:rPr>
              <a:t>(from CP or in local cache)</a:t>
            </a:r>
          </a:p>
          <a:p>
            <a:pPr lvl="1"/>
            <a:r>
              <a:rPr lang="en-US" altLang="zh-CN" sz="1200" dirty="0" smtClean="0"/>
              <a:t>AR Content Cache Management [Step 5] </a:t>
            </a:r>
            <a:r>
              <a:rPr lang="en-US" altLang="zh-CN" sz="1200" dirty="0" smtClean="0">
                <a:solidFill>
                  <a:srgbClr val="C40062"/>
                </a:solidFill>
              </a:rPr>
              <a:t>(e.g. caching policy and cached Content (delete\update))</a:t>
            </a:r>
          </a:p>
          <a:p>
            <a:pPr lvl="1"/>
            <a:r>
              <a:rPr lang="en-US" altLang="zh-CN" sz="1200" dirty="0" smtClean="0"/>
              <a:t>AR Content Filtering [Step 6] </a:t>
            </a:r>
            <a:r>
              <a:rPr lang="en-US" altLang="zh-CN" sz="1200" dirty="0" smtClean="0">
                <a:solidFill>
                  <a:srgbClr val="C40062"/>
                </a:solidFill>
              </a:rPr>
              <a:t>(based on </a:t>
            </a:r>
            <a:r>
              <a:rPr lang="it-IT" altLang="zh-CN" sz="1200" dirty="0" smtClean="0">
                <a:solidFill>
                  <a:srgbClr val="C40062"/>
                </a:solidFill>
              </a:rPr>
              <a:t>Personalization and Contextualization</a:t>
            </a:r>
            <a:r>
              <a:rPr lang="en-US" altLang="zh-CN" sz="1200" dirty="0" smtClean="0">
                <a:solidFill>
                  <a:srgbClr val="C40062"/>
                </a:solidFill>
              </a:rPr>
              <a:t>)</a:t>
            </a:r>
          </a:p>
          <a:p>
            <a:pPr lvl="1"/>
            <a:r>
              <a:rPr lang="en-US" altLang="zh-CN" sz="1200" dirty="0" smtClean="0"/>
              <a:t>AR Content Delivery [Step 7] </a:t>
            </a:r>
            <a:r>
              <a:rPr lang="en-US" altLang="zh-CN" sz="1200" dirty="0" smtClean="0">
                <a:solidFill>
                  <a:srgbClr val="C40062"/>
                </a:solidFill>
              </a:rPr>
              <a:t>(</a:t>
            </a:r>
            <a:r>
              <a:rPr lang="en-GB" altLang="zh-CN" sz="1200" dirty="0" smtClean="0">
                <a:solidFill>
                  <a:srgbClr val="C40062"/>
                </a:solidFill>
              </a:rPr>
              <a:t>via Pull or </a:t>
            </a:r>
            <a:r>
              <a:rPr lang="it-IT" altLang="zh-CN" sz="1200" dirty="0" smtClean="0">
                <a:solidFill>
                  <a:srgbClr val="C40062"/>
                </a:solidFill>
              </a:rPr>
              <a:t>Push </a:t>
            </a:r>
            <a:r>
              <a:rPr lang="en-GB" altLang="zh-CN" sz="1200" dirty="0" smtClean="0">
                <a:solidFill>
                  <a:srgbClr val="C40062"/>
                </a:solidFill>
              </a:rPr>
              <a:t>mechanism</a:t>
            </a:r>
            <a:r>
              <a:rPr lang="en-US" altLang="zh-CN" sz="1200" dirty="0" smtClean="0">
                <a:solidFill>
                  <a:srgbClr val="C40062"/>
                </a:solidFill>
              </a:rPr>
              <a:t>)</a:t>
            </a:r>
          </a:p>
          <a:p>
            <a:pPr marL="111125" lvl="1" indent="-111125"/>
            <a:r>
              <a:rPr lang="en-US" altLang="zh-CN" sz="1600" dirty="0" smtClean="0">
                <a:solidFill>
                  <a:srgbClr val="000066"/>
                </a:solidFill>
                <a:cs typeface="ＭＳ Ｐゴシック" charset="-128"/>
              </a:rPr>
              <a:t>Client-side:</a:t>
            </a:r>
          </a:p>
          <a:p>
            <a:pPr lvl="1"/>
            <a:r>
              <a:rPr lang="en-US" altLang="zh-CN" sz="1200" dirty="0" smtClean="0"/>
              <a:t>AR Content Retrieve  (Outward)[Step 1] </a:t>
            </a:r>
            <a:r>
              <a:rPr lang="en-US" altLang="zh-CN" sz="1200" dirty="0" smtClean="0">
                <a:solidFill>
                  <a:srgbClr val="C40062"/>
                </a:solidFill>
              </a:rPr>
              <a:t>(e.g. based on </a:t>
            </a:r>
            <a:r>
              <a:rPr lang="en-GB" altLang="zh-CN" sz="1200" dirty="0" smtClean="0">
                <a:solidFill>
                  <a:srgbClr val="C40062"/>
                </a:solidFill>
              </a:rPr>
              <a:t>selection on an AR Marker</a:t>
            </a:r>
            <a:r>
              <a:rPr lang="en-US" altLang="zh-CN" sz="1200" dirty="0" smtClean="0">
                <a:solidFill>
                  <a:srgbClr val="C40062"/>
                </a:solidFill>
              </a:rPr>
              <a:t>)</a:t>
            </a:r>
          </a:p>
          <a:p>
            <a:pPr lvl="1"/>
            <a:r>
              <a:rPr lang="en-US" altLang="zh-CN" sz="1200" dirty="0" smtClean="0"/>
              <a:t>AR Content Cache Management [Step 8] </a:t>
            </a:r>
            <a:r>
              <a:rPr lang="en-US" altLang="zh-CN" sz="1200" dirty="0" smtClean="0">
                <a:solidFill>
                  <a:srgbClr val="C40062"/>
                </a:solidFill>
              </a:rPr>
              <a:t>(e.g. caching policy and cached Content (fresh\delete\update), </a:t>
            </a:r>
            <a:r>
              <a:rPr lang="it-IT" altLang="zh-CN" sz="1200" dirty="0" smtClean="0">
                <a:solidFill>
                  <a:srgbClr val="C40062"/>
                </a:solidFill>
              </a:rPr>
              <a:t>maintain consistency</a:t>
            </a:r>
            <a:r>
              <a:rPr lang="en-US" altLang="zh-CN" sz="1200" dirty="0" smtClean="0">
                <a:solidFill>
                  <a:srgbClr val="C40062"/>
                </a:solidFill>
              </a:rPr>
              <a:t>)</a:t>
            </a:r>
            <a:endParaRPr lang="en-US" altLang="zh-CN" sz="1400" dirty="0" smtClean="0">
              <a:solidFill>
                <a:srgbClr val="C40062"/>
              </a:solidFill>
            </a:endParaRPr>
          </a:p>
          <a:p>
            <a:pPr lvl="1"/>
            <a:endParaRPr lang="en-US" altLang="zh-CN" sz="16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AR Content Selection &amp; Retrieval</a:t>
            </a:r>
            <a:endParaRPr lang="zh-CN" altLang="en-US" dirty="0"/>
          </a:p>
        </p:txBody>
      </p:sp>
      <p:sp>
        <p:nvSpPr>
          <p:cNvPr id="20" name="모서리가 둥근 직사각형 18"/>
          <p:cNvSpPr/>
          <p:nvPr/>
        </p:nvSpPr>
        <p:spPr bwMode="auto">
          <a:xfrm>
            <a:off x="7369776" y="2239900"/>
            <a:ext cx="1524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Content Management Function</a:t>
            </a:r>
            <a:endParaRPr lang="ko-KR" altLang="en-US" sz="1200" dirty="0" smtClean="0"/>
          </a:p>
        </p:txBody>
      </p:sp>
      <p:sp>
        <p:nvSpPr>
          <p:cNvPr id="21" name="모서리가 둥근 직사각형 13"/>
          <p:cNvSpPr/>
          <p:nvPr/>
        </p:nvSpPr>
        <p:spPr bwMode="auto">
          <a:xfrm>
            <a:off x="4169376" y="3587750"/>
            <a:ext cx="17526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Personalization / Contextualization Function</a:t>
            </a:r>
            <a:endParaRPr lang="ko-KR" altLang="en-US" sz="1200" dirty="0" smtClean="0"/>
          </a:p>
        </p:txBody>
      </p:sp>
      <p:sp>
        <p:nvSpPr>
          <p:cNvPr id="22" name="모서리가 둥근 직사각형 13"/>
          <p:cNvSpPr/>
          <p:nvPr/>
        </p:nvSpPr>
        <p:spPr bwMode="auto">
          <a:xfrm>
            <a:off x="2873976" y="2239900"/>
            <a:ext cx="3048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dirty="0" smtClean="0"/>
              <a:t>AR Content Selection &amp; Retrieval Function</a:t>
            </a:r>
            <a:endParaRPr lang="ko-KR" altLang="en-US" sz="1200" dirty="0"/>
          </a:p>
        </p:txBody>
      </p:sp>
      <p:sp>
        <p:nvSpPr>
          <p:cNvPr id="23" name="모서리가 둥근 직사각형 13"/>
          <p:cNvSpPr/>
          <p:nvPr/>
        </p:nvSpPr>
        <p:spPr bwMode="auto">
          <a:xfrm>
            <a:off x="2873976" y="3587750"/>
            <a:ext cx="12192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a:t>
            </a:r>
            <a:r>
              <a:rPr lang="en-US" altLang="zh-CN" sz="1200" dirty="0" smtClean="0"/>
              <a:t>Content Delivery Function</a:t>
            </a:r>
            <a:endParaRPr lang="ko-KR" altLang="en-US" sz="1200" dirty="0" smtClean="0"/>
          </a:p>
        </p:txBody>
      </p:sp>
      <p:sp>
        <p:nvSpPr>
          <p:cNvPr id="26" name="모서리가 둥근 직사각형 18"/>
          <p:cNvSpPr/>
          <p:nvPr/>
        </p:nvSpPr>
        <p:spPr bwMode="auto">
          <a:xfrm>
            <a:off x="7445976" y="3587750"/>
            <a:ext cx="1524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dirty="0" smtClean="0"/>
              <a:t>AR Metrics Data Handling Function</a:t>
            </a:r>
            <a:endParaRPr lang="ko-KR" altLang="en-US" sz="1200" dirty="0" smtClean="0"/>
          </a:p>
        </p:txBody>
      </p:sp>
      <p:sp>
        <p:nvSpPr>
          <p:cNvPr id="28" name="Rettangolo 20"/>
          <p:cNvSpPr>
            <a:spLocks noChangeArrowheads="1"/>
          </p:cNvSpPr>
          <p:nvPr/>
        </p:nvSpPr>
        <p:spPr bwMode="auto">
          <a:xfrm>
            <a:off x="7445976" y="3511550"/>
            <a:ext cx="1524000" cy="609600"/>
          </a:xfrm>
          <a:prstGeom prst="rect">
            <a:avLst/>
          </a:prstGeom>
          <a:solidFill>
            <a:schemeClr val="lt1">
              <a:alpha val="50000"/>
            </a:schemeClr>
          </a:solidFill>
          <a:ln>
            <a:noFill/>
            <a:headEnd/>
            <a:tailEnd/>
          </a:ln>
        </p:spPr>
        <p:style>
          <a:lnRef idx="1">
            <a:schemeClr val="accent4"/>
          </a:lnRef>
          <a:fillRef idx="2">
            <a:schemeClr val="accent4"/>
          </a:fillRef>
          <a:effectRef idx="1">
            <a:schemeClr val="accent4"/>
          </a:effectRef>
          <a:fontRef idx="minor">
            <a:schemeClr val="dk1"/>
          </a:fontRef>
        </p:style>
        <p:txBody>
          <a:bodyPr/>
          <a:lstStyle/>
          <a:p>
            <a:pPr algn="ctr">
              <a:defRPr/>
            </a:pPr>
            <a:endParaRPr lang="it-IT" sz="1900" dirty="0">
              <a:latin typeface="+mn-lt"/>
            </a:endParaRPr>
          </a:p>
        </p:txBody>
      </p:sp>
      <p:cxnSp>
        <p:nvCxnSpPr>
          <p:cNvPr id="29" name="직선 화살표 연결선 7"/>
          <p:cNvCxnSpPr/>
          <p:nvPr/>
        </p:nvCxnSpPr>
        <p:spPr bwMode="auto">
          <a:xfrm rot="16200000" flipH="1">
            <a:off x="3052370" y="3154956"/>
            <a:ext cx="864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30" name="직선 화살표 연결선 7"/>
          <p:cNvCxnSpPr/>
          <p:nvPr/>
        </p:nvCxnSpPr>
        <p:spPr bwMode="auto">
          <a:xfrm rot="5400000" flipH="1" flipV="1">
            <a:off x="4576370" y="3128306"/>
            <a:ext cx="864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31" name="직선 화살표 연결선 7"/>
          <p:cNvCxnSpPr/>
          <p:nvPr/>
        </p:nvCxnSpPr>
        <p:spPr bwMode="auto">
          <a:xfrm rot="10800000">
            <a:off x="5908776" y="2545343"/>
            <a:ext cx="1440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32" name="矩形 31"/>
          <p:cNvSpPr/>
          <p:nvPr/>
        </p:nvSpPr>
        <p:spPr>
          <a:xfrm>
            <a:off x="5845776" y="2618668"/>
            <a:ext cx="1625136" cy="230832"/>
          </a:xfrm>
          <a:prstGeom prst="rect">
            <a:avLst/>
          </a:prstGeom>
        </p:spPr>
        <p:txBody>
          <a:bodyPr wrap="square">
            <a:spAutoFit/>
          </a:bodyPr>
          <a:lstStyle/>
          <a:p>
            <a:r>
              <a:rPr lang="en-US" altLang="zh-CN" sz="1000" dirty="0" smtClean="0"/>
              <a:t>3.2 matched Content info</a:t>
            </a:r>
          </a:p>
        </p:txBody>
      </p:sp>
      <p:cxnSp>
        <p:nvCxnSpPr>
          <p:cNvPr id="34" name="직선 화살표 연결선 7"/>
          <p:cNvCxnSpPr/>
          <p:nvPr/>
        </p:nvCxnSpPr>
        <p:spPr bwMode="auto">
          <a:xfrm>
            <a:off x="527737" y="2468500"/>
            <a:ext cx="2340000" cy="1588"/>
          </a:xfrm>
          <a:prstGeom prst="straightConnector1">
            <a:avLst/>
          </a:prstGeom>
          <a:ln w="28575">
            <a:headEnd type="none" w="med" len="med"/>
            <a:tailEnd type="arrow"/>
          </a:ln>
        </p:spPr>
        <p:style>
          <a:lnRef idx="3">
            <a:schemeClr val="dk1"/>
          </a:lnRef>
          <a:fillRef idx="0">
            <a:schemeClr val="dk1"/>
          </a:fillRef>
          <a:effectRef idx="2">
            <a:schemeClr val="dk1"/>
          </a:effectRef>
          <a:fontRef idx="minor">
            <a:schemeClr val="tx1"/>
          </a:fontRef>
        </p:style>
      </p:cxnSp>
      <p:sp>
        <p:nvSpPr>
          <p:cNvPr id="35" name="矩形 34"/>
          <p:cNvSpPr/>
          <p:nvPr/>
        </p:nvSpPr>
        <p:spPr>
          <a:xfrm>
            <a:off x="185737" y="2087500"/>
            <a:ext cx="2209800" cy="369332"/>
          </a:xfrm>
          <a:prstGeom prst="rect">
            <a:avLst/>
          </a:prstGeom>
        </p:spPr>
        <p:txBody>
          <a:bodyPr wrap="square" lIns="0" rIns="0">
            <a:spAutoFit/>
          </a:bodyPr>
          <a:lstStyle/>
          <a:p>
            <a:pPr marL="228600" indent="-228600"/>
            <a:r>
              <a:rPr lang="en-US" altLang="zh-CN" sz="1000" dirty="0" smtClean="0"/>
              <a:t>1. AR Content retrieve </a:t>
            </a:r>
          </a:p>
          <a:p>
            <a:pPr marL="228600" indent="-228600"/>
            <a:r>
              <a:rPr lang="en-US" altLang="zh-CN" sz="1000" dirty="0" smtClean="0"/>
              <a:t>     (e.g. </a:t>
            </a:r>
            <a:r>
              <a:rPr lang="en-GB" altLang="zh-CN" sz="1000" dirty="0" smtClean="0"/>
              <a:t>selection on  an AR Marker</a:t>
            </a:r>
            <a:r>
              <a:rPr lang="en-US" altLang="zh-CN" sz="1000" dirty="0" smtClean="0"/>
              <a:t>)</a:t>
            </a:r>
          </a:p>
        </p:txBody>
      </p:sp>
      <p:sp>
        <p:nvSpPr>
          <p:cNvPr id="36" name="矩形 35"/>
          <p:cNvSpPr/>
          <p:nvPr/>
        </p:nvSpPr>
        <p:spPr>
          <a:xfrm>
            <a:off x="4087558" y="3206750"/>
            <a:ext cx="970137" cy="369332"/>
          </a:xfrm>
          <a:prstGeom prst="rect">
            <a:avLst/>
          </a:prstGeom>
        </p:spPr>
        <p:txBody>
          <a:bodyPr wrap="none">
            <a:spAutoFit/>
          </a:bodyPr>
          <a:lstStyle/>
          <a:p>
            <a:r>
              <a:rPr lang="en-US" altLang="zh-CN" sz="1000" dirty="0" smtClean="0"/>
              <a:t>2. preference </a:t>
            </a:r>
          </a:p>
          <a:p>
            <a:r>
              <a:rPr lang="en-US" altLang="zh-CN" sz="1000" dirty="0" smtClean="0"/>
              <a:t>and context</a:t>
            </a:r>
            <a:endParaRPr lang="zh-CN" altLang="en-US" sz="1000" dirty="0"/>
          </a:p>
        </p:txBody>
      </p:sp>
      <p:sp>
        <p:nvSpPr>
          <p:cNvPr id="37" name="矩形 36"/>
          <p:cNvSpPr/>
          <p:nvPr/>
        </p:nvSpPr>
        <p:spPr>
          <a:xfrm>
            <a:off x="2442506" y="3130550"/>
            <a:ext cx="1019831" cy="369332"/>
          </a:xfrm>
          <a:prstGeom prst="rect">
            <a:avLst/>
          </a:prstGeom>
        </p:spPr>
        <p:txBody>
          <a:bodyPr wrap="none">
            <a:spAutoFit/>
          </a:bodyPr>
          <a:lstStyle/>
          <a:p>
            <a:r>
              <a:rPr lang="en-US" altLang="zh-CN" sz="1000" dirty="0" smtClean="0"/>
              <a:t>7. AR Content </a:t>
            </a:r>
          </a:p>
          <a:p>
            <a:r>
              <a:rPr lang="en-US" altLang="zh-CN" sz="1000" dirty="0" smtClean="0"/>
              <a:t>retrieval result</a:t>
            </a:r>
            <a:endParaRPr lang="zh-CN" altLang="en-US" sz="1000" dirty="0"/>
          </a:p>
        </p:txBody>
      </p:sp>
      <p:cxnSp>
        <p:nvCxnSpPr>
          <p:cNvPr id="38" name="직선 화살표 연결선 7"/>
          <p:cNvCxnSpPr/>
          <p:nvPr/>
        </p:nvCxnSpPr>
        <p:spPr bwMode="auto">
          <a:xfrm rot="10800000">
            <a:off x="5913577" y="2390068"/>
            <a:ext cx="1440000" cy="1588"/>
          </a:xfrm>
          <a:prstGeom prst="straightConnector1">
            <a:avLst/>
          </a:prstGeom>
          <a:ln>
            <a:prstDash val="dash"/>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39" name="矩形 38"/>
          <p:cNvSpPr/>
          <p:nvPr/>
        </p:nvSpPr>
        <p:spPr>
          <a:xfrm>
            <a:off x="5921976" y="2161468"/>
            <a:ext cx="1371600" cy="230832"/>
          </a:xfrm>
          <a:prstGeom prst="rect">
            <a:avLst/>
          </a:prstGeom>
        </p:spPr>
        <p:txBody>
          <a:bodyPr wrap="square">
            <a:spAutoFit/>
          </a:bodyPr>
          <a:lstStyle/>
          <a:p>
            <a:pPr algn="ctr"/>
            <a:r>
              <a:rPr lang="en-US" altLang="zh-CN" sz="1000" dirty="0" smtClean="0"/>
              <a:t>3.1 select criteria</a:t>
            </a:r>
            <a:endParaRPr lang="zh-CN" altLang="en-US" sz="1000" dirty="0"/>
          </a:p>
        </p:txBody>
      </p:sp>
      <p:cxnSp>
        <p:nvCxnSpPr>
          <p:cNvPr id="40" name="曲线连接符 39"/>
          <p:cNvCxnSpPr>
            <a:cxnSpLocks noChangeAspect="1"/>
          </p:cNvCxnSpPr>
          <p:nvPr/>
        </p:nvCxnSpPr>
        <p:spPr bwMode="auto">
          <a:xfrm rot="13800000" flipH="1">
            <a:off x="4408864" y="2124469"/>
            <a:ext cx="180000" cy="180000"/>
          </a:xfrm>
          <a:prstGeom prst="curvedConnector3">
            <a:avLst>
              <a:gd name="adj1" fmla="val -269195"/>
            </a:avLst>
          </a:prstGeom>
          <a:solidFill>
            <a:schemeClr val="accent1"/>
          </a:solidFill>
          <a:ln w="12700" cap="flat" cmpd="sng" algn="ctr">
            <a:solidFill>
              <a:schemeClr val="tx1"/>
            </a:solidFill>
            <a:prstDash val="dash"/>
            <a:round/>
            <a:headEnd type="none" w="med" len="med"/>
            <a:tailEnd type="arrow"/>
          </a:ln>
          <a:effectLst/>
        </p:spPr>
      </p:cxnSp>
      <p:sp>
        <p:nvSpPr>
          <p:cNvPr id="41" name="矩形 40"/>
          <p:cNvSpPr/>
          <p:nvPr/>
        </p:nvSpPr>
        <p:spPr>
          <a:xfrm>
            <a:off x="4371895" y="1858900"/>
            <a:ext cx="762000" cy="230832"/>
          </a:xfrm>
          <a:prstGeom prst="rect">
            <a:avLst/>
          </a:prstGeom>
        </p:spPr>
        <p:txBody>
          <a:bodyPr wrap="square">
            <a:spAutoFit/>
          </a:bodyPr>
          <a:lstStyle/>
          <a:p>
            <a:pPr algn="ctr"/>
            <a:r>
              <a:rPr lang="en-US" altLang="zh-CN" sz="1000" dirty="0" smtClean="0"/>
              <a:t>6.filtering</a:t>
            </a:r>
            <a:endParaRPr lang="zh-CN" altLang="en-US" sz="1000" dirty="0"/>
          </a:p>
        </p:txBody>
      </p:sp>
      <p:cxnSp>
        <p:nvCxnSpPr>
          <p:cNvPr id="42" name="직선 화살표 연결선 7"/>
          <p:cNvCxnSpPr/>
          <p:nvPr/>
        </p:nvCxnSpPr>
        <p:spPr bwMode="auto">
          <a:xfrm rot="16200000" flipH="1">
            <a:off x="7824982" y="1931306"/>
            <a:ext cx="612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43" name="矩形 42"/>
          <p:cNvSpPr/>
          <p:nvPr/>
        </p:nvSpPr>
        <p:spPr>
          <a:xfrm>
            <a:off x="8166815" y="1782700"/>
            <a:ext cx="1239122" cy="230832"/>
          </a:xfrm>
          <a:prstGeom prst="rect">
            <a:avLst/>
          </a:prstGeom>
        </p:spPr>
        <p:txBody>
          <a:bodyPr wrap="none" lIns="0" rIns="0">
            <a:spAutoFit/>
          </a:bodyPr>
          <a:lstStyle/>
          <a:p>
            <a:r>
              <a:rPr lang="en-US" altLang="zh-CN" sz="1000" dirty="0" smtClean="0"/>
              <a:t>0. AR Content publish</a:t>
            </a:r>
            <a:endParaRPr lang="zh-CN" altLang="en-US" sz="1000" dirty="0"/>
          </a:p>
        </p:txBody>
      </p:sp>
      <p:sp>
        <p:nvSpPr>
          <p:cNvPr id="24" name="AutoShape 282"/>
          <p:cNvSpPr>
            <a:spLocks noChangeArrowheads="1"/>
          </p:cNvSpPr>
          <p:nvPr/>
        </p:nvSpPr>
        <p:spPr bwMode="auto">
          <a:xfrm>
            <a:off x="7348645" y="2849500"/>
            <a:ext cx="1600200" cy="304800"/>
          </a:xfrm>
          <a:prstGeom prst="can">
            <a:avLst>
              <a:gd name="adj" fmla="val 31250"/>
            </a:avLst>
          </a:prstGeom>
          <a:solidFill>
            <a:schemeClr val="accent1"/>
          </a:solidFill>
          <a:ln w="9525">
            <a:noFill/>
            <a:round/>
            <a:headEnd/>
            <a:tailEnd/>
          </a:ln>
          <a:effectLst/>
        </p:spPr>
        <p:txBody>
          <a:bodyPr wrap="none" anchor="ctr"/>
          <a:lstStyle/>
          <a:p>
            <a:pPr algn="ctr"/>
            <a:r>
              <a:rPr lang="en-US" altLang="zh-CN" sz="1000" dirty="0" smtClean="0">
                <a:latin typeface="+mn-ea"/>
                <a:ea typeface="+mn-ea"/>
              </a:rPr>
              <a:t>Local cached AR Content</a:t>
            </a:r>
            <a:endParaRPr lang="zh-CN" altLang="en-US" sz="1000" dirty="0">
              <a:latin typeface="+mn-ea"/>
              <a:ea typeface="+mn-ea"/>
            </a:endParaRPr>
          </a:p>
        </p:txBody>
      </p:sp>
      <p:cxnSp>
        <p:nvCxnSpPr>
          <p:cNvPr id="25" name="直接连接符 24"/>
          <p:cNvCxnSpPr/>
          <p:nvPr/>
        </p:nvCxnSpPr>
        <p:spPr bwMode="auto">
          <a:xfrm rot="16200000" flipV="1">
            <a:off x="8065199" y="2773222"/>
            <a:ext cx="152400" cy="15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7" name="Rettangolo 20"/>
          <p:cNvSpPr>
            <a:spLocks noChangeArrowheads="1"/>
          </p:cNvSpPr>
          <p:nvPr/>
        </p:nvSpPr>
        <p:spPr bwMode="auto">
          <a:xfrm>
            <a:off x="7507970" y="996950"/>
            <a:ext cx="1252538" cy="609600"/>
          </a:xfrm>
          <a:prstGeom prst="rect">
            <a:avLst/>
          </a:prstGeom>
          <a:noFill/>
          <a:ln w="12700" algn="ctr">
            <a:solidFill>
              <a:schemeClr val="tx1"/>
            </a:solidFill>
            <a:prstDash val="dash"/>
            <a:round/>
            <a:headEnd/>
            <a:tailEnd/>
          </a:ln>
        </p:spPr>
        <p:txBody>
          <a:bodyPr anchor="ctr" anchorCtr="1"/>
          <a:lstStyle/>
          <a:p>
            <a:pPr algn="ctr">
              <a:defRPr/>
            </a:pPr>
            <a:r>
              <a:rPr lang="it-IT" sz="1800" dirty="0" smtClean="0">
                <a:latin typeface="+mn-lt"/>
              </a:rPr>
              <a:t>AR Content </a:t>
            </a:r>
            <a:r>
              <a:rPr lang="it-IT" sz="1800" dirty="0">
                <a:latin typeface="+mn-lt"/>
              </a:rPr>
              <a:t>Provider</a:t>
            </a:r>
          </a:p>
        </p:txBody>
      </p:sp>
      <p:cxnSp>
        <p:nvCxnSpPr>
          <p:cNvPr id="47" name="직선 화살표 연결선 7"/>
          <p:cNvCxnSpPr/>
          <p:nvPr/>
        </p:nvCxnSpPr>
        <p:spPr bwMode="auto">
          <a:xfrm flipV="1">
            <a:off x="5362495" y="1301750"/>
            <a:ext cx="2133600" cy="914400"/>
          </a:xfrm>
          <a:prstGeom prst="straightConnector1">
            <a:avLst/>
          </a:prstGeom>
          <a:ln>
            <a:prstDash val="dash"/>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2" name="矩形 51"/>
          <p:cNvSpPr/>
          <p:nvPr/>
        </p:nvSpPr>
        <p:spPr>
          <a:xfrm rot="20242660">
            <a:off x="5271240" y="1477152"/>
            <a:ext cx="2292158" cy="230832"/>
          </a:xfrm>
          <a:prstGeom prst="rect">
            <a:avLst/>
          </a:prstGeom>
        </p:spPr>
        <p:txBody>
          <a:bodyPr wrap="square">
            <a:spAutoFit/>
          </a:bodyPr>
          <a:lstStyle/>
          <a:p>
            <a:r>
              <a:rPr lang="en-US" altLang="zh-CN" sz="1000" dirty="0" smtClean="0"/>
              <a:t>4a. Content retrieval from CP</a:t>
            </a:r>
          </a:p>
        </p:txBody>
      </p:sp>
      <p:cxnSp>
        <p:nvCxnSpPr>
          <p:cNvPr id="55" name="形状 54"/>
          <p:cNvCxnSpPr>
            <a:stCxn id="22" idx="2"/>
            <a:endCxn id="24" idx="3"/>
          </p:cNvCxnSpPr>
          <p:nvPr/>
        </p:nvCxnSpPr>
        <p:spPr bwMode="auto">
          <a:xfrm rot="16200000" flipH="1">
            <a:off x="6044760" y="1050315"/>
            <a:ext cx="457200" cy="3750769"/>
          </a:xfrm>
          <a:prstGeom prst="curvedConnector3">
            <a:avLst>
              <a:gd name="adj1" fmla="val 165585"/>
            </a:avLst>
          </a:prstGeom>
          <a:solidFill>
            <a:schemeClr val="accent1"/>
          </a:solidFill>
          <a:ln w="12700" cap="flat" cmpd="sng" algn="ctr">
            <a:solidFill>
              <a:schemeClr val="tx1"/>
            </a:solidFill>
            <a:prstDash val="dash"/>
            <a:round/>
            <a:headEnd type="arrow" w="med" len="med"/>
            <a:tailEnd type="arrow" w="med" len="med"/>
          </a:ln>
          <a:effectLst/>
        </p:spPr>
      </p:cxnSp>
      <p:sp>
        <p:nvSpPr>
          <p:cNvPr id="56" name="矩形 55"/>
          <p:cNvSpPr/>
          <p:nvPr/>
        </p:nvSpPr>
        <p:spPr>
          <a:xfrm>
            <a:off x="5514895" y="3282950"/>
            <a:ext cx="1981200" cy="369332"/>
          </a:xfrm>
          <a:prstGeom prst="rect">
            <a:avLst/>
          </a:prstGeom>
        </p:spPr>
        <p:txBody>
          <a:bodyPr wrap="square">
            <a:spAutoFit/>
          </a:bodyPr>
          <a:lstStyle/>
          <a:p>
            <a:pPr algn="ctr"/>
            <a:r>
              <a:rPr lang="en-US" altLang="zh-CN" sz="1000" dirty="0" smtClean="0"/>
              <a:t>5. cache Content for later use </a:t>
            </a:r>
          </a:p>
          <a:p>
            <a:pPr algn="ctr"/>
            <a:r>
              <a:rPr lang="en-US" altLang="zh-CN" sz="1000" dirty="0" smtClean="0"/>
              <a:t>under caching policy</a:t>
            </a:r>
            <a:endParaRPr lang="zh-CN" altLang="en-US" sz="1000" dirty="0"/>
          </a:p>
        </p:txBody>
      </p:sp>
      <p:sp>
        <p:nvSpPr>
          <p:cNvPr id="66" name="矩形 65"/>
          <p:cNvSpPr/>
          <p:nvPr/>
        </p:nvSpPr>
        <p:spPr>
          <a:xfrm>
            <a:off x="5198671" y="3052118"/>
            <a:ext cx="2140330" cy="230832"/>
          </a:xfrm>
          <a:prstGeom prst="rect">
            <a:avLst/>
          </a:prstGeom>
        </p:spPr>
        <p:txBody>
          <a:bodyPr wrap="none">
            <a:spAutoFit/>
          </a:bodyPr>
          <a:lstStyle/>
          <a:p>
            <a:r>
              <a:rPr lang="en-US" altLang="zh-CN" sz="1000" dirty="0" smtClean="0"/>
              <a:t>4b. Content retrieval in local cache</a:t>
            </a:r>
            <a:endParaRPr lang="zh-CN" altLang="en-US" sz="1000" dirty="0" smtClean="0"/>
          </a:p>
        </p:txBody>
      </p:sp>
      <p:sp>
        <p:nvSpPr>
          <p:cNvPr id="68" name="AutoShape 282"/>
          <p:cNvSpPr>
            <a:spLocks noChangeArrowheads="1"/>
          </p:cNvSpPr>
          <p:nvPr/>
        </p:nvSpPr>
        <p:spPr bwMode="auto">
          <a:xfrm>
            <a:off x="642937" y="2825750"/>
            <a:ext cx="1219200" cy="304800"/>
          </a:xfrm>
          <a:prstGeom prst="can">
            <a:avLst>
              <a:gd name="adj" fmla="val 31250"/>
            </a:avLst>
          </a:prstGeom>
          <a:solidFill>
            <a:schemeClr val="accent1"/>
          </a:solidFill>
          <a:ln w="9525">
            <a:noFill/>
            <a:round/>
            <a:headEnd/>
            <a:tailEnd/>
          </a:ln>
          <a:effectLst/>
        </p:spPr>
        <p:txBody>
          <a:bodyPr wrap="none" anchor="ctr"/>
          <a:lstStyle/>
          <a:p>
            <a:pPr algn="ctr"/>
            <a:r>
              <a:rPr lang="en-US" altLang="zh-CN" sz="800" dirty="0" smtClean="0">
                <a:latin typeface="+mn-ea"/>
                <a:ea typeface="+mn-ea"/>
              </a:rPr>
              <a:t>Local cached AR Content</a:t>
            </a:r>
            <a:endParaRPr lang="zh-CN" altLang="en-US" sz="800" dirty="0">
              <a:latin typeface="+mn-ea"/>
              <a:ea typeface="+mn-ea"/>
            </a:endParaRPr>
          </a:p>
        </p:txBody>
      </p:sp>
      <p:cxnSp>
        <p:nvCxnSpPr>
          <p:cNvPr id="70" name="직선 화살표 연결선 7"/>
          <p:cNvCxnSpPr/>
          <p:nvPr/>
        </p:nvCxnSpPr>
        <p:spPr bwMode="auto">
          <a:xfrm rot="5400000">
            <a:off x="1087681" y="2659306"/>
            <a:ext cx="3313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72" name="矩形 71"/>
          <p:cNvSpPr/>
          <p:nvPr/>
        </p:nvSpPr>
        <p:spPr>
          <a:xfrm>
            <a:off x="33337" y="2520950"/>
            <a:ext cx="1109663" cy="369332"/>
          </a:xfrm>
          <a:prstGeom prst="rect">
            <a:avLst/>
          </a:prstGeom>
        </p:spPr>
        <p:txBody>
          <a:bodyPr wrap="square" lIns="0" rIns="0">
            <a:spAutoFit/>
          </a:bodyPr>
          <a:lstStyle/>
          <a:p>
            <a:pPr marL="228600" indent="-228600"/>
            <a:r>
              <a:rPr lang="en-US" altLang="zh-CN" sz="1000" dirty="0" smtClean="0"/>
              <a:t>8. Cache retrieved </a:t>
            </a:r>
          </a:p>
          <a:p>
            <a:pPr marL="228600" indent="-228600"/>
            <a:r>
              <a:rPr lang="en-US" altLang="zh-CN" sz="1000" dirty="0" smtClean="0"/>
              <a:t>AR Content </a:t>
            </a:r>
          </a:p>
        </p:txBody>
      </p:sp>
      <p:cxnSp>
        <p:nvCxnSpPr>
          <p:cNvPr id="73" name="直接连接符 72"/>
          <p:cNvCxnSpPr/>
          <p:nvPr/>
        </p:nvCxnSpPr>
        <p:spPr bwMode="auto">
          <a:xfrm rot="5400000">
            <a:off x="1261537" y="2682350"/>
            <a:ext cx="2268000" cy="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a:xfrm>
            <a:off x="306388" y="233363"/>
            <a:ext cx="8748712" cy="703262"/>
          </a:xfrm>
        </p:spPr>
        <p:txBody>
          <a:bodyPr/>
          <a:lstStyle/>
          <a:p>
            <a:r>
              <a:rPr lang="en-US" altLang="ko-KR" sz="2800" dirty="0" smtClean="0">
                <a:ea typeface="ＭＳ Ｐゴシック" pitchFamily="34" charset="-128"/>
              </a:rPr>
              <a:t>Proposed Sub-functions for MobAR Server</a:t>
            </a:r>
            <a:endParaRPr lang="ko-KR" altLang="en-US" sz="2800" dirty="0" smtClean="0">
              <a:ea typeface="ＭＳ Ｐゴシック" pitchFamily="34" charset="-128"/>
            </a:endParaRPr>
          </a:p>
        </p:txBody>
      </p:sp>
      <p:sp>
        <p:nvSpPr>
          <p:cNvPr id="4" name="직사각형 3"/>
          <p:cNvSpPr/>
          <p:nvPr/>
        </p:nvSpPr>
        <p:spPr bwMode="auto">
          <a:xfrm>
            <a:off x="33337" y="3511550"/>
            <a:ext cx="1100137" cy="609600"/>
          </a:xfrm>
          <a:prstGeom prst="rect">
            <a:avLst/>
          </a:prstGeom>
          <a:ln w="19050">
            <a:solidFill>
              <a:schemeClr val="tx2"/>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nchorCtr="1"/>
          <a:lstStyle/>
          <a:p>
            <a:pPr algn="ctr">
              <a:defRPr/>
            </a:pPr>
            <a:r>
              <a:rPr lang="en-US" altLang="ko-KR" sz="1800" dirty="0">
                <a:solidFill>
                  <a:schemeClr val="tx1"/>
                </a:solidFill>
                <a:latin typeface="Arial" charset="0"/>
              </a:rPr>
              <a:t>MobAR </a:t>
            </a:r>
            <a:r>
              <a:rPr lang="en-US" altLang="ko-KR" sz="1800" dirty="0" smtClean="0">
                <a:solidFill>
                  <a:schemeClr val="tx1"/>
                </a:solidFill>
                <a:latin typeface="Arial" charset="0"/>
              </a:rPr>
              <a:t>Client</a:t>
            </a:r>
            <a:endParaRPr lang="ko-KR" altLang="en-US" sz="1800" dirty="0">
              <a:solidFill>
                <a:schemeClr val="tx1"/>
              </a:solidFill>
              <a:latin typeface="Arial" charset="0"/>
            </a:endParaRPr>
          </a:p>
        </p:txBody>
      </p:sp>
      <p:sp>
        <p:nvSpPr>
          <p:cNvPr id="10" name="직사각형 9"/>
          <p:cNvSpPr/>
          <p:nvPr/>
        </p:nvSpPr>
        <p:spPr bwMode="auto">
          <a:xfrm>
            <a:off x="2014537" y="1530350"/>
            <a:ext cx="5715000" cy="2819400"/>
          </a:xfrm>
          <a:prstGeom prst="rect">
            <a:avLst/>
          </a:prstGeom>
          <a:ln w="19050">
            <a:solidFill>
              <a:schemeClr val="tx2"/>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a:solidFill>
                  <a:schemeClr val="tx1"/>
                </a:solidFill>
                <a:latin typeface="Arial" charset="0"/>
              </a:rPr>
              <a:t>MobAR Server</a:t>
            </a:r>
            <a:endParaRPr lang="ko-KR" altLang="en-US" dirty="0">
              <a:solidFill>
                <a:schemeClr val="tx1"/>
              </a:solidFill>
              <a:latin typeface="Arial" charset="0"/>
            </a:endParaRPr>
          </a:p>
        </p:txBody>
      </p:sp>
      <p:sp>
        <p:nvSpPr>
          <p:cNvPr id="19" name="모서리가 둥근 직사각형 18"/>
          <p:cNvSpPr/>
          <p:nvPr/>
        </p:nvSpPr>
        <p:spPr bwMode="auto">
          <a:xfrm>
            <a:off x="5748337" y="1987550"/>
            <a:ext cx="1676400" cy="12954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b="1" dirty="0" smtClean="0"/>
              <a:t>AR Content /Target Management Function</a:t>
            </a:r>
          </a:p>
          <a:p>
            <a:pPr algn="ctr">
              <a:defRPr/>
            </a:pPr>
            <a:endParaRPr lang="en-US" altLang="ko-KR" sz="1200" dirty="0" smtClean="0"/>
          </a:p>
          <a:p>
            <a:pPr>
              <a:buFont typeface="Arial" pitchFamily="34" charset="0"/>
              <a:buChar char="•"/>
              <a:defRPr/>
            </a:pPr>
            <a:r>
              <a:rPr lang="it-IT" altLang="zh-CN" sz="1200" dirty="0" smtClean="0">
                <a:solidFill>
                  <a:srgbClr val="C40062"/>
                </a:solidFill>
              </a:rPr>
              <a:t>AR Target metadata </a:t>
            </a:r>
          </a:p>
          <a:p>
            <a:pPr>
              <a:buFont typeface="Arial" pitchFamily="34" charset="0"/>
              <a:buChar char="•"/>
              <a:defRPr/>
            </a:pPr>
            <a:r>
              <a:rPr lang="it-IT" altLang="ko-KR" sz="1200" dirty="0" smtClean="0">
                <a:solidFill>
                  <a:srgbClr val="C40062"/>
                </a:solidFill>
              </a:rPr>
              <a:t>AR Content metadata</a:t>
            </a:r>
          </a:p>
          <a:p>
            <a:pPr>
              <a:buFont typeface="Arial" pitchFamily="34" charset="0"/>
              <a:buChar char="•"/>
              <a:defRPr/>
            </a:pPr>
            <a:r>
              <a:rPr lang="it-IT" altLang="zh-CN" sz="1200" dirty="0" smtClean="0">
                <a:solidFill>
                  <a:srgbClr val="C40062"/>
                </a:solidFill>
              </a:rPr>
              <a:t>Cached AR Content</a:t>
            </a:r>
            <a:endParaRPr lang="ko-KR" altLang="en-US" sz="1200" dirty="0" smtClean="0">
              <a:solidFill>
                <a:srgbClr val="C40062"/>
              </a:solidFill>
            </a:endParaRPr>
          </a:p>
        </p:txBody>
      </p:sp>
      <p:sp>
        <p:nvSpPr>
          <p:cNvPr id="14" name="모서리가 둥근 직사각형 13"/>
          <p:cNvSpPr/>
          <p:nvPr/>
        </p:nvSpPr>
        <p:spPr bwMode="auto">
          <a:xfrm>
            <a:off x="3690937" y="3663950"/>
            <a:ext cx="17526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Personalization / Contextualization Function</a:t>
            </a:r>
            <a:endParaRPr lang="ko-KR" altLang="en-US" sz="1200" dirty="0" smtClean="0"/>
          </a:p>
        </p:txBody>
      </p:sp>
      <p:cxnSp>
        <p:nvCxnSpPr>
          <p:cNvPr id="8" name="직선 화살표 연결선 7"/>
          <p:cNvCxnSpPr/>
          <p:nvPr/>
        </p:nvCxnSpPr>
        <p:spPr bwMode="auto">
          <a:xfrm>
            <a:off x="1100137" y="3968750"/>
            <a:ext cx="10800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216" name="직선 화살표 연결선 9215"/>
          <p:cNvCxnSpPr/>
          <p:nvPr/>
        </p:nvCxnSpPr>
        <p:spPr bwMode="auto">
          <a:xfrm rot="10800000">
            <a:off x="1100137" y="3740150"/>
            <a:ext cx="10800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1252537" y="4070417"/>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35" name="TextBox 34"/>
          <p:cNvSpPr txBox="1"/>
          <p:nvPr/>
        </p:nvSpPr>
        <p:spPr>
          <a:xfrm>
            <a:off x="1262017" y="35115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37" name="모서리가 둥근 직사각형 13"/>
          <p:cNvSpPr/>
          <p:nvPr/>
        </p:nvSpPr>
        <p:spPr bwMode="auto">
          <a:xfrm>
            <a:off x="2166937" y="1987550"/>
            <a:ext cx="3200400" cy="12954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b="1" dirty="0" smtClean="0"/>
              <a:t>AR Content /Target Selection Function</a:t>
            </a:r>
          </a:p>
          <a:p>
            <a:pPr algn="ctr">
              <a:defRPr/>
            </a:pPr>
            <a:endParaRPr lang="en-GB" altLang="zh-CN" sz="1200" dirty="0" smtClean="0">
              <a:solidFill>
                <a:srgbClr val="C00000"/>
              </a:solidFill>
            </a:endParaRPr>
          </a:p>
          <a:p>
            <a:pPr>
              <a:buFont typeface="Arial" pitchFamily="34" charset="0"/>
              <a:buChar char="•"/>
              <a:defRPr/>
            </a:pPr>
            <a:r>
              <a:rPr lang="en-US" altLang="zh-CN" sz="1200" dirty="0" smtClean="0">
                <a:solidFill>
                  <a:srgbClr val="C40062"/>
                </a:solidFill>
              </a:rPr>
              <a:t>AR Target search sub-function</a:t>
            </a:r>
          </a:p>
          <a:p>
            <a:pPr>
              <a:buFont typeface="Arial" pitchFamily="34" charset="0"/>
              <a:buChar char="•"/>
              <a:defRPr/>
            </a:pPr>
            <a:r>
              <a:rPr lang="it-IT" altLang="zh-CN" sz="1200" dirty="0" smtClean="0">
                <a:solidFill>
                  <a:srgbClr val="C40062"/>
                </a:solidFill>
              </a:rPr>
              <a:t>AR Content selection and retrieval </a:t>
            </a:r>
            <a:r>
              <a:rPr lang="en-US" altLang="zh-CN" sz="1200" dirty="0" smtClean="0">
                <a:solidFill>
                  <a:srgbClr val="C40062"/>
                </a:solidFill>
              </a:rPr>
              <a:t>sub-function</a:t>
            </a:r>
            <a:endParaRPr lang="it-IT" altLang="zh-CN" sz="1200" dirty="0" smtClean="0">
              <a:solidFill>
                <a:srgbClr val="C40062"/>
              </a:solidFill>
            </a:endParaRPr>
          </a:p>
          <a:p>
            <a:pPr>
              <a:buFont typeface="Arial" pitchFamily="34" charset="0"/>
              <a:buChar char="•"/>
              <a:defRPr/>
            </a:pPr>
            <a:r>
              <a:rPr lang="it-IT" altLang="zh-CN" sz="1200" dirty="0" smtClean="0">
                <a:solidFill>
                  <a:srgbClr val="C40062"/>
                </a:solidFill>
              </a:rPr>
              <a:t>AR Content /Target filtering sub-function</a:t>
            </a:r>
          </a:p>
          <a:p>
            <a:pPr>
              <a:buFont typeface="Arial" pitchFamily="34" charset="0"/>
              <a:buChar char="•"/>
              <a:defRPr/>
            </a:pPr>
            <a:r>
              <a:rPr lang="it-IT" altLang="ko-KR" sz="1200" i="1" dirty="0" smtClean="0">
                <a:solidFill>
                  <a:schemeClr val="tx1"/>
                </a:solidFill>
              </a:rPr>
              <a:t>To be added...</a:t>
            </a:r>
            <a:endParaRPr lang="ko-KR" altLang="en-US" sz="1200" i="1" dirty="0">
              <a:solidFill>
                <a:schemeClr val="tx1"/>
              </a:solidFill>
            </a:endParaRPr>
          </a:p>
        </p:txBody>
      </p:sp>
      <p:sp>
        <p:nvSpPr>
          <p:cNvPr id="38" name="모서리가 둥근 직사각형 13"/>
          <p:cNvSpPr/>
          <p:nvPr/>
        </p:nvSpPr>
        <p:spPr bwMode="auto">
          <a:xfrm>
            <a:off x="2166937" y="3663950"/>
            <a:ext cx="13716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US" altLang="ko-KR" sz="1200" dirty="0" smtClean="0"/>
              <a:t>AR </a:t>
            </a:r>
            <a:r>
              <a:rPr lang="en-US" altLang="zh-CN" sz="1200" dirty="0" smtClean="0"/>
              <a:t>Content /Target Delivery Function</a:t>
            </a:r>
            <a:endParaRPr lang="ko-KR" altLang="en-US" sz="1200" dirty="0" smtClean="0"/>
          </a:p>
        </p:txBody>
      </p:sp>
      <p:sp>
        <p:nvSpPr>
          <p:cNvPr id="39" name="모서리가 둥근 직사각형 18"/>
          <p:cNvSpPr/>
          <p:nvPr/>
        </p:nvSpPr>
        <p:spPr bwMode="auto">
          <a:xfrm>
            <a:off x="5748337" y="3663950"/>
            <a:ext cx="1524000" cy="457200"/>
          </a:xfrm>
          <a:prstGeom prst="roundRect">
            <a:avLst/>
          </a:prstGeom>
          <a:ln>
            <a:solidFill>
              <a:schemeClr val="tx2">
                <a:lumMod val="65000"/>
                <a:lumOff val="3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nchorCtr="1"/>
          <a:lstStyle/>
          <a:p>
            <a:pPr algn="ctr">
              <a:defRPr/>
            </a:pPr>
            <a:r>
              <a:rPr lang="en-GB" altLang="zh-CN" sz="1200" dirty="0" smtClean="0"/>
              <a:t>AR Metrics Data Handling Function</a:t>
            </a:r>
            <a:endParaRPr lang="ko-KR" altLang="en-US" sz="1200" dirty="0" smtClean="0"/>
          </a:p>
        </p:txBody>
      </p:sp>
      <p:sp>
        <p:nvSpPr>
          <p:cNvPr id="40" name="Rettangolo 20"/>
          <p:cNvSpPr>
            <a:spLocks noChangeArrowheads="1"/>
          </p:cNvSpPr>
          <p:nvPr/>
        </p:nvSpPr>
        <p:spPr bwMode="auto">
          <a:xfrm>
            <a:off x="8110537" y="1911350"/>
            <a:ext cx="1252538" cy="609600"/>
          </a:xfrm>
          <a:prstGeom prst="rect">
            <a:avLst/>
          </a:prstGeom>
          <a:noFill/>
          <a:ln w="12700" algn="ctr">
            <a:solidFill>
              <a:schemeClr val="tx1"/>
            </a:solidFill>
            <a:prstDash val="dash"/>
            <a:round/>
            <a:headEnd/>
            <a:tailEnd/>
          </a:ln>
        </p:spPr>
        <p:txBody>
          <a:bodyPr anchor="ctr" anchorCtr="1"/>
          <a:lstStyle/>
          <a:p>
            <a:pPr algn="ctr">
              <a:defRPr/>
            </a:pPr>
            <a:r>
              <a:rPr lang="it-IT" sz="1800" dirty="0" smtClean="0">
                <a:latin typeface="+mn-lt"/>
              </a:rPr>
              <a:t>AR Content </a:t>
            </a:r>
            <a:r>
              <a:rPr lang="it-IT" sz="1800" dirty="0">
                <a:latin typeface="+mn-lt"/>
              </a:rPr>
              <a:t>Provider</a:t>
            </a:r>
          </a:p>
        </p:txBody>
      </p:sp>
      <p:sp>
        <p:nvSpPr>
          <p:cNvPr id="42" name="Rettangolo 20"/>
          <p:cNvSpPr>
            <a:spLocks noChangeArrowheads="1"/>
          </p:cNvSpPr>
          <p:nvPr/>
        </p:nvSpPr>
        <p:spPr bwMode="auto">
          <a:xfrm>
            <a:off x="2166937" y="3587750"/>
            <a:ext cx="5105400" cy="609600"/>
          </a:xfrm>
          <a:prstGeom prst="rect">
            <a:avLst/>
          </a:prstGeom>
          <a:solidFill>
            <a:schemeClr val="lt1">
              <a:alpha val="50000"/>
            </a:schemeClr>
          </a:solidFill>
          <a:ln>
            <a:noFill/>
            <a:headEnd/>
            <a:tailEnd/>
          </a:ln>
        </p:spPr>
        <p:style>
          <a:lnRef idx="1">
            <a:schemeClr val="accent4"/>
          </a:lnRef>
          <a:fillRef idx="2">
            <a:schemeClr val="accent4"/>
          </a:fillRef>
          <a:effectRef idx="1">
            <a:schemeClr val="accent4"/>
          </a:effectRef>
          <a:fontRef idx="minor">
            <a:schemeClr val="dk1"/>
          </a:fontRef>
        </p:style>
        <p:txBody>
          <a:bodyPr/>
          <a:lstStyle/>
          <a:p>
            <a:pPr algn="ctr">
              <a:defRPr/>
            </a:pPr>
            <a:endParaRPr lang="it-IT" sz="1900" dirty="0">
              <a:latin typeface="+mn-lt"/>
            </a:endParaRPr>
          </a:p>
        </p:txBody>
      </p:sp>
      <p:sp>
        <p:nvSpPr>
          <p:cNvPr id="45" name="Rettangolo 20"/>
          <p:cNvSpPr>
            <a:spLocks noChangeArrowheads="1"/>
          </p:cNvSpPr>
          <p:nvPr/>
        </p:nvSpPr>
        <p:spPr bwMode="auto">
          <a:xfrm>
            <a:off x="99950" y="2370138"/>
            <a:ext cx="947737" cy="609600"/>
          </a:xfrm>
          <a:prstGeom prst="rect">
            <a:avLst/>
          </a:prstGeom>
          <a:noFill/>
          <a:ln w="12700" algn="ctr">
            <a:solidFill>
              <a:schemeClr val="tx1"/>
            </a:solidFill>
            <a:prstDash val="dash"/>
            <a:round/>
            <a:headEnd/>
            <a:tailEnd/>
          </a:ln>
        </p:spPr>
        <p:txBody>
          <a:bodyPr anchor="ctr" anchorCtr="1"/>
          <a:lstStyle/>
          <a:p>
            <a:pPr algn="ctr">
              <a:defRPr/>
            </a:pPr>
            <a:r>
              <a:rPr lang="it-IT" sz="1800" dirty="0" smtClean="0">
                <a:latin typeface="+mn-lt"/>
              </a:rPr>
              <a:t>AR App</a:t>
            </a:r>
            <a:endParaRPr lang="it-IT" sz="1800" dirty="0">
              <a:latin typeface="+mn-lt"/>
            </a:endParaRPr>
          </a:p>
        </p:txBody>
      </p:sp>
      <p:cxnSp>
        <p:nvCxnSpPr>
          <p:cNvPr id="46" name="직선 화살표 연결선 7"/>
          <p:cNvCxnSpPr/>
          <p:nvPr/>
        </p:nvCxnSpPr>
        <p:spPr bwMode="auto">
          <a:xfrm rot="5400000" flipH="1" flipV="1">
            <a:off x="301625" y="3244850"/>
            <a:ext cx="531812" cy="1588"/>
          </a:xfrm>
          <a:prstGeom prst="straightConnector1">
            <a:avLst/>
          </a:prstGeom>
          <a:ln>
            <a:headEnd type="arrow" w="med" len="med"/>
            <a:tailEnd type="none" w="med" len="med"/>
          </a:ln>
        </p:spPr>
        <p:style>
          <a:lnRef idx="3">
            <a:schemeClr val="dk1"/>
          </a:lnRef>
          <a:fillRef idx="0">
            <a:schemeClr val="dk1"/>
          </a:fillRef>
          <a:effectRef idx="2">
            <a:schemeClr val="dk1"/>
          </a:effectRef>
          <a:fontRef idx="minor">
            <a:schemeClr val="tx1"/>
          </a:fontRef>
        </p:style>
      </p:cxnSp>
      <p:cxnSp>
        <p:nvCxnSpPr>
          <p:cNvPr id="49" name="직선 화살표 연결선 7"/>
          <p:cNvCxnSpPr/>
          <p:nvPr/>
        </p:nvCxnSpPr>
        <p:spPr bwMode="auto">
          <a:xfrm rot="10800000" flipV="1">
            <a:off x="7390537" y="2228025"/>
            <a:ext cx="7200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68" name="직선 화살표 연결선 7"/>
          <p:cNvCxnSpPr/>
          <p:nvPr/>
        </p:nvCxnSpPr>
        <p:spPr bwMode="auto">
          <a:xfrm rot="16200000" flipH="1">
            <a:off x="2597331" y="3483156"/>
            <a:ext cx="360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72" name="직선 화살표 연결선 7"/>
          <p:cNvCxnSpPr/>
          <p:nvPr/>
        </p:nvCxnSpPr>
        <p:spPr bwMode="auto">
          <a:xfrm rot="5400000" flipH="1" flipV="1">
            <a:off x="4121331" y="3462156"/>
            <a:ext cx="360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cxnSp>
        <p:nvCxnSpPr>
          <p:cNvPr id="76" name="직선 화살표 연결선 7"/>
          <p:cNvCxnSpPr/>
          <p:nvPr/>
        </p:nvCxnSpPr>
        <p:spPr bwMode="auto">
          <a:xfrm rot="10800000">
            <a:off x="5388337" y="2671761"/>
            <a:ext cx="360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52343" y="3132138"/>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79" name="TextBox 78"/>
          <p:cNvSpPr txBox="1"/>
          <p:nvPr/>
        </p:nvSpPr>
        <p:spPr>
          <a:xfrm>
            <a:off x="7424737" y="1987550"/>
            <a:ext cx="619080" cy="203133"/>
          </a:xfrm>
          <a:prstGeom prst="rect">
            <a:avLst/>
          </a:prstGeom>
          <a:noFill/>
        </p:spPr>
        <p:txBody>
          <a:bodyPr wrap="none" rtlCol="0">
            <a:spAutoFit/>
          </a:bodyPr>
          <a:lstStyle/>
          <a:p>
            <a:r>
              <a:rPr lang="en-US" altLang="ko-KR" sz="800" dirty="0" smtClean="0"/>
              <a:t>MobAR-4</a:t>
            </a:r>
            <a:endParaRPr lang="ko-KR" altLang="en-US" sz="800" dirty="0"/>
          </a:p>
        </p:txBody>
      </p:sp>
      <p:grpSp>
        <p:nvGrpSpPr>
          <p:cNvPr id="101" name="组合 100"/>
          <p:cNvGrpSpPr/>
          <p:nvPr/>
        </p:nvGrpSpPr>
        <p:grpSpPr>
          <a:xfrm>
            <a:off x="566737" y="4730750"/>
            <a:ext cx="1566783" cy="1664934"/>
            <a:chOff x="109537" y="4273550"/>
            <a:chExt cx="1566783" cy="1664934"/>
          </a:xfrm>
        </p:grpSpPr>
        <p:sp>
          <p:nvSpPr>
            <p:cNvPr id="81" name="직사각형 1"/>
            <p:cNvSpPr/>
            <p:nvPr/>
          </p:nvSpPr>
          <p:spPr>
            <a:xfrm>
              <a:off x="642937" y="4627356"/>
              <a:ext cx="1033383" cy="1311128"/>
            </a:xfrm>
            <a:prstGeom prst="rect">
              <a:avLst/>
            </a:prstGeom>
          </p:spPr>
          <p:txBody>
            <a:bodyPr wrap="square">
              <a:spAutoFit/>
            </a:bodyPr>
            <a:lstStyle/>
            <a:p>
              <a:r>
                <a:rPr lang="en-US" altLang="ko-KR" sz="800" dirty="0" smtClean="0"/>
                <a:t>MobAR components</a:t>
              </a:r>
            </a:p>
            <a:p>
              <a:endParaRPr lang="en-US" altLang="ko-KR" sz="800" dirty="0"/>
            </a:p>
            <a:p>
              <a:r>
                <a:rPr lang="en-US" altLang="ko-KR" sz="800" dirty="0" smtClean="0"/>
                <a:t>Entities external </a:t>
              </a:r>
            </a:p>
            <a:p>
              <a:r>
                <a:rPr lang="en-US" altLang="ko-KR" sz="800" dirty="0" smtClean="0"/>
                <a:t>to MobAR Enabler</a:t>
              </a:r>
            </a:p>
            <a:p>
              <a:endParaRPr lang="en-US" altLang="ko-KR" sz="800" dirty="0"/>
            </a:p>
            <a:p>
              <a:r>
                <a:rPr lang="en-US" altLang="ko-KR" sz="800" dirty="0" smtClean="0"/>
                <a:t>Interface specified by this Enabler</a:t>
              </a:r>
            </a:p>
            <a:p>
              <a:endParaRPr lang="en-US" altLang="ko-KR" sz="800" dirty="0"/>
            </a:p>
            <a:p>
              <a:r>
                <a:rPr lang="en-US" altLang="ko-KR" sz="800" dirty="0" smtClean="0"/>
                <a:t>Internal data flow</a:t>
              </a:r>
            </a:p>
            <a:p>
              <a:endParaRPr lang="en-US" altLang="ko-KR" sz="800" dirty="0"/>
            </a:p>
          </p:txBody>
        </p:sp>
        <p:sp>
          <p:nvSpPr>
            <p:cNvPr id="82" name="TextBox 81"/>
            <p:cNvSpPr txBox="1"/>
            <p:nvPr/>
          </p:nvSpPr>
          <p:spPr>
            <a:xfrm>
              <a:off x="185737" y="4273550"/>
              <a:ext cx="819455" cy="286232"/>
            </a:xfrm>
            <a:prstGeom prst="rect">
              <a:avLst/>
            </a:prstGeom>
            <a:noFill/>
          </p:spPr>
          <p:txBody>
            <a:bodyPr wrap="none" rtlCol="0">
              <a:spAutoFit/>
            </a:bodyPr>
            <a:lstStyle/>
            <a:p>
              <a:r>
                <a:rPr lang="en-US" altLang="ko-KR" sz="1400" b="1" dirty="0" smtClean="0"/>
                <a:t>Legend</a:t>
              </a:r>
              <a:endParaRPr lang="ko-KR" altLang="en-US" sz="1400" b="1" dirty="0"/>
            </a:p>
          </p:txBody>
        </p:sp>
        <p:sp>
          <p:nvSpPr>
            <p:cNvPr id="83" name="직사각형 55"/>
            <p:cNvSpPr/>
            <p:nvPr/>
          </p:nvSpPr>
          <p:spPr bwMode="auto">
            <a:xfrm>
              <a:off x="109537" y="4663682"/>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84" name="직사각형 56"/>
            <p:cNvSpPr/>
            <p:nvPr/>
          </p:nvSpPr>
          <p:spPr bwMode="auto">
            <a:xfrm>
              <a:off x="109537" y="50355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85" name="직선 화살표 연결선 57"/>
            <p:cNvCxnSpPr/>
            <p:nvPr/>
          </p:nvCxnSpPr>
          <p:spPr bwMode="auto">
            <a:xfrm>
              <a:off x="169069" y="54927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9" name="直接箭头连接符 98"/>
            <p:cNvCxnSpPr/>
            <p:nvPr/>
          </p:nvCxnSpPr>
          <p:spPr bwMode="auto">
            <a:xfrm>
              <a:off x="185737" y="5712218"/>
              <a:ext cx="432000" cy="1588"/>
            </a:xfrm>
            <a:prstGeom prst="straightConnector1">
              <a:avLst/>
            </a:prstGeom>
            <a:ln>
              <a:prstDash val="dash"/>
              <a:headEnd type="none" w="med" len="med"/>
              <a:tailEnd type="arrow"/>
            </a:ln>
          </p:spPr>
          <p:style>
            <a:lnRef idx="1">
              <a:schemeClr val="dk1"/>
            </a:lnRef>
            <a:fillRef idx="0">
              <a:schemeClr val="dk1"/>
            </a:fillRef>
            <a:effectRef idx="0">
              <a:schemeClr val="dk1"/>
            </a:effectRef>
            <a:fontRef idx="minor">
              <a:schemeClr val="tx1"/>
            </a:fontRef>
          </p:style>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 related sub-functions  to develop MobAR Server component</a:t>
            </a:r>
            <a:endParaRPr lang="ko-KR"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10325</TotalTime>
  <Pages>15</Pages>
  <Words>799</Words>
  <Application>Microsoft Office PowerPoint</Application>
  <PresentationFormat>自定义</PresentationFormat>
  <Paragraphs>138</Paragraphs>
  <Slides>6</Slides>
  <Notes>2</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OMA Template</vt:lpstr>
      <vt:lpstr>OMA-CD-MobAR-2011-0016 INP_Analysis_on_MobAR_Server_Component  Analysis on MobAR Server Component</vt:lpstr>
      <vt:lpstr>Objective</vt:lpstr>
      <vt:lpstr>AR Target Search</vt:lpstr>
      <vt:lpstr>AR Content Selection &amp; Retrieval</vt:lpstr>
      <vt:lpstr>Proposed Sub-functions for MobAR Server</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489</cp:revision>
  <cp:lastPrinted>1999-04-27T06:51:51Z</cp:lastPrinted>
  <dcterms:created xsi:type="dcterms:W3CDTF">2010-11-16T22:42:10Z</dcterms:created>
  <dcterms:modified xsi:type="dcterms:W3CDTF">2011-06-24T14:11:16Z</dcterms:modified>
</cp:coreProperties>
</file>