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9" r:id="rId1"/>
  </p:sldMasterIdLst>
  <p:notesMasterIdLst>
    <p:notesMasterId r:id="rId21"/>
  </p:notesMasterIdLst>
  <p:handoutMasterIdLst>
    <p:handoutMasterId r:id="rId22"/>
  </p:handoutMasterIdLst>
  <p:sldIdLst>
    <p:sldId id="293" r:id="rId2"/>
    <p:sldId id="356" r:id="rId3"/>
    <p:sldId id="358" r:id="rId4"/>
    <p:sldId id="369" r:id="rId5"/>
    <p:sldId id="368" r:id="rId6"/>
    <p:sldId id="360" r:id="rId7"/>
    <p:sldId id="361" r:id="rId8"/>
    <p:sldId id="362" r:id="rId9"/>
    <p:sldId id="363" r:id="rId10"/>
    <p:sldId id="370" r:id="rId11"/>
    <p:sldId id="364" r:id="rId12"/>
    <p:sldId id="367" r:id="rId13"/>
    <p:sldId id="365" r:id="rId14"/>
    <p:sldId id="371" r:id="rId15"/>
    <p:sldId id="372" r:id="rId16"/>
    <p:sldId id="373" r:id="rId17"/>
    <p:sldId id="375" r:id="rId18"/>
    <p:sldId id="376" r:id="rId19"/>
    <p:sldId id="351" r:id="rId20"/>
  </p:sldIdLst>
  <p:sldSz cx="9363075" cy="7023100"/>
  <p:notesSz cx="6858000" cy="9180513"/>
  <p:kinsoku lang="ko-KR"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ＭＳ Ｐゴシック" pitchFamily="34" charset="-128"/>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ＭＳ Ｐゴシック" pitchFamily="34" charset="-128"/>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ＭＳ Ｐゴシック" pitchFamily="34" charset="-128"/>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ＭＳ Ｐゴシック" pitchFamily="34" charset="-128"/>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ＭＳ Ｐゴシック" pitchFamily="34" charset="-128"/>
        <a:cs typeface="+mn-cs"/>
      </a:defRPr>
    </a:lvl5pPr>
    <a:lvl6pPr marL="2286000" algn="l" defTabSz="914400" rtl="0" eaLnBrk="1" latinLnBrk="1" hangingPunct="1">
      <a:defRPr sz="2000" kern="1200">
        <a:solidFill>
          <a:schemeClr val="tx1"/>
        </a:solidFill>
        <a:latin typeface="Arial" charset="0"/>
        <a:ea typeface="ＭＳ Ｐゴシック" pitchFamily="34" charset="-128"/>
        <a:cs typeface="+mn-cs"/>
      </a:defRPr>
    </a:lvl6pPr>
    <a:lvl7pPr marL="2743200" algn="l" defTabSz="914400" rtl="0" eaLnBrk="1" latinLnBrk="1" hangingPunct="1">
      <a:defRPr sz="2000" kern="1200">
        <a:solidFill>
          <a:schemeClr val="tx1"/>
        </a:solidFill>
        <a:latin typeface="Arial" charset="0"/>
        <a:ea typeface="ＭＳ Ｐゴシック" pitchFamily="34" charset="-128"/>
        <a:cs typeface="+mn-cs"/>
      </a:defRPr>
    </a:lvl7pPr>
    <a:lvl8pPr marL="3200400" algn="l" defTabSz="914400" rtl="0" eaLnBrk="1" latinLnBrk="1" hangingPunct="1">
      <a:defRPr sz="2000" kern="1200">
        <a:solidFill>
          <a:schemeClr val="tx1"/>
        </a:solidFill>
        <a:latin typeface="Arial" charset="0"/>
        <a:ea typeface="ＭＳ Ｐゴシック" pitchFamily="34" charset="-128"/>
        <a:cs typeface="+mn-cs"/>
      </a:defRPr>
    </a:lvl8pPr>
    <a:lvl9pPr marL="3657600" algn="l" defTabSz="914400" rtl="0" eaLnBrk="1" latinLnBrk="1" hangingPunct="1">
      <a:defRPr sz="2000" kern="1200">
        <a:solidFill>
          <a:schemeClr val="tx1"/>
        </a:solidFill>
        <a:latin typeface="Arial" charset="0"/>
        <a:ea typeface="ＭＳ Ｐゴシック"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15" autoAdjust="0"/>
    <p:restoredTop sz="99281" autoAdjust="0"/>
  </p:normalViewPr>
  <p:slideViewPr>
    <p:cSldViewPr>
      <p:cViewPr>
        <p:scale>
          <a:sx n="100" d="100"/>
          <a:sy n="100" d="100"/>
        </p:scale>
        <p:origin x="-384" y="18"/>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502992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3"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706565331"/>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ＭＳ Ｐゴシック" charset="-128"/>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33815480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1132755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7719005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5042604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3373223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6641570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1152452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13467858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85178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4508901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734033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pPr>
              <a:defRPr/>
            </a:pPr>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p:spPr>
        <p:txBody>
          <a:bodyPr/>
          <a:lstStyle/>
          <a:p>
            <a:pPr>
              <a:defRPr/>
            </a:pPr>
            <a:endParaRPr lang="en-US">
              <a:ea typeface="ＭＳ Ｐゴシック" charset="-128"/>
            </a:endParaRPr>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a:defRPr/>
            </a:pPr>
            <a:endParaRPr lang="en-GB"/>
          </a:p>
        </p:txBody>
      </p:sp>
      <p:sp>
        <p:nvSpPr>
          <p:cNvPr id="186385" name="Rectangle 17"/>
          <p:cNvSpPr>
            <a:spLocks noChangeArrowheads="1"/>
          </p:cNvSpPr>
          <p:nvPr userDrawn="1"/>
        </p:nvSpPr>
        <p:spPr bwMode="auto">
          <a:xfrm>
            <a:off x="0" y="6629400"/>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defRPr/>
            </a:pPr>
            <a:r>
              <a:rPr lang="en-GB" sz="1000" b="1">
                <a:cs typeface="Times New Roman" pitchFamily="18" charset="0"/>
              </a:rPr>
              <a:t>© 2011 Open Mobile Alliance Ltd.  All Rights Reserved.</a:t>
            </a:r>
            <a:endParaRPr lang="en-US" altLang="ko-KR" sz="1000" b="1">
              <a:cs typeface="Times New Roman" pitchFamily="18" charset="0"/>
            </a:endParaRPr>
          </a:p>
          <a:p>
            <a:pPr defTabSz="403225">
              <a:tabLst>
                <a:tab pos="5372100" algn="ctr"/>
                <a:tab pos="9182100" algn="r"/>
              </a:tabLst>
              <a:defRPr/>
            </a:pPr>
            <a:r>
              <a:rPr lang="en-US" altLang="ko-KR" sz="900" b="1">
                <a:latin typeface="Arial Narrow" pitchFamily="34" charset="0"/>
                <a:cs typeface="Times New Roman" pitchFamily="18" charset="0"/>
              </a:rPr>
              <a:t>Used with the permission of the Open Mobile Alliance Ltd. under the terms as stated in this document.</a:t>
            </a:r>
            <a:endParaRPr lang="en-US" altLang="ko-KR" sz="900" b="1">
              <a:solidFill>
                <a:srgbClr val="999999"/>
              </a:solidFill>
              <a:latin typeface="Arial Narrow" pitchFamily="34" charset="0"/>
              <a:cs typeface="Times New Roman" pitchFamily="18" charset="0"/>
            </a:endParaRPr>
          </a:p>
        </p:txBody>
      </p:sp>
      <p:sp>
        <p:nvSpPr>
          <p:cNvPr id="186386" name="Rectangle 18"/>
          <p:cNvSpPr>
            <a:spLocks noChangeArrowheads="1"/>
          </p:cNvSpPr>
          <p:nvPr userDrawn="1"/>
        </p:nvSpPr>
        <p:spPr bwMode="auto">
          <a:xfrm>
            <a:off x="4724400" y="6629400"/>
            <a:ext cx="3538538" cy="339725"/>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US" sz="1800" b="1" dirty="0" smtClean="0">
                <a:latin typeface="Arial Narrow" charset="0"/>
                <a:ea typeface="ＭＳ Ｐゴシック" charset="-128"/>
              </a:rPr>
              <a:t>OMA-CD-MobAR-2011-0028</a:t>
            </a:r>
            <a:endParaRPr lang="en-US" sz="1800" b="1" dirty="0">
              <a:latin typeface="Arial Narrow" charset="0"/>
              <a:ea typeface="ＭＳ Ｐゴシック" charset="-128"/>
            </a:endParaRPr>
          </a:p>
        </p:txBody>
      </p:sp>
      <p:sp>
        <p:nvSpPr>
          <p:cNvPr id="186387" name="Rectangle 19"/>
          <p:cNvSpPr>
            <a:spLocks noChangeArrowheads="1"/>
          </p:cNvSpPr>
          <p:nvPr userDrawn="1"/>
        </p:nvSpPr>
        <p:spPr bwMode="auto">
          <a:xfrm>
            <a:off x="8001000" y="6629400"/>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defRPr/>
            </a:pPr>
            <a:r>
              <a:rPr lang="en-US" altLang="ko-KR" sz="1800" b="1">
                <a:latin typeface="Arial Narrow" pitchFamily="34" charset="0"/>
              </a:rPr>
              <a:t>Slide #</a:t>
            </a:r>
            <a:fld id="{DE37B59C-AF4C-4804-AEC8-9735A4498681}" type="slidenum">
              <a:rPr lang="en-US" altLang="ko-KR" sz="1800" b="1">
                <a:latin typeface="Arial Narrow" pitchFamily="34" charset="0"/>
              </a:rPr>
              <a:pPr algn="r" defTabSz="403225">
                <a:tabLst>
                  <a:tab pos="5372100" algn="ctr"/>
                  <a:tab pos="9182100" algn="r"/>
                </a:tabLst>
                <a:defRPr/>
              </a:pPr>
              <a:t>‹#›</a:t>
            </a:fld>
            <a:r>
              <a:rPr lang="en-US" altLang="ko-KR" sz="1800" b="1">
                <a:latin typeface="Arial Narrow" pitchFamily="34" charset="0"/>
              </a:rPr>
              <a:t/>
            </a:r>
            <a:br>
              <a:rPr lang="en-US" altLang="ko-KR" sz="1800" b="1">
                <a:latin typeface="Arial Narrow" pitchFamily="34" charset="0"/>
              </a:rPr>
            </a:br>
            <a:r>
              <a:rPr lang="en-US" altLang="ko-KR" sz="500">
                <a:solidFill>
                  <a:srgbClr val="999999"/>
                </a:solidFill>
              </a:rPr>
              <a:t>[OMA-Template-SlideDeck-2011-01-01-I]</a:t>
            </a:r>
            <a:endParaRPr lang="en-US" altLang="ko-KR" sz="1800" b="1">
              <a:latin typeface="Arial Narrow"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ko-KR"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ko-KR" smtClean="0"/>
              <a:t>1st Level Bullet</a:t>
            </a:r>
          </a:p>
          <a:p>
            <a:pPr lvl="1"/>
            <a:r>
              <a:rPr lang="en-US" altLang="ko-KR" smtClean="0"/>
              <a:t>2nd Level Bullet</a:t>
            </a:r>
          </a:p>
          <a:p>
            <a:pPr lvl="2"/>
            <a:r>
              <a:rPr lang="en-US" altLang="ko-KR" smtClean="0"/>
              <a:t>3rd Level Bullet</a:t>
            </a:r>
          </a:p>
          <a:p>
            <a:pPr lvl="3"/>
            <a:r>
              <a:rPr lang="en-US" altLang="ko-KR" smtClean="0"/>
              <a:t>4th Level Bullet</a:t>
            </a:r>
          </a:p>
          <a:p>
            <a:pPr lvl="4"/>
            <a:r>
              <a:rPr lang="en-US" altLang="ko-KR"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hdr="0" ftr="0" dt="0"/>
  <p:txStyles>
    <p:titleStyle>
      <a:lvl1pPr algn="ctr" defTabSz="762000" rtl="0" eaLnBrk="0" fontAlgn="base" hangingPunct="0">
        <a:lnSpc>
          <a:spcPct val="90000"/>
        </a:lnSpc>
        <a:spcBef>
          <a:spcPct val="0"/>
        </a:spcBef>
        <a:spcAft>
          <a:spcPct val="0"/>
        </a:spcAft>
        <a:defRPr sz="3200" b="1">
          <a:solidFill>
            <a:schemeClr val="tx1"/>
          </a:solidFill>
          <a:latin typeface="+mj-lt"/>
          <a:ea typeface="ＭＳ Ｐゴシック" charset="-128"/>
          <a:cs typeface="ＭＳ Ｐゴシック" charset="-128"/>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ea typeface="ＭＳ Ｐゴシック" charset="-128"/>
          <a:cs typeface="ＭＳ Ｐゴシック" charset="-128"/>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ea typeface="ＭＳ Ｐゴシック" charset="-128"/>
          <a:cs typeface="ＭＳ Ｐゴシック" charset="-128"/>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ea typeface="ＭＳ Ｐゴシック" charset="-128"/>
          <a:cs typeface="ＭＳ Ｐゴシック" charset="-128"/>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ea typeface="ＭＳ Ｐゴシック" charset="-128"/>
          <a:cs typeface="ＭＳ Ｐゴシック" charset="-128"/>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ＭＳ Ｐゴシック" charset="-128"/>
          <a:cs typeface="ＭＳ Ｐゴシック" charset="-128"/>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ea typeface="ＭＳ Ｐゴシック" charset="-128"/>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ea typeface="ＭＳ Ｐゴシック" charset="-128"/>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ea typeface="ＭＳ Ｐゴシック" charset="-128"/>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ea typeface="ＭＳ Ｐゴシック" charset="-128"/>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hollobit@etri.re.kr" TargetMode="External"/><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p>
            <a:pPr defTabSz="762000">
              <a:lnSpc>
                <a:spcPct val="95000"/>
              </a:lnSpc>
              <a:spcAft>
                <a:spcPct val="35000"/>
              </a:spcAft>
              <a:tabLst>
                <a:tab pos="1827213" algn="r"/>
                <a:tab pos="1939925" algn="l"/>
              </a:tabLst>
            </a:pPr>
            <a:r>
              <a:rPr lang="en-US" altLang="ko-KR" b="1" dirty="0">
                <a:latin typeface="Tahoma" pitchFamily="34" charset="0"/>
              </a:rPr>
              <a:t>	Submitted To:	CD-</a:t>
            </a:r>
            <a:r>
              <a:rPr lang="en-US" altLang="ko-KR" b="1" dirty="0" err="1">
                <a:latin typeface="Tahoma" pitchFamily="34" charset="0"/>
              </a:rPr>
              <a:t>MobAR</a:t>
            </a:r>
            <a:r>
              <a:rPr lang="en-US" altLang="ko-KR" b="1" dirty="0">
                <a:latin typeface="Tahoma" pitchFamily="34" charset="0"/>
              </a:rPr>
              <a:t>, </a:t>
            </a:r>
            <a:r>
              <a:rPr lang="en-US" altLang="ko-KR" b="1" dirty="0" smtClean="0">
                <a:latin typeface="Tahoma" pitchFamily="34" charset="0"/>
              </a:rPr>
              <a:t>Budapest</a:t>
            </a:r>
            <a:endParaRPr lang="en-US" altLang="ko-KR" b="1" dirty="0">
              <a:latin typeface="Tahoma" pitchFamily="34" charset="0"/>
            </a:endParaRPr>
          </a:p>
          <a:p>
            <a:pPr defTabSz="762000">
              <a:lnSpc>
                <a:spcPct val="95000"/>
              </a:lnSpc>
              <a:spcAft>
                <a:spcPct val="35000"/>
              </a:spcAft>
              <a:tabLst>
                <a:tab pos="1827213" algn="r"/>
                <a:tab pos="1939925" algn="l"/>
              </a:tabLst>
            </a:pPr>
            <a:r>
              <a:rPr lang="en-US" altLang="ko-KR" b="1" dirty="0">
                <a:latin typeface="Tahoma" pitchFamily="34" charset="0"/>
              </a:rPr>
              <a:t>	Date:	</a:t>
            </a:r>
            <a:r>
              <a:rPr lang="en-US" altLang="ko-KR" b="1" dirty="0" smtClean="0">
                <a:latin typeface="Tahoma" pitchFamily="34" charset="0"/>
              </a:rPr>
              <a:t>30 June </a:t>
            </a:r>
            <a:r>
              <a:rPr lang="en-US" altLang="ko-KR" b="1" dirty="0">
                <a:latin typeface="Tahoma" pitchFamily="34" charset="0"/>
              </a:rPr>
              <a:t>2011</a:t>
            </a:r>
          </a:p>
          <a:p>
            <a:pPr defTabSz="762000">
              <a:lnSpc>
                <a:spcPct val="95000"/>
              </a:lnSpc>
              <a:spcAft>
                <a:spcPct val="35000"/>
              </a:spcAft>
              <a:tabLst>
                <a:tab pos="1827213" algn="r"/>
                <a:tab pos="1939925" algn="l"/>
              </a:tabLst>
            </a:pPr>
            <a:r>
              <a:rPr lang="en-US" altLang="ko-KR" b="1" dirty="0">
                <a:latin typeface="Tahoma" pitchFamily="34" charset="0"/>
              </a:rPr>
              <a:t>	Availability:	      Public            OMA Confidential</a:t>
            </a:r>
          </a:p>
          <a:p>
            <a:pPr defTabSz="762000">
              <a:lnSpc>
                <a:spcPct val="95000"/>
              </a:lnSpc>
              <a:spcAft>
                <a:spcPct val="35000"/>
              </a:spcAft>
              <a:tabLst>
                <a:tab pos="1827213" algn="r"/>
                <a:tab pos="1939925" algn="l"/>
              </a:tabLst>
            </a:pPr>
            <a:r>
              <a:rPr lang="en-US" altLang="ko-KR" b="1" dirty="0">
                <a:latin typeface="Tahoma" pitchFamily="34" charset="0"/>
              </a:rPr>
              <a:t>	Contact:	</a:t>
            </a:r>
            <a:r>
              <a:rPr lang="en-US" altLang="ko-KR" b="1" dirty="0" err="1">
                <a:latin typeface="Tahoma" pitchFamily="34" charset="0"/>
              </a:rPr>
              <a:t>Jonghong</a:t>
            </a:r>
            <a:r>
              <a:rPr lang="en-US" altLang="ko-KR" b="1" dirty="0">
                <a:latin typeface="Tahoma" pitchFamily="34" charset="0"/>
              </a:rPr>
              <a:t> </a:t>
            </a:r>
            <a:r>
              <a:rPr lang="en-US" altLang="ko-KR" b="1" dirty="0" err="1">
                <a:latin typeface="Tahoma" pitchFamily="34" charset="0"/>
              </a:rPr>
              <a:t>Jeon</a:t>
            </a:r>
            <a:r>
              <a:rPr lang="en-US" altLang="ko-KR" b="1" dirty="0">
                <a:latin typeface="Tahoma" pitchFamily="34" charset="0"/>
              </a:rPr>
              <a:t>, </a:t>
            </a:r>
            <a:r>
              <a:rPr lang="en-US" altLang="ko-KR" b="1" dirty="0">
                <a:latin typeface="Tahoma" pitchFamily="34" charset="0"/>
                <a:hlinkClick r:id="rId3"/>
              </a:rPr>
              <a:t>hollobit@etri.re.kr</a:t>
            </a:r>
            <a:r>
              <a:rPr lang="en-US" altLang="ko-KR" b="1" dirty="0">
                <a:latin typeface="Tahoma" pitchFamily="34" charset="0"/>
              </a:rPr>
              <a:t> </a:t>
            </a:r>
          </a:p>
          <a:p>
            <a:pPr defTabSz="762000">
              <a:lnSpc>
                <a:spcPct val="95000"/>
              </a:lnSpc>
              <a:spcAft>
                <a:spcPct val="35000"/>
              </a:spcAft>
              <a:tabLst>
                <a:tab pos="1827213" algn="r"/>
                <a:tab pos="1939925" algn="l"/>
              </a:tabLst>
            </a:pPr>
            <a:r>
              <a:rPr lang="en-US" altLang="ko-KR" b="1" dirty="0">
                <a:latin typeface="Tahoma" pitchFamily="34" charset="0"/>
              </a:rPr>
              <a:t>	Source:	 ETRI</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altLang="ko-KR" sz="2000" dirty="0" smtClean="0">
                <a:ea typeface="ＭＳ Ｐゴシック" pitchFamily="34" charset="-128"/>
              </a:rPr>
              <a:t>OMA-CD-MobAR-2011-0029-INP_New_Logical_Functionalities</a:t>
            </a:r>
            <a:r>
              <a:rPr lang="en-US" altLang="ko-KR" sz="2000" dirty="0" smtClean="0">
                <a:ea typeface="ＭＳ Ｐゴシック" pitchFamily="34" charset="-128"/>
              </a:rPr>
              <a:t/>
            </a:r>
            <a:br>
              <a:rPr lang="en-US" altLang="ko-KR" sz="2000" dirty="0" smtClean="0">
                <a:ea typeface="ＭＳ Ｐゴシック" pitchFamily="34" charset="-128"/>
              </a:rPr>
            </a:br>
            <a:r>
              <a:rPr lang="en-US" altLang="ko-KR" sz="1400" dirty="0" smtClean="0">
                <a:ea typeface="ＭＳ Ｐゴシック" pitchFamily="34" charset="-128"/>
              </a:rPr>
              <a:t/>
            </a:r>
            <a:br>
              <a:rPr lang="en-US" altLang="ko-KR" sz="1400" dirty="0" smtClean="0">
                <a:ea typeface="ＭＳ Ｐゴシック" pitchFamily="34" charset="-128"/>
              </a:rPr>
            </a:br>
            <a:r>
              <a:rPr lang="en-US" altLang="ko-KR" dirty="0" smtClean="0">
                <a:ea typeface="ＭＳ Ｐゴシック" pitchFamily="34" charset="-128"/>
              </a:rPr>
              <a:t>Logical Functionalities</a:t>
            </a:r>
            <a:endParaRPr lang="en-US" altLang="ko-KR" sz="1800" dirty="0" smtClean="0">
              <a:ea typeface="ＭＳ Ｐゴシック" pitchFamily="34" charset="-128"/>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ea typeface="ＭＳ Ｐゴシック" pitchFamily="34" charset="-128"/>
              </a:defRPr>
            </a:lvl1pPr>
            <a:lvl2pPr marL="742950" indent="-285750" defTabSz="762000">
              <a:defRPr sz="2000">
                <a:solidFill>
                  <a:schemeClr val="tx1"/>
                </a:solidFill>
                <a:latin typeface="Arial" charset="0"/>
                <a:ea typeface="ＭＳ Ｐゴシック" pitchFamily="34" charset="-128"/>
              </a:defRPr>
            </a:lvl2pPr>
            <a:lvl3pPr marL="1143000" indent="-228600" defTabSz="762000">
              <a:defRPr sz="2000">
                <a:solidFill>
                  <a:schemeClr val="tx1"/>
                </a:solidFill>
                <a:latin typeface="Arial" charset="0"/>
                <a:ea typeface="ＭＳ Ｐゴシック" pitchFamily="34" charset="-128"/>
              </a:defRPr>
            </a:lvl3pPr>
            <a:lvl4pPr marL="1600200" indent="-228600" defTabSz="762000">
              <a:defRPr sz="2000">
                <a:solidFill>
                  <a:schemeClr val="tx1"/>
                </a:solidFill>
                <a:latin typeface="Arial" charset="0"/>
                <a:ea typeface="ＭＳ Ｐゴシック" pitchFamily="34" charset="-128"/>
              </a:defRPr>
            </a:lvl4pPr>
            <a:lvl5pPr marL="2057400" indent="-228600" defTabSz="762000">
              <a:defRPr sz="2000">
                <a:solidFill>
                  <a:schemeClr val="tx1"/>
                </a:solidFill>
                <a:latin typeface="Arial" charset="0"/>
                <a:ea typeface="ＭＳ Ｐゴシック" pitchFamily="34" charset="-128"/>
              </a:defRPr>
            </a:lvl5pPr>
            <a:lvl6pPr marL="25146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6pPr>
            <a:lvl7pPr marL="29718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7pPr>
            <a:lvl8pPr marL="34290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8pPr>
            <a:lvl9pPr marL="38862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9pPr>
          </a:lstStyle>
          <a:p>
            <a:pPr algn="ctr">
              <a:spcBef>
                <a:spcPct val="50000"/>
              </a:spcBef>
            </a:pPr>
            <a:r>
              <a:rPr lang="en-US" altLang="ko-KR" sz="1800" b="1">
                <a:solidFill>
                  <a:srgbClr val="800000"/>
                </a:solidFill>
                <a:latin typeface="Tahoma" pitchFamily="34" charset="0"/>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ea typeface="ＭＳ Ｐゴシック" pitchFamily="34" charset="-128"/>
              </a:defRPr>
            </a:lvl1pPr>
            <a:lvl2pPr marL="742950" indent="-285750" defTabSz="762000">
              <a:defRPr sz="2000">
                <a:solidFill>
                  <a:schemeClr val="tx1"/>
                </a:solidFill>
                <a:latin typeface="Arial" charset="0"/>
                <a:ea typeface="ＭＳ Ｐゴシック" pitchFamily="34" charset="-128"/>
              </a:defRPr>
            </a:lvl2pPr>
            <a:lvl3pPr marL="1143000" indent="-228600" defTabSz="762000">
              <a:defRPr sz="2000">
                <a:solidFill>
                  <a:schemeClr val="tx1"/>
                </a:solidFill>
                <a:latin typeface="Arial" charset="0"/>
                <a:ea typeface="ＭＳ Ｐゴシック" pitchFamily="34" charset="-128"/>
              </a:defRPr>
            </a:lvl3pPr>
            <a:lvl4pPr marL="1600200" indent="-228600" defTabSz="762000">
              <a:defRPr sz="2000">
                <a:solidFill>
                  <a:schemeClr val="tx1"/>
                </a:solidFill>
                <a:latin typeface="Arial" charset="0"/>
                <a:ea typeface="ＭＳ Ｐゴシック" pitchFamily="34" charset="-128"/>
              </a:defRPr>
            </a:lvl4pPr>
            <a:lvl5pPr marL="2057400" indent="-228600" defTabSz="762000">
              <a:defRPr sz="2000">
                <a:solidFill>
                  <a:schemeClr val="tx1"/>
                </a:solidFill>
                <a:latin typeface="Arial" charset="0"/>
                <a:ea typeface="ＭＳ Ｐゴシック" pitchFamily="34" charset="-128"/>
              </a:defRPr>
            </a:lvl5pPr>
            <a:lvl6pPr marL="25146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6pPr>
            <a:lvl7pPr marL="29718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7pPr>
            <a:lvl8pPr marL="34290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8pPr>
            <a:lvl9pPr marL="38862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9pPr>
          </a:lstStyle>
          <a:p>
            <a:pPr algn="ctr">
              <a:spcBef>
                <a:spcPct val="50000"/>
              </a:spcBef>
            </a:pPr>
            <a:endParaRPr lang="en-GB" altLang="ko-KR" sz="1800" b="1">
              <a:solidFill>
                <a:srgbClr val="800000"/>
              </a:solidFill>
              <a:latin typeface="Tahoma" pitchFamily="34" charset="0"/>
            </a:endParaRPr>
          </a:p>
        </p:txBody>
      </p:sp>
      <p:sp>
        <p:nvSpPr>
          <p:cNvPr id="2055"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ea typeface="ＭＳ Ｐゴシック" pitchFamily="34" charset="-128"/>
              </a:defRPr>
            </a:lvl1pPr>
            <a:lvl2pPr marL="742950" indent="-285750" defTabSz="762000">
              <a:defRPr sz="2000">
                <a:solidFill>
                  <a:schemeClr val="tx1"/>
                </a:solidFill>
                <a:latin typeface="Arial" charset="0"/>
                <a:ea typeface="ＭＳ Ｐゴシック" pitchFamily="34" charset="-128"/>
              </a:defRPr>
            </a:lvl2pPr>
            <a:lvl3pPr marL="1143000" indent="-228600" defTabSz="762000">
              <a:defRPr sz="2000">
                <a:solidFill>
                  <a:schemeClr val="tx1"/>
                </a:solidFill>
                <a:latin typeface="Arial" charset="0"/>
                <a:ea typeface="ＭＳ Ｐゴシック" pitchFamily="34" charset="-128"/>
              </a:defRPr>
            </a:lvl3pPr>
            <a:lvl4pPr marL="1600200" indent="-228600" defTabSz="762000">
              <a:defRPr sz="2000">
                <a:solidFill>
                  <a:schemeClr val="tx1"/>
                </a:solidFill>
                <a:latin typeface="Arial" charset="0"/>
                <a:ea typeface="ＭＳ Ｐゴシック" pitchFamily="34" charset="-128"/>
              </a:defRPr>
            </a:lvl4pPr>
            <a:lvl5pPr marL="2057400" indent="-228600" defTabSz="762000">
              <a:defRPr sz="2000">
                <a:solidFill>
                  <a:schemeClr val="tx1"/>
                </a:solidFill>
                <a:latin typeface="Arial" charset="0"/>
                <a:ea typeface="ＭＳ Ｐゴシック" pitchFamily="34" charset="-128"/>
              </a:defRPr>
            </a:lvl5pPr>
            <a:lvl6pPr marL="25146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6pPr>
            <a:lvl7pPr marL="29718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7pPr>
            <a:lvl8pPr marL="34290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8pPr>
            <a:lvl9pPr marL="38862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9pPr>
          </a:lstStyle>
          <a:p>
            <a:pPr>
              <a:spcBef>
                <a:spcPct val="35000"/>
              </a:spcBef>
            </a:pPr>
            <a:r>
              <a:rPr lang="en-US" altLang="ko-KR" sz="900">
                <a:cs typeface="Times New Roman" pitchFamily="18" charset="0"/>
              </a:rPr>
              <a:t>USE OF THIS DOCUMENT BY NON-OMA MEMBERS IS SUBJECT TO ALL OF THE TERMS AND CONDITIONS OF THE USE AGREEMENT (located at </a:t>
            </a:r>
            <a:r>
              <a:rPr lang="en-US" altLang="ko-KR" sz="900">
                <a:cs typeface="Times New Roman" pitchFamily="18" charset="0"/>
                <a:hlinkClick r:id="rId4"/>
              </a:rPr>
              <a:t>http://www.openmobilealliance.org/UseAgreement.html</a:t>
            </a:r>
            <a:r>
              <a:rPr lang="en-US" altLang="ko-KR" sz="900">
                <a:cs typeface="Times New Roman" pitchFamily="18" charset="0"/>
              </a:rPr>
              <a:t>) AND IF YOU HAVE NOT AGREED TO THE TERMS OF THE USE AGREEMENT, YOU DO NOT HAVE THE RIGHT TO USE, COPY OR DISTRIBUTE THIS DOCUMENT.</a:t>
            </a:r>
          </a:p>
          <a:p>
            <a:pPr>
              <a:spcBef>
                <a:spcPct val="35000"/>
              </a:spcBef>
            </a:pPr>
            <a:r>
              <a:rPr lang="en-US" altLang="ko-KR" sz="900">
                <a:cs typeface="Times New Roman" pitchFamily="18" charset="0"/>
              </a:rPr>
              <a:t>THIS DOCUMENT IS PROVIDED ON AN "AS IS" "AS AVAILABLE" AND "WITH ALL FAULTS" BASIS.</a:t>
            </a:r>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ea typeface="ＭＳ Ｐゴシック" pitchFamily="34" charset="-128"/>
              </a:defRPr>
            </a:lvl1pPr>
            <a:lvl2pPr marL="742950" indent="-285750" defTabSz="762000">
              <a:defRPr sz="2000">
                <a:solidFill>
                  <a:schemeClr val="tx1"/>
                </a:solidFill>
                <a:latin typeface="Arial" charset="0"/>
                <a:ea typeface="ＭＳ Ｐゴシック" pitchFamily="34" charset="-128"/>
              </a:defRPr>
            </a:lvl2pPr>
            <a:lvl3pPr marL="1143000" indent="-228600" defTabSz="762000">
              <a:defRPr sz="2000">
                <a:solidFill>
                  <a:schemeClr val="tx1"/>
                </a:solidFill>
                <a:latin typeface="Arial" charset="0"/>
                <a:ea typeface="ＭＳ Ｐゴシック" pitchFamily="34" charset="-128"/>
              </a:defRPr>
            </a:lvl3pPr>
            <a:lvl4pPr marL="1600200" indent="-228600" defTabSz="762000">
              <a:defRPr sz="2000">
                <a:solidFill>
                  <a:schemeClr val="tx1"/>
                </a:solidFill>
                <a:latin typeface="Arial" charset="0"/>
                <a:ea typeface="ＭＳ Ｐゴシック" pitchFamily="34" charset="-128"/>
              </a:defRPr>
            </a:lvl4pPr>
            <a:lvl5pPr marL="2057400" indent="-228600" defTabSz="762000">
              <a:defRPr sz="2000">
                <a:solidFill>
                  <a:schemeClr val="tx1"/>
                </a:solidFill>
                <a:latin typeface="Arial" charset="0"/>
                <a:ea typeface="ＭＳ Ｐゴシック" pitchFamily="34" charset="-128"/>
              </a:defRPr>
            </a:lvl5pPr>
            <a:lvl6pPr marL="25146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6pPr>
            <a:lvl7pPr marL="29718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7pPr>
            <a:lvl8pPr marL="34290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8pPr>
            <a:lvl9pPr marL="38862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9pPr>
          </a:lstStyle>
          <a:p>
            <a:pPr algn="ctr">
              <a:spcBef>
                <a:spcPct val="35000"/>
              </a:spcBef>
            </a:pPr>
            <a:r>
              <a:rPr lang="en-US" altLang="ko-KR" sz="900" b="1">
                <a:cs typeface="Times New Roman" pitchFamily="18" charset="0"/>
              </a:rPr>
              <a:t>Intellectual Property Rights</a:t>
            </a:r>
          </a:p>
          <a:p>
            <a:pPr>
              <a:spcBef>
                <a:spcPct val="35000"/>
              </a:spcBef>
            </a:pPr>
            <a:r>
              <a:rPr lang="en-US" altLang="ko-KR"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smtClean="0"/>
              <a:t>Logical Functions in MobAR Client (5/5)</a:t>
            </a:r>
            <a:endParaRPr lang="ko-KR" altLang="en-US" dirty="0"/>
          </a:p>
        </p:txBody>
      </p:sp>
      <p:sp>
        <p:nvSpPr>
          <p:cNvPr id="3" name="내용 개체 틀 2"/>
          <p:cNvSpPr>
            <a:spLocks noGrp="1"/>
          </p:cNvSpPr>
          <p:nvPr>
            <p:ph idx="1"/>
          </p:nvPr>
        </p:nvSpPr>
        <p:spPr/>
        <p:txBody>
          <a:bodyPr/>
          <a:lstStyle/>
          <a:p>
            <a:r>
              <a:rPr lang="en-GB" altLang="ko-KR" dirty="0" smtClean="0">
                <a:solidFill>
                  <a:srgbClr val="FF0000"/>
                </a:solidFill>
              </a:rPr>
              <a:t>User / Device data handling Function</a:t>
            </a:r>
            <a:endParaRPr lang="en-US" altLang="ko-KR" dirty="0" smtClean="0">
              <a:solidFill>
                <a:srgbClr val="FF0000"/>
              </a:solidFill>
            </a:endParaRPr>
          </a:p>
          <a:p>
            <a:pPr lvl="1"/>
            <a:r>
              <a:rPr lang="en-US" altLang="ko-KR" b="1" dirty="0" smtClean="0">
                <a:solidFill>
                  <a:schemeClr val="tx1"/>
                </a:solidFill>
              </a:rPr>
              <a:t>REQ 5.8 Access to Capabilities – Device &amp; Network	</a:t>
            </a:r>
          </a:p>
          <a:p>
            <a:pPr lvl="2"/>
            <a:r>
              <a:rPr lang="en-US" altLang="ko-KR" dirty="0" smtClean="0"/>
              <a:t>The </a:t>
            </a:r>
            <a:r>
              <a:rPr lang="en-US" altLang="ko-KR" dirty="0" err="1" smtClean="0"/>
              <a:t>MobAR</a:t>
            </a:r>
            <a:r>
              <a:rPr lang="en-US" altLang="ko-KR" dirty="0" smtClean="0"/>
              <a:t> Enabler SHALL be able to access user location information in order to provide </a:t>
            </a:r>
            <a:r>
              <a:rPr lang="en-US" altLang="ko-KR" dirty="0" err="1" smtClean="0"/>
              <a:t>geolocalized</a:t>
            </a:r>
            <a:r>
              <a:rPr lang="en-US" altLang="ko-KR" dirty="0" smtClean="0"/>
              <a:t> content and information.</a:t>
            </a:r>
          </a:p>
          <a:p>
            <a:pPr lvl="2"/>
            <a:r>
              <a:rPr lang="en-US" altLang="ko-KR" dirty="0" smtClean="0"/>
              <a:t>The </a:t>
            </a:r>
            <a:r>
              <a:rPr lang="en-US" altLang="ko-KR" dirty="0" err="1" smtClean="0"/>
              <a:t>MobAR</a:t>
            </a:r>
            <a:r>
              <a:rPr lang="en-US" altLang="ko-KR" dirty="0" smtClean="0"/>
              <a:t> Client SHALL access the device capabilities to check the supported features on the device.</a:t>
            </a:r>
          </a:p>
          <a:p>
            <a:pPr lvl="2"/>
            <a:r>
              <a:rPr lang="en-US" altLang="ko-KR" dirty="0" smtClean="0"/>
              <a:t>The </a:t>
            </a:r>
            <a:r>
              <a:rPr lang="en-US" altLang="ko-KR" dirty="0" err="1" smtClean="0"/>
              <a:t>MobAR</a:t>
            </a:r>
            <a:r>
              <a:rPr lang="en-US" altLang="ko-KR" dirty="0" smtClean="0"/>
              <a:t> Client SHALL be able to access information from the supported sensors (on the device) e.g. the orientation provided by the accelerometer, gyroscope and compass. </a:t>
            </a:r>
          </a:p>
          <a:p>
            <a:pPr lvl="2"/>
            <a:endParaRPr lang="en-US" altLang="ko-KR" dirty="0" smtClean="0"/>
          </a:p>
          <a:p>
            <a:endParaRPr lang="ko-KR" altLang="en-US" dirty="0"/>
          </a:p>
        </p:txBody>
      </p:sp>
    </p:spTree>
    <p:extLst>
      <p:ext uri="{BB962C8B-B14F-4D97-AF65-F5344CB8AC3E}">
        <p14:creationId xmlns:p14="http://schemas.microsoft.com/office/powerpoint/2010/main" val="20855079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smtClean="0"/>
              <a:t>Logical Functions in MobAR Server (1/5)</a:t>
            </a:r>
            <a:endParaRPr lang="ko-KR" altLang="en-US" dirty="0"/>
          </a:p>
        </p:txBody>
      </p:sp>
      <p:sp>
        <p:nvSpPr>
          <p:cNvPr id="3" name="내용 개체 틀 2"/>
          <p:cNvSpPr>
            <a:spLocks noGrp="1"/>
          </p:cNvSpPr>
          <p:nvPr>
            <p:ph idx="1"/>
          </p:nvPr>
        </p:nvSpPr>
        <p:spPr/>
        <p:txBody>
          <a:bodyPr/>
          <a:lstStyle/>
          <a:p>
            <a:r>
              <a:rPr lang="en-US" altLang="ko-KR" sz="2400" b="1" dirty="0" smtClean="0">
                <a:solidFill>
                  <a:srgbClr val="FF0000"/>
                </a:solidFill>
              </a:rPr>
              <a:t>AR Content Selection Function (1/2)</a:t>
            </a:r>
          </a:p>
          <a:p>
            <a:pPr lvl="1"/>
            <a:r>
              <a:rPr lang="en-US" altLang="ko-KR" sz="2000" b="1" dirty="0" smtClean="0"/>
              <a:t>REQ 5.2 Personalization and Contextualization	</a:t>
            </a:r>
          </a:p>
          <a:p>
            <a:pPr lvl="2"/>
            <a:r>
              <a:rPr lang="en-US" altLang="ko-KR" sz="1800" dirty="0" smtClean="0"/>
              <a:t>The </a:t>
            </a:r>
            <a:r>
              <a:rPr lang="en-US" altLang="ko-KR" sz="1800" dirty="0" err="1" smtClean="0"/>
              <a:t>MobAR</a:t>
            </a:r>
            <a:r>
              <a:rPr lang="en-US" altLang="ko-KR" sz="1800" dirty="0" smtClean="0"/>
              <a:t> Client SHALL support retrieval of AR Content (e.g., marker) from </a:t>
            </a:r>
            <a:r>
              <a:rPr lang="en-US" altLang="ko-KR" sz="1800" dirty="0" err="1" smtClean="0"/>
              <a:t>MobAR</a:t>
            </a:r>
            <a:r>
              <a:rPr lang="en-US" altLang="ko-KR" sz="1800" dirty="0" smtClean="0"/>
              <a:t> Server, according to Personalization and Contextualization.</a:t>
            </a:r>
          </a:p>
          <a:p>
            <a:pPr lvl="2"/>
            <a:r>
              <a:rPr lang="en-US" altLang="ko-KR" sz="1800" dirty="0" smtClean="0"/>
              <a:t>The </a:t>
            </a:r>
            <a:r>
              <a:rPr lang="en-US" altLang="ko-KR" sz="1800" dirty="0" err="1" smtClean="0"/>
              <a:t>MobAR</a:t>
            </a:r>
            <a:r>
              <a:rPr lang="en-US" altLang="ko-KR" sz="1800" dirty="0" smtClean="0"/>
              <a:t> Enabler SHALL support delivery of AR Content (e.g. marker) from </a:t>
            </a:r>
            <a:r>
              <a:rPr lang="en-US" altLang="ko-KR" sz="1800" dirty="0" err="1" smtClean="0"/>
              <a:t>MobAR</a:t>
            </a:r>
            <a:r>
              <a:rPr lang="en-US" altLang="ko-KR" sz="1800" dirty="0" smtClean="0"/>
              <a:t> Server, according to Personalization and Contextualization.</a:t>
            </a:r>
          </a:p>
          <a:p>
            <a:pPr lvl="1"/>
            <a:r>
              <a:rPr lang="en-US" altLang="ko-KR" sz="2000" b="1" dirty="0" smtClean="0"/>
              <a:t>REQ 5.3 Content Management and Delivery	</a:t>
            </a:r>
          </a:p>
          <a:p>
            <a:pPr lvl="2"/>
            <a:r>
              <a:rPr lang="en-US" altLang="ko-KR" sz="1800" dirty="0" smtClean="0"/>
              <a:t>The </a:t>
            </a:r>
            <a:r>
              <a:rPr lang="en-US" altLang="ko-KR" sz="1800" dirty="0" err="1" smtClean="0"/>
              <a:t>MobAR</a:t>
            </a:r>
            <a:r>
              <a:rPr lang="en-US" altLang="ko-KR" sz="1800" dirty="0" smtClean="0"/>
              <a:t> Enabler SHALL provide mechanisms to request AR Content from AR Content Provider and filter AR Content provided to the </a:t>
            </a:r>
            <a:r>
              <a:rPr lang="en-US" altLang="ko-KR" sz="1800" dirty="0" err="1" smtClean="0"/>
              <a:t>MobAR</a:t>
            </a:r>
            <a:r>
              <a:rPr lang="en-US" altLang="ko-KR" sz="1800" dirty="0" smtClean="0"/>
              <a:t> Client based on specific criteria such as (including but not limited to):</a:t>
            </a:r>
          </a:p>
          <a:p>
            <a:pPr lvl="3"/>
            <a:r>
              <a:rPr lang="en-US" altLang="ko-KR" sz="1600" dirty="0" smtClean="0"/>
              <a:t>User location</a:t>
            </a:r>
          </a:p>
          <a:p>
            <a:pPr lvl="3"/>
            <a:r>
              <a:rPr lang="en-US" altLang="ko-KR" sz="1600" dirty="0" smtClean="0"/>
              <a:t>Personalization and Contextualization </a:t>
            </a:r>
          </a:p>
          <a:p>
            <a:pPr lvl="3"/>
            <a:r>
              <a:rPr lang="en-US" altLang="ko-KR" sz="1600" dirty="0" smtClean="0"/>
              <a:t>User settings (e.g. search radius, search categories)</a:t>
            </a:r>
          </a:p>
          <a:p>
            <a:pPr lvl="3"/>
            <a:r>
              <a:rPr lang="en-US" altLang="ko-KR" sz="1600" dirty="0" smtClean="0"/>
              <a:t>Device capabilities (e.g. screen resolution)</a:t>
            </a:r>
          </a:p>
          <a:p>
            <a:pPr lvl="3"/>
            <a:r>
              <a:rPr lang="en-US" altLang="ko-KR" sz="1600" dirty="0" smtClean="0"/>
              <a:t>AR Target characteristics (e.g. opening time, price range)</a:t>
            </a:r>
          </a:p>
          <a:p>
            <a:pPr lvl="3"/>
            <a:r>
              <a:rPr lang="en-US" altLang="ko-KR" sz="1600" dirty="0" smtClean="0"/>
              <a:t>Multimedia content (e.g. image, video, audio)</a:t>
            </a:r>
            <a:endParaRPr lang="en-US" altLang="ko-KR" sz="1600" dirty="0"/>
          </a:p>
        </p:txBody>
      </p:sp>
    </p:spTree>
    <p:extLst>
      <p:ext uri="{BB962C8B-B14F-4D97-AF65-F5344CB8AC3E}">
        <p14:creationId xmlns:p14="http://schemas.microsoft.com/office/powerpoint/2010/main" val="38960664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제목 4"/>
          <p:cNvSpPr>
            <a:spLocks noGrp="1"/>
          </p:cNvSpPr>
          <p:nvPr>
            <p:ph type="title"/>
          </p:nvPr>
        </p:nvSpPr>
        <p:spPr/>
        <p:txBody>
          <a:bodyPr/>
          <a:lstStyle/>
          <a:p>
            <a:r>
              <a:rPr lang="en-US" altLang="ko-KR" dirty="0" smtClean="0"/>
              <a:t>Logical Functions in </a:t>
            </a:r>
            <a:r>
              <a:rPr lang="en-US" altLang="ko-KR" dirty="0" err="1" smtClean="0"/>
              <a:t>MobAR</a:t>
            </a:r>
            <a:r>
              <a:rPr lang="en-US" altLang="ko-KR" dirty="0" smtClean="0"/>
              <a:t> Server (1/5)</a:t>
            </a:r>
            <a:endParaRPr lang="ko-KR" altLang="en-US" dirty="0"/>
          </a:p>
        </p:txBody>
      </p:sp>
      <p:sp>
        <p:nvSpPr>
          <p:cNvPr id="3" name="내용 개체 틀 2"/>
          <p:cNvSpPr>
            <a:spLocks noGrp="1"/>
          </p:cNvSpPr>
          <p:nvPr>
            <p:ph idx="1"/>
          </p:nvPr>
        </p:nvSpPr>
        <p:spPr/>
        <p:txBody>
          <a:bodyPr/>
          <a:lstStyle/>
          <a:p>
            <a:r>
              <a:rPr lang="en-US" altLang="ko-KR" sz="2000" b="1" dirty="0" smtClean="0">
                <a:solidFill>
                  <a:srgbClr val="FF0000"/>
                </a:solidFill>
              </a:rPr>
              <a:t>AR Content Selection Function (2/2)</a:t>
            </a:r>
          </a:p>
          <a:p>
            <a:pPr lvl="2"/>
            <a:r>
              <a:rPr lang="en-US" altLang="ko-KR" sz="1600" dirty="0" smtClean="0"/>
              <a:t>When available, the </a:t>
            </a:r>
            <a:r>
              <a:rPr lang="en-US" altLang="ko-KR" sz="1600" dirty="0" err="1" smtClean="0"/>
              <a:t>MobAR</a:t>
            </a:r>
            <a:r>
              <a:rPr lang="en-US" altLang="ko-KR" sz="1600" dirty="0" smtClean="0"/>
              <a:t> Enabler SHALL support using information such as:•</a:t>
            </a:r>
          </a:p>
          <a:p>
            <a:pPr lvl="3"/>
            <a:r>
              <a:rPr lang="en-US" altLang="ko-KR" sz="1400" dirty="0" smtClean="0"/>
              <a:t>Type of the AR Target (e.g. POI, person)</a:t>
            </a:r>
          </a:p>
          <a:p>
            <a:pPr lvl="3"/>
            <a:r>
              <a:rPr lang="en-US" altLang="ko-KR" sz="1400" dirty="0" smtClean="0"/>
              <a:t>Location information</a:t>
            </a:r>
          </a:p>
          <a:p>
            <a:pPr lvl="2"/>
            <a:r>
              <a:rPr lang="en-US" altLang="ko-KR" sz="1600" dirty="0" smtClean="0"/>
              <a:t>When available, the </a:t>
            </a:r>
            <a:r>
              <a:rPr lang="en-US" altLang="ko-KR" sz="1600" dirty="0" err="1" smtClean="0"/>
              <a:t>MobAR</a:t>
            </a:r>
            <a:r>
              <a:rPr lang="en-US" altLang="ko-KR" sz="1600" dirty="0" smtClean="0"/>
              <a:t> Enabler SHOULD support using information associated to AR Targets such as:</a:t>
            </a:r>
          </a:p>
          <a:p>
            <a:pPr lvl="3"/>
            <a:r>
              <a:rPr lang="en-US" altLang="ko-KR" sz="1400" dirty="0" smtClean="0"/>
              <a:t>Category it belongs to (for a POI e.g. restaurant)</a:t>
            </a:r>
          </a:p>
          <a:p>
            <a:pPr lvl="3"/>
            <a:r>
              <a:rPr lang="en-US" altLang="ko-KR" sz="1400" dirty="0" smtClean="0"/>
              <a:t>Name </a:t>
            </a:r>
          </a:p>
          <a:p>
            <a:pPr lvl="3"/>
            <a:r>
              <a:rPr lang="en-US" altLang="ko-KR" sz="1400" dirty="0" smtClean="0"/>
              <a:t>Civil address</a:t>
            </a:r>
          </a:p>
          <a:p>
            <a:pPr lvl="3"/>
            <a:r>
              <a:rPr lang="en-US" altLang="ko-KR" sz="1400" dirty="0" smtClean="0"/>
              <a:t>URL(s) (e.g. web sites related to the AR Targets)</a:t>
            </a:r>
          </a:p>
          <a:p>
            <a:pPr lvl="3"/>
            <a:r>
              <a:rPr lang="en-US" altLang="ko-KR" sz="1400" dirty="0" smtClean="0"/>
              <a:t>Description</a:t>
            </a:r>
          </a:p>
          <a:p>
            <a:pPr lvl="3"/>
            <a:r>
              <a:rPr lang="en-US" altLang="ko-KR" sz="1400" dirty="0" smtClean="0"/>
              <a:t>AR Content Rating information</a:t>
            </a:r>
          </a:p>
          <a:p>
            <a:pPr lvl="3"/>
            <a:r>
              <a:rPr lang="en-US" altLang="ko-KR" sz="1400" dirty="0" smtClean="0"/>
              <a:t>Contact information (phone/fax number, email address </a:t>
            </a:r>
            <a:r>
              <a:rPr lang="en-US" altLang="ko-KR" sz="1400" dirty="0" err="1" smtClean="0"/>
              <a:t>etc</a:t>
            </a:r>
            <a:r>
              <a:rPr lang="en-US" altLang="ko-KR" sz="1400" dirty="0" smtClean="0"/>
              <a:t>)</a:t>
            </a:r>
          </a:p>
          <a:p>
            <a:pPr lvl="3"/>
            <a:r>
              <a:rPr lang="en-US" altLang="ko-KR" sz="1400" dirty="0" smtClean="0"/>
              <a:t>Relationships to other AR Targets (e.g. “contained-within”, “contains”, “adjacent-to”)</a:t>
            </a:r>
          </a:p>
          <a:p>
            <a:pPr lvl="3"/>
            <a:r>
              <a:rPr lang="en-US" altLang="ko-KR" sz="1400" dirty="0" smtClean="0"/>
              <a:t>Multimedia content: Image, video, audio </a:t>
            </a:r>
            <a:r>
              <a:rPr lang="en-US" altLang="ko-KR" sz="1400" dirty="0" err="1" smtClean="0"/>
              <a:t>etc</a:t>
            </a:r>
            <a:r>
              <a:rPr lang="en-US" altLang="ko-KR" sz="1400" dirty="0" smtClean="0"/>
              <a:t>"</a:t>
            </a:r>
          </a:p>
          <a:p>
            <a:pPr lvl="1"/>
            <a:r>
              <a:rPr lang="en-US" altLang="ko-KR" sz="1800" b="1" dirty="0" smtClean="0"/>
              <a:t>REQ 5.8 Access to Capabilities – Device &amp; Network	</a:t>
            </a:r>
          </a:p>
          <a:p>
            <a:pPr lvl="2"/>
            <a:r>
              <a:rPr lang="en-US" altLang="ko-KR" sz="1600" dirty="0" smtClean="0"/>
              <a:t>The </a:t>
            </a:r>
            <a:r>
              <a:rPr lang="en-US" altLang="ko-KR" sz="1600" dirty="0" err="1" smtClean="0"/>
              <a:t>MobAR</a:t>
            </a:r>
            <a:r>
              <a:rPr lang="en-US" altLang="ko-KR" sz="1600" dirty="0" smtClean="0"/>
              <a:t> Enabler SHALL support usage of available information derived from external sources such as image or pattern recognition, code reader (e.g. DM or QR code reader [OMA-MC]), in order to facilitate the retrieval of suitable AR Content.</a:t>
            </a:r>
          </a:p>
          <a:p>
            <a:pPr lvl="4"/>
            <a:endParaRPr lang="ko-KR" altLang="ko-KR" sz="1200" dirty="0" smtClean="0"/>
          </a:p>
          <a:p>
            <a:pPr lvl="2"/>
            <a:endParaRPr lang="en-US" altLang="ko-KR" sz="1600" dirty="0" smtClean="0"/>
          </a:p>
          <a:p>
            <a:endParaRPr lang="ko-KR" altLang="en-US" sz="2000" dirty="0"/>
          </a:p>
        </p:txBody>
      </p:sp>
    </p:spTree>
    <p:extLst>
      <p:ext uri="{BB962C8B-B14F-4D97-AF65-F5344CB8AC3E}">
        <p14:creationId xmlns:p14="http://schemas.microsoft.com/office/powerpoint/2010/main" val="14541985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Logical Functions in </a:t>
            </a:r>
            <a:r>
              <a:rPr lang="en-US" altLang="ko-KR" dirty="0" err="1" smtClean="0"/>
              <a:t>MobAR</a:t>
            </a:r>
            <a:r>
              <a:rPr lang="en-US" altLang="ko-KR" dirty="0" smtClean="0"/>
              <a:t> Server (2/5)</a:t>
            </a:r>
            <a:endParaRPr lang="ko-KR" altLang="en-US" dirty="0"/>
          </a:p>
        </p:txBody>
      </p:sp>
      <p:sp>
        <p:nvSpPr>
          <p:cNvPr id="3" name="내용 개체 틀 2"/>
          <p:cNvSpPr>
            <a:spLocks noGrp="1"/>
          </p:cNvSpPr>
          <p:nvPr>
            <p:ph idx="1"/>
          </p:nvPr>
        </p:nvSpPr>
        <p:spPr/>
        <p:txBody>
          <a:bodyPr/>
          <a:lstStyle/>
          <a:p>
            <a:r>
              <a:rPr lang="en-US" altLang="ko-KR" sz="2000" b="1" dirty="0" smtClean="0">
                <a:solidFill>
                  <a:srgbClr val="FF0000"/>
                </a:solidFill>
              </a:rPr>
              <a:t>AR Content Delivery Function (1/2)</a:t>
            </a:r>
            <a:endParaRPr lang="ko-KR" altLang="en-US" sz="2000" b="1" dirty="0" smtClean="0">
              <a:solidFill>
                <a:srgbClr val="FF0000"/>
              </a:solidFill>
            </a:endParaRPr>
          </a:p>
          <a:p>
            <a:pPr lvl="1"/>
            <a:r>
              <a:rPr lang="en-US" altLang="ko-KR" sz="1800" b="1" dirty="0" smtClean="0"/>
              <a:t>REQ 5.1 General: Functional requirements	</a:t>
            </a:r>
          </a:p>
          <a:p>
            <a:pPr lvl="2"/>
            <a:r>
              <a:rPr lang="en-US" altLang="ko-KR" sz="1600" dirty="0" smtClean="0"/>
              <a:t>The </a:t>
            </a:r>
            <a:r>
              <a:rPr lang="en-US" altLang="ko-KR" sz="1600" dirty="0" err="1" smtClean="0"/>
              <a:t>MobAR</a:t>
            </a:r>
            <a:r>
              <a:rPr lang="en-US" altLang="ko-KR" sz="1600" dirty="0" smtClean="0"/>
              <a:t> Enabler SHALL support mechanisms to allow user subscription/</a:t>
            </a:r>
            <a:r>
              <a:rPr lang="en-US" altLang="ko-KR" sz="1600" dirty="0" err="1" smtClean="0"/>
              <a:t>unsubscription</a:t>
            </a:r>
            <a:r>
              <a:rPr lang="en-US" altLang="ko-KR" sz="1600" dirty="0" smtClean="0"/>
              <a:t> for accessing premium content</a:t>
            </a:r>
          </a:p>
          <a:p>
            <a:pPr lvl="2"/>
            <a:r>
              <a:rPr lang="en-US" altLang="ko-KR" sz="1600" dirty="0" smtClean="0"/>
              <a:t>The </a:t>
            </a:r>
            <a:r>
              <a:rPr lang="en-US" altLang="ko-KR" sz="1600" dirty="0" err="1" smtClean="0"/>
              <a:t>MobAR</a:t>
            </a:r>
            <a:r>
              <a:rPr lang="en-US" altLang="ko-KR" sz="1600" dirty="0" smtClean="0"/>
              <a:t> Enabler SHALL support methods to suspend and resume the ongoing content retrieval (e.g. put the AR session on hold).</a:t>
            </a:r>
          </a:p>
          <a:p>
            <a:pPr lvl="2"/>
            <a:r>
              <a:rPr lang="en-US" altLang="ko-KR" sz="1600" dirty="0" smtClean="0"/>
              <a:t>The </a:t>
            </a:r>
            <a:r>
              <a:rPr lang="en-US" altLang="ko-KR" sz="1600" dirty="0" err="1" smtClean="0"/>
              <a:t>MobAR</a:t>
            </a:r>
            <a:r>
              <a:rPr lang="en-US" altLang="ko-KR" sz="1600" dirty="0" smtClean="0"/>
              <a:t> Enabler SHALL support mechanisms to allow AR Content to be delivered via a pull mechanism.</a:t>
            </a:r>
          </a:p>
          <a:p>
            <a:pPr lvl="2"/>
            <a:r>
              <a:rPr lang="en-US" altLang="ko-KR" sz="1600" dirty="0" smtClean="0"/>
              <a:t>The </a:t>
            </a:r>
            <a:r>
              <a:rPr lang="en-US" altLang="ko-KR" sz="1600" dirty="0" err="1" smtClean="0"/>
              <a:t>MobAR</a:t>
            </a:r>
            <a:r>
              <a:rPr lang="en-US" altLang="ko-KR" sz="1600" dirty="0" smtClean="0"/>
              <a:t> Enabler SHALL support mechanisms to allow AR Content to be delivered via a push mechanism based on the service conditions (e.g. user’s subscription information, periodic, event based).</a:t>
            </a:r>
          </a:p>
          <a:p>
            <a:pPr lvl="1"/>
            <a:r>
              <a:rPr lang="en-US" altLang="ko-KR" sz="1800" b="1" dirty="0" smtClean="0"/>
              <a:t>REQ 5.2 Personalization and Contextualization	</a:t>
            </a:r>
          </a:p>
          <a:p>
            <a:pPr lvl="2"/>
            <a:r>
              <a:rPr lang="en-US" altLang="ko-KR" sz="1600" dirty="0" smtClean="0"/>
              <a:t>The </a:t>
            </a:r>
            <a:r>
              <a:rPr lang="en-US" altLang="ko-KR" sz="1600" dirty="0" err="1" smtClean="0"/>
              <a:t>MobAR</a:t>
            </a:r>
            <a:r>
              <a:rPr lang="en-US" altLang="ko-KR" sz="1600" dirty="0" smtClean="0"/>
              <a:t> Enabler SHALL support delivery of AR Content (e.g. marker) from </a:t>
            </a:r>
            <a:r>
              <a:rPr lang="en-US" altLang="ko-KR" sz="1600" dirty="0" err="1" smtClean="0"/>
              <a:t>MobAR</a:t>
            </a:r>
            <a:r>
              <a:rPr lang="en-US" altLang="ko-KR" sz="1600" dirty="0" smtClean="0"/>
              <a:t> Server, according to Personalization and Contextualization.</a:t>
            </a:r>
          </a:p>
          <a:p>
            <a:pPr lvl="1"/>
            <a:r>
              <a:rPr lang="en-US" altLang="ko-KR" sz="1800" b="1" dirty="0"/>
              <a:t>REQ 5.3 Content Management and Delivery	</a:t>
            </a:r>
          </a:p>
          <a:p>
            <a:pPr lvl="2"/>
            <a:r>
              <a:rPr lang="en-US" altLang="ko-KR" sz="1600" dirty="0"/>
              <a:t>The </a:t>
            </a:r>
            <a:r>
              <a:rPr lang="en-US" altLang="ko-KR" sz="1600" dirty="0" err="1"/>
              <a:t>MobAR</a:t>
            </a:r>
            <a:r>
              <a:rPr lang="en-US" altLang="ko-KR" sz="1600" dirty="0"/>
              <a:t> Enabler SHALL support open, interoperable protocols for naming, indexing, and retrieving AR Content (sometimes referred to as “syndicating”).</a:t>
            </a:r>
          </a:p>
          <a:p>
            <a:pPr lvl="2"/>
            <a:r>
              <a:rPr lang="en-US" altLang="ko-KR" sz="1600" dirty="0"/>
              <a:t>The </a:t>
            </a:r>
            <a:r>
              <a:rPr lang="en-US" altLang="ko-KR" sz="1600" dirty="0" err="1"/>
              <a:t>MobAR</a:t>
            </a:r>
            <a:r>
              <a:rPr lang="en-US" altLang="ko-KR" sz="1600" dirty="0"/>
              <a:t> Client SHALL be able to handle (e.g.: retrieve, display) aggregated AR Content.</a:t>
            </a:r>
          </a:p>
          <a:p>
            <a:pPr lvl="2"/>
            <a:endParaRPr lang="en-US" altLang="ko-KR" sz="1600" dirty="0" smtClean="0"/>
          </a:p>
          <a:p>
            <a:pPr lvl="2"/>
            <a:endParaRPr lang="en-US" altLang="ko-KR" sz="1600" dirty="0" smtClean="0"/>
          </a:p>
        </p:txBody>
      </p:sp>
    </p:spTree>
    <p:extLst>
      <p:ext uri="{BB962C8B-B14F-4D97-AF65-F5344CB8AC3E}">
        <p14:creationId xmlns:p14="http://schemas.microsoft.com/office/powerpoint/2010/main" val="16774776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Logical Functions in </a:t>
            </a:r>
            <a:r>
              <a:rPr lang="en-US" altLang="ko-KR" dirty="0" err="1"/>
              <a:t>MobAR</a:t>
            </a:r>
            <a:r>
              <a:rPr lang="en-US" altLang="ko-KR" dirty="0"/>
              <a:t> Server </a:t>
            </a:r>
            <a:r>
              <a:rPr lang="en-US" altLang="ko-KR" dirty="0" smtClean="0"/>
              <a:t>(2/5)</a:t>
            </a:r>
            <a:endParaRPr lang="ko-KR" altLang="en-US" dirty="0"/>
          </a:p>
        </p:txBody>
      </p:sp>
      <p:sp>
        <p:nvSpPr>
          <p:cNvPr id="3" name="내용 개체 틀 2"/>
          <p:cNvSpPr>
            <a:spLocks noGrp="1"/>
          </p:cNvSpPr>
          <p:nvPr>
            <p:ph idx="1"/>
          </p:nvPr>
        </p:nvSpPr>
        <p:spPr/>
        <p:txBody>
          <a:bodyPr/>
          <a:lstStyle/>
          <a:p>
            <a:r>
              <a:rPr lang="en-US" altLang="ko-KR" sz="2400" b="1" dirty="0">
                <a:solidFill>
                  <a:srgbClr val="FF0000"/>
                </a:solidFill>
              </a:rPr>
              <a:t>AR Content Delivery Function (1/2)</a:t>
            </a:r>
            <a:endParaRPr lang="ko-KR" altLang="en-US" sz="2400" b="1" dirty="0">
              <a:solidFill>
                <a:srgbClr val="FF0000"/>
              </a:solidFill>
            </a:endParaRPr>
          </a:p>
          <a:p>
            <a:pPr lvl="1"/>
            <a:r>
              <a:rPr lang="en-US" altLang="ko-KR" sz="2000" b="1" dirty="0" smtClean="0"/>
              <a:t>REQ 5.5 Security &amp; Privacy</a:t>
            </a:r>
          </a:p>
          <a:p>
            <a:pPr lvl="2"/>
            <a:r>
              <a:rPr lang="en-US" altLang="ko-KR" sz="1800" dirty="0" smtClean="0"/>
              <a:t>The </a:t>
            </a:r>
            <a:r>
              <a:rPr lang="en-US" altLang="ko-KR" sz="1800" dirty="0" err="1"/>
              <a:t>MobAR</a:t>
            </a:r>
            <a:r>
              <a:rPr lang="en-US" altLang="ko-KR" sz="1800" dirty="0"/>
              <a:t> Enabler SHALL ensure that the user related information (e.g. location information, user preference information) is exchanged, used and stored in a secure manner.</a:t>
            </a:r>
          </a:p>
          <a:p>
            <a:pPr lvl="2"/>
            <a:r>
              <a:rPr lang="en-US" altLang="ko-KR" sz="1800" dirty="0"/>
              <a:t>The </a:t>
            </a:r>
            <a:r>
              <a:rPr lang="en-US" altLang="ko-KR" sz="1800" dirty="0" err="1"/>
              <a:t>MobAR</a:t>
            </a:r>
            <a:r>
              <a:rPr lang="en-US" altLang="ko-KR" sz="1800" dirty="0"/>
              <a:t> Enabler SHALL support protection (e.g. by encryption) of:</a:t>
            </a:r>
          </a:p>
          <a:p>
            <a:pPr lvl="1"/>
            <a:r>
              <a:rPr lang="en-US" altLang="ko-KR" sz="2000" b="1" dirty="0"/>
              <a:t>REQ 5.6 Charging	</a:t>
            </a:r>
          </a:p>
          <a:p>
            <a:pPr lvl="2"/>
            <a:r>
              <a:rPr lang="en-US" altLang="ko-KR" sz="1800" dirty="0"/>
              <a:t>The </a:t>
            </a:r>
            <a:r>
              <a:rPr lang="en-US" altLang="ko-KR" sz="1800" dirty="0" err="1"/>
              <a:t>MobAR</a:t>
            </a:r>
            <a:r>
              <a:rPr lang="en-US" altLang="ko-KR" sz="1800" dirty="0"/>
              <a:t> Enabler SHALL support the following charging events:</a:t>
            </a:r>
          </a:p>
          <a:p>
            <a:pPr lvl="2"/>
            <a:r>
              <a:rPr lang="en-US" altLang="ko-KR" sz="1800" dirty="0"/>
              <a:t>The </a:t>
            </a:r>
            <a:r>
              <a:rPr lang="en-US" altLang="ko-KR" sz="1800" dirty="0" err="1"/>
              <a:t>MobAR</a:t>
            </a:r>
            <a:r>
              <a:rPr lang="en-US" altLang="ko-KR" sz="1800" dirty="0"/>
              <a:t> Enabler SHOULD support several charging mechanisms for the AR Content/service usage (e.g., premium, sponsored contents)</a:t>
            </a:r>
          </a:p>
          <a:p>
            <a:pPr lvl="1"/>
            <a:r>
              <a:rPr lang="en-US" altLang="ko-KR" sz="2000" b="1" dirty="0"/>
              <a:t>REQ 5.9 Interoperability	</a:t>
            </a:r>
          </a:p>
          <a:p>
            <a:pPr lvl="2"/>
            <a:r>
              <a:rPr lang="en-US" altLang="ko-KR" sz="1800" dirty="0"/>
              <a:t>The </a:t>
            </a:r>
            <a:r>
              <a:rPr lang="en-US" altLang="ko-KR" sz="1800" dirty="0" err="1"/>
              <a:t>MobAR</a:t>
            </a:r>
            <a:r>
              <a:rPr lang="en-US" altLang="ko-KR" sz="1800" dirty="0"/>
              <a:t> Enabler SHALL support open, interoperable protocols for the exchange of information from various components that communicate over open IP network service.  These protocols SHOULD be independent of differences in the </a:t>
            </a:r>
            <a:r>
              <a:rPr lang="en-US" altLang="ko-KR" sz="1800" dirty="0" err="1"/>
              <a:t>MobAR</a:t>
            </a:r>
            <a:r>
              <a:rPr lang="en-US" altLang="ko-KR" sz="1800" dirty="0"/>
              <a:t> Client execution environment, and </a:t>
            </a:r>
            <a:r>
              <a:rPr lang="en-US" altLang="ko-KR" sz="1800" dirty="0" err="1"/>
              <a:t>MobAR</a:t>
            </a:r>
            <a:r>
              <a:rPr lang="en-US" altLang="ko-KR" sz="1800" dirty="0"/>
              <a:t> Content Providers to the greatest extent possible.</a:t>
            </a:r>
          </a:p>
          <a:p>
            <a:endParaRPr lang="ko-KR" altLang="en-US" dirty="0"/>
          </a:p>
        </p:txBody>
      </p:sp>
    </p:spTree>
    <p:extLst>
      <p:ext uri="{BB962C8B-B14F-4D97-AF65-F5344CB8AC3E}">
        <p14:creationId xmlns:p14="http://schemas.microsoft.com/office/powerpoint/2010/main" val="23921967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smtClean="0"/>
              <a:t>Logical Functions in MobAR Server (3/5)</a:t>
            </a:r>
            <a:endParaRPr lang="ko-KR" altLang="en-US" dirty="0"/>
          </a:p>
        </p:txBody>
      </p:sp>
      <p:sp>
        <p:nvSpPr>
          <p:cNvPr id="3" name="내용 개체 틀 2"/>
          <p:cNvSpPr>
            <a:spLocks noGrp="1"/>
          </p:cNvSpPr>
          <p:nvPr>
            <p:ph idx="1"/>
          </p:nvPr>
        </p:nvSpPr>
        <p:spPr>
          <a:xfrm>
            <a:off x="292100" y="996950"/>
            <a:ext cx="8778875" cy="5383212"/>
          </a:xfrm>
        </p:spPr>
        <p:txBody>
          <a:bodyPr/>
          <a:lstStyle/>
          <a:p>
            <a:r>
              <a:rPr lang="en-US" altLang="ko-KR" sz="1600" b="1" dirty="0" smtClean="0">
                <a:solidFill>
                  <a:srgbClr val="FF0000"/>
                </a:solidFill>
              </a:rPr>
              <a:t>AR Content Management</a:t>
            </a:r>
            <a:endParaRPr lang="ko-KR" altLang="en-US" sz="1600" b="1" dirty="0" smtClean="0">
              <a:solidFill>
                <a:srgbClr val="FF0000"/>
              </a:solidFill>
            </a:endParaRPr>
          </a:p>
          <a:p>
            <a:pPr lvl="1"/>
            <a:r>
              <a:rPr lang="en-US" altLang="ko-KR" sz="1400" b="1" dirty="0" smtClean="0"/>
              <a:t>REQ 5.1 General: Functional requirements	</a:t>
            </a:r>
          </a:p>
          <a:p>
            <a:pPr lvl="2"/>
            <a:r>
              <a:rPr lang="en-US" altLang="ko-KR" sz="1200" dirty="0" smtClean="0"/>
              <a:t>The </a:t>
            </a:r>
            <a:r>
              <a:rPr lang="en-US" altLang="ko-KR" sz="1200" dirty="0" err="1" smtClean="0"/>
              <a:t>MobAR</a:t>
            </a:r>
            <a:r>
              <a:rPr lang="en-US" altLang="ko-KR" sz="1200" dirty="0" smtClean="0"/>
              <a:t> Enabler SHALL support mechanisms to allow user subscription/</a:t>
            </a:r>
            <a:r>
              <a:rPr lang="en-US" altLang="ko-KR" sz="1200" dirty="0" err="1" smtClean="0"/>
              <a:t>unsubscription</a:t>
            </a:r>
            <a:r>
              <a:rPr lang="en-US" altLang="ko-KR" sz="1200" dirty="0" smtClean="0"/>
              <a:t> for accessing premium content</a:t>
            </a:r>
          </a:p>
          <a:p>
            <a:pPr lvl="1"/>
            <a:r>
              <a:rPr lang="en-US" altLang="ko-KR" sz="1400" b="1" dirty="0" smtClean="0"/>
              <a:t>REQ 5.3 Content Management and Delivery	</a:t>
            </a:r>
          </a:p>
          <a:p>
            <a:pPr lvl="2"/>
            <a:r>
              <a:rPr lang="en-US" altLang="ko-KR" sz="1200" dirty="0" smtClean="0"/>
              <a:t>The </a:t>
            </a:r>
            <a:r>
              <a:rPr lang="en-US" altLang="ko-KR" sz="1200" dirty="0" err="1" smtClean="0"/>
              <a:t>MobAR</a:t>
            </a:r>
            <a:r>
              <a:rPr lang="en-US" altLang="ko-KR" sz="1200" dirty="0" smtClean="0"/>
              <a:t> Enabler SHALL support open, interoperable protocols for naming, indexing, and retrieving AR Content (sometimes referred to as “syndicating”).</a:t>
            </a:r>
          </a:p>
          <a:p>
            <a:pPr lvl="2"/>
            <a:r>
              <a:rPr lang="en-US" altLang="ko-KR" sz="1200" dirty="0" smtClean="0"/>
              <a:t>The </a:t>
            </a:r>
            <a:r>
              <a:rPr lang="en-US" altLang="ko-KR" sz="1200" dirty="0" err="1" smtClean="0"/>
              <a:t>MobAR</a:t>
            </a:r>
            <a:r>
              <a:rPr lang="en-US" altLang="ko-KR" sz="1200" dirty="0" smtClean="0"/>
              <a:t> Client SHALL be able to handle (e.g.: retrieve, display) aggregated AR Content.</a:t>
            </a:r>
          </a:p>
          <a:p>
            <a:pPr lvl="1"/>
            <a:r>
              <a:rPr lang="en-US" altLang="ko-KR" sz="1400" b="1" dirty="0" smtClean="0"/>
              <a:t>REQ 5.5 Security &amp; Privacy	</a:t>
            </a:r>
          </a:p>
          <a:p>
            <a:pPr lvl="2"/>
            <a:r>
              <a:rPr lang="en-US" altLang="ko-KR" sz="1200" dirty="0" smtClean="0"/>
              <a:t>The </a:t>
            </a:r>
            <a:r>
              <a:rPr lang="en-US" altLang="ko-KR" sz="1200" dirty="0" err="1" smtClean="0"/>
              <a:t>MobAR</a:t>
            </a:r>
            <a:r>
              <a:rPr lang="en-US" altLang="ko-KR" sz="1200" dirty="0" smtClean="0"/>
              <a:t> Enabler SHALL ensure that the user related information (e.g. location information, user preference information) is exchanged, used and stored in a secure manner.</a:t>
            </a:r>
          </a:p>
          <a:p>
            <a:pPr lvl="2"/>
            <a:r>
              <a:rPr lang="en-US" altLang="ko-KR" sz="1200" dirty="0" smtClean="0"/>
              <a:t>The </a:t>
            </a:r>
            <a:r>
              <a:rPr lang="en-US" altLang="ko-KR" sz="1200" dirty="0" err="1" smtClean="0"/>
              <a:t>MobAR</a:t>
            </a:r>
            <a:r>
              <a:rPr lang="en-US" altLang="ko-KR" sz="1200" dirty="0" smtClean="0"/>
              <a:t> Enabler SHALL support protection (e.g. by encryption) of:</a:t>
            </a:r>
          </a:p>
          <a:p>
            <a:pPr lvl="1"/>
            <a:r>
              <a:rPr lang="en-US" altLang="ko-KR" sz="1400" b="1" dirty="0" smtClean="0"/>
              <a:t>REQ 5.6 Charging	</a:t>
            </a:r>
          </a:p>
          <a:p>
            <a:pPr lvl="2"/>
            <a:r>
              <a:rPr lang="en-US" altLang="ko-KR" sz="1200" dirty="0" smtClean="0"/>
              <a:t>The </a:t>
            </a:r>
            <a:r>
              <a:rPr lang="en-US" altLang="ko-KR" sz="1200" dirty="0" err="1" smtClean="0"/>
              <a:t>MobAR</a:t>
            </a:r>
            <a:r>
              <a:rPr lang="en-US" altLang="ko-KR" sz="1200" dirty="0" smtClean="0"/>
              <a:t> Enabler SHALL support the following charging events:</a:t>
            </a:r>
          </a:p>
          <a:p>
            <a:pPr lvl="2"/>
            <a:r>
              <a:rPr lang="en-US" altLang="ko-KR" sz="1200" dirty="0" smtClean="0"/>
              <a:t>The </a:t>
            </a:r>
            <a:r>
              <a:rPr lang="en-US" altLang="ko-KR" sz="1200" dirty="0" err="1" smtClean="0"/>
              <a:t>MobAR</a:t>
            </a:r>
            <a:r>
              <a:rPr lang="en-US" altLang="ko-KR" sz="1200" dirty="0" smtClean="0"/>
              <a:t> Enabler SHOULD support several charging mechanisms for the AR Content/service usage (e.g., premium, sponsored contents)</a:t>
            </a:r>
          </a:p>
          <a:p>
            <a:pPr lvl="1"/>
            <a:r>
              <a:rPr lang="en-US" altLang="ko-KR" sz="1400" b="1" dirty="0" smtClean="0"/>
              <a:t>REQ 5.9 Interoperability	</a:t>
            </a:r>
          </a:p>
          <a:p>
            <a:pPr lvl="2"/>
            <a:r>
              <a:rPr lang="en-US" altLang="ko-KR" sz="1200" dirty="0" smtClean="0"/>
              <a:t>The </a:t>
            </a:r>
            <a:r>
              <a:rPr lang="en-US" altLang="ko-KR" sz="1200" dirty="0" err="1" smtClean="0"/>
              <a:t>MobAR</a:t>
            </a:r>
            <a:r>
              <a:rPr lang="en-US" altLang="ko-KR" sz="1200" dirty="0" smtClean="0"/>
              <a:t> Enabler SHALL support open, interoperable protocols for the exchange of information from various components that communicate over open IP network service.  These protocols SHOULD be independent of differences in the </a:t>
            </a:r>
            <a:r>
              <a:rPr lang="en-US" altLang="ko-KR" sz="1200" dirty="0" err="1" smtClean="0"/>
              <a:t>MobAR</a:t>
            </a:r>
            <a:r>
              <a:rPr lang="en-US" altLang="ko-KR" sz="1200" dirty="0" smtClean="0"/>
              <a:t> Client execution environment, and </a:t>
            </a:r>
            <a:r>
              <a:rPr lang="en-US" altLang="ko-KR" sz="1200" dirty="0" err="1" smtClean="0"/>
              <a:t>MobAR</a:t>
            </a:r>
            <a:r>
              <a:rPr lang="en-US" altLang="ko-KR" sz="1200" dirty="0" smtClean="0"/>
              <a:t> Content Providers to the greatest extent possible.</a:t>
            </a:r>
          </a:p>
          <a:p>
            <a:pPr lvl="1"/>
            <a:r>
              <a:rPr lang="en-US" altLang="ko-KR" sz="1400" b="1" dirty="0" smtClean="0"/>
              <a:t>REQ 5.11 Network and Client APIs	</a:t>
            </a:r>
          </a:p>
          <a:p>
            <a:pPr lvl="2"/>
            <a:r>
              <a:rPr lang="en-US" altLang="ko-KR" sz="1200" dirty="0" smtClean="0"/>
              <a:t>The </a:t>
            </a:r>
            <a:r>
              <a:rPr lang="en-US" altLang="ko-KR" sz="1200" dirty="0" err="1" smtClean="0"/>
              <a:t>MobAR</a:t>
            </a:r>
            <a:r>
              <a:rPr lang="en-US" altLang="ko-KR" sz="1200" dirty="0" smtClean="0"/>
              <a:t> Enabler SHALL provide a network API to the AR Content Provider to advertise the availability of AR Content.</a:t>
            </a:r>
          </a:p>
          <a:p>
            <a:pPr lvl="2"/>
            <a:r>
              <a:rPr lang="en-US" altLang="ko-KR" sz="1200" dirty="0" smtClean="0"/>
              <a:t>The </a:t>
            </a:r>
            <a:r>
              <a:rPr lang="en-US" altLang="ko-KR" sz="1200" dirty="0" err="1" smtClean="0"/>
              <a:t>MobAR</a:t>
            </a:r>
            <a:r>
              <a:rPr lang="en-US" altLang="ko-KR" sz="1200" dirty="0" smtClean="0"/>
              <a:t> Enabler SHALL provide a network API to the AR Content Provider that supports the functionality of establishing or removal of association between AR Content and specific AR Target.</a:t>
            </a:r>
          </a:p>
          <a:p>
            <a:pPr lvl="2"/>
            <a:r>
              <a:rPr lang="en-US" altLang="ko-KR" sz="1200" dirty="0" smtClean="0"/>
              <a:t>The </a:t>
            </a:r>
            <a:r>
              <a:rPr lang="en-US" altLang="ko-KR" sz="1200" dirty="0" err="1" smtClean="0"/>
              <a:t>MobAR</a:t>
            </a:r>
            <a:r>
              <a:rPr lang="en-US" altLang="ko-KR" sz="1200" dirty="0" smtClean="0"/>
              <a:t> Enabler SHALL provide a network API to the AR Content Provider that supports the functionality of specifying the deployment rules for AR Content such as (including but not limited to):</a:t>
            </a:r>
          </a:p>
          <a:p>
            <a:endParaRPr lang="ko-KR" altLang="en-US" sz="1600" dirty="0"/>
          </a:p>
        </p:txBody>
      </p:sp>
    </p:spTree>
    <p:extLst>
      <p:ext uri="{BB962C8B-B14F-4D97-AF65-F5344CB8AC3E}">
        <p14:creationId xmlns:p14="http://schemas.microsoft.com/office/powerpoint/2010/main" val="19020454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smtClean="0"/>
              <a:t>Logical Functions in MobAR Server (4/5)</a:t>
            </a:r>
            <a:endParaRPr lang="ko-KR" altLang="en-US" dirty="0"/>
          </a:p>
        </p:txBody>
      </p:sp>
      <p:sp>
        <p:nvSpPr>
          <p:cNvPr id="3" name="내용 개체 틀 2"/>
          <p:cNvSpPr>
            <a:spLocks noGrp="1"/>
          </p:cNvSpPr>
          <p:nvPr>
            <p:ph idx="1"/>
          </p:nvPr>
        </p:nvSpPr>
        <p:spPr/>
        <p:txBody>
          <a:bodyPr/>
          <a:lstStyle/>
          <a:p>
            <a:r>
              <a:rPr lang="en-GB" altLang="ko-KR" dirty="0" smtClean="0">
                <a:solidFill>
                  <a:srgbClr val="FF0000"/>
                </a:solidFill>
              </a:rPr>
              <a:t>AR Metrics data handling function </a:t>
            </a:r>
            <a:endParaRPr lang="it-IT" altLang="ko-KR" dirty="0" smtClean="0">
              <a:solidFill>
                <a:srgbClr val="FF0000"/>
              </a:solidFill>
            </a:endParaRPr>
          </a:p>
          <a:p>
            <a:pPr lvl="1"/>
            <a:r>
              <a:rPr lang="en-US" altLang="ko-KR" b="1" dirty="0" smtClean="0"/>
              <a:t>REQ 5.4 User Interaction and metrics	</a:t>
            </a:r>
          </a:p>
          <a:p>
            <a:pPr lvl="2"/>
            <a:r>
              <a:rPr lang="en-US" altLang="ko-KR" dirty="0" smtClean="0"/>
              <a:t>The </a:t>
            </a:r>
            <a:r>
              <a:rPr lang="en-US" altLang="ko-KR" dirty="0" err="1" smtClean="0"/>
              <a:t>MobAR</a:t>
            </a:r>
            <a:r>
              <a:rPr lang="en-US" altLang="ko-KR" dirty="0" smtClean="0"/>
              <a:t> Enabler SHALL be able to provide means to enable/disable all collection of metrics data and User’s feedback in all AR Content instances based on User preferences and Service Provider policy (e.g. regulatory requirements). </a:t>
            </a:r>
          </a:p>
          <a:p>
            <a:pPr lvl="2"/>
            <a:r>
              <a:rPr lang="en-US" altLang="ko-KR" dirty="0" smtClean="0"/>
              <a:t>The </a:t>
            </a:r>
            <a:r>
              <a:rPr lang="en-US" altLang="ko-KR" dirty="0" err="1" smtClean="0"/>
              <a:t>MobAR</a:t>
            </a:r>
            <a:r>
              <a:rPr lang="en-US" altLang="ko-KR" dirty="0" smtClean="0"/>
              <a:t> Enabler SHALL be able to provide means to enable/disable collection of metrics data and User’s feedback per AR Content instance based on User preferences and Service Provider policy (e.g. regulatory requirements). </a:t>
            </a:r>
          </a:p>
          <a:p>
            <a:pPr lvl="1"/>
            <a:r>
              <a:rPr lang="en-US" altLang="ko-KR" b="1" dirty="0" smtClean="0"/>
              <a:t>REQ 5.11 Network and Client APIs</a:t>
            </a:r>
          </a:p>
          <a:p>
            <a:pPr lvl="2"/>
            <a:r>
              <a:rPr lang="en-US" altLang="ko-KR" dirty="0" smtClean="0"/>
              <a:t>The </a:t>
            </a:r>
            <a:r>
              <a:rPr lang="en-US" altLang="ko-KR" dirty="0" err="1" smtClean="0"/>
              <a:t>MobAR</a:t>
            </a:r>
            <a:r>
              <a:rPr lang="en-US" altLang="ko-KR" dirty="0" smtClean="0"/>
              <a:t> Enabler SHALL provide a network API to the AR Content Provider that supports the functionality of accessing </a:t>
            </a:r>
            <a:r>
              <a:rPr lang="en-US" altLang="ko-KR" dirty="0" err="1" smtClean="0"/>
              <a:t>anonymized</a:t>
            </a:r>
            <a:r>
              <a:rPr lang="en-US" altLang="ko-KR" dirty="0" smtClean="0"/>
              <a:t> feedback related to user interaction and metrics (e.g. for AR Content improvement).</a:t>
            </a:r>
            <a:endParaRPr lang="en-US" altLang="ko-KR" dirty="0"/>
          </a:p>
        </p:txBody>
      </p:sp>
    </p:spTree>
    <p:extLst>
      <p:ext uri="{BB962C8B-B14F-4D97-AF65-F5344CB8AC3E}">
        <p14:creationId xmlns:p14="http://schemas.microsoft.com/office/powerpoint/2010/main" val="27005877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Logical Functions in </a:t>
            </a:r>
            <a:r>
              <a:rPr lang="en-US" altLang="ko-KR" dirty="0" err="1" smtClean="0"/>
              <a:t>MobAR</a:t>
            </a:r>
            <a:r>
              <a:rPr lang="en-US" altLang="ko-KR" dirty="0" smtClean="0"/>
              <a:t> Server (5/5)</a:t>
            </a:r>
            <a:endParaRPr lang="ko-KR" altLang="en-US" dirty="0"/>
          </a:p>
        </p:txBody>
      </p:sp>
      <p:sp>
        <p:nvSpPr>
          <p:cNvPr id="3" name="내용 개체 틀 2"/>
          <p:cNvSpPr>
            <a:spLocks noGrp="1"/>
          </p:cNvSpPr>
          <p:nvPr>
            <p:ph idx="1"/>
          </p:nvPr>
        </p:nvSpPr>
        <p:spPr/>
        <p:txBody>
          <a:bodyPr/>
          <a:lstStyle/>
          <a:p>
            <a:r>
              <a:rPr lang="en-GB" altLang="ko-KR" sz="2000" b="1" dirty="0" smtClean="0">
                <a:solidFill>
                  <a:srgbClr val="FF0000"/>
                </a:solidFill>
              </a:rPr>
              <a:t>AR Personalization / Contextualization function (1/2)</a:t>
            </a:r>
            <a:endParaRPr lang="it-IT" altLang="ko-KR" sz="2000" b="1" dirty="0" smtClean="0">
              <a:solidFill>
                <a:srgbClr val="FF0000"/>
              </a:solidFill>
            </a:endParaRPr>
          </a:p>
          <a:p>
            <a:pPr lvl="1"/>
            <a:r>
              <a:rPr lang="en-US" altLang="ko-KR" sz="1800" b="1" dirty="0" smtClean="0"/>
              <a:t>REQ 5.2 Personalization and Contextualization</a:t>
            </a:r>
          </a:p>
          <a:p>
            <a:pPr lvl="2"/>
            <a:r>
              <a:rPr lang="en-US" altLang="ko-KR" sz="1600" dirty="0" smtClean="0"/>
              <a:t>The </a:t>
            </a:r>
            <a:r>
              <a:rPr lang="en-US" altLang="ko-KR" sz="1600" dirty="0" err="1" smtClean="0"/>
              <a:t>MobAR</a:t>
            </a:r>
            <a:r>
              <a:rPr lang="en-US" altLang="ko-KR" sz="1600" dirty="0" smtClean="0"/>
              <a:t> Client SHALL support retrieval of AR Content (e.g., marker) from </a:t>
            </a:r>
            <a:r>
              <a:rPr lang="en-US" altLang="ko-KR" sz="1600" dirty="0" err="1" smtClean="0"/>
              <a:t>MobAR</a:t>
            </a:r>
            <a:r>
              <a:rPr lang="en-US" altLang="ko-KR" sz="1600" dirty="0" smtClean="0"/>
              <a:t> Server, according to Personalization and Contextualization.</a:t>
            </a:r>
          </a:p>
          <a:p>
            <a:pPr lvl="2"/>
            <a:r>
              <a:rPr lang="en-US" altLang="ko-KR" sz="1600" dirty="0" smtClean="0"/>
              <a:t>The </a:t>
            </a:r>
            <a:r>
              <a:rPr lang="en-US" altLang="ko-KR" sz="1600" dirty="0" err="1" smtClean="0"/>
              <a:t>MobAR</a:t>
            </a:r>
            <a:r>
              <a:rPr lang="en-US" altLang="ko-KR" sz="1600" dirty="0" smtClean="0"/>
              <a:t> Enabler SHALL support delivery of AR Content (e.g. marker) from </a:t>
            </a:r>
            <a:r>
              <a:rPr lang="en-US" altLang="ko-KR" sz="1600" dirty="0" err="1" smtClean="0"/>
              <a:t>MobAR</a:t>
            </a:r>
            <a:r>
              <a:rPr lang="en-US" altLang="ko-KR" sz="1600" dirty="0" smtClean="0"/>
              <a:t> Server, according to Personalization and Contextualization.</a:t>
            </a:r>
          </a:p>
          <a:p>
            <a:pPr lvl="1"/>
            <a:r>
              <a:rPr lang="en-US" altLang="ko-KR" sz="1800" b="1" dirty="0" smtClean="0"/>
              <a:t>REQ 5.4 User Interaction and metrics	</a:t>
            </a:r>
          </a:p>
          <a:p>
            <a:pPr lvl="2"/>
            <a:r>
              <a:rPr lang="en-US" altLang="ko-KR" sz="1600" dirty="0" smtClean="0"/>
              <a:t>The </a:t>
            </a:r>
            <a:r>
              <a:rPr lang="en-US" altLang="ko-KR" sz="1600" dirty="0" err="1" smtClean="0"/>
              <a:t>MobAR</a:t>
            </a:r>
            <a:r>
              <a:rPr lang="en-US" altLang="ko-KR" sz="1600" dirty="0" smtClean="0"/>
              <a:t> Enabler SHALL provide mechanisms for the User to specify and update settings and preferences such as (including but not limited to):• Radius for AR Target and AR Content search; • Categories of a specific AR Target type (e.g. for a POI it may be restaurant, theater);• Push settings."</a:t>
            </a:r>
          </a:p>
          <a:p>
            <a:pPr lvl="2"/>
            <a:r>
              <a:rPr lang="en-US" altLang="ko-KR" sz="1600" dirty="0" smtClean="0"/>
              <a:t>The </a:t>
            </a:r>
            <a:r>
              <a:rPr lang="en-US" altLang="ko-KR" sz="1600" dirty="0" err="1" smtClean="0"/>
              <a:t>MobAR</a:t>
            </a:r>
            <a:r>
              <a:rPr lang="en-US" altLang="ko-KR" sz="1600" dirty="0" smtClean="0"/>
              <a:t> Client SHOULD support creation and storage of a multimedia object based on the of AR View of user device augmented  by AR Content (e.g. marker) retrieved from </a:t>
            </a:r>
            <a:r>
              <a:rPr lang="en-US" altLang="ko-KR" sz="1600" dirty="0" err="1" smtClean="0"/>
              <a:t>MobAR</a:t>
            </a:r>
            <a:r>
              <a:rPr lang="en-US" altLang="ko-KR" sz="1600" dirty="0" smtClean="0"/>
              <a:t> Server, according to the User’s Personalization(e.g. type of multimedia to be stored) and Contextualization (e.g. not enough memory available) data.</a:t>
            </a:r>
          </a:p>
          <a:p>
            <a:pPr lvl="1"/>
            <a:r>
              <a:rPr lang="en-US" altLang="ko-KR" sz="1800" b="1" dirty="0" smtClean="0"/>
              <a:t>REQ 5.5 Security &amp; Privacy</a:t>
            </a:r>
          </a:p>
          <a:p>
            <a:pPr lvl="2"/>
            <a:r>
              <a:rPr lang="en-US" altLang="ko-KR" sz="1600" dirty="0" smtClean="0"/>
              <a:t>The </a:t>
            </a:r>
            <a:r>
              <a:rPr lang="en-US" altLang="ko-KR" sz="1600" dirty="0" err="1" smtClean="0"/>
              <a:t>MobAR</a:t>
            </a:r>
            <a:r>
              <a:rPr lang="en-US" altLang="ko-KR" sz="1600" dirty="0" smtClean="0"/>
              <a:t> Enabler SHALL provide or support means for the user to select relevant information (e.g. profile information, User Context information) to be available for AR Content selection in order to protect his/her privacy</a:t>
            </a:r>
            <a:endParaRPr lang="en-US" altLang="ko-KR" sz="1600" dirty="0"/>
          </a:p>
        </p:txBody>
      </p:sp>
    </p:spTree>
    <p:extLst>
      <p:ext uri="{BB962C8B-B14F-4D97-AF65-F5344CB8AC3E}">
        <p14:creationId xmlns:p14="http://schemas.microsoft.com/office/powerpoint/2010/main" val="26645113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제목 4"/>
          <p:cNvSpPr>
            <a:spLocks noGrp="1"/>
          </p:cNvSpPr>
          <p:nvPr>
            <p:ph type="title"/>
          </p:nvPr>
        </p:nvSpPr>
        <p:spPr/>
        <p:txBody>
          <a:bodyPr/>
          <a:lstStyle/>
          <a:p>
            <a:r>
              <a:rPr lang="en-US" altLang="ko-KR" dirty="0"/>
              <a:t>Logical Functions in </a:t>
            </a:r>
            <a:r>
              <a:rPr lang="en-US" altLang="ko-KR" dirty="0" err="1"/>
              <a:t>MobAR</a:t>
            </a:r>
            <a:r>
              <a:rPr lang="en-US" altLang="ko-KR" dirty="0"/>
              <a:t> Server (5/5)</a:t>
            </a:r>
            <a:endParaRPr lang="ko-KR" altLang="en-US" dirty="0"/>
          </a:p>
        </p:txBody>
      </p:sp>
      <p:sp>
        <p:nvSpPr>
          <p:cNvPr id="3" name="내용 개체 틀 2"/>
          <p:cNvSpPr>
            <a:spLocks noGrp="1"/>
          </p:cNvSpPr>
          <p:nvPr>
            <p:ph idx="1"/>
          </p:nvPr>
        </p:nvSpPr>
        <p:spPr/>
        <p:txBody>
          <a:bodyPr/>
          <a:lstStyle/>
          <a:p>
            <a:r>
              <a:rPr lang="en-GB" altLang="ko-KR" sz="1600" b="1" dirty="0" smtClean="0">
                <a:solidFill>
                  <a:srgbClr val="FF0000"/>
                </a:solidFill>
              </a:rPr>
              <a:t>AR Personalization / Contextualization function (2/2)</a:t>
            </a:r>
            <a:endParaRPr lang="it-IT" altLang="ko-KR" sz="1600" b="1" dirty="0" smtClean="0">
              <a:solidFill>
                <a:srgbClr val="FF0000"/>
              </a:solidFill>
            </a:endParaRPr>
          </a:p>
          <a:p>
            <a:pPr lvl="1"/>
            <a:r>
              <a:rPr lang="en-US" altLang="ko-KR" sz="1400" b="1" dirty="0" smtClean="0"/>
              <a:t>REQ 5.3 Content Management and Delivery</a:t>
            </a:r>
          </a:p>
          <a:p>
            <a:pPr lvl="2"/>
            <a:r>
              <a:rPr lang="en-US" altLang="ko-KR" sz="1200" dirty="0" smtClean="0"/>
              <a:t>The </a:t>
            </a:r>
            <a:r>
              <a:rPr lang="en-US" altLang="ko-KR" sz="1200" dirty="0" err="1" smtClean="0"/>
              <a:t>MobAR</a:t>
            </a:r>
            <a:r>
              <a:rPr lang="en-US" altLang="ko-KR" sz="1200" dirty="0" smtClean="0"/>
              <a:t> Enabler SHALL support usage of the preferences and account detail of users e.g. in order to access personalized AR Content.</a:t>
            </a:r>
          </a:p>
          <a:p>
            <a:pPr lvl="2"/>
            <a:r>
              <a:rPr lang="en-US" altLang="ko-KR" sz="1200" dirty="0" smtClean="0"/>
              <a:t>The </a:t>
            </a:r>
            <a:r>
              <a:rPr lang="en-US" altLang="ko-KR" sz="1200" dirty="0" err="1" smtClean="0"/>
              <a:t>MobAR</a:t>
            </a:r>
            <a:r>
              <a:rPr lang="en-US" altLang="ko-KR" sz="1200" dirty="0" smtClean="0"/>
              <a:t> Enabler SHALL provide mechanisms to request AR Content from AR Content Provider and filter AR Content provided to the </a:t>
            </a:r>
            <a:r>
              <a:rPr lang="en-US" altLang="ko-KR" sz="1200" dirty="0" err="1" smtClean="0"/>
              <a:t>MobAR</a:t>
            </a:r>
            <a:r>
              <a:rPr lang="en-US" altLang="ko-KR" sz="1200" dirty="0" smtClean="0"/>
              <a:t> Client based on specific criteria such as (including but not limited to):</a:t>
            </a:r>
          </a:p>
          <a:p>
            <a:pPr lvl="3"/>
            <a:r>
              <a:rPr lang="en-US" altLang="ko-KR" sz="1100" dirty="0" smtClean="0"/>
              <a:t>User location</a:t>
            </a:r>
          </a:p>
          <a:p>
            <a:pPr lvl="3"/>
            <a:r>
              <a:rPr lang="en-US" altLang="ko-KR" sz="1100" dirty="0" smtClean="0"/>
              <a:t>Personalization and Contextualization </a:t>
            </a:r>
          </a:p>
          <a:p>
            <a:pPr lvl="3"/>
            <a:r>
              <a:rPr lang="en-US" altLang="ko-KR" sz="1100" dirty="0" smtClean="0"/>
              <a:t>User settings (e.g. search radius, search categories)</a:t>
            </a:r>
          </a:p>
          <a:p>
            <a:pPr lvl="3"/>
            <a:r>
              <a:rPr lang="en-US" altLang="ko-KR" sz="1100" dirty="0" smtClean="0"/>
              <a:t>Device capabilities (e.g. screen resolution)</a:t>
            </a:r>
          </a:p>
          <a:p>
            <a:pPr lvl="3"/>
            <a:r>
              <a:rPr lang="en-US" altLang="ko-KR" sz="1100" dirty="0" smtClean="0"/>
              <a:t>AR Target characteristics (e.g. opening time, price range)</a:t>
            </a:r>
          </a:p>
          <a:p>
            <a:pPr lvl="3"/>
            <a:r>
              <a:rPr lang="en-US" altLang="ko-KR" sz="1100" dirty="0" smtClean="0"/>
              <a:t>Multimedia content (e.g. image, video, audio)</a:t>
            </a:r>
          </a:p>
          <a:p>
            <a:pPr lvl="2"/>
            <a:r>
              <a:rPr lang="en-US" altLang="ko-KR" sz="1200" dirty="0" smtClean="0"/>
              <a:t>When available, the </a:t>
            </a:r>
            <a:r>
              <a:rPr lang="en-US" altLang="ko-KR" sz="1200" dirty="0" err="1" smtClean="0"/>
              <a:t>MobAR</a:t>
            </a:r>
            <a:r>
              <a:rPr lang="en-US" altLang="ko-KR" sz="1200" dirty="0" smtClean="0"/>
              <a:t> Enabler SHALL support using information such as:•</a:t>
            </a:r>
          </a:p>
          <a:p>
            <a:pPr lvl="3"/>
            <a:r>
              <a:rPr lang="en-US" altLang="ko-KR" sz="1100" dirty="0" smtClean="0"/>
              <a:t>Type of the AR Target (e.g. POI, person)</a:t>
            </a:r>
          </a:p>
          <a:p>
            <a:pPr lvl="3"/>
            <a:r>
              <a:rPr lang="en-US" altLang="ko-KR" sz="1100" dirty="0" smtClean="0"/>
              <a:t>Location information</a:t>
            </a:r>
          </a:p>
          <a:p>
            <a:pPr lvl="2"/>
            <a:r>
              <a:rPr lang="en-US" altLang="ko-KR" sz="1200" dirty="0" smtClean="0"/>
              <a:t>When available, the </a:t>
            </a:r>
            <a:r>
              <a:rPr lang="en-US" altLang="ko-KR" sz="1200" dirty="0" err="1" smtClean="0"/>
              <a:t>MobAR</a:t>
            </a:r>
            <a:r>
              <a:rPr lang="en-US" altLang="ko-KR" sz="1200" dirty="0" smtClean="0"/>
              <a:t> Enabler SHOULD support using information associated to AR Targets such as:</a:t>
            </a:r>
          </a:p>
          <a:p>
            <a:pPr lvl="3"/>
            <a:r>
              <a:rPr lang="en-US" altLang="ko-KR" sz="1100" dirty="0" smtClean="0"/>
              <a:t>Category it belongs to (for a POI e.g. restaurant)</a:t>
            </a:r>
          </a:p>
          <a:p>
            <a:pPr lvl="3"/>
            <a:r>
              <a:rPr lang="en-US" altLang="ko-KR" sz="1100" dirty="0" smtClean="0"/>
              <a:t>Name </a:t>
            </a:r>
          </a:p>
          <a:p>
            <a:pPr lvl="3"/>
            <a:r>
              <a:rPr lang="en-US" altLang="ko-KR" sz="1100" dirty="0" smtClean="0"/>
              <a:t>Civil address</a:t>
            </a:r>
          </a:p>
          <a:p>
            <a:pPr lvl="3"/>
            <a:r>
              <a:rPr lang="en-US" altLang="ko-KR" sz="1100" dirty="0" smtClean="0"/>
              <a:t>URL(s) (e.g. web sites related to the AR Targets)</a:t>
            </a:r>
          </a:p>
          <a:p>
            <a:pPr lvl="3"/>
            <a:r>
              <a:rPr lang="en-US" altLang="ko-KR" sz="1100" dirty="0" smtClean="0"/>
              <a:t>Description</a:t>
            </a:r>
          </a:p>
          <a:p>
            <a:pPr lvl="3"/>
            <a:r>
              <a:rPr lang="en-US" altLang="ko-KR" sz="1100" dirty="0" smtClean="0"/>
              <a:t>AR Content Rating information</a:t>
            </a:r>
          </a:p>
          <a:p>
            <a:pPr lvl="3"/>
            <a:r>
              <a:rPr lang="en-US" altLang="ko-KR" sz="1100" dirty="0" smtClean="0"/>
              <a:t>Contact information (phone/fax number, email address </a:t>
            </a:r>
            <a:r>
              <a:rPr lang="en-US" altLang="ko-KR" sz="1100" dirty="0" err="1" smtClean="0"/>
              <a:t>etc</a:t>
            </a:r>
            <a:r>
              <a:rPr lang="en-US" altLang="ko-KR" sz="1100" dirty="0" smtClean="0"/>
              <a:t>)</a:t>
            </a:r>
          </a:p>
          <a:p>
            <a:pPr lvl="3"/>
            <a:r>
              <a:rPr lang="en-US" altLang="ko-KR" sz="1100" dirty="0" smtClean="0"/>
              <a:t>Relationships to other AR Targets (e.g. “contained-within”, “contains”, “adjacent-to”)</a:t>
            </a:r>
          </a:p>
          <a:p>
            <a:pPr lvl="3"/>
            <a:r>
              <a:rPr lang="en-US" altLang="ko-KR" sz="1100" dirty="0" smtClean="0"/>
              <a:t>Multimedia content: Image, video, audio </a:t>
            </a:r>
            <a:r>
              <a:rPr lang="en-US" altLang="ko-KR" sz="1100" dirty="0" err="1" smtClean="0"/>
              <a:t>etc</a:t>
            </a:r>
            <a:r>
              <a:rPr lang="en-US" altLang="ko-KR" sz="1100" dirty="0" smtClean="0"/>
              <a:t>"</a:t>
            </a:r>
          </a:p>
          <a:p>
            <a:pPr lvl="3"/>
            <a:endParaRPr lang="en-US" altLang="ko-KR" sz="1100" dirty="0" smtClean="0"/>
          </a:p>
          <a:p>
            <a:endParaRPr lang="ko-KR" altLang="en-US" sz="1600" dirty="0"/>
          </a:p>
        </p:txBody>
      </p:sp>
    </p:spTree>
    <p:extLst>
      <p:ext uri="{BB962C8B-B14F-4D97-AF65-F5344CB8AC3E}">
        <p14:creationId xmlns:p14="http://schemas.microsoft.com/office/powerpoint/2010/main" val="3286759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제목 1"/>
          <p:cNvSpPr>
            <a:spLocks noGrp="1"/>
          </p:cNvSpPr>
          <p:nvPr>
            <p:ph type="title"/>
          </p:nvPr>
        </p:nvSpPr>
        <p:spPr/>
        <p:txBody>
          <a:bodyPr/>
          <a:lstStyle/>
          <a:p>
            <a:r>
              <a:rPr lang="en-US" altLang="ko-KR" smtClean="0">
                <a:ea typeface="ＭＳ Ｐゴシック" pitchFamily="34" charset="-128"/>
              </a:rPr>
              <a:t>Recommendations</a:t>
            </a:r>
            <a:endParaRPr lang="ko-KR" altLang="en-US" smtClean="0">
              <a:ea typeface="ＭＳ Ｐゴシック" pitchFamily="34" charset="-128"/>
            </a:endParaRPr>
          </a:p>
        </p:txBody>
      </p:sp>
      <p:sp>
        <p:nvSpPr>
          <p:cNvPr id="14339" name="내용 개체 틀 2"/>
          <p:cNvSpPr>
            <a:spLocks noGrp="1"/>
          </p:cNvSpPr>
          <p:nvPr>
            <p:ph idx="1"/>
          </p:nvPr>
        </p:nvSpPr>
        <p:spPr/>
        <p:txBody>
          <a:bodyPr/>
          <a:lstStyle/>
          <a:p>
            <a:r>
              <a:rPr lang="en-US" altLang="ko-KR" dirty="0" smtClean="0">
                <a:ea typeface="ＭＳ Ｐゴシック" pitchFamily="34" charset="-128"/>
              </a:rPr>
              <a:t>Consider the proposed architecture and functionalities in </a:t>
            </a:r>
            <a:r>
              <a:rPr lang="en-US" altLang="ko-KR" dirty="0" err="1" smtClean="0">
                <a:ea typeface="ＭＳ Ｐゴシック" pitchFamily="34" charset="-128"/>
              </a:rPr>
              <a:t>MobAR</a:t>
            </a:r>
            <a:r>
              <a:rPr lang="en-US" altLang="ko-KR" dirty="0" smtClean="0">
                <a:ea typeface="ＭＳ Ｐゴシック" pitchFamily="34" charset="-128"/>
              </a:rPr>
              <a:t> AD</a:t>
            </a:r>
            <a:endParaRPr lang="ko-KR" altLang="en-US" dirty="0" smtClean="0">
              <a:ea typeface="ＭＳ Ｐゴシック" pitchFamily="34" charset="-128"/>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제목 1"/>
          <p:cNvSpPr>
            <a:spLocks noGrp="1"/>
          </p:cNvSpPr>
          <p:nvPr>
            <p:ph type="title"/>
          </p:nvPr>
        </p:nvSpPr>
        <p:spPr/>
        <p:txBody>
          <a:bodyPr/>
          <a:lstStyle/>
          <a:p>
            <a:r>
              <a:rPr lang="en-US" altLang="ko-KR" dirty="0" smtClean="0">
                <a:ea typeface="ＭＳ Ｐゴシック" pitchFamily="34" charset="-128"/>
              </a:rPr>
              <a:t>Proposed </a:t>
            </a:r>
            <a:r>
              <a:rPr lang="en-US" altLang="ko-KR" dirty="0" err="1" smtClean="0">
                <a:ea typeface="ＭＳ Ｐゴシック" pitchFamily="34" charset="-128"/>
              </a:rPr>
              <a:t>MobileAR</a:t>
            </a:r>
            <a:r>
              <a:rPr lang="en-US" altLang="ko-KR" dirty="0" smtClean="0">
                <a:ea typeface="ＭＳ Ｐゴシック" pitchFamily="34" charset="-128"/>
              </a:rPr>
              <a:t> Architecture</a:t>
            </a:r>
            <a:endParaRPr lang="ko-KR" altLang="en-US" dirty="0" smtClean="0">
              <a:ea typeface="ＭＳ Ｐゴシック" pitchFamily="34" charset="-128"/>
            </a:endParaRPr>
          </a:p>
        </p:txBody>
      </p:sp>
      <p:sp>
        <p:nvSpPr>
          <p:cNvPr id="4" name="직사각형 3"/>
          <p:cNvSpPr/>
          <p:nvPr/>
        </p:nvSpPr>
        <p:spPr bwMode="auto">
          <a:xfrm>
            <a:off x="2700337" y="3892550"/>
            <a:ext cx="5486400" cy="1066800"/>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a:lstStyle/>
          <a:p>
            <a:pPr>
              <a:defRPr/>
            </a:pPr>
            <a:r>
              <a:rPr lang="en-US" altLang="ko-KR" dirty="0" err="1">
                <a:solidFill>
                  <a:schemeClr val="tx1"/>
                </a:solidFill>
                <a:latin typeface="Arial" charset="0"/>
              </a:rPr>
              <a:t>MobAR</a:t>
            </a:r>
            <a:r>
              <a:rPr lang="en-US" altLang="ko-KR" dirty="0">
                <a:solidFill>
                  <a:schemeClr val="tx1"/>
                </a:solidFill>
                <a:latin typeface="Arial" charset="0"/>
              </a:rPr>
              <a:t> Client(engine)</a:t>
            </a:r>
            <a:endParaRPr lang="ko-KR" altLang="en-US" dirty="0">
              <a:solidFill>
                <a:schemeClr val="tx1"/>
              </a:solidFill>
              <a:latin typeface="Arial" charset="0"/>
            </a:endParaRPr>
          </a:p>
        </p:txBody>
      </p:sp>
      <p:sp>
        <p:nvSpPr>
          <p:cNvPr id="10" name="직사각형 9"/>
          <p:cNvSpPr/>
          <p:nvPr/>
        </p:nvSpPr>
        <p:spPr bwMode="auto">
          <a:xfrm>
            <a:off x="2624137" y="1377950"/>
            <a:ext cx="5029200" cy="1371600"/>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a:lstStyle/>
          <a:p>
            <a:pPr>
              <a:defRPr/>
            </a:pPr>
            <a:r>
              <a:rPr lang="en-US" altLang="ko-KR" dirty="0" err="1">
                <a:solidFill>
                  <a:schemeClr val="tx1"/>
                </a:solidFill>
                <a:latin typeface="Arial" charset="0"/>
              </a:rPr>
              <a:t>MobAR</a:t>
            </a:r>
            <a:r>
              <a:rPr lang="en-US" altLang="ko-KR" dirty="0">
                <a:solidFill>
                  <a:schemeClr val="tx1"/>
                </a:solidFill>
                <a:latin typeface="Arial" charset="0"/>
              </a:rPr>
              <a:t> Server</a:t>
            </a:r>
            <a:endParaRPr lang="ko-KR" altLang="en-US" dirty="0">
              <a:solidFill>
                <a:schemeClr val="tx1"/>
              </a:solidFill>
              <a:latin typeface="Arial" charset="0"/>
            </a:endParaRPr>
          </a:p>
        </p:txBody>
      </p:sp>
      <p:sp>
        <p:nvSpPr>
          <p:cNvPr id="13" name="직사각형 12"/>
          <p:cNvSpPr/>
          <p:nvPr/>
        </p:nvSpPr>
        <p:spPr bwMode="auto">
          <a:xfrm>
            <a:off x="2852737" y="5187950"/>
            <a:ext cx="3429000" cy="381000"/>
          </a:xfrm>
          <a:prstGeom prst="rect">
            <a:avLst/>
          </a:prstGeom>
          <a:ln>
            <a:prstDash val="dash"/>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defRPr/>
            </a:pPr>
            <a:r>
              <a:rPr lang="en-US" altLang="ko-KR" sz="1600" dirty="0" err="1">
                <a:solidFill>
                  <a:schemeClr val="tx1"/>
                </a:solidFill>
                <a:latin typeface="Arial" charset="0"/>
              </a:rPr>
              <a:t>MobAR</a:t>
            </a:r>
            <a:r>
              <a:rPr lang="en-US" altLang="ko-KR" sz="1600" dirty="0">
                <a:solidFill>
                  <a:schemeClr val="tx1"/>
                </a:solidFill>
                <a:latin typeface="Arial" charset="0"/>
              </a:rPr>
              <a:t> </a:t>
            </a:r>
            <a:r>
              <a:rPr lang="en-US" altLang="ko-KR" sz="1600" dirty="0" smtClean="0">
                <a:solidFill>
                  <a:schemeClr val="tx1"/>
                </a:solidFill>
                <a:latin typeface="Arial" charset="0"/>
              </a:rPr>
              <a:t>Applications</a:t>
            </a:r>
            <a:endParaRPr lang="ko-KR" altLang="en-US" sz="1600" dirty="0">
              <a:solidFill>
                <a:schemeClr val="tx1"/>
              </a:solidFill>
              <a:latin typeface="Arial" charset="0"/>
            </a:endParaRPr>
          </a:p>
        </p:txBody>
      </p:sp>
      <p:sp>
        <p:nvSpPr>
          <p:cNvPr id="15" name="모서리가 둥근 직사각형 14"/>
          <p:cNvSpPr/>
          <p:nvPr/>
        </p:nvSpPr>
        <p:spPr bwMode="auto">
          <a:xfrm>
            <a:off x="5519737" y="4349750"/>
            <a:ext cx="2133600" cy="228600"/>
          </a:xfrm>
          <a:prstGeom prst="round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defRPr/>
            </a:pPr>
            <a:r>
              <a:rPr lang="en-US" altLang="ko-KR" sz="1200" dirty="0" err="1">
                <a:solidFill>
                  <a:schemeClr val="tx1"/>
                </a:solidFill>
                <a:latin typeface="Arial" charset="0"/>
              </a:rPr>
              <a:t>MobAR</a:t>
            </a:r>
            <a:r>
              <a:rPr lang="en-US" altLang="ko-KR" sz="1200" dirty="0">
                <a:solidFill>
                  <a:schemeClr val="tx1"/>
                </a:solidFill>
                <a:latin typeface="Arial" charset="0"/>
              </a:rPr>
              <a:t> </a:t>
            </a:r>
            <a:r>
              <a:rPr lang="en-US" altLang="ko-KR" sz="1200" dirty="0"/>
              <a:t>Interaction</a:t>
            </a:r>
            <a:endParaRPr lang="ko-KR" altLang="en-US" sz="1200" dirty="0">
              <a:solidFill>
                <a:schemeClr val="tx1"/>
              </a:solidFill>
              <a:latin typeface="Arial" charset="0"/>
            </a:endParaRPr>
          </a:p>
        </p:txBody>
      </p:sp>
      <p:sp>
        <p:nvSpPr>
          <p:cNvPr id="16" name="모서리가 둥근 직사각형 15"/>
          <p:cNvSpPr/>
          <p:nvPr/>
        </p:nvSpPr>
        <p:spPr bwMode="auto">
          <a:xfrm>
            <a:off x="2928937" y="4349750"/>
            <a:ext cx="2438400" cy="228600"/>
          </a:xfrm>
          <a:prstGeom prst="round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defRPr/>
            </a:pPr>
            <a:r>
              <a:rPr lang="en-US" altLang="ko-KR" sz="1200" dirty="0" err="1">
                <a:solidFill>
                  <a:schemeClr val="tx1"/>
                </a:solidFill>
                <a:latin typeface="Arial" charset="0"/>
              </a:rPr>
              <a:t>MobAR</a:t>
            </a:r>
            <a:r>
              <a:rPr lang="en-US" altLang="ko-KR" sz="1200" dirty="0">
                <a:solidFill>
                  <a:schemeClr val="tx1"/>
                </a:solidFill>
                <a:latin typeface="Arial" charset="0"/>
              </a:rPr>
              <a:t> </a:t>
            </a:r>
            <a:r>
              <a:rPr lang="en-US" altLang="ko-KR" sz="1200" dirty="0"/>
              <a:t>Registration &amp; Presentation</a:t>
            </a:r>
            <a:endParaRPr lang="ko-KR" altLang="en-US" sz="1200" dirty="0">
              <a:solidFill>
                <a:schemeClr val="tx1"/>
              </a:solidFill>
              <a:latin typeface="Arial" charset="0"/>
            </a:endParaRPr>
          </a:p>
        </p:txBody>
      </p:sp>
      <p:sp>
        <p:nvSpPr>
          <p:cNvPr id="18" name="모서리가 둥근 직사각형 17"/>
          <p:cNvSpPr/>
          <p:nvPr/>
        </p:nvSpPr>
        <p:spPr bwMode="auto">
          <a:xfrm>
            <a:off x="2928937" y="4654550"/>
            <a:ext cx="2438400" cy="228600"/>
          </a:xfrm>
          <a:prstGeom prst="round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defRPr/>
            </a:pPr>
            <a:r>
              <a:rPr lang="en-US" altLang="ko-KR" sz="1200" dirty="0" err="1">
                <a:solidFill>
                  <a:schemeClr val="tx1"/>
                </a:solidFill>
                <a:latin typeface="Arial" charset="0"/>
              </a:rPr>
              <a:t>MobAR</a:t>
            </a:r>
            <a:r>
              <a:rPr lang="en-US" altLang="ko-KR" sz="1200" dirty="0">
                <a:solidFill>
                  <a:schemeClr val="tx1"/>
                </a:solidFill>
                <a:latin typeface="Arial" charset="0"/>
              </a:rPr>
              <a:t> </a:t>
            </a:r>
            <a:r>
              <a:rPr lang="en-US" altLang="ko-KR" sz="1200" dirty="0"/>
              <a:t>Recognition &amp; Tracking </a:t>
            </a:r>
            <a:endParaRPr lang="ko-KR" altLang="en-US" sz="1200" dirty="0">
              <a:solidFill>
                <a:schemeClr val="tx1"/>
              </a:solidFill>
              <a:latin typeface="Arial" charset="0"/>
            </a:endParaRPr>
          </a:p>
        </p:txBody>
      </p:sp>
      <p:sp>
        <p:nvSpPr>
          <p:cNvPr id="19" name="모서리가 둥근 직사각형 18"/>
          <p:cNvSpPr/>
          <p:nvPr/>
        </p:nvSpPr>
        <p:spPr bwMode="auto">
          <a:xfrm>
            <a:off x="2776537" y="1835150"/>
            <a:ext cx="2209800" cy="304800"/>
          </a:xfrm>
          <a:prstGeom prst="round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defRPr/>
            </a:pPr>
            <a:r>
              <a:rPr lang="en-US" altLang="ko-KR" sz="1200" dirty="0" err="1">
                <a:solidFill>
                  <a:schemeClr val="tx1"/>
                </a:solidFill>
                <a:latin typeface="Arial" charset="0"/>
              </a:rPr>
              <a:t>MobAR</a:t>
            </a:r>
            <a:r>
              <a:rPr lang="en-US" altLang="ko-KR" sz="1200" dirty="0">
                <a:solidFill>
                  <a:schemeClr val="tx1"/>
                </a:solidFill>
                <a:latin typeface="Arial" charset="0"/>
              </a:rPr>
              <a:t> </a:t>
            </a:r>
            <a:r>
              <a:rPr lang="en-US" altLang="ko-KR" sz="1200" dirty="0"/>
              <a:t>Content Management</a:t>
            </a:r>
            <a:endParaRPr lang="ko-KR" altLang="en-US" sz="1200" dirty="0">
              <a:solidFill>
                <a:schemeClr val="tx1"/>
              </a:solidFill>
              <a:latin typeface="Arial" charset="0"/>
            </a:endParaRPr>
          </a:p>
        </p:txBody>
      </p:sp>
      <p:sp>
        <p:nvSpPr>
          <p:cNvPr id="20" name="모서리가 둥근 직사각형 19"/>
          <p:cNvSpPr/>
          <p:nvPr/>
        </p:nvSpPr>
        <p:spPr bwMode="auto">
          <a:xfrm>
            <a:off x="5138737" y="1835150"/>
            <a:ext cx="2362200" cy="304800"/>
          </a:xfrm>
          <a:prstGeom prst="round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defRPr/>
            </a:pPr>
            <a:r>
              <a:rPr lang="en-US" altLang="ko-KR" sz="1200" dirty="0" err="1">
                <a:solidFill>
                  <a:schemeClr val="tx1"/>
                </a:solidFill>
                <a:latin typeface="Arial" charset="0"/>
              </a:rPr>
              <a:t>MobAR</a:t>
            </a:r>
            <a:r>
              <a:rPr lang="en-US" altLang="ko-KR" sz="1200" dirty="0">
                <a:solidFill>
                  <a:schemeClr val="tx1"/>
                </a:solidFill>
                <a:latin typeface="Arial" charset="0"/>
              </a:rPr>
              <a:t> </a:t>
            </a:r>
            <a:r>
              <a:rPr lang="en-US" altLang="ko-KR" sz="1200" dirty="0"/>
              <a:t>Object </a:t>
            </a:r>
            <a:r>
              <a:rPr lang="en-US" altLang="ko-KR" sz="1200" dirty="0" smtClean="0"/>
              <a:t>Search</a:t>
            </a:r>
            <a:endParaRPr lang="ko-KR" altLang="en-US" sz="1200" dirty="0">
              <a:solidFill>
                <a:schemeClr val="tx1"/>
              </a:solidFill>
              <a:latin typeface="Arial" charset="0"/>
            </a:endParaRPr>
          </a:p>
        </p:txBody>
      </p:sp>
      <p:sp>
        <p:nvSpPr>
          <p:cNvPr id="14" name="모서리가 둥근 직사각형 13"/>
          <p:cNvSpPr/>
          <p:nvPr/>
        </p:nvSpPr>
        <p:spPr bwMode="auto">
          <a:xfrm>
            <a:off x="3233737" y="2216150"/>
            <a:ext cx="3086100" cy="304800"/>
          </a:xfrm>
          <a:prstGeom prst="round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defRPr/>
            </a:pPr>
            <a:r>
              <a:rPr lang="en-US" altLang="ko-KR" sz="1200" dirty="0" err="1">
                <a:solidFill>
                  <a:schemeClr val="tx1"/>
                </a:solidFill>
                <a:latin typeface="Arial" charset="0"/>
              </a:rPr>
              <a:t>MobAR</a:t>
            </a:r>
            <a:r>
              <a:rPr lang="en-US" altLang="ko-KR" sz="1200" dirty="0">
                <a:solidFill>
                  <a:schemeClr val="tx1"/>
                </a:solidFill>
                <a:latin typeface="Arial" charset="0"/>
              </a:rPr>
              <a:t> </a:t>
            </a:r>
            <a:r>
              <a:rPr lang="en-US" altLang="ko-KR" sz="1200" dirty="0" smtClean="0"/>
              <a:t>Personalization / Contextualization</a:t>
            </a:r>
            <a:endParaRPr lang="ko-KR" altLang="en-US" sz="1200" dirty="0">
              <a:solidFill>
                <a:schemeClr val="tx1"/>
              </a:solidFill>
              <a:latin typeface="Arial" charset="0"/>
            </a:endParaRPr>
          </a:p>
        </p:txBody>
      </p:sp>
      <p:sp>
        <p:nvSpPr>
          <p:cNvPr id="17" name="모서리가 둥근 직사각형 16"/>
          <p:cNvSpPr/>
          <p:nvPr/>
        </p:nvSpPr>
        <p:spPr bwMode="auto">
          <a:xfrm>
            <a:off x="5519737" y="4654550"/>
            <a:ext cx="2590800" cy="228600"/>
          </a:xfrm>
          <a:prstGeom prst="round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defRPr/>
            </a:pPr>
            <a:r>
              <a:rPr lang="en-US" altLang="ko-KR" sz="1200" dirty="0" err="1">
                <a:solidFill>
                  <a:schemeClr val="tx1"/>
                </a:solidFill>
                <a:latin typeface="Arial" charset="0"/>
              </a:rPr>
              <a:t>MobAR</a:t>
            </a:r>
            <a:r>
              <a:rPr lang="en-US" altLang="ko-KR" sz="1200" dirty="0">
                <a:solidFill>
                  <a:schemeClr val="tx1"/>
                </a:solidFill>
                <a:latin typeface="Arial" charset="0"/>
              </a:rPr>
              <a:t> </a:t>
            </a:r>
            <a:r>
              <a:rPr lang="en-US" altLang="ko-KR" sz="1200" dirty="0" smtClean="0"/>
              <a:t>Cache/Download Management </a:t>
            </a:r>
            <a:endParaRPr lang="ko-KR" altLang="en-US" sz="1200" dirty="0">
              <a:solidFill>
                <a:schemeClr val="tx1"/>
              </a:solidFill>
              <a:latin typeface="Arial" charset="0"/>
            </a:endParaRPr>
          </a:p>
        </p:txBody>
      </p:sp>
      <p:sp>
        <p:nvSpPr>
          <p:cNvPr id="21" name="직사각형 20"/>
          <p:cNvSpPr/>
          <p:nvPr/>
        </p:nvSpPr>
        <p:spPr bwMode="auto">
          <a:xfrm>
            <a:off x="795337" y="1682750"/>
            <a:ext cx="1066800" cy="838200"/>
          </a:xfrm>
          <a:prstGeom prst="rect">
            <a:avLst/>
          </a:prstGeom>
          <a:ln>
            <a:prstDash val="dash"/>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defRPr/>
            </a:pPr>
            <a:r>
              <a:rPr lang="en-US" altLang="ko-KR" sz="1600" dirty="0" err="1">
                <a:solidFill>
                  <a:schemeClr val="tx1"/>
                </a:solidFill>
                <a:latin typeface="Arial" charset="0"/>
              </a:rPr>
              <a:t>MobAR</a:t>
            </a:r>
            <a:r>
              <a:rPr lang="en-US" altLang="ko-KR" sz="1600" dirty="0">
                <a:solidFill>
                  <a:schemeClr val="tx1"/>
                </a:solidFill>
                <a:latin typeface="Arial" charset="0"/>
              </a:rPr>
              <a:t> Content</a:t>
            </a:r>
          </a:p>
          <a:p>
            <a:pPr>
              <a:defRPr/>
            </a:pPr>
            <a:r>
              <a:rPr lang="en-US" altLang="ko-KR" sz="1600" dirty="0">
                <a:solidFill>
                  <a:schemeClr val="tx1"/>
                </a:solidFill>
                <a:latin typeface="Arial" charset="0"/>
              </a:rPr>
              <a:t>Provider</a:t>
            </a:r>
            <a:endParaRPr lang="ko-KR" altLang="en-US" sz="1600" dirty="0">
              <a:solidFill>
                <a:schemeClr val="tx1"/>
              </a:solidFill>
              <a:latin typeface="Arial" charset="0"/>
            </a:endParaRPr>
          </a:p>
        </p:txBody>
      </p:sp>
      <p:cxnSp>
        <p:nvCxnSpPr>
          <p:cNvPr id="22" name="직선 화살표 연결선 21"/>
          <p:cNvCxnSpPr/>
          <p:nvPr/>
        </p:nvCxnSpPr>
        <p:spPr bwMode="auto">
          <a:xfrm>
            <a:off x="1862137" y="2054618"/>
            <a:ext cx="762000" cy="0"/>
          </a:xfrm>
          <a:prstGeom prst="straightConnector1">
            <a:avLst/>
          </a:prstGeom>
          <a:ln>
            <a:headEnd type="arrow"/>
            <a:tailEnd type="arrow"/>
          </a:ln>
        </p:spPr>
        <p:style>
          <a:lnRef idx="3">
            <a:schemeClr val="dk1"/>
          </a:lnRef>
          <a:fillRef idx="0">
            <a:schemeClr val="dk1"/>
          </a:fillRef>
          <a:effectRef idx="2">
            <a:schemeClr val="dk1"/>
          </a:effectRef>
          <a:fontRef idx="minor">
            <a:schemeClr val="tx1"/>
          </a:fontRef>
        </p:style>
      </p:cxnSp>
      <p:sp>
        <p:nvSpPr>
          <p:cNvPr id="24" name="TextBox 23"/>
          <p:cNvSpPr txBox="1"/>
          <p:nvPr/>
        </p:nvSpPr>
        <p:spPr>
          <a:xfrm>
            <a:off x="1827009" y="2130818"/>
            <a:ext cx="644728" cy="313932"/>
          </a:xfrm>
          <a:prstGeom prst="rect">
            <a:avLst/>
          </a:prstGeom>
          <a:noFill/>
        </p:spPr>
        <p:txBody>
          <a:bodyPr wrap="none" rtlCol="0">
            <a:spAutoFit/>
          </a:bodyPr>
          <a:lstStyle/>
          <a:p>
            <a:r>
              <a:rPr lang="en-US" altLang="ko-KR" sz="800" dirty="0" smtClean="0"/>
              <a:t>Content</a:t>
            </a:r>
          </a:p>
          <a:p>
            <a:r>
              <a:rPr lang="en-US" altLang="ko-KR" sz="800" dirty="0" smtClean="0"/>
              <a:t>Exchange</a:t>
            </a:r>
            <a:endParaRPr lang="ko-KR" altLang="en-US" sz="800" dirty="0"/>
          </a:p>
        </p:txBody>
      </p:sp>
      <p:cxnSp>
        <p:nvCxnSpPr>
          <p:cNvPr id="31" name="직선 연결선 30"/>
          <p:cNvCxnSpPr/>
          <p:nvPr/>
        </p:nvCxnSpPr>
        <p:spPr bwMode="auto">
          <a:xfrm>
            <a:off x="4419475" y="4942682"/>
            <a:ext cx="0" cy="245268"/>
          </a:xfrm>
          <a:prstGeom prst="line">
            <a:avLst/>
          </a:prstGeom>
          <a:ln>
            <a:headEnd type="none" w="med" len="med"/>
            <a:tailEnd type="none" w="med" len="med"/>
          </a:ln>
        </p:spPr>
        <p:style>
          <a:lnRef idx="3">
            <a:schemeClr val="dk1"/>
          </a:lnRef>
          <a:fillRef idx="0">
            <a:schemeClr val="dk1"/>
          </a:fillRef>
          <a:effectRef idx="2">
            <a:schemeClr val="dk1"/>
          </a:effectRef>
          <a:fontRef idx="minor">
            <a:schemeClr val="tx1"/>
          </a:fontRef>
        </p:style>
      </p:cxnSp>
      <p:cxnSp>
        <p:nvCxnSpPr>
          <p:cNvPr id="8" name="직선 화살표 연결선 7"/>
          <p:cNvCxnSpPr/>
          <p:nvPr/>
        </p:nvCxnSpPr>
        <p:spPr bwMode="auto">
          <a:xfrm flipV="1">
            <a:off x="3995737" y="2749550"/>
            <a:ext cx="0" cy="1143000"/>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cxnSp>
        <p:nvCxnSpPr>
          <p:cNvPr id="9216" name="직선 화살표 연결선 9215"/>
          <p:cNvCxnSpPr>
            <a:stCxn id="10" idx="2"/>
          </p:cNvCxnSpPr>
          <p:nvPr/>
        </p:nvCxnSpPr>
        <p:spPr bwMode="auto">
          <a:xfrm>
            <a:off x="5138737" y="2749550"/>
            <a:ext cx="0" cy="1143000"/>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sp>
        <p:nvSpPr>
          <p:cNvPr id="34" name="TextBox 33"/>
          <p:cNvSpPr txBox="1"/>
          <p:nvPr/>
        </p:nvSpPr>
        <p:spPr>
          <a:xfrm>
            <a:off x="4030685" y="3206750"/>
            <a:ext cx="619080" cy="203133"/>
          </a:xfrm>
          <a:prstGeom prst="rect">
            <a:avLst/>
          </a:prstGeom>
          <a:noFill/>
        </p:spPr>
        <p:txBody>
          <a:bodyPr wrap="none" rtlCol="0">
            <a:spAutoFit/>
          </a:bodyPr>
          <a:lstStyle/>
          <a:p>
            <a:r>
              <a:rPr lang="en-US" altLang="ko-KR" sz="800" dirty="0" smtClean="0"/>
              <a:t>MobAR-2</a:t>
            </a:r>
            <a:endParaRPr lang="ko-KR" altLang="en-US" sz="800" dirty="0"/>
          </a:p>
        </p:txBody>
      </p:sp>
      <p:sp>
        <p:nvSpPr>
          <p:cNvPr id="35" name="TextBox 34"/>
          <p:cNvSpPr txBox="1"/>
          <p:nvPr/>
        </p:nvSpPr>
        <p:spPr>
          <a:xfrm>
            <a:off x="5095999" y="3206750"/>
            <a:ext cx="619080" cy="203133"/>
          </a:xfrm>
          <a:prstGeom prst="rect">
            <a:avLst/>
          </a:prstGeom>
          <a:noFill/>
        </p:spPr>
        <p:txBody>
          <a:bodyPr wrap="none" rtlCol="0">
            <a:spAutoFit/>
          </a:bodyPr>
          <a:lstStyle/>
          <a:p>
            <a:r>
              <a:rPr lang="en-US" altLang="ko-KR" sz="800" dirty="0" smtClean="0"/>
              <a:t>MobAR-3</a:t>
            </a:r>
            <a:endParaRPr lang="ko-KR" altLang="en-US" sz="800" dirty="0"/>
          </a:p>
        </p:txBody>
      </p:sp>
      <p:sp>
        <p:nvSpPr>
          <p:cNvPr id="36" name="TextBox 35"/>
          <p:cNvSpPr txBox="1"/>
          <p:nvPr/>
        </p:nvSpPr>
        <p:spPr>
          <a:xfrm>
            <a:off x="4452937" y="4984817"/>
            <a:ext cx="619080" cy="203133"/>
          </a:xfrm>
          <a:prstGeom prst="rect">
            <a:avLst/>
          </a:prstGeom>
          <a:noFill/>
        </p:spPr>
        <p:txBody>
          <a:bodyPr wrap="none" rtlCol="0">
            <a:spAutoFit/>
          </a:bodyPr>
          <a:lstStyle/>
          <a:p>
            <a:r>
              <a:rPr lang="en-US" altLang="ko-KR" sz="800" dirty="0" smtClean="0"/>
              <a:t>MobAR-1</a:t>
            </a:r>
            <a:endParaRPr lang="ko-KR" altLang="en-US" sz="800" dirty="0"/>
          </a:p>
        </p:txBody>
      </p:sp>
      <p:sp>
        <p:nvSpPr>
          <p:cNvPr id="41" name="TextBox 40"/>
          <p:cNvSpPr txBox="1"/>
          <p:nvPr/>
        </p:nvSpPr>
        <p:spPr>
          <a:xfrm>
            <a:off x="1928857" y="1851485"/>
            <a:ext cx="619080" cy="203133"/>
          </a:xfrm>
          <a:prstGeom prst="rect">
            <a:avLst/>
          </a:prstGeom>
          <a:noFill/>
        </p:spPr>
        <p:txBody>
          <a:bodyPr wrap="none" rtlCol="0">
            <a:spAutoFit/>
          </a:bodyPr>
          <a:lstStyle/>
          <a:p>
            <a:r>
              <a:rPr lang="en-US" altLang="ko-KR" sz="800" dirty="0" smtClean="0"/>
              <a:t>MobAR-4</a:t>
            </a:r>
            <a:endParaRPr lang="ko-KR" altLang="en-US" sz="800" dirty="0"/>
          </a:p>
        </p:txBody>
      </p:sp>
      <p:sp>
        <p:nvSpPr>
          <p:cNvPr id="50" name="직사각형 49"/>
          <p:cNvSpPr/>
          <p:nvPr/>
        </p:nvSpPr>
        <p:spPr>
          <a:xfrm>
            <a:off x="1328737" y="4507424"/>
            <a:ext cx="1033383" cy="1975926"/>
          </a:xfrm>
          <a:prstGeom prst="rect">
            <a:avLst/>
          </a:prstGeom>
        </p:spPr>
        <p:txBody>
          <a:bodyPr wrap="square">
            <a:spAutoFit/>
          </a:bodyPr>
          <a:lstStyle/>
          <a:p>
            <a:r>
              <a:rPr lang="en-US" altLang="ko-KR" sz="800" dirty="0" err="1" smtClean="0"/>
              <a:t>MobAR</a:t>
            </a:r>
            <a:r>
              <a:rPr lang="en-US" altLang="ko-KR" sz="800" dirty="0" smtClean="0"/>
              <a:t> components</a:t>
            </a:r>
          </a:p>
          <a:p>
            <a:endParaRPr lang="en-US" altLang="ko-KR" sz="800" dirty="0" smtClean="0"/>
          </a:p>
          <a:p>
            <a:endParaRPr lang="en-US" altLang="ko-KR" sz="800" dirty="0"/>
          </a:p>
          <a:p>
            <a:r>
              <a:rPr lang="en-US" altLang="ko-KR" sz="800" dirty="0" smtClean="0"/>
              <a:t>Entities external </a:t>
            </a:r>
          </a:p>
          <a:p>
            <a:r>
              <a:rPr lang="en-US" altLang="ko-KR" sz="800" dirty="0" smtClean="0"/>
              <a:t>to </a:t>
            </a:r>
            <a:r>
              <a:rPr lang="en-US" altLang="ko-KR" sz="800" dirty="0" err="1" smtClean="0"/>
              <a:t>MobAR</a:t>
            </a:r>
            <a:endParaRPr lang="en-US" altLang="ko-KR" sz="800" dirty="0" smtClean="0"/>
          </a:p>
          <a:p>
            <a:endParaRPr lang="en-US" altLang="ko-KR" sz="800" dirty="0"/>
          </a:p>
          <a:p>
            <a:r>
              <a:rPr lang="en-US" altLang="ko-KR" sz="800" dirty="0" err="1" smtClean="0"/>
              <a:t>Interaface</a:t>
            </a:r>
            <a:r>
              <a:rPr lang="en-US" altLang="ko-KR" sz="800" dirty="0" smtClean="0"/>
              <a:t> specified by this Enabler</a:t>
            </a:r>
          </a:p>
          <a:p>
            <a:endParaRPr lang="en-US" altLang="ko-KR" sz="800" dirty="0"/>
          </a:p>
          <a:p>
            <a:r>
              <a:rPr lang="en-US" altLang="ko-KR" sz="800" dirty="0" smtClean="0"/>
              <a:t>Interfaces not specified by this Enabler</a:t>
            </a:r>
          </a:p>
          <a:p>
            <a:endParaRPr lang="en-US" altLang="ko-KR" sz="800" dirty="0"/>
          </a:p>
          <a:p>
            <a:r>
              <a:rPr lang="en-US" altLang="ko-KR" sz="800" dirty="0" smtClean="0"/>
              <a:t>Name of interface offered</a:t>
            </a:r>
          </a:p>
        </p:txBody>
      </p:sp>
      <p:sp>
        <p:nvSpPr>
          <p:cNvPr id="51" name="TextBox 50"/>
          <p:cNvSpPr txBox="1"/>
          <p:nvPr/>
        </p:nvSpPr>
        <p:spPr>
          <a:xfrm>
            <a:off x="871537" y="4229818"/>
            <a:ext cx="912429" cy="313932"/>
          </a:xfrm>
          <a:prstGeom prst="rect">
            <a:avLst/>
          </a:prstGeom>
          <a:noFill/>
        </p:spPr>
        <p:txBody>
          <a:bodyPr wrap="none" rtlCol="0">
            <a:spAutoFit/>
          </a:bodyPr>
          <a:lstStyle/>
          <a:p>
            <a:r>
              <a:rPr lang="en-US" altLang="ko-KR" sz="1600" b="1" dirty="0" smtClean="0"/>
              <a:t>Legend</a:t>
            </a:r>
            <a:endParaRPr lang="ko-KR" altLang="en-US" sz="1600" b="1" dirty="0"/>
          </a:p>
        </p:txBody>
      </p:sp>
      <p:sp>
        <p:nvSpPr>
          <p:cNvPr id="52" name="직사각형 51"/>
          <p:cNvSpPr/>
          <p:nvPr/>
        </p:nvSpPr>
        <p:spPr bwMode="auto">
          <a:xfrm>
            <a:off x="795337" y="4543750"/>
            <a:ext cx="490537" cy="242782"/>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defRPr/>
            </a:pPr>
            <a:endParaRPr lang="ko-KR" altLang="en-US" dirty="0">
              <a:solidFill>
                <a:schemeClr val="tx1"/>
              </a:solidFill>
              <a:latin typeface="Arial" charset="0"/>
            </a:endParaRPr>
          </a:p>
        </p:txBody>
      </p:sp>
      <p:sp>
        <p:nvSpPr>
          <p:cNvPr id="53" name="직사각형 52"/>
          <p:cNvSpPr/>
          <p:nvPr/>
        </p:nvSpPr>
        <p:spPr bwMode="auto">
          <a:xfrm>
            <a:off x="795337" y="5000950"/>
            <a:ext cx="490537" cy="242782"/>
          </a:xfrm>
          <a:prstGeom prst="rect">
            <a:avLst/>
          </a:prstGeom>
          <a:ln>
            <a:prstDash val="dash"/>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defRPr/>
            </a:pPr>
            <a:endParaRPr lang="ko-KR" altLang="en-US" dirty="0">
              <a:solidFill>
                <a:schemeClr val="tx1"/>
              </a:solidFill>
              <a:latin typeface="Arial" charset="0"/>
            </a:endParaRPr>
          </a:p>
        </p:txBody>
      </p:sp>
      <p:cxnSp>
        <p:nvCxnSpPr>
          <p:cNvPr id="54" name="직선 화살표 연결선 53"/>
          <p:cNvCxnSpPr/>
          <p:nvPr/>
        </p:nvCxnSpPr>
        <p:spPr bwMode="auto">
          <a:xfrm>
            <a:off x="854869" y="5458150"/>
            <a:ext cx="473868" cy="0"/>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cxnSp>
        <p:nvCxnSpPr>
          <p:cNvPr id="55" name="직선 연결선 54"/>
          <p:cNvCxnSpPr/>
          <p:nvPr/>
        </p:nvCxnSpPr>
        <p:spPr bwMode="auto">
          <a:xfrm>
            <a:off x="816643" y="5915350"/>
            <a:ext cx="533400" cy="0"/>
          </a:xfrm>
          <a:prstGeom prst="line">
            <a:avLst/>
          </a:prstGeom>
          <a:ln>
            <a:prstDash val="dash"/>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56" name="TextBox 55"/>
          <p:cNvSpPr txBox="1"/>
          <p:nvPr/>
        </p:nvSpPr>
        <p:spPr>
          <a:xfrm>
            <a:off x="719137" y="6162518"/>
            <a:ext cx="670376" cy="286232"/>
          </a:xfrm>
          <a:prstGeom prst="rect">
            <a:avLst/>
          </a:prstGeom>
          <a:noFill/>
        </p:spPr>
        <p:txBody>
          <a:bodyPr wrap="none" rtlCol="0">
            <a:spAutoFit/>
          </a:bodyPr>
          <a:lstStyle/>
          <a:p>
            <a:r>
              <a:rPr lang="en-US" altLang="ko-KR" sz="700" dirty="0" smtClean="0"/>
              <a:t>MobAR-1 </a:t>
            </a:r>
          </a:p>
          <a:p>
            <a:r>
              <a:rPr lang="en-US" altLang="ko-KR" sz="700" dirty="0" smtClean="0"/>
              <a:t>(and others)</a:t>
            </a:r>
            <a:endParaRPr lang="ko-KR" altLang="en-US" sz="7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err="1">
                <a:ea typeface="ＭＳ Ｐゴシック" pitchFamily="34" charset="-128"/>
              </a:rPr>
              <a:t>MobAR</a:t>
            </a:r>
            <a:r>
              <a:rPr lang="en-US" altLang="ko-KR" dirty="0">
                <a:ea typeface="ＭＳ Ｐゴシック" pitchFamily="34" charset="-128"/>
              </a:rPr>
              <a:t> Functional Components </a:t>
            </a:r>
            <a:endParaRPr lang="ko-KR" altLang="en-US" dirty="0"/>
          </a:p>
        </p:txBody>
      </p:sp>
      <p:sp>
        <p:nvSpPr>
          <p:cNvPr id="3" name="내용 개체 틀 2"/>
          <p:cNvSpPr>
            <a:spLocks noGrp="1"/>
          </p:cNvSpPr>
          <p:nvPr>
            <p:ph idx="1"/>
          </p:nvPr>
        </p:nvSpPr>
        <p:spPr/>
        <p:txBody>
          <a:bodyPr/>
          <a:lstStyle/>
          <a:p>
            <a:r>
              <a:rPr lang="en-US" altLang="ko-KR" dirty="0" err="1" smtClean="0"/>
              <a:t>MobAR</a:t>
            </a:r>
            <a:r>
              <a:rPr lang="en-US" altLang="ko-KR" dirty="0" smtClean="0"/>
              <a:t> Server</a:t>
            </a:r>
          </a:p>
          <a:p>
            <a:pPr lvl="1"/>
            <a:r>
              <a:rPr lang="en-US" altLang="ko-KR" dirty="0" smtClean="0"/>
              <a:t>The </a:t>
            </a:r>
            <a:r>
              <a:rPr lang="en-US" altLang="ko-KR" dirty="0" err="1" smtClean="0"/>
              <a:t>MobAR</a:t>
            </a:r>
            <a:r>
              <a:rPr lang="en-US" altLang="ko-KR" dirty="0" smtClean="0"/>
              <a:t> Server is a server component of </a:t>
            </a:r>
            <a:r>
              <a:rPr lang="en-US" altLang="ko-KR" dirty="0" err="1" smtClean="0"/>
              <a:t>MobAR</a:t>
            </a:r>
            <a:r>
              <a:rPr lang="en-US" altLang="ko-KR" dirty="0" smtClean="0"/>
              <a:t> Enabler</a:t>
            </a:r>
          </a:p>
          <a:p>
            <a:pPr lvl="2"/>
            <a:r>
              <a:rPr lang="en-US" altLang="ko-KR" dirty="0" err="1" smtClean="0"/>
              <a:t>MobAR</a:t>
            </a:r>
            <a:r>
              <a:rPr lang="en-US" altLang="ko-KR" dirty="0" smtClean="0"/>
              <a:t> Content Management Function</a:t>
            </a:r>
          </a:p>
          <a:p>
            <a:pPr lvl="2"/>
            <a:r>
              <a:rPr lang="en-US" altLang="ko-KR" dirty="0" err="1" smtClean="0"/>
              <a:t>MobAR</a:t>
            </a:r>
            <a:r>
              <a:rPr lang="en-US" altLang="ko-KR" dirty="0" smtClean="0"/>
              <a:t> Object Search Function</a:t>
            </a:r>
            <a:endParaRPr lang="ko-KR" altLang="en-US" dirty="0" smtClean="0"/>
          </a:p>
          <a:p>
            <a:pPr lvl="2"/>
            <a:r>
              <a:rPr lang="en-US" altLang="ko-KR" dirty="0" err="1" smtClean="0"/>
              <a:t>MobAR</a:t>
            </a:r>
            <a:r>
              <a:rPr lang="en-US" altLang="ko-KR" dirty="0" smtClean="0"/>
              <a:t> Personalization / Contextualization Function</a:t>
            </a:r>
          </a:p>
          <a:p>
            <a:pPr lvl="1"/>
            <a:endParaRPr lang="ko-KR" altLang="en-US" dirty="0" smtClean="0"/>
          </a:p>
          <a:p>
            <a:r>
              <a:rPr lang="en-US" altLang="ko-KR" dirty="0" err="1"/>
              <a:t>MobAR</a:t>
            </a:r>
            <a:r>
              <a:rPr lang="en-US" altLang="ko-KR" dirty="0"/>
              <a:t> Client(engine)</a:t>
            </a:r>
          </a:p>
          <a:p>
            <a:pPr lvl="1"/>
            <a:r>
              <a:rPr lang="en-US" altLang="ko-KR" dirty="0"/>
              <a:t>The </a:t>
            </a:r>
            <a:r>
              <a:rPr lang="en-US" altLang="ko-KR" dirty="0" err="1"/>
              <a:t>MobAR</a:t>
            </a:r>
            <a:r>
              <a:rPr lang="en-US" altLang="ko-KR" dirty="0"/>
              <a:t> Client is a component of </a:t>
            </a:r>
            <a:r>
              <a:rPr lang="en-US" altLang="ko-KR" dirty="0" err="1"/>
              <a:t>MobAR</a:t>
            </a:r>
            <a:r>
              <a:rPr lang="en-US" altLang="ko-KR" dirty="0"/>
              <a:t> Enabler resident in the device</a:t>
            </a:r>
          </a:p>
          <a:p>
            <a:pPr lvl="2"/>
            <a:r>
              <a:rPr lang="en-US" altLang="ko-KR" dirty="0" err="1"/>
              <a:t>MobAR</a:t>
            </a:r>
            <a:r>
              <a:rPr lang="en-US" altLang="ko-KR" dirty="0"/>
              <a:t> Registration &amp; Presentation Function</a:t>
            </a:r>
            <a:endParaRPr lang="ko-KR" altLang="en-US" dirty="0"/>
          </a:p>
          <a:p>
            <a:pPr lvl="2"/>
            <a:r>
              <a:rPr lang="en-US" altLang="ko-KR" dirty="0" err="1"/>
              <a:t>MobAR</a:t>
            </a:r>
            <a:r>
              <a:rPr lang="en-US" altLang="ko-KR" dirty="0"/>
              <a:t> Interaction Function</a:t>
            </a:r>
          </a:p>
          <a:p>
            <a:pPr lvl="2"/>
            <a:r>
              <a:rPr lang="en-US" altLang="ko-KR" dirty="0" err="1"/>
              <a:t>MobAR</a:t>
            </a:r>
            <a:r>
              <a:rPr lang="en-US" altLang="ko-KR" dirty="0"/>
              <a:t> Recognition &amp; Tracking Function </a:t>
            </a:r>
          </a:p>
          <a:p>
            <a:pPr lvl="2"/>
            <a:r>
              <a:rPr lang="en-US" altLang="ko-KR" dirty="0" err="1"/>
              <a:t>MobAR</a:t>
            </a:r>
            <a:r>
              <a:rPr lang="en-US" altLang="ko-KR" dirty="0"/>
              <a:t> Cache/Download Management  Function</a:t>
            </a:r>
          </a:p>
          <a:p>
            <a:pPr lvl="2"/>
            <a:endParaRPr lang="en-US" altLang="ko-KR" dirty="0"/>
          </a:p>
          <a:p>
            <a:pPr lvl="1"/>
            <a:endParaRPr lang="ko-KR" altLang="en-US" dirty="0" smtClean="0"/>
          </a:p>
          <a:p>
            <a:endParaRPr lang="ko-KR" altLang="en-US" dirty="0"/>
          </a:p>
        </p:txBody>
      </p:sp>
    </p:spTree>
    <p:extLst>
      <p:ext uri="{BB962C8B-B14F-4D97-AF65-F5344CB8AC3E}">
        <p14:creationId xmlns:p14="http://schemas.microsoft.com/office/powerpoint/2010/main" val="28636200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제목 1"/>
          <p:cNvSpPr>
            <a:spLocks noGrp="1"/>
          </p:cNvSpPr>
          <p:nvPr>
            <p:ph type="title"/>
          </p:nvPr>
        </p:nvSpPr>
        <p:spPr/>
        <p:txBody>
          <a:bodyPr/>
          <a:lstStyle/>
          <a:p>
            <a:r>
              <a:rPr lang="en-US" altLang="ko-KR" dirty="0" smtClean="0">
                <a:ea typeface="ＭＳ Ｐゴシック" pitchFamily="34" charset="-128"/>
              </a:rPr>
              <a:t>Proposed </a:t>
            </a:r>
            <a:r>
              <a:rPr lang="en-US" altLang="ko-KR" dirty="0" err="1" smtClean="0">
                <a:ea typeface="ＭＳ Ｐゴシック" pitchFamily="34" charset="-128"/>
              </a:rPr>
              <a:t>MobileAR</a:t>
            </a:r>
            <a:r>
              <a:rPr lang="en-US" altLang="ko-KR" dirty="0" smtClean="0">
                <a:ea typeface="ＭＳ Ｐゴシック" pitchFamily="34" charset="-128"/>
              </a:rPr>
              <a:t> Architecture</a:t>
            </a:r>
            <a:endParaRPr lang="ko-KR" altLang="en-US" dirty="0" smtClean="0">
              <a:ea typeface="ＭＳ Ｐゴシック" pitchFamily="34" charset="-128"/>
            </a:endParaRPr>
          </a:p>
        </p:txBody>
      </p:sp>
      <p:sp>
        <p:nvSpPr>
          <p:cNvPr id="4" name="직사각형 3"/>
          <p:cNvSpPr/>
          <p:nvPr/>
        </p:nvSpPr>
        <p:spPr bwMode="auto">
          <a:xfrm>
            <a:off x="2700337" y="3892550"/>
            <a:ext cx="5486400" cy="1447800"/>
          </a:xfrm>
          <a:prstGeom prst="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pPr>
              <a:defRPr/>
            </a:pPr>
            <a:r>
              <a:rPr lang="en-US" altLang="ko-KR" dirty="0" err="1">
                <a:solidFill>
                  <a:schemeClr val="tx1"/>
                </a:solidFill>
                <a:latin typeface="Arial" charset="0"/>
              </a:rPr>
              <a:t>MobAR</a:t>
            </a:r>
            <a:r>
              <a:rPr lang="en-US" altLang="ko-KR" dirty="0">
                <a:solidFill>
                  <a:schemeClr val="tx1"/>
                </a:solidFill>
                <a:latin typeface="Arial" charset="0"/>
              </a:rPr>
              <a:t> Client(engine)</a:t>
            </a:r>
            <a:endParaRPr lang="ko-KR" altLang="en-US" dirty="0">
              <a:solidFill>
                <a:schemeClr val="tx1"/>
              </a:solidFill>
              <a:latin typeface="Arial" charset="0"/>
            </a:endParaRPr>
          </a:p>
        </p:txBody>
      </p:sp>
      <p:sp>
        <p:nvSpPr>
          <p:cNvPr id="10" name="직사각형 9"/>
          <p:cNvSpPr/>
          <p:nvPr/>
        </p:nvSpPr>
        <p:spPr bwMode="auto">
          <a:xfrm>
            <a:off x="2624137" y="1377950"/>
            <a:ext cx="5562600" cy="1676400"/>
          </a:xfrm>
          <a:prstGeom prst="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pPr>
              <a:defRPr/>
            </a:pPr>
            <a:r>
              <a:rPr lang="en-US" altLang="ko-KR" dirty="0" err="1">
                <a:solidFill>
                  <a:schemeClr val="tx1"/>
                </a:solidFill>
                <a:latin typeface="Arial" charset="0"/>
              </a:rPr>
              <a:t>MobAR</a:t>
            </a:r>
            <a:r>
              <a:rPr lang="en-US" altLang="ko-KR" dirty="0">
                <a:solidFill>
                  <a:schemeClr val="tx1"/>
                </a:solidFill>
                <a:latin typeface="Arial" charset="0"/>
              </a:rPr>
              <a:t> Server</a:t>
            </a:r>
            <a:endParaRPr lang="ko-KR" altLang="en-US" dirty="0">
              <a:solidFill>
                <a:schemeClr val="tx1"/>
              </a:solidFill>
              <a:latin typeface="Arial" charset="0"/>
            </a:endParaRPr>
          </a:p>
        </p:txBody>
      </p:sp>
      <p:sp>
        <p:nvSpPr>
          <p:cNvPr id="13" name="직사각형 12"/>
          <p:cNvSpPr/>
          <p:nvPr/>
        </p:nvSpPr>
        <p:spPr bwMode="auto">
          <a:xfrm>
            <a:off x="2852737" y="5721350"/>
            <a:ext cx="3429000" cy="381000"/>
          </a:xfrm>
          <a:prstGeom prst="rect">
            <a:avLst/>
          </a:prstGeom>
          <a:ln>
            <a:prstDash val="dash"/>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defRPr/>
            </a:pPr>
            <a:r>
              <a:rPr lang="en-US" altLang="ko-KR" sz="1600" dirty="0" err="1">
                <a:solidFill>
                  <a:schemeClr val="tx1"/>
                </a:solidFill>
                <a:latin typeface="Arial" charset="0"/>
              </a:rPr>
              <a:t>MobAR</a:t>
            </a:r>
            <a:r>
              <a:rPr lang="en-US" altLang="ko-KR" sz="1600" dirty="0">
                <a:solidFill>
                  <a:schemeClr val="tx1"/>
                </a:solidFill>
                <a:latin typeface="Arial" charset="0"/>
              </a:rPr>
              <a:t> </a:t>
            </a:r>
            <a:r>
              <a:rPr lang="en-US" altLang="ko-KR" sz="1600" dirty="0" smtClean="0">
                <a:solidFill>
                  <a:schemeClr val="tx1"/>
                </a:solidFill>
                <a:latin typeface="Arial" charset="0"/>
              </a:rPr>
              <a:t>Applications</a:t>
            </a:r>
            <a:endParaRPr lang="ko-KR" altLang="en-US" sz="1600" dirty="0">
              <a:solidFill>
                <a:schemeClr val="tx1"/>
              </a:solidFill>
              <a:latin typeface="Arial" charset="0"/>
            </a:endParaRPr>
          </a:p>
        </p:txBody>
      </p:sp>
      <p:sp>
        <p:nvSpPr>
          <p:cNvPr id="15" name="모서리가 둥근 직사각형 14"/>
          <p:cNvSpPr/>
          <p:nvPr/>
        </p:nvSpPr>
        <p:spPr bwMode="auto">
          <a:xfrm>
            <a:off x="5519737" y="4349750"/>
            <a:ext cx="2590800" cy="228600"/>
          </a:xfrm>
          <a:prstGeom prst="round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defRPr/>
            </a:pPr>
            <a:r>
              <a:rPr lang="en-US" altLang="ko-KR" sz="1200" dirty="0" smtClean="0">
                <a:solidFill>
                  <a:schemeClr val="tx1"/>
                </a:solidFill>
                <a:latin typeface="Arial" charset="0"/>
              </a:rPr>
              <a:t>User </a:t>
            </a:r>
            <a:r>
              <a:rPr lang="en-US" altLang="ko-KR" sz="1200" dirty="0" smtClean="0"/>
              <a:t>Interaction</a:t>
            </a:r>
            <a:endParaRPr lang="ko-KR" altLang="en-US" sz="1200" dirty="0">
              <a:solidFill>
                <a:schemeClr val="tx1"/>
              </a:solidFill>
              <a:latin typeface="Arial" charset="0"/>
            </a:endParaRPr>
          </a:p>
        </p:txBody>
      </p:sp>
      <p:sp>
        <p:nvSpPr>
          <p:cNvPr id="16" name="모서리가 둥근 직사각형 15"/>
          <p:cNvSpPr/>
          <p:nvPr/>
        </p:nvSpPr>
        <p:spPr bwMode="auto">
          <a:xfrm>
            <a:off x="2852737" y="4654550"/>
            <a:ext cx="2590800" cy="228600"/>
          </a:xfrm>
          <a:prstGeom prst="round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defRPr/>
            </a:pPr>
            <a:r>
              <a:rPr lang="en-US" altLang="ko-KR" sz="1200" dirty="0" smtClean="0">
                <a:solidFill>
                  <a:schemeClr val="tx1"/>
                </a:solidFill>
                <a:latin typeface="Arial" charset="0"/>
              </a:rPr>
              <a:t>AR Content </a:t>
            </a:r>
            <a:r>
              <a:rPr lang="en-US" altLang="ko-KR" sz="1200" dirty="0" smtClean="0"/>
              <a:t>Rendering</a:t>
            </a:r>
            <a:endParaRPr lang="ko-KR" altLang="en-US" sz="1200" dirty="0">
              <a:solidFill>
                <a:schemeClr val="tx1"/>
              </a:solidFill>
              <a:latin typeface="Arial" charset="0"/>
            </a:endParaRPr>
          </a:p>
        </p:txBody>
      </p:sp>
      <p:sp>
        <p:nvSpPr>
          <p:cNvPr id="18" name="모서리가 둥근 직사각형 17"/>
          <p:cNvSpPr/>
          <p:nvPr/>
        </p:nvSpPr>
        <p:spPr bwMode="auto">
          <a:xfrm>
            <a:off x="2852737" y="4959350"/>
            <a:ext cx="2590800" cy="228600"/>
          </a:xfrm>
          <a:prstGeom prst="round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defRPr/>
            </a:pPr>
            <a:r>
              <a:rPr lang="en-US" altLang="ko-KR" sz="1200" dirty="0" smtClean="0">
                <a:solidFill>
                  <a:schemeClr val="tx1"/>
                </a:solidFill>
                <a:latin typeface="Arial" charset="0"/>
              </a:rPr>
              <a:t>User/Device data Handling</a:t>
            </a:r>
            <a:endParaRPr lang="ko-KR" altLang="en-US" sz="1200" dirty="0">
              <a:solidFill>
                <a:schemeClr val="tx1"/>
              </a:solidFill>
              <a:latin typeface="Arial" charset="0"/>
            </a:endParaRPr>
          </a:p>
        </p:txBody>
      </p:sp>
      <p:sp>
        <p:nvSpPr>
          <p:cNvPr id="19" name="모서리가 둥근 직사각형 18"/>
          <p:cNvSpPr/>
          <p:nvPr/>
        </p:nvSpPr>
        <p:spPr bwMode="auto">
          <a:xfrm>
            <a:off x="2776537" y="1835150"/>
            <a:ext cx="3086100" cy="304800"/>
          </a:xfrm>
          <a:prstGeom prst="round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defRPr/>
            </a:pPr>
            <a:r>
              <a:rPr lang="en-US" altLang="ko-KR" sz="1200" dirty="0" smtClean="0">
                <a:solidFill>
                  <a:schemeClr val="tx1"/>
                </a:solidFill>
                <a:latin typeface="Arial" charset="0"/>
              </a:rPr>
              <a:t>AR </a:t>
            </a:r>
            <a:r>
              <a:rPr lang="en-US" altLang="ko-KR" sz="1200" dirty="0"/>
              <a:t>Content Management</a:t>
            </a:r>
            <a:endParaRPr lang="ko-KR" altLang="en-US" sz="1200" dirty="0">
              <a:solidFill>
                <a:schemeClr val="tx1"/>
              </a:solidFill>
              <a:latin typeface="Arial" charset="0"/>
            </a:endParaRPr>
          </a:p>
        </p:txBody>
      </p:sp>
      <p:sp>
        <p:nvSpPr>
          <p:cNvPr id="20" name="모서리가 둥근 직사각형 19"/>
          <p:cNvSpPr/>
          <p:nvPr/>
        </p:nvSpPr>
        <p:spPr bwMode="auto">
          <a:xfrm>
            <a:off x="5976937" y="1835150"/>
            <a:ext cx="2133600" cy="304800"/>
          </a:xfrm>
          <a:prstGeom prst="round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defRPr/>
            </a:pPr>
            <a:r>
              <a:rPr lang="en-US" altLang="ko-KR" sz="1200" dirty="0" smtClean="0">
                <a:solidFill>
                  <a:schemeClr val="tx1"/>
                </a:solidFill>
                <a:latin typeface="Arial" charset="0"/>
              </a:rPr>
              <a:t>AR </a:t>
            </a:r>
            <a:r>
              <a:rPr lang="en-US" altLang="ko-KR" sz="1200" dirty="0" smtClean="0"/>
              <a:t>Content Selection</a:t>
            </a:r>
            <a:endParaRPr lang="ko-KR" altLang="en-US" sz="1200" dirty="0">
              <a:solidFill>
                <a:schemeClr val="tx1"/>
              </a:solidFill>
              <a:latin typeface="Arial" charset="0"/>
            </a:endParaRPr>
          </a:p>
        </p:txBody>
      </p:sp>
      <p:sp>
        <p:nvSpPr>
          <p:cNvPr id="14" name="모서리가 둥근 직사각형 13"/>
          <p:cNvSpPr/>
          <p:nvPr/>
        </p:nvSpPr>
        <p:spPr bwMode="auto">
          <a:xfrm>
            <a:off x="2776537" y="2216150"/>
            <a:ext cx="3086100" cy="304800"/>
          </a:xfrm>
          <a:prstGeom prst="round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defRPr/>
            </a:pPr>
            <a:r>
              <a:rPr lang="en-US" altLang="ko-KR" sz="1200" dirty="0" smtClean="0">
                <a:solidFill>
                  <a:schemeClr val="tx1"/>
                </a:solidFill>
                <a:latin typeface="Arial" charset="0"/>
              </a:rPr>
              <a:t>AR </a:t>
            </a:r>
            <a:r>
              <a:rPr lang="en-US" altLang="ko-KR" sz="1200" dirty="0" smtClean="0"/>
              <a:t>Personalization / Contextualization</a:t>
            </a:r>
            <a:endParaRPr lang="ko-KR" altLang="en-US" sz="1200" dirty="0">
              <a:solidFill>
                <a:schemeClr val="tx1"/>
              </a:solidFill>
              <a:latin typeface="Arial" charset="0"/>
            </a:endParaRPr>
          </a:p>
        </p:txBody>
      </p:sp>
      <p:sp>
        <p:nvSpPr>
          <p:cNvPr id="17" name="모서리가 둥근 직사각형 16"/>
          <p:cNvSpPr/>
          <p:nvPr/>
        </p:nvSpPr>
        <p:spPr bwMode="auto">
          <a:xfrm>
            <a:off x="2852737" y="4349750"/>
            <a:ext cx="2590800" cy="228600"/>
          </a:xfrm>
          <a:prstGeom prst="round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defRPr/>
            </a:pPr>
            <a:r>
              <a:rPr lang="en-US" altLang="ko-KR" sz="1200" dirty="0" smtClean="0">
                <a:solidFill>
                  <a:schemeClr val="tx1"/>
                </a:solidFill>
                <a:latin typeface="Arial" charset="0"/>
              </a:rPr>
              <a:t>AR </a:t>
            </a:r>
            <a:r>
              <a:rPr lang="en-US" altLang="ko-KR" sz="1200" dirty="0" smtClean="0"/>
              <a:t>Content Retrieval</a:t>
            </a:r>
            <a:endParaRPr lang="ko-KR" altLang="en-US" sz="1200" dirty="0">
              <a:solidFill>
                <a:schemeClr val="tx1"/>
              </a:solidFill>
              <a:latin typeface="Arial" charset="0"/>
            </a:endParaRPr>
          </a:p>
        </p:txBody>
      </p:sp>
      <p:sp>
        <p:nvSpPr>
          <p:cNvPr id="21" name="직사각형 20"/>
          <p:cNvSpPr/>
          <p:nvPr/>
        </p:nvSpPr>
        <p:spPr bwMode="auto">
          <a:xfrm>
            <a:off x="795337" y="1682750"/>
            <a:ext cx="1066800" cy="838200"/>
          </a:xfrm>
          <a:prstGeom prst="rect">
            <a:avLst/>
          </a:prstGeom>
          <a:ln>
            <a:prstDash val="dash"/>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defRPr/>
            </a:pPr>
            <a:r>
              <a:rPr lang="en-US" altLang="ko-KR" sz="1600" dirty="0" err="1">
                <a:solidFill>
                  <a:schemeClr val="tx1"/>
                </a:solidFill>
                <a:latin typeface="Arial" charset="0"/>
              </a:rPr>
              <a:t>MobAR</a:t>
            </a:r>
            <a:r>
              <a:rPr lang="en-US" altLang="ko-KR" sz="1600" dirty="0">
                <a:solidFill>
                  <a:schemeClr val="tx1"/>
                </a:solidFill>
                <a:latin typeface="Arial" charset="0"/>
              </a:rPr>
              <a:t> Content</a:t>
            </a:r>
          </a:p>
          <a:p>
            <a:pPr>
              <a:defRPr/>
            </a:pPr>
            <a:r>
              <a:rPr lang="en-US" altLang="ko-KR" sz="1600" dirty="0">
                <a:solidFill>
                  <a:schemeClr val="tx1"/>
                </a:solidFill>
                <a:latin typeface="Arial" charset="0"/>
              </a:rPr>
              <a:t>Provider</a:t>
            </a:r>
            <a:endParaRPr lang="ko-KR" altLang="en-US" sz="1600" dirty="0">
              <a:solidFill>
                <a:schemeClr val="tx1"/>
              </a:solidFill>
              <a:latin typeface="Arial" charset="0"/>
            </a:endParaRPr>
          </a:p>
        </p:txBody>
      </p:sp>
      <p:cxnSp>
        <p:nvCxnSpPr>
          <p:cNvPr id="22" name="직선 화살표 연결선 21"/>
          <p:cNvCxnSpPr/>
          <p:nvPr/>
        </p:nvCxnSpPr>
        <p:spPr bwMode="auto">
          <a:xfrm>
            <a:off x="1862137" y="2054618"/>
            <a:ext cx="762000" cy="0"/>
          </a:xfrm>
          <a:prstGeom prst="straightConnector1">
            <a:avLst/>
          </a:prstGeom>
          <a:ln>
            <a:headEnd type="arrow"/>
            <a:tailEnd type="arrow"/>
          </a:ln>
        </p:spPr>
        <p:style>
          <a:lnRef idx="3">
            <a:schemeClr val="dk1"/>
          </a:lnRef>
          <a:fillRef idx="0">
            <a:schemeClr val="dk1"/>
          </a:fillRef>
          <a:effectRef idx="2">
            <a:schemeClr val="dk1"/>
          </a:effectRef>
          <a:fontRef idx="minor">
            <a:schemeClr val="tx1"/>
          </a:fontRef>
        </p:style>
      </p:cxnSp>
      <p:sp>
        <p:nvSpPr>
          <p:cNvPr id="24" name="TextBox 23"/>
          <p:cNvSpPr txBox="1"/>
          <p:nvPr/>
        </p:nvSpPr>
        <p:spPr>
          <a:xfrm>
            <a:off x="1827009" y="2130818"/>
            <a:ext cx="644728" cy="313932"/>
          </a:xfrm>
          <a:prstGeom prst="rect">
            <a:avLst/>
          </a:prstGeom>
          <a:noFill/>
        </p:spPr>
        <p:txBody>
          <a:bodyPr wrap="none" rtlCol="0">
            <a:spAutoFit/>
          </a:bodyPr>
          <a:lstStyle/>
          <a:p>
            <a:r>
              <a:rPr lang="en-US" altLang="ko-KR" sz="800" dirty="0" smtClean="0"/>
              <a:t>Content</a:t>
            </a:r>
          </a:p>
          <a:p>
            <a:r>
              <a:rPr lang="en-US" altLang="ko-KR" sz="800" dirty="0" smtClean="0"/>
              <a:t>Exchange</a:t>
            </a:r>
            <a:endParaRPr lang="ko-KR" altLang="en-US" sz="800" dirty="0"/>
          </a:p>
        </p:txBody>
      </p:sp>
      <p:cxnSp>
        <p:nvCxnSpPr>
          <p:cNvPr id="31" name="직선 연결선 30"/>
          <p:cNvCxnSpPr/>
          <p:nvPr/>
        </p:nvCxnSpPr>
        <p:spPr bwMode="auto">
          <a:xfrm>
            <a:off x="4419475" y="5416550"/>
            <a:ext cx="0" cy="245268"/>
          </a:xfrm>
          <a:prstGeom prst="line">
            <a:avLst/>
          </a:prstGeom>
          <a:ln>
            <a:headEnd type="none" w="med" len="med"/>
            <a:tailEnd type="none" w="med" len="med"/>
          </a:ln>
        </p:spPr>
        <p:style>
          <a:lnRef idx="3">
            <a:schemeClr val="dk1"/>
          </a:lnRef>
          <a:fillRef idx="0">
            <a:schemeClr val="dk1"/>
          </a:fillRef>
          <a:effectRef idx="2">
            <a:schemeClr val="dk1"/>
          </a:effectRef>
          <a:fontRef idx="minor">
            <a:schemeClr val="tx1"/>
          </a:fontRef>
        </p:style>
      </p:cxnSp>
      <p:cxnSp>
        <p:nvCxnSpPr>
          <p:cNvPr id="8" name="직선 화살표 연결선 7"/>
          <p:cNvCxnSpPr/>
          <p:nvPr/>
        </p:nvCxnSpPr>
        <p:spPr bwMode="auto">
          <a:xfrm flipV="1">
            <a:off x="3995737" y="3054350"/>
            <a:ext cx="0" cy="838200"/>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cxnSp>
        <p:nvCxnSpPr>
          <p:cNvPr id="9216" name="직선 화살표 연결선 9215"/>
          <p:cNvCxnSpPr/>
          <p:nvPr/>
        </p:nvCxnSpPr>
        <p:spPr bwMode="auto">
          <a:xfrm>
            <a:off x="5138737" y="3054350"/>
            <a:ext cx="0" cy="838200"/>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sp>
        <p:nvSpPr>
          <p:cNvPr id="34" name="TextBox 33"/>
          <p:cNvSpPr txBox="1"/>
          <p:nvPr/>
        </p:nvSpPr>
        <p:spPr>
          <a:xfrm>
            <a:off x="4030685" y="3206750"/>
            <a:ext cx="619080" cy="203133"/>
          </a:xfrm>
          <a:prstGeom prst="rect">
            <a:avLst/>
          </a:prstGeom>
          <a:noFill/>
        </p:spPr>
        <p:txBody>
          <a:bodyPr wrap="none" rtlCol="0">
            <a:spAutoFit/>
          </a:bodyPr>
          <a:lstStyle/>
          <a:p>
            <a:r>
              <a:rPr lang="en-US" altLang="ko-KR" sz="800" dirty="0" smtClean="0"/>
              <a:t>MobAR-2</a:t>
            </a:r>
            <a:endParaRPr lang="ko-KR" altLang="en-US" sz="800" dirty="0"/>
          </a:p>
        </p:txBody>
      </p:sp>
      <p:sp>
        <p:nvSpPr>
          <p:cNvPr id="35" name="TextBox 34"/>
          <p:cNvSpPr txBox="1"/>
          <p:nvPr/>
        </p:nvSpPr>
        <p:spPr>
          <a:xfrm>
            <a:off x="5095999" y="3206750"/>
            <a:ext cx="619080" cy="203133"/>
          </a:xfrm>
          <a:prstGeom prst="rect">
            <a:avLst/>
          </a:prstGeom>
          <a:noFill/>
        </p:spPr>
        <p:txBody>
          <a:bodyPr wrap="none" rtlCol="0">
            <a:spAutoFit/>
          </a:bodyPr>
          <a:lstStyle/>
          <a:p>
            <a:r>
              <a:rPr lang="en-US" altLang="ko-KR" sz="800" dirty="0" smtClean="0"/>
              <a:t>MobAR-3</a:t>
            </a:r>
            <a:endParaRPr lang="ko-KR" altLang="en-US" sz="800" dirty="0"/>
          </a:p>
        </p:txBody>
      </p:sp>
      <p:sp>
        <p:nvSpPr>
          <p:cNvPr id="36" name="TextBox 35"/>
          <p:cNvSpPr txBox="1"/>
          <p:nvPr/>
        </p:nvSpPr>
        <p:spPr>
          <a:xfrm>
            <a:off x="4452937" y="5518217"/>
            <a:ext cx="619080" cy="203133"/>
          </a:xfrm>
          <a:prstGeom prst="rect">
            <a:avLst/>
          </a:prstGeom>
          <a:noFill/>
        </p:spPr>
        <p:txBody>
          <a:bodyPr wrap="none" rtlCol="0">
            <a:spAutoFit/>
          </a:bodyPr>
          <a:lstStyle/>
          <a:p>
            <a:r>
              <a:rPr lang="en-US" altLang="ko-KR" sz="800" dirty="0" smtClean="0"/>
              <a:t>MobAR-1</a:t>
            </a:r>
            <a:endParaRPr lang="ko-KR" altLang="en-US" sz="800" dirty="0"/>
          </a:p>
        </p:txBody>
      </p:sp>
      <p:sp>
        <p:nvSpPr>
          <p:cNvPr id="41" name="TextBox 40"/>
          <p:cNvSpPr txBox="1"/>
          <p:nvPr/>
        </p:nvSpPr>
        <p:spPr>
          <a:xfrm>
            <a:off x="1928857" y="1851485"/>
            <a:ext cx="619080" cy="203133"/>
          </a:xfrm>
          <a:prstGeom prst="rect">
            <a:avLst/>
          </a:prstGeom>
          <a:noFill/>
        </p:spPr>
        <p:txBody>
          <a:bodyPr wrap="none" rtlCol="0">
            <a:spAutoFit/>
          </a:bodyPr>
          <a:lstStyle/>
          <a:p>
            <a:r>
              <a:rPr lang="en-US" altLang="ko-KR" sz="800" dirty="0" smtClean="0"/>
              <a:t>MobAR-4</a:t>
            </a:r>
            <a:endParaRPr lang="ko-KR" altLang="en-US" sz="800" dirty="0"/>
          </a:p>
        </p:txBody>
      </p:sp>
      <p:sp>
        <p:nvSpPr>
          <p:cNvPr id="50" name="직사각형 49"/>
          <p:cNvSpPr/>
          <p:nvPr/>
        </p:nvSpPr>
        <p:spPr>
          <a:xfrm>
            <a:off x="1328737" y="4507424"/>
            <a:ext cx="1033383" cy="1975926"/>
          </a:xfrm>
          <a:prstGeom prst="rect">
            <a:avLst/>
          </a:prstGeom>
        </p:spPr>
        <p:txBody>
          <a:bodyPr wrap="square">
            <a:spAutoFit/>
          </a:bodyPr>
          <a:lstStyle/>
          <a:p>
            <a:r>
              <a:rPr lang="en-US" altLang="ko-KR" sz="800" dirty="0" err="1" smtClean="0"/>
              <a:t>MobAR</a:t>
            </a:r>
            <a:r>
              <a:rPr lang="en-US" altLang="ko-KR" sz="800" dirty="0" smtClean="0"/>
              <a:t> components</a:t>
            </a:r>
          </a:p>
          <a:p>
            <a:endParaRPr lang="en-US" altLang="ko-KR" sz="800" dirty="0" smtClean="0"/>
          </a:p>
          <a:p>
            <a:endParaRPr lang="en-US" altLang="ko-KR" sz="800" dirty="0"/>
          </a:p>
          <a:p>
            <a:r>
              <a:rPr lang="en-US" altLang="ko-KR" sz="800" dirty="0" smtClean="0"/>
              <a:t>Entities external </a:t>
            </a:r>
          </a:p>
          <a:p>
            <a:r>
              <a:rPr lang="en-US" altLang="ko-KR" sz="800" dirty="0" smtClean="0"/>
              <a:t>to </a:t>
            </a:r>
            <a:r>
              <a:rPr lang="en-US" altLang="ko-KR" sz="800" dirty="0" err="1" smtClean="0"/>
              <a:t>MobAR</a:t>
            </a:r>
            <a:endParaRPr lang="en-US" altLang="ko-KR" sz="800" dirty="0" smtClean="0"/>
          </a:p>
          <a:p>
            <a:endParaRPr lang="en-US" altLang="ko-KR" sz="800" dirty="0"/>
          </a:p>
          <a:p>
            <a:r>
              <a:rPr lang="en-US" altLang="ko-KR" sz="800" dirty="0" err="1" smtClean="0"/>
              <a:t>Interaface</a:t>
            </a:r>
            <a:r>
              <a:rPr lang="en-US" altLang="ko-KR" sz="800" dirty="0" smtClean="0"/>
              <a:t> specified by this Enabler</a:t>
            </a:r>
          </a:p>
          <a:p>
            <a:endParaRPr lang="en-US" altLang="ko-KR" sz="800" dirty="0"/>
          </a:p>
          <a:p>
            <a:r>
              <a:rPr lang="en-US" altLang="ko-KR" sz="800" dirty="0" smtClean="0"/>
              <a:t>Interfaces not specified by this Enabler</a:t>
            </a:r>
          </a:p>
          <a:p>
            <a:endParaRPr lang="en-US" altLang="ko-KR" sz="800" dirty="0"/>
          </a:p>
          <a:p>
            <a:r>
              <a:rPr lang="en-US" altLang="ko-KR" sz="800" dirty="0" smtClean="0"/>
              <a:t>Name of interface offered</a:t>
            </a:r>
          </a:p>
        </p:txBody>
      </p:sp>
      <p:sp>
        <p:nvSpPr>
          <p:cNvPr id="51" name="TextBox 50"/>
          <p:cNvSpPr txBox="1"/>
          <p:nvPr/>
        </p:nvSpPr>
        <p:spPr>
          <a:xfrm>
            <a:off x="871537" y="4229818"/>
            <a:ext cx="912429" cy="313932"/>
          </a:xfrm>
          <a:prstGeom prst="rect">
            <a:avLst/>
          </a:prstGeom>
          <a:noFill/>
        </p:spPr>
        <p:txBody>
          <a:bodyPr wrap="none" rtlCol="0">
            <a:spAutoFit/>
          </a:bodyPr>
          <a:lstStyle/>
          <a:p>
            <a:r>
              <a:rPr lang="en-US" altLang="ko-KR" sz="1600" b="1" dirty="0" smtClean="0"/>
              <a:t>Legend</a:t>
            </a:r>
            <a:endParaRPr lang="ko-KR" altLang="en-US" sz="1600" b="1" dirty="0"/>
          </a:p>
        </p:txBody>
      </p:sp>
      <p:sp>
        <p:nvSpPr>
          <p:cNvPr id="52" name="직사각형 51"/>
          <p:cNvSpPr/>
          <p:nvPr/>
        </p:nvSpPr>
        <p:spPr bwMode="auto">
          <a:xfrm>
            <a:off x="795337" y="4543750"/>
            <a:ext cx="490537" cy="242782"/>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defRPr/>
            </a:pPr>
            <a:endParaRPr lang="ko-KR" altLang="en-US" dirty="0">
              <a:solidFill>
                <a:schemeClr val="tx1"/>
              </a:solidFill>
              <a:latin typeface="Arial" charset="0"/>
            </a:endParaRPr>
          </a:p>
        </p:txBody>
      </p:sp>
      <p:sp>
        <p:nvSpPr>
          <p:cNvPr id="53" name="직사각형 52"/>
          <p:cNvSpPr/>
          <p:nvPr/>
        </p:nvSpPr>
        <p:spPr bwMode="auto">
          <a:xfrm>
            <a:off x="795337" y="5000950"/>
            <a:ext cx="490537" cy="242782"/>
          </a:xfrm>
          <a:prstGeom prst="rect">
            <a:avLst/>
          </a:prstGeom>
          <a:ln>
            <a:prstDash val="dash"/>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defRPr/>
            </a:pPr>
            <a:endParaRPr lang="ko-KR" altLang="en-US" dirty="0">
              <a:solidFill>
                <a:schemeClr val="tx1"/>
              </a:solidFill>
              <a:latin typeface="Arial" charset="0"/>
            </a:endParaRPr>
          </a:p>
        </p:txBody>
      </p:sp>
      <p:cxnSp>
        <p:nvCxnSpPr>
          <p:cNvPr id="54" name="직선 화살표 연결선 53"/>
          <p:cNvCxnSpPr/>
          <p:nvPr/>
        </p:nvCxnSpPr>
        <p:spPr bwMode="auto">
          <a:xfrm>
            <a:off x="854869" y="5458150"/>
            <a:ext cx="473868" cy="0"/>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cxnSp>
        <p:nvCxnSpPr>
          <p:cNvPr id="55" name="직선 연결선 54"/>
          <p:cNvCxnSpPr/>
          <p:nvPr/>
        </p:nvCxnSpPr>
        <p:spPr bwMode="auto">
          <a:xfrm>
            <a:off x="816643" y="5915350"/>
            <a:ext cx="533400" cy="0"/>
          </a:xfrm>
          <a:prstGeom prst="line">
            <a:avLst/>
          </a:prstGeom>
          <a:ln>
            <a:prstDash val="dash"/>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56" name="TextBox 55"/>
          <p:cNvSpPr txBox="1"/>
          <p:nvPr/>
        </p:nvSpPr>
        <p:spPr>
          <a:xfrm>
            <a:off x="719137" y="6162518"/>
            <a:ext cx="670376" cy="286232"/>
          </a:xfrm>
          <a:prstGeom prst="rect">
            <a:avLst/>
          </a:prstGeom>
          <a:noFill/>
        </p:spPr>
        <p:txBody>
          <a:bodyPr wrap="none" rtlCol="0">
            <a:spAutoFit/>
          </a:bodyPr>
          <a:lstStyle/>
          <a:p>
            <a:r>
              <a:rPr lang="en-US" altLang="ko-KR" sz="700" dirty="0" smtClean="0"/>
              <a:t>MobAR-1 </a:t>
            </a:r>
          </a:p>
          <a:p>
            <a:r>
              <a:rPr lang="en-US" altLang="ko-KR" sz="700" dirty="0" smtClean="0"/>
              <a:t>(and others)</a:t>
            </a:r>
            <a:endParaRPr lang="ko-KR" altLang="en-US" sz="700" dirty="0"/>
          </a:p>
        </p:txBody>
      </p:sp>
      <p:sp>
        <p:nvSpPr>
          <p:cNvPr id="30" name="모서리가 둥근 직사각형 29"/>
          <p:cNvSpPr/>
          <p:nvPr/>
        </p:nvSpPr>
        <p:spPr bwMode="auto">
          <a:xfrm>
            <a:off x="2776537" y="2597150"/>
            <a:ext cx="3086100" cy="304800"/>
          </a:xfrm>
          <a:prstGeom prst="roundRect">
            <a:avLst/>
          </a:prstGeom>
          <a:ln>
            <a:headEnd type="none" w="med" len="med"/>
            <a:tailEnd type="none" w="med" len="med"/>
          </a:ln>
        </p:spPr>
        <p:style>
          <a:lnRef idx="2">
            <a:schemeClr val="accent4"/>
          </a:lnRef>
          <a:fillRef idx="1">
            <a:schemeClr val="lt1"/>
          </a:fillRef>
          <a:effectRef idx="0">
            <a:schemeClr val="accent4"/>
          </a:effectRef>
          <a:fontRef idx="minor">
            <a:schemeClr val="dk1"/>
          </a:fontRef>
        </p:style>
        <p:txBody>
          <a:bodyPr/>
          <a:lstStyle/>
          <a:p>
            <a:pPr>
              <a:defRPr/>
            </a:pPr>
            <a:r>
              <a:rPr lang="en-US" altLang="ko-KR" sz="1200" dirty="0" smtClean="0">
                <a:solidFill>
                  <a:schemeClr val="tx1"/>
                </a:solidFill>
                <a:latin typeface="Arial" charset="0"/>
              </a:rPr>
              <a:t>AR Metrics Data Handling</a:t>
            </a:r>
            <a:endParaRPr lang="ko-KR" altLang="en-US" sz="1200" dirty="0">
              <a:solidFill>
                <a:schemeClr val="tx1"/>
              </a:solidFill>
              <a:latin typeface="Arial" charset="0"/>
            </a:endParaRPr>
          </a:p>
        </p:txBody>
      </p:sp>
      <p:sp>
        <p:nvSpPr>
          <p:cNvPr id="32" name="모서리가 둥근 직사각형 31"/>
          <p:cNvSpPr/>
          <p:nvPr/>
        </p:nvSpPr>
        <p:spPr bwMode="auto">
          <a:xfrm>
            <a:off x="5976937" y="2216150"/>
            <a:ext cx="2133600" cy="304800"/>
          </a:xfrm>
          <a:prstGeom prst="round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defRPr/>
            </a:pPr>
            <a:r>
              <a:rPr lang="en-US" altLang="ko-KR" sz="1200" dirty="0" smtClean="0">
                <a:solidFill>
                  <a:schemeClr val="tx1"/>
                </a:solidFill>
                <a:latin typeface="Arial" charset="0"/>
              </a:rPr>
              <a:t>AR </a:t>
            </a:r>
            <a:r>
              <a:rPr lang="en-US" altLang="ko-KR" sz="1200" dirty="0" smtClean="0"/>
              <a:t>Content Delivery</a:t>
            </a:r>
            <a:endParaRPr lang="ko-KR" altLang="en-US" sz="1200" dirty="0">
              <a:solidFill>
                <a:schemeClr val="tx1"/>
              </a:solidFill>
              <a:latin typeface="Arial" charset="0"/>
            </a:endParaRPr>
          </a:p>
        </p:txBody>
      </p:sp>
      <p:sp>
        <p:nvSpPr>
          <p:cNvPr id="38" name="모서리가 둥근 직사각형 37"/>
          <p:cNvSpPr/>
          <p:nvPr/>
        </p:nvSpPr>
        <p:spPr bwMode="auto">
          <a:xfrm>
            <a:off x="5519737" y="4654550"/>
            <a:ext cx="2590800" cy="228600"/>
          </a:xfrm>
          <a:prstGeom prst="round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defRPr/>
            </a:pPr>
            <a:r>
              <a:rPr lang="en-US" altLang="ko-KR" sz="1200" dirty="0" smtClean="0">
                <a:solidFill>
                  <a:schemeClr val="tx1"/>
                </a:solidFill>
                <a:latin typeface="Arial" charset="0"/>
              </a:rPr>
              <a:t>AR Metrics data Handling</a:t>
            </a:r>
            <a:endParaRPr lang="ko-KR" altLang="en-US" sz="1200" dirty="0">
              <a:solidFill>
                <a:schemeClr val="tx1"/>
              </a:solidFill>
              <a:latin typeface="Arial" charset="0"/>
            </a:endParaRPr>
          </a:p>
        </p:txBody>
      </p:sp>
    </p:spTree>
    <p:extLst>
      <p:ext uri="{BB962C8B-B14F-4D97-AF65-F5344CB8AC3E}">
        <p14:creationId xmlns:p14="http://schemas.microsoft.com/office/powerpoint/2010/main" val="30966436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olo 1"/>
          <p:cNvSpPr>
            <a:spLocks noGrp="1"/>
          </p:cNvSpPr>
          <p:nvPr>
            <p:ph type="title"/>
          </p:nvPr>
        </p:nvSpPr>
        <p:spPr/>
        <p:txBody>
          <a:bodyPr/>
          <a:lstStyle/>
          <a:p>
            <a:r>
              <a:rPr lang="en-GB" smtClean="0"/>
              <a:t>MobAR Functional Components</a:t>
            </a:r>
            <a:endParaRPr lang="it-IT" smtClean="0"/>
          </a:p>
        </p:txBody>
      </p:sp>
      <p:sp>
        <p:nvSpPr>
          <p:cNvPr id="3" name="Segnaposto contenuto 2"/>
          <p:cNvSpPr>
            <a:spLocks noGrp="1"/>
          </p:cNvSpPr>
          <p:nvPr>
            <p:ph idx="1"/>
          </p:nvPr>
        </p:nvSpPr>
        <p:spPr/>
        <p:txBody>
          <a:bodyPr/>
          <a:lstStyle/>
          <a:p>
            <a:r>
              <a:rPr lang="en-GB" b="1" dirty="0" err="1" smtClean="0"/>
              <a:t>MobAR</a:t>
            </a:r>
            <a:r>
              <a:rPr lang="en-GB" b="1" dirty="0" smtClean="0"/>
              <a:t> Server component</a:t>
            </a:r>
            <a:endParaRPr lang="it-IT" b="1" dirty="0" smtClean="0"/>
          </a:p>
          <a:p>
            <a:pPr lvl="1"/>
            <a:r>
              <a:rPr lang="en-GB" dirty="0" smtClean="0"/>
              <a:t>AR Content selection function</a:t>
            </a:r>
            <a:endParaRPr lang="it-IT" dirty="0" smtClean="0"/>
          </a:p>
          <a:p>
            <a:pPr lvl="1"/>
            <a:r>
              <a:rPr lang="en-GB" dirty="0" smtClean="0"/>
              <a:t>AR Content delivery function</a:t>
            </a:r>
            <a:endParaRPr lang="it-IT" dirty="0" smtClean="0"/>
          </a:p>
          <a:p>
            <a:pPr lvl="1"/>
            <a:r>
              <a:rPr lang="en-GB" dirty="0" smtClean="0"/>
              <a:t>AR Content management function</a:t>
            </a:r>
            <a:endParaRPr lang="it-IT" dirty="0" smtClean="0"/>
          </a:p>
          <a:p>
            <a:pPr lvl="1"/>
            <a:r>
              <a:rPr lang="en-GB" dirty="0" smtClean="0"/>
              <a:t>AR Metrics data handling function </a:t>
            </a:r>
            <a:endParaRPr lang="it-IT" dirty="0" smtClean="0"/>
          </a:p>
          <a:p>
            <a:pPr lvl="1"/>
            <a:r>
              <a:rPr lang="en-GB" dirty="0" smtClean="0"/>
              <a:t>AR Personalization / Contextualization function</a:t>
            </a:r>
          </a:p>
          <a:p>
            <a:pPr lvl="1"/>
            <a:r>
              <a:rPr lang="en-GB" sz="2600" b="1" dirty="0" err="1" smtClean="0">
                <a:solidFill>
                  <a:srgbClr val="000066"/>
                </a:solidFill>
              </a:rPr>
              <a:t>MobAR</a:t>
            </a:r>
            <a:r>
              <a:rPr lang="en-GB" sz="2600" b="1" dirty="0" smtClean="0">
                <a:solidFill>
                  <a:srgbClr val="000066"/>
                </a:solidFill>
              </a:rPr>
              <a:t> Client component</a:t>
            </a:r>
            <a:endParaRPr lang="it-IT" sz="2600" b="1" dirty="0" smtClean="0">
              <a:solidFill>
                <a:srgbClr val="000066"/>
              </a:solidFill>
            </a:endParaRPr>
          </a:p>
          <a:p>
            <a:pPr lvl="1"/>
            <a:r>
              <a:rPr lang="en-GB" dirty="0" smtClean="0"/>
              <a:t>AR Content retrieval function</a:t>
            </a:r>
            <a:endParaRPr lang="it-IT" dirty="0" smtClean="0"/>
          </a:p>
          <a:p>
            <a:pPr lvl="1"/>
            <a:r>
              <a:rPr lang="en-GB" dirty="0" smtClean="0"/>
              <a:t>AR Content rendering function</a:t>
            </a:r>
            <a:endParaRPr lang="it-IT" dirty="0" smtClean="0"/>
          </a:p>
          <a:p>
            <a:pPr lvl="1"/>
            <a:r>
              <a:rPr lang="en-GB" dirty="0" smtClean="0"/>
              <a:t>User Interaction function</a:t>
            </a:r>
            <a:endParaRPr lang="it-IT" dirty="0" smtClean="0"/>
          </a:p>
          <a:p>
            <a:pPr lvl="1"/>
            <a:r>
              <a:rPr lang="en-GB" dirty="0" smtClean="0"/>
              <a:t>AR Metrics data handling function</a:t>
            </a:r>
            <a:endParaRPr lang="it-IT" dirty="0" smtClean="0"/>
          </a:p>
          <a:p>
            <a:pPr lvl="1"/>
            <a:r>
              <a:rPr lang="en-GB" dirty="0" smtClean="0"/>
              <a:t>User / Device data handling Function</a:t>
            </a:r>
            <a:endParaRPr lang="it-IT" dirty="0" smtClean="0"/>
          </a:p>
          <a:p>
            <a:endParaRPr lang="it-IT" dirty="0" smtClean="0"/>
          </a:p>
          <a:p>
            <a:endParaRPr lang="it-IT" dirty="0" smtClean="0"/>
          </a:p>
        </p:txBody>
      </p:sp>
    </p:spTree>
    <p:extLst>
      <p:ext uri="{BB962C8B-B14F-4D97-AF65-F5344CB8AC3E}">
        <p14:creationId xmlns:p14="http://schemas.microsoft.com/office/powerpoint/2010/main" val="23803277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Logical Functions in </a:t>
            </a:r>
            <a:r>
              <a:rPr lang="en-US" altLang="ko-KR" dirty="0" err="1" smtClean="0"/>
              <a:t>MobAR</a:t>
            </a:r>
            <a:r>
              <a:rPr lang="en-US" altLang="ko-KR" dirty="0" smtClean="0"/>
              <a:t> Client (1/5)</a:t>
            </a:r>
            <a:endParaRPr lang="ko-KR" altLang="en-US" dirty="0"/>
          </a:p>
        </p:txBody>
      </p:sp>
      <p:sp>
        <p:nvSpPr>
          <p:cNvPr id="3" name="내용 개체 틀 2"/>
          <p:cNvSpPr>
            <a:spLocks noGrp="1"/>
          </p:cNvSpPr>
          <p:nvPr>
            <p:ph idx="1"/>
          </p:nvPr>
        </p:nvSpPr>
        <p:spPr/>
        <p:txBody>
          <a:bodyPr/>
          <a:lstStyle/>
          <a:p>
            <a:r>
              <a:rPr lang="en-US" altLang="ko-KR" sz="1400" b="1" dirty="0" smtClean="0">
                <a:solidFill>
                  <a:srgbClr val="FF0000"/>
                </a:solidFill>
                <a:sym typeface="Wingdings" pitchFamily="2" charset="2"/>
              </a:rPr>
              <a:t>AR Content Retrieval Function</a:t>
            </a:r>
          </a:p>
          <a:p>
            <a:pPr lvl="1"/>
            <a:r>
              <a:rPr lang="en-US" altLang="ko-KR" sz="1200" b="1" dirty="0" smtClean="0"/>
              <a:t>REQ 5.1 General: Functional requirements	</a:t>
            </a:r>
          </a:p>
          <a:p>
            <a:pPr lvl="2"/>
            <a:r>
              <a:rPr lang="en-US" altLang="ko-KR" sz="1100" dirty="0" smtClean="0"/>
              <a:t>The </a:t>
            </a:r>
            <a:r>
              <a:rPr lang="en-US" altLang="ko-KR" sz="1100" dirty="0" err="1" smtClean="0"/>
              <a:t>MobAR</a:t>
            </a:r>
            <a:r>
              <a:rPr lang="en-US" altLang="ko-KR" sz="1100" dirty="0" smtClean="0"/>
              <a:t> Enabler SHALL support retrieval of AR Content based on the information from supported sensors on the device (e.g. the orientation of the dynamically changing camera-view).</a:t>
            </a:r>
          </a:p>
          <a:p>
            <a:pPr lvl="2"/>
            <a:r>
              <a:rPr lang="en-US" altLang="ko-KR" sz="1100" dirty="0" smtClean="0"/>
              <a:t>The </a:t>
            </a:r>
            <a:r>
              <a:rPr lang="en-US" altLang="ko-KR" sz="1100" dirty="0" err="1" smtClean="0"/>
              <a:t>MobAR</a:t>
            </a:r>
            <a:r>
              <a:rPr lang="en-US" altLang="ko-KR" sz="1100" dirty="0" smtClean="0"/>
              <a:t> Enabler SHALL provide means to access and retrieve (e.g. for the purpose of caching) all the relevant AR Contents for AR Targets in the vicinity of the device both inside and outside of the camera view.</a:t>
            </a:r>
          </a:p>
          <a:p>
            <a:pPr lvl="1"/>
            <a:r>
              <a:rPr lang="en-US" altLang="ko-KR" sz="1200" b="1" dirty="0" smtClean="0"/>
              <a:t>REQ 5.3 Content Management and Delivery	</a:t>
            </a:r>
          </a:p>
          <a:p>
            <a:pPr lvl="2"/>
            <a:r>
              <a:rPr lang="en-US" altLang="ko-KR" sz="1100" dirty="0" smtClean="0"/>
              <a:t>The </a:t>
            </a:r>
            <a:r>
              <a:rPr lang="en-US" altLang="ko-KR" sz="1100" dirty="0" err="1" smtClean="0"/>
              <a:t>MobAR</a:t>
            </a:r>
            <a:r>
              <a:rPr lang="en-US" altLang="ko-KR" sz="1100" dirty="0" smtClean="0"/>
              <a:t> Client SHALL provide mechanisms (under control/policy of the </a:t>
            </a:r>
            <a:r>
              <a:rPr lang="en-US" altLang="ko-KR" sz="1100" dirty="0" err="1" smtClean="0"/>
              <a:t>MobAR</a:t>
            </a:r>
            <a:r>
              <a:rPr lang="en-US" altLang="ko-KR" sz="1100" dirty="0" smtClean="0"/>
              <a:t> Enabler) to cache, use and maintain consistency of (e.g. to flush cached information when necessary) the cached downloaded AR Content. These mechanisms SHALL ensure consistency by allowing the Content Provider to invalidate out-of-date information or objects when appropriate.</a:t>
            </a:r>
          </a:p>
          <a:p>
            <a:pPr lvl="2"/>
            <a:r>
              <a:rPr lang="en-US" altLang="ko-KR" sz="1100" dirty="0" smtClean="0"/>
              <a:t>The </a:t>
            </a:r>
            <a:r>
              <a:rPr lang="en-US" altLang="ko-KR" sz="1100" dirty="0" err="1" smtClean="0"/>
              <a:t>MobAR</a:t>
            </a:r>
            <a:r>
              <a:rPr lang="en-US" altLang="ko-KR" sz="1100" dirty="0" smtClean="0"/>
              <a:t> Enabler SHALL provide mechanisms to permit Content Providers to manage the caching policy (e.g., duration, security requirements).</a:t>
            </a:r>
          </a:p>
          <a:p>
            <a:pPr lvl="1"/>
            <a:r>
              <a:rPr lang="en-US" altLang="ko-KR" sz="1200" b="1" dirty="0" smtClean="0"/>
              <a:t>REQ 5.4 User Interaction and metrics	</a:t>
            </a:r>
          </a:p>
          <a:p>
            <a:pPr lvl="2"/>
            <a:r>
              <a:rPr lang="en-US" altLang="ko-KR" sz="1100" dirty="0" smtClean="0"/>
              <a:t>The </a:t>
            </a:r>
            <a:r>
              <a:rPr lang="en-US" altLang="ko-KR" sz="1100" dirty="0" err="1" smtClean="0"/>
              <a:t>MobAR</a:t>
            </a:r>
            <a:r>
              <a:rPr lang="en-US" altLang="ko-KR" sz="1100" dirty="0" smtClean="0"/>
              <a:t> Enabler SHALL support mechanisms to use the collected metrics data and User’s feedback in the future AR Content selection process (e.g. prioritize AR Content retrieval and display for the most viewed contents).</a:t>
            </a:r>
          </a:p>
          <a:p>
            <a:pPr lvl="1"/>
            <a:r>
              <a:rPr lang="en-US" altLang="ko-KR" sz="1200" b="1" dirty="0" smtClean="0"/>
              <a:t>REQ 5.7 Administration &amp; Configuration	</a:t>
            </a:r>
          </a:p>
          <a:p>
            <a:pPr lvl="2"/>
            <a:r>
              <a:rPr lang="en-US" altLang="ko-KR" sz="1100" dirty="0" smtClean="0"/>
              <a:t>The </a:t>
            </a:r>
            <a:r>
              <a:rPr lang="en-US" altLang="ko-KR" sz="1100" dirty="0" err="1" smtClean="0"/>
              <a:t>MobAR</a:t>
            </a:r>
            <a:r>
              <a:rPr lang="en-US" altLang="ko-KR" sz="1100" dirty="0" smtClean="0"/>
              <a:t> Enabler SHOULD support mechanisms to manage the policy for licensing, installation, configuration, enabling, disabling, removal, and access control for components that provide AR-related functionalities on the </a:t>
            </a:r>
            <a:r>
              <a:rPr lang="en-US" altLang="ko-KR" sz="1100" dirty="0" err="1" smtClean="0"/>
              <a:t>MobAR</a:t>
            </a:r>
            <a:r>
              <a:rPr lang="en-US" altLang="ko-KR" sz="1100" dirty="0" smtClean="0"/>
              <a:t> Client.</a:t>
            </a:r>
          </a:p>
          <a:p>
            <a:pPr lvl="1"/>
            <a:r>
              <a:rPr lang="en-US" altLang="ko-KR" sz="1200" b="1" dirty="0" smtClean="0"/>
              <a:t>REQ 5.8 Access to Capabilities – Device &amp; Network	</a:t>
            </a:r>
          </a:p>
          <a:p>
            <a:pPr lvl="2"/>
            <a:r>
              <a:rPr lang="en-US" altLang="ko-KR" sz="1100" dirty="0" smtClean="0"/>
              <a:t>The </a:t>
            </a:r>
            <a:r>
              <a:rPr lang="en-US" altLang="ko-KR" sz="1100" dirty="0" err="1" smtClean="0"/>
              <a:t>MobAR</a:t>
            </a:r>
            <a:r>
              <a:rPr lang="en-US" altLang="ko-KR" sz="1100" dirty="0" smtClean="0"/>
              <a:t> Enabler SHALL support usage of available information derived from external sources such as image or pattern recognition, code reader (e.g. DM or QR code reader [OMA-MC]), in order to facilitate the retrieval of suitable AR Content.</a:t>
            </a:r>
          </a:p>
          <a:p>
            <a:pPr lvl="1"/>
            <a:r>
              <a:rPr lang="en-US" altLang="ko-KR" sz="1200" b="1" dirty="0" smtClean="0"/>
              <a:t>REQ 5.9 Interoperability	</a:t>
            </a:r>
          </a:p>
          <a:p>
            <a:pPr lvl="2"/>
            <a:r>
              <a:rPr lang="en-US" altLang="ko-KR" sz="1100" dirty="0" smtClean="0"/>
              <a:t>The </a:t>
            </a:r>
            <a:r>
              <a:rPr lang="en-US" altLang="ko-KR" sz="1100" dirty="0" err="1" smtClean="0"/>
              <a:t>MobAR</a:t>
            </a:r>
            <a:r>
              <a:rPr lang="en-US" altLang="ko-KR" sz="1100" dirty="0" smtClean="0"/>
              <a:t> Enabler SHALL support open, interoperable protocols for the exchange of information from various components that communicate over open IP network service.  These protocols SHOULD be independent of differences in the </a:t>
            </a:r>
            <a:r>
              <a:rPr lang="en-US" altLang="ko-KR" sz="1100" dirty="0" err="1" smtClean="0"/>
              <a:t>MobAR</a:t>
            </a:r>
            <a:r>
              <a:rPr lang="en-US" altLang="ko-KR" sz="1100" dirty="0" smtClean="0"/>
              <a:t> Client execution environment, and </a:t>
            </a:r>
            <a:r>
              <a:rPr lang="en-US" altLang="ko-KR" sz="1100" dirty="0" err="1" smtClean="0"/>
              <a:t>MobAR</a:t>
            </a:r>
            <a:r>
              <a:rPr lang="en-US" altLang="ko-KR" sz="1100" dirty="0" smtClean="0"/>
              <a:t> Content Providers to the greatest extent possible.</a:t>
            </a:r>
            <a:endParaRPr lang="en-US" altLang="ko-KR" sz="1100" dirty="0"/>
          </a:p>
        </p:txBody>
      </p:sp>
    </p:spTree>
    <p:extLst>
      <p:ext uri="{BB962C8B-B14F-4D97-AF65-F5344CB8AC3E}">
        <p14:creationId xmlns:p14="http://schemas.microsoft.com/office/powerpoint/2010/main" val="8876451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Logical Functions in </a:t>
            </a:r>
            <a:r>
              <a:rPr lang="en-US" altLang="ko-KR" dirty="0" err="1" smtClean="0"/>
              <a:t>MobAR</a:t>
            </a:r>
            <a:r>
              <a:rPr lang="en-US" altLang="ko-KR" dirty="0" smtClean="0"/>
              <a:t> Client (2/5)</a:t>
            </a:r>
            <a:endParaRPr lang="ko-KR" altLang="en-US" dirty="0"/>
          </a:p>
        </p:txBody>
      </p:sp>
      <p:sp>
        <p:nvSpPr>
          <p:cNvPr id="3" name="내용 개체 틀 2"/>
          <p:cNvSpPr>
            <a:spLocks noGrp="1"/>
          </p:cNvSpPr>
          <p:nvPr>
            <p:ph idx="1"/>
          </p:nvPr>
        </p:nvSpPr>
        <p:spPr/>
        <p:txBody>
          <a:bodyPr/>
          <a:lstStyle/>
          <a:p>
            <a:r>
              <a:rPr lang="en-US" altLang="ko-KR" sz="2800" b="1" dirty="0" smtClean="0">
                <a:solidFill>
                  <a:srgbClr val="FF0000"/>
                </a:solidFill>
              </a:rPr>
              <a:t>AR Content Rendering Function</a:t>
            </a:r>
          </a:p>
          <a:p>
            <a:pPr lvl="1"/>
            <a:r>
              <a:rPr lang="en-US" altLang="ko-KR" sz="2000" b="1" dirty="0"/>
              <a:t>REQ 5.1 General: Functional requirements	</a:t>
            </a:r>
            <a:endParaRPr lang="en-US" altLang="ko-KR" sz="2000" b="1" dirty="0" smtClean="0"/>
          </a:p>
          <a:p>
            <a:pPr lvl="2"/>
            <a:r>
              <a:rPr lang="en-US" altLang="ko-KR" sz="1800" dirty="0" smtClean="0"/>
              <a:t>The </a:t>
            </a:r>
            <a:r>
              <a:rPr lang="en-US" altLang="ko-KR" sz="1800" dirty="0" err="1"/>
              <a:t>MobAR</a:t>
            </a:r>
            <a:r>
              <a:rPr lang="en-US" altLang="ko-KR" sz="1800" dirty="0"/>
              <a:t> Client SHALL support showing AR Content on the screen in overlay to the camera video stream.</a:t>
            </a:r>
          </a:p>
          <a:p>
            <a:pPr lvl="1"/>
            <a:r>
              <a:rPr lang="en-US" altLang="ko-KR" sz="2000" b="1" dirty="0"/>
              <a:t>REQ 5.3 Content Management and </a:t>
            </a:r>
            <a:r>
              <a:rPr lang="en-US" altLang="ko-KR" sz="2000" b="1" dirty="0" smtClean="0"/>
              <a:t>Delivery</a:t>
            </a:r>
          </a:p>
          <a:p>
            <a:pPr lvl="2"/>
            <a:r>
              <a:rPr lang="en-US" altLang="ko-KR" sz="1800" dirty="0" smtClean="0"/>
              <a:t>The </a:t>
            </a:r>
            <a:r>
              <a:rPr lang="en-US" altLang="ko-KR" sz="1800" dirty="0" err="1"/>
              <a:t>MobAR</a:t>
            </a:r>
            <a:r>
              <a:rPr lang="en-US" altLang="ko-KR" sz="1800" dirty="0"/>
              <a:t> Enabler SHOULD support alternative AR Content consumption styles on the device display besides AR View such as list (e.g. of nearby AR Targets), bird’s eye view (e.g. map view).</a:t>
            </a:r>
          </a:p>
          <a:p>
            <a:pPr lvl="1"/>
            <a:r>
              <a:rPr lang="en-US" altLang="ko-KR" sz="2000" b="1" dirty="0"/>
              <a:t>REQ 5.10 Usability	</a:t>
            </a:r>
            <a:endParaRPr lang="en-US" altLang="ko-KR" sz="2000" b="1" dirty="0" smtClean="0"/>
          </a:p>
          <a:p>
            <a:pPr lvl="2"/>
            <a:r>
              <a:rPr lang="en-US" altLang="ko-KR" sz="1800" dirty="0" smtClean="0"/>
              <a:t>The </a:t>
            </a:r>
            <a:r>
              <a:rPr lang="en-US" altLang="ko-KR" sz="1800" dirty="0" err="1"/>
              <a:t>MobAR</a:t>
            </a:r>
            <a:r>
              <a:rPr lang="en-US" altLang="ko-KR" sz="1800" dirty="0"/>
              <a:t> Client shall support usability mechanisms (e.g. to avoid cluttering of user display).</a:t>
            </a:r>
          </a:p>
          <a:p>
            <a:pPr lvl="1"/>
            <a:r>
              <a:rPr lang="en-US" altLang="ko-KR" sz="2000" b="1" dirty="0"/>
              <a:t>REQ 5.11 Network and Client APIs	</a:t>
            </a:r>
            <a:endParaRPr lang="en-US" altLang="ko-KR" sz="2000" b="1" dirty="0" smtClean="0"/>
          </a:p>
          <a:p>
            <a:pPr lvl="2"/>
            <a:r>
              <a:rPr lang="en-US" altLang="ko-KR" sz="1800" dirty="0" smtClean="0"/>
              <a:t>The </a:t>
            </a:r>
            <a:r>
              <a:rPr lang="en-US" altLang="ko-KR" sz="1800" dirty="0" err="1"/>
              <a:t>MobAR</a:t>
            </a:r>
            <a:r>
              <a:rPr lang="en-US" altLang="ko-KR" sz="1800" dirty="0"/>
              <a:t> Client SHALL provide APIs that allow </a:t>
            </a:r>
            <a:r>
              <a:rPr lang="en-US" altLang="ko-KR" sz="1800" dirty="0" err="1"/>
              <a:t>MobAR</a:t>
            </a:r>
            <a:r>
              <a:rPr lang="en-US" altLang="ko-KR" sz="1800" dirty="0"/>
              <a:t> applications to embed the augmentation of AR Content information (e.g., rendering or display of information retrieved from a cloud service) without requiring the use of a standalone “</a:t>
            </a:r>
            <a:r>
              <a:rPr lang="en-US" altLang="ko-KR" sz="1800" dirty="0" err="1"/>
              <a:t>MobAR</a:t>
            </a:r>
            <a:r>
              <a:rPr lang="en-US" altLang="ko-KR" sz="1800" dirty="0"/>
              <a:t> browser” application.</a:t>
            </a:r>
          </a:p>
          <a:p>
            <a:pPr lvl="1"/>
            <a:endParaRPr lang="ko-KR" altLang="en-US" sz="2000" dirty="0"/>
          </a:p>
        </p:txBody>
      </p:sp>
    </p:spTree>
    <p:extLst>
      <p:ext uri="{BB962C8B-B14F-4D97-AF65-F5344CB8AC3E}">
        <p14:creationId xmlns:p14="http://schemas.microsoft.com/office/powerpoint/2010/main" val="30656882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smtClean="0"/>
              <a:t>Logical Functions in MobAR Client (3/5)</a:t>
            </a:r>
            <a:endParaRPr lang="ko-KR" altLang="en-US" dirty="0"/>
          </a:p>
        </p:txBody>
      </p:sp>
      <p:sp>
        <p:nvSpPr>
          <p:cNvPr id="3" name="내용 개체 틀 2"/>
          <p:cNvSpPr>
            <a:spLocks noGrp="1"/>
          </p:cNvSpPr>
          <p:nvPr>
            <p:ph idx="1"/>
          </p:nvPr>
        </p:nvSpPr>
        <p:spPr/>
        <p:txBody>
          <a:bodyPr/>
          <a:lstStyle/>
          <a:p>
            <a:r>
              <a:rPr lang="en-US" altLang="ko-KR" b="1" dirty="0" smtClean="0">
                <a:solidFill>
                  <a:srgbClr val="FF0000"/>
                </a:solidFill>
              </a:rPr>
              <a:t>User Interaction Function</a:t>
            </a:r>
          </a:p>
          <a:p>
            <a:pPr lvl="1"/>
            <a:r>
              <a:rPr lang="en-US" altLang="ko-KR" b="1" dirty="0" smtClean="0"/>
              <a:t>REQ 5.3 Content Management and Delivery	</a:t>
            </a:r>
          </a:p>
          <a:p>
            <a:pPr lvl="2"/>
            <a:r>
              <a:rPr lang="en-US" altLang="ko-KR" dirty="0" smtClean="0"/>
              <a:t>The </a:t>
            </a:r>
            <a:r>
              <a:rPr lang="en-US" altLang="ko-KR" dirty="0" err="1" smtClean="0"/>
              <a:t>MobAR</a:t>
            </a:r>
            <a:r>
              <a:rPr lang="en-US" altLang="ko-KR" dirty="0" smtClean="0"/>
              <a:t> Enabler SHALL provide mechanisms to aggregate AR Content based on several/multiple criteria (location, direction </a:t>
            </a:r>
            <a:r>
              <a:rPr lang="en-US" altLang="ko-KR" dirty="0" err="1" smtClean="0"/>
              <a:t>etc</a:t>
            </a:r>
            <a:r>
              <a:rPr lang="en-US" altLang="ko-KR" dirty="0" smtClean="0"/>
              <a:t>) and provide it to the </a:t>
            </a:r>
            <a:r>
              <a:rPr lang="en-US" altLang="ko-KR" dirty="0" err="1" smtClean="0"/>
              <a:t>MobAR</a:t>
            </a:r>
            <a:r>
              <a:rPr lang="en-US" altLang="ko-KR" dirty="0" smtClean="0"/>
              <a:t> Client to facilitate the displaying of a large amount of AR Markers. </a:t>
            </a:r>
          </a:p>
          <a:p>
            <a:pPr lvl="1"/>
            <a:r>
              <a:rPr lang="en-US" altLang="ko-KR" b="1" dirty="0" smtClean="0"/>
              <a:t>REQ 5.4 User Interaction and metrics	</a:t>
            </a:r>
          </a:p>
          <a:p>
            <a:pPr lvl="2"/>
            <a:r>
              <a:rPr lang="en-US" altLang="ko-KR" dirty="0" smtClean="0"/>
              <a:t>The </a:t>
            </a:r>
            <a:r>
              <a:rPr lang="en-US" altLang="ko-KR" dirty="0" err="1" smtClean="0"/>
              <a:t>MobAR</a:t>
            </a:r>
            <a:r>
              <a:rPr lang="en-US" altLang="ko-KR" dirty="0" smtClean="0"/>
              <a:t> Enabler SHALL support the user interaction with the displayed AR Marker and AR Content.</a:t>
            </a:r>
          </a:p>
          <a:p>
            <a:pPr lvl="2"/>
            <a:r>
              <a:rPr lang="en-US" altLang="ko-KR" dirty="0" smtClean="0"/>
              <a:t>The </a:t>
            </a:r>
            <a:r>
              <a:rPr lang="en-US" altLang="ko-KR" dirty="0" err="1" smtClean="0"/>
              <a:t>MobAR</a:t>
            </a:r>
            <a:r>
              <a:rPr lang="en-US" altLang="ko-KR" dirty="0" smtClean="0"/>
              <a:t> Enabler SHALL provide the following interactive actions on the AR Marker and AR Content:</a:t>
            </a:r>
          </a:p>
          <a:p>
            <a:pPr lvl="1"/>
            <a:r>
              <a:rPr lang="en-US" altLang="ko-KR" b="1" dirty="0" smtClean="0"/>
              <a:t>REQ 5.6 Charging	</a:t>
            </a:r>
          </a:p>
          <a:p>
            <a:pPr lvl="2"/>
            <a:r>
              <a:rPr lang="en-US" altLang="ko-KR" dirty="0" smtClean="0"/>
              <a:t>The </a:t>
            </a:r>
            <a:r>
              <a:rPr lang="en-US" altLang="ko-KR" dirty="0" err="1" smtClean="0"/>
              <a:t>MobAR</a:t>
            </a:r>
            <a:r>
              <a:rPr lang="en-US" altLang="ko-KR" dirty="0" smtClean="0"/>
              <a:t> Enabler SHOULD allow the User to receive an alert (e.g. advice of charge) in case the interactivity has some associated costs for it (e.g. a click to see a paid AR Content).</a:t>
            </a:r>
          </a:p>
        </p:txBody>
      </p:sp>
    </p:spTree>
    <p:extLst>
      <p:ext uri="{BB962C8B-B14F-4D97-AF65-F5344CB8AC3E}">
        <p14:creationId xmlns:p14="http://schemas.microsoft.com/office/powerpoint/2010/main" val="3948275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smtClean="0"/>
              <a:t>Logical Functions in MobAR Client (4/5)</a:t>
            </a:r>
            <a:endParaRPr lang="ko-KR" altLang="en-US" dirty="0"/>
          </a:p>
        </p:txBody>
      </p:sp>
      <p:sp>
        <p:nvSpPr>
          <p:cNvPr id="3" name="내용 개체 틀 2"/>
          <p:cNvSpPr>
            <a:spLocks noGrp="1"/>
          </p:cNvSpPr>
          <p:nvPr>
            <p:ph idx="1"/>
          </p:nvPr>
        </p:nvSpPr>
        <p:spPr/>
        <p:txBody>
          <a:bodyPr/>
          <a:lstStyle/>
          <a:p>
            <a:r>
              <a:rPr lang="en-GB" altLang="ko-KR" b="1" dirty="0" smtClean="0">
                <a:solidFill>
                  <a:srgbClr val="FF0000"/>
                </a:solidFill>
              </a:rPr>
              <a:t>AR Metrics data handling function </a:t>
            </a:r>
            <a:endParaRPr lang="en-US" altLang="ko-KR" b="1" dirty="0" smtClean="0">
              <a:solidFill>
                <a:srgbClr val="FF0000"/>
              </a:solidFill>
            </a:endParaRPr>
          </a:p>
          <a:p>
            <a:pPr lvl="1"/>
            <a:r>
              <a:rPr lang="en-US" altLang="ko-KR" b="1" dirty="0" smtClean="0"/>
              <a:t>REQ 5.4 User Interaction and metrics	</a:t>
            </a:r>
          </a:p>
          <a:p>
            <a:pPr lvl="2"/>
            <a:r>
              <a:rPr lang="en-US" altLang="ko-KR" dirty="0" smtClean="0"/>
              <a:t>The </a:t>
            </a:r>
            <a:r>
              <a:rPr lang="en-US" altLang="ko-KR" dirty="0" err="1" smtClean="0"/>
              <a:t>MobAR</a:t>
            </a:r>
            <a:r>
              <a:rPr lang="en-US" altLang="ko-KR" dirty="0" smtClean="0"/>
              <a:t> Enabler SHALL be able to collect metrics (e.g. on the </a:t>
            </a:r>
            <a:r>
              <a:rPr lang="en-US" altLang="ko-KR" dirty="0" err="1" smtClean="0"/>
              <a:t>MobAR</a:t>
            </a:r>
            <a:r>
              <a:rPr lang="en-US" altLang="ko-KR" dirty="0" smtClean="0"/>
              <a:t> Client and from it to the </a:t>
            </a:r>
            <a:r>
              <a:rPr lang="en-US" altLang="ko-KR" dirty="0" err="1" smtClean="0"/>
              <a:t>MobAR</a:t>
            </a:r>
            <a:r>
              <a:rPr lang="en-US" altLang="ko-KR" dirty="0" smtClean="0"/>
              <a:t> Server) such as: </a:t>
            </a:r>
          </a:p>
          <a:p>
            <a:pPr lvl="2"/>
            <a:r>
              <a:rPr lang="en-US" altLang="ko-KR" dirty="0" smtClean="0"/>
              <a:t>The </a:t>
            </a:r>
            <a:r>
              <a:rPr lang="en-US" altLang="ko-KR" dirty="0" err="1" smtClean="0"/>
              <a:t>MobAR</a:t>
            </a:r>
            <a:r>
              <a:rPr lang="en-US" altLang="ko-KR" dirty="0" smtClean="0"/>
              <a:t> enabler SHALL support collection and exposure of User’s feedback such as ratings about AR Contents usage.</a:t>
            </a:r>
          </a:p>
          <a:p>
            <a:pPr lvl="2"/>
            <a:r>
              <a:rPr lang="en-US" altLang="ko-KR" dirty="0" smtClean="0"/>
              <a:t>The </a:t>
            </a:r>
            <a:r>
              <a:rPr lang="en-US" altLang="ko-KR" dirty="0" err="1" smtClean="0"/>
              <a:t>MobAR</a:t>
            </a:r>
            <a:r>
              <a:rPr lang="en-US" altLang="ko-KR" dirty="0" smtClean="0"/>
              <a:t> Enabler SHALL support mechanisms to use the collected metrics data and User’s feedback in the future AR Content selection process (e.g. prioritize AR Content retrieval and display for the most viewed contents).</a:t>
            </a:r>
          </a:p>
          <a:p>
            <a:endParaRPr lang="ko-KR" altLang="en-US" dirty="0"/>
          </a:p>
        </p:txBody>
      </p:sp>
    </p:spTree>
    <p:extLst>
      <p:ext uri="{BB962C8B-B14F-4D97-AF65-F5344CB8AC3E}">
        <p14:creationId xmlns:p14="http://schemas.microsoft.com/office/powerpoint/2010/main" val="3635317607"/>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11340</TotalTime>
  <Pages>15</Pages>
  <Words>1161</Words>
  <Application>Microsoft Office PowerPoint</Application>
  <PresentationFormat>사용자 지정</PresentationFormat>
  <Paragraphs>269</Paragraphs>
  <Slides>19</Slides>
  <Notes>0</Notes>
  <HiddenSlides>0</HiddenSlides>
  <MMClips>0</MMClips>
  <ScaleCrop>false</ScaleCrop>
  <HeadingPairs>
    <vt:vector size="4" baseType="variant">
      <vt:variant>
        <vt:lpstr>테마</vt:lpstr>
      </vt:variant>
      <vt:variant>
        <vt:i4>1</vt:i4>
      </vt:variant>
      <vt:variant>
        <vt:lpstr>슬라이드 제목</vt:lpstr>
      </vt:variant>
      <vt:variant>
        <vt:i4>19</vt:i4>
      </vt:variant>
    </vt:vector>
  </HeadingPairs>
  <TitlesOfParts>
    <vt:vector size="20" baseType="lpstr">
      <vt:lpstr>OMA Template</vt:lpstr>
      <vt:lpstr>OMA-CD-MobAR-2011-0029-INP_New_Logical_Functionalities  Logical Functionalities</vt:lpstr>
      <vt:lpstr>Proposed MobileAR Architecture</vt:lpstr>
      <vt:lpstr>MobAR Functional Components </vt:lpstr>
      <vt:lpstr>Proposed MobileAR Architecture</vt:lpstr>
      <vt:lpstr>MobAR Functional Components</vt:lpstr>
      <vt:lpstr>Logical Functions in MobAR Client (1/5)</vt:lpstr>
      <vt:lpstr>Logical Functions in MobAR Client (2/5)</vt:lpstr>
      <vt:lpstr>Logical Functions in MobAR Client (3/5)</vt:lpstr>
      <vt:lpstr>Logical Functions in MobAR Client (4/5)</vt:lpstr>
      <vt:lpstr>Logical Functions in MobAR Client (5/5)</vt:lpstr>
      <vt:lpstr>Logical Functions in MobAR Server (1/5)</vt:lpstr>
      <vt:lpstr>Logical Functions in MobAR Server (1/5)</vt:lpstr>
      <vt:lpstr>Logical Functions in MobAR Server (2/5)</vt:lpstr>
      <vt:lpstr>Logical Functions in MobAR Server (2/5)</vt:lpstr>
      <vt:lpstr>Logical Functions in MobAR Server (3/5)</vt:lpstr>
      <vt:lpstr>Logical Functions in MobAR Server (4/5)</vt:lpstr>
      <vt:lpstr>Logical Functions in MobAR Server (5/5)</vt:lpstr>
      <vt:lpstr>Logical Functions in MobAR Server (5/5)</vt:lpstr>
      <vt:lpstr>Recommendations</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전종홍</cp:lastModifiedBy>
  <cp:revision>430</cp:revision>
  <cp:lastPrinted>1999-04-27T06:51:51Z</cp:lastPrinted>
  <dcterms:created xsi:type="dcterms:W3CDTF">2010-11-16T22:42:10Z</dcterms:created>
  <dcterms:modified xsi:type="dcterms:W3CDTF">2011-06-30T07:48:38Z</dcterms:modified>
</cp:coreProperties>
</file>