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3"/>
  </p:notesMasterIdLst>
  <p:handoutMasterIdLst>
    <p:handoutMasterId r:id="rId14"/>
  </p:handoutMasterIdLst>
  <p:sldIdLst>
    <p:sldId id="293" r:id="rId2"/>
    <p:sldId id="319" r:id="rId3"/>
    <p:sldId id="320" r:id="rId4"/>
    <p:sldId id="328" r:id="rId5"/>
    <p:sldId id="337" r:id="rId6"/>
    <p:sldId id="340" r:id="rId7"/>
    <p:sldId id="341" r:id="rId8"/>
    <p:sldId id="342" r:id="rId9"/>
    <p:sldId id="343" r:id="rId10"/>
    <p:sldId id="338" r:id="rId11"/>
    <p:sldId id="336" r:id="rId12"/>
  </p:sldIdLst>
  <p:sldSz cx="9363075" cy="7023100"/>
  <p:notesSz cx="6858000" cy="9180513"/>
  <p:kinsoku lang="ko-KR"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1" hangingPunct="1">
      <a:defRPr sz="2000" kern="1200">
        <a:solidFill>
          <a:schemeClr val="tx1"/>
        </a:solidFill>
        <a:latin typeface="Arial" charset="0"/>
        <a:ea typeface="+mn-ea"/>
        <a:cs typeface="+mn-cs"/>
      </a:defRPr>
    </a:lvl6pPr>
    <a:lvl7pPr marL="2743200" algn="l" defTabSz="914400" rtl="0" eaLnBrk="1" latinLnBrk="1" hangingPunct="1">
      <a:defRPr sz="2000" kern="1200">
        <a:solidFill>
          <a:schemeClr val="tx1"/>
        </a:solidFill>
        <a:latin typeface="Arial" charset="0"/>
        <a:ea typeface="+mn-ea"/>
        <a:cs typeface="+mn-cs"/>
      </a:defRPr>
    </a:lvl7pPr>
    <a:lvl8pPr marL="3200400" algn="l" defTabSz="914400" rtl="0" eaLnBrk="1" latinLnBrk="1" hangingPunct="1">
      <a:defRPr sz="2000" kern="1200">
        <a:solidFill>
          <a:schemeClr val="tx1"/>
        </a:solidFill>
        <a:latin typeface="Arial" charset="0"/>
        <a:ea typeface="+mn-ea"/>
        <a:cs typeface="+mn-cs"/>
      </a:defRPr>
    </a:lvl8pPr>
    <a:lvl9pPr marL="3657600" algn="l" defTabSz="914400" rtl="0" eaLnBrk="1" latinLnBrk="1"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009900"/>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56" autoAdjust="0"/>
    <p:restoredTop sz="94672" autoAdjust="0"/>
  </p:normalViewPr>
  <p:slideViewPr>
    <p:cSldViewPr>
      <p:cViewPr>
        <p:scale>
          <a:sx n="100" d="100"/>
          <a:sy n="100" d="100"/>
        </p:scale>
        <p:origin x="-1662" y="-678"/>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6" d="100"/>
          <a:sy n="46" d="100"/>
        </p:scale>
        <p:origin x="-1452" y="-114"/>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0579321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433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2063700321"/>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ko-KR" smtClean="0">
              <a:ea typeface="굴림" charset="-127"/>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spect="1" noChangeArrowheads="1" noTextEdit="1"/>
          </p:cNvSpPr>
          <p:nvPr>
            <p:ph type="sldImg"/>
          </p:nvPr>
        </p:nvSpPr>
        <p:spPr>
          <a:ln/>
        </p:spPr>
      </p:sp>
      <p:sp>
        <p:nvSpPr>
          <p:cNvPr id="2560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ko-KR" smtClean="0">
              <a:ea typeface="굴림" charset="-127"/>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ko-KR" smtClean="0">
              <a:ea typeface="굴림" charset="-127"/>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ko-KR" smtClean="0">
              <a:ea typeface="굴림" charset="-127"/>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ko-KR" smtClean="0">
              <a:ea typeface="굴림" charset="-127"/>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spect="1" noChangeArrowheads="1" noTextEdit="1"/>
          </p:cNvSpPr>
          <p:nvPr>
            <p:ph type="sldImg"/>
          </p:nvPr>
        </p:nvSpPr>
        <p:spPr>
          <a:ln/>
        </p:spPr>
      </p:sp>
      <p:sp>
        <p:nvSpPr>
          <p:cNvPr id="2048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ko-KR" smtClean="0">
              <a:ea typeface="굴림" charset="-127"/>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ko-KR" smtClean="0">
              <a:ea typeface="굴림" charset="-127"/>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ko-KR" smtClean="0">
              <a:ea typeface="굴림" charset="-127"/>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ln/>
        </p:spPr>
      </p:sp>
      <p:sp>
        <p:nvSpPr>
          <p:cNvPr id="2355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ko-KR" smtClean="0">
              <a:ea typeface="굴림" charset="-127"/>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a:ln/>
        </p:spPr>
      </p:sp>
      <p:sp>
        <p:nvSpPr>
          <p:cNvPr id="2457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ko-KR" smtClean="0">
              <a:ea typeface="굴림" charset="-127"/>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11633382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726961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2260909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1716148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4635498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3143433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4894234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41325387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11410240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326435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1871543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8268223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ko-KR">
              <a:ea typeface="굴림" charset="-127"/>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ko-KR"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p>
            <a:endParaRPr lang="en-GB" altLang="ko-KR">
              <a:ea typeface="굴림" charset="-127"/>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p>
            <a:pPr defTabSz="403225">
              <a:tabLst>
                <a:tab pos="5372100" algn="ctr"/>
                <a:tab pos="9182100" algn="r"/>
              </a:tabLst>
            </a:pPr>
            <a:r>
              <a:rPr lang="en-GB" altLang="ko-KR" sz="1000" b="1">
                <a:ea typeface="굴림" charset="-127"/>
                <a:cs typeface="Times New Roman" pitchFamily="18" charset="0"/>
              </a:rPr>
              <a:t>© 2012 Open Mobile Alliance Ltd.  All Rights Reserved.</a:t>
            </a:r>
            <a:endParaRPr lang="en-US" altLang="ko-KR" sz="1000" b="1">
              <a:ea typeface="굴림" charset="-127"/>
              <a:cs typeface="Times New Roman" pitchFamily="18" charset="0"/>
            </a:endParaRPr>
          </a:p>
          <a:p>
            <a:pPr defTabSz="403225">
              <a:tabLst>
                <a:tab pos="5372100" algn="ctr"/>
                <a:tab pos="9182100" algn="r"/>
              </a:tabLst>
            </a:pPr>
            <a:r>
              <a:rPr lang="en-US" altLang="ko-KR" sz="900" b="1">
                <a:latin typeface="Arial Narrow" pitchFamily="34" charset="0"/>
                <a:ea typeface="굴림" charset="-127"/>
                <a:cs typeface="Times New Roman" pitchFamily="18" charset="0"/>
              </a:rPr>
              <a:t>Used with the permission of the Open Mobile Alliance Ltd. under the terms as stated in this document.</a:t>
            </a:r>
            <a:endParaRPr lang="en-US" altLang="ko-KR" sz="900" b="1">
              <a:solidFill>
                <a:srgbClr val="999999"/>
              </a:solidFill>
              <a:latin typeface="Arial Narrow" pitchFamily="34" charset="0"/>
              <a:ea typeface="굴림" charset="-127"/>
              <a:cs typeface="Times New Roman" pitchFamily="18" charset="0"/>
            </a:endParaRPr>
          </a:p>
        </p:txBody>
      </p:sp>
      <p:sp>
        <p:nvSpPr>
          <p:cNvPr id="1031" name="Rectangle 18"/>
          <p:cNvSpPr>
            <a:spLocks noChangeArrowheads="1"/>
          </p:cNvSpPr>
          <p:nvPr userDrawn="1"/>
        </p:nvSpPr>
        <p:spPr bwMode="auto">
          <a:xfrm>
            <a:off x="4724400" y="6629400"/>
            <a:ext cx="3352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p>
            <a:pPr algn="ctr" defTabSz="403225">
              <a:tabLst>
                <a:tab pos="5372100" algn="ctr"/>
                <a:tab pos="9182100" algn="r"/>
              </a:tabLst>
            </a:pPr>
            <a:r>
              <a:rPr lang="en-US" altLang="ko-KR" sz="1800" b="1" dirty="0" smtClean="0">
                <a:latin typeface="Arial Narrow" pitchFamily="34" charset="0"/>
                <a:ea typeface="굴림" charset="-127"/>
              </a:rPr>
              <a:t>OMA-CD-MobSocNet-2012-077</a:t>
            </a:r>
            <a:endParaRPr lang="en-US" altLang="ko-KR" sz="1800" b="1" dirty="0">
              <a:latin typeface="Arial Narrow" pitchFamily="34" charset="0"/>
              <a:ea typeface="굴림" charset="-127"/>
            </a:endParaRPr>
          </a:p>
        </p:txBody>
      </p:sp>
      <p:sp>
        <p:nvSpPr>
          <p:cNvPr id="1032" name="Rectangle 19"/>
          <p:cNvSpPr>
            <a:spLocks noChangeArrowheads="1"/>
          </p:cNvSpPr>
          <p:nvPr userDrawn="1"/>
        </p:nvSpPr>
        <p:spPr bwMode="auto">
          <a:xfrm>
            <a:off x="7653338" y="6629400"/>
            <a:ext cx="1709737" cy="40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p>
            <a:pPr algn="r" defTabSz="403225">
              <a:tabLst>
                <a:tab pos="5372100" algn="ctr"/>
                <a:tab pos="9182100" algn="r"/>
              </a:tabLst>
            </a:pPr>
            <a:r>
              <a:rPr lang="en-US" altLang="ko-KR" sz="1800" b="1">
                <a:latin typeface="Arial Narrow" pitchFamily="34" charset="0"/>
                <a:ea typeface="굴림" charset="-127"/>
              </a:rPr>
              <a:t>Slide #</a:t>
            </a:r>
            <a:fld id="{C06DED48-7779-49AD-AA95-63C40DD961BD}" type="slidenum">
              <a:rPr lang="en-US" altLang="ko-KR" sz="1800" b="1">
                <a:latin typeface="Arial Narrow" pitchFamily="34" charset="0"/>
                <a:ea typeface="굴림" charset="-127"/>
              </a:rPr>
              <a:pPr algn="r" defTabSz="403225">
                <a:tabLst>
                  <a:tab pos="5372100" algn="ctr"/>
                  <a:tab pos="9182100" algn="r"/>
                </a:tabLst>
              </a:pPr>
              <a:t>‹#›</a:t>
            </a:fld>
            <a:r>
              <a:rPr lang="en-US" altLang="ko-KR" sz="1800" b="1">
                <a:latin typeface="Arial Narrow" pitchFamily="34" charset="0"/>
                <a:ea typeface="굴림" charset="-127"/>
              </a:rPr>
              <a:t/>
            </a:r>
            <a:br>
              <a:rPr lang="en-US" altLang="ko-KR" sz="1800" b="1">
                <a:latin typeface="Arial Narrow" pitchFamily="34" charset="0"/>
                <a:ea typeface="굴림" charset="-127"/>
              </a:rPr>
            </a:br>
            <a:r>
              <a:rPr lang="en-US" altLang="ko-KR" sz="500">
                <a:solidFill>
                  <a:srgbClr val="999999"/>
                </a:solidFill>
                <a:ea typeface="굴림" charset="-127"/>
              </a:rPr>
              <a:t>[OMA-Template-WIDpresentation-20120101-I]</a:t>
            </a:r>
            <a:endParaRPr lang="en-US" altLang="ko-KR" sz="1800" b="1">
              <a:latin typeface="Arial Narrow" pitchFamily="34" charset="0"/>
              <a:ea typeface="굴림" charset="-127"/>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fr-FR" altLang="ko-KR"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ko-KR" smtClean="0"/>
              <a:t>1st Level Bullet</a:t>
            </a:r>
          </a:p>
          <a:p>
            <a:pPr lvl="1"/>
            <a:r>
              <a:rPr lang="en-US" altLang="ko-KR" smtClean="0"/>
              <a:t>2nd Level Bullet</a:t>
            </a:r>
          </a:p>
          <a:p>
            <a:pPr lvl="2"/>
            <a:r>
              <a:rPr lang="en-US" altLang="ko-KR" smtClean="0"/>
              <a:t>3rd Level Bullet</a:t>
            </a:r>
          </a:p>
          <a:p>
            <a:pPr lvl="3"/>
            <a:r>
              <a:rPr lang="en-US" altLang="ko-KR" smtClean="0"/>
              <a:t>4th Level Bullet</a:t>
            </a:r>
          </a:p>
          <a:p>
            <a:pPr lvl="4"/>
            <a:r>
              <a:rPr lang="en-US" altLang="ko-KR"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www.openmobilealliance.org/UseAgreement.html"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25.jpeg"/><Relationship Id="rId4" Type="http://schemas.openxmlformats.org/officeDocument/2006/relationships/image" Target="../media/image24.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5.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3.pn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image" Target="../media/image16.jpeg"/><Relationship Id="rId7"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 Id="rId9" Type="http://schemas.openxmlformats.org/officeDocument/2006/relationships/image" Target="../media/image2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3">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p>
            <a:pPr defTabSz="762000">
              <a:lnSpc>
                <a:spcPct val="95000"/>
              </a:lnSpc>
              <a:spcAft>
                <a:spcPct val="35000"/>
              </a:spcAft>
              <a:tabLst>
                <a:tab pos="1827213" algn="r"/>
                <a:tab pos="1939925" algn="l"/>
              </a:tabLst>
            </a:pPr>
            <a:r>
              <a:rPr lang="en-US" altLang="ko-KR" b="1" dirty="0">
                <a:latin typeface="Tahoma" pitchFamily="34" charset="0"/>
                <a:ea typeface="굴림" charset="-127"/>
              </a:rPr>
              <a:t>	Submitted To:	</a:t>
            </a:r>
            <a:r>
              <a:rPr lang="en-US" altLang="ko-KR" b="1" dirty="0" smtClean="0">
                <a:latin typeface="Tahoma" pitchFamily="34" charset="0"/>
                <a:ea typeface="굴림" charset="-127"/>
              </a:rPr>
              <a:t>CD</a:t>
            </a:r>
            <a:endParaRPr lang="en-US" altLang="ko-KR" b="1" dirty="0">
              <a:latin typeface="Tahoma" pitchFamily="34" charset="0"/>
              <a:ea typeface="굴림" charset="-127"/>
            </a:endParaRPr>
          </a:p>
          <a:p>
            <a:pPr defTabSz="762000">
              <a:lnSpc>
                <a:spcPct val="95000"/>
              </a:lnSpc>
              <a:spcAft>
                <a:spcPct val="35000"/>
              </a:spcAft>
              <a:tabLst>
                <a:tab pos="1827213" algn="r"/>
                <a:tab pos="1939925" algn="l"/>
              </a:tabLst>
            </a:pPr>
            <a:r>
              <a:rPr lang="en-US" altLang="ko-KR" b="1" dirty="0">
                <a:latin typeface="Tahoma" pitchFamily="34" charset="0"/>
                <a:ea typeface="굴림" charset="-127"/>
              </a:rPr>
              <a:t>	Date:	</a:t>
            </a:r>
            <a:r>
              <a:rPr lang="en-US" altLang="ko-KR" b="1" dirty="0" smtClean="0">
                <a:latin typeface="Tahoma" pitchFamily="34" charset="0"/>
                <a:ea typeface="굴림" charset="-127"/>
              </a:rPr>
              <a:t>10 </a:t>
            </a:r>
            <a:r>
              <a:rPr lang="en-US" altLang="ko-KR" b="1" dirty="0">
                <a:latin typeface="Tahoma" pitchFamily="34" charset="0"/>
                <a:ea typeface="굴림" charset="-127"/>
              </a:rPr>
              <a:t>July 2012 	</a:t>
            </a:r>
          </a:p>
          <a:p>
            <a:pPr defTabSz="762000">
              <a:lnSpc>
                <a:spcPct val="95000"/>
              </a:lnSpc>
              <a:spcAft>
                <a:spcPct val="35000"/>
              </a:spcAft>
              <a:tabLst>
                <a:tab pos="1827213" algn="r"/>
                <a:tab pos="1939925" algn="l"/>
              </a:tabLst>
            </a:pPr>
            <a:r>
              <a:rPr lang="en-US" altLang="ko-KR" b="1" dirty="0">
                <a:latin typeface="Tahoma" pitchFamily="34" charset="0"/>
                <a:ea typeface="굴림" charset="-127"/>
              </a:rPr>
              <a:t>	Availability:	      Public            OMA Confidential</a:t>
            </a:r>
          </a:p>
          <a:p>
            <a:pPr defTabSz="762000">
              <a:lnSpc>
                <a:spcPct val="95000"/>
              </a:lnSpc>
              <a:spcAft>
                <a:spcPct val="35000"/>
              </a:spcAft>
              <a:tabLst>
                <a:tab pos="1827213" algn="r"/>
                <a:tab pos="1939925" algn="l"/>
              </a:tabLst>
            </a:pPr>
            <a:r>
              <a:rPr lang="en-US" altLang="ko-KR" b="1" dirty="0">
                <a:latin typeface="Tahoma" pitchFamily="34" charset="0"/>
                <a:ea typeface="굴림" charset="-127"/>
              </a:rPr>
              <a:t>	</a:t>
            </a:r>
            <a:r>
              <a:rPr lang="en-US" altLang="ko-KR" b="1" dirty="0" smtClean="0">
                <a:latin typeface="Tahoma" pitchFamily="34" charset="0"/>
                <a:ea typeface="굴림" charset="-127"/>
              </a:rPr>
              <a:t>Contacts:</a:t>
            </a:r>
            <a:r>
              <a:rPr lang="en-US" altLang="ko-KR" b="1" dirty="0">
                <a:latin typeface="Tahoma" pitchFamily="34" charset="0"/>
                <a:ea typeface="굴림" charset="-127"/>
              </a:rPr>
              <a:t>	</a:t>
            </a:r>
            <a:r>
              <a:rPr lang="en-US" altLang="ko-KR" b="1" dirty="0" smtClean="0">
                <a:latin typeface="Tahoma" pitchFamily="34" charset="0"/>
                <a:ea typeface="굴림" charset="-127"/>
              </a:rPr>
              <a:t>	</a:t>
            </a:r>
            <a:r>
              <a:rPr lang="en-US" altLang="ko-KR" b="1" dirty="0" err="1" smtClean="0">
                <a:latin typeface="Tahoma" pitchFamily="34" charset="0"/>
                <a:ea typeface="굴림" charset="-127"/>
              </a:rPr>
              <a:t>Jungtae</a:t>
            </a:r>
            <a:r>
              <a:rPr lang="en-US" altLang="ko-KR" b="1" dirty="0" smtClean="0">
                <a:latin typeface="Tahoma" pitchFamily="34" charset="0"/>
                <a:ea typeface="굴림" charset="-127"/>
              </a:rPr>
              <a:t> </a:t>
            </a:r>
            <a:r>
              <a:rPr lang="en-US" altLang="ko-KR" b="1" dirty="0">
                <a:latin typeface="Tahoma" pitchFamily="34" charset="0"/>
                <a:ea typeface="굴림" charset="-127"/>
              </a:rPr>
              <a:t>Kim, </a:t>
            </a:r>
            <a:r>
              <a:rPr lang="en-US" altLang="ko-KR" b="1" dirty="0" smtClean="0">
                <a:latin typeface="Tahoma" pitchFamily="34" charset="0"/>
                <a:ea typeface="굴림" charset="-127"/>
              </a:rPr>
              <a:t>jungtae_kim@etri.re.kr</a:t>
            </a:r>
          </a:p>
          <a:p>
            <a:pPr defTabSz="762000">
              <a:lnSpc>
                <a:spcPct val="95000"/>
              </a:lnSpc>
              <a:spcAft>
                <a:spcPct val="35000"/>
              </a:spcAft>
              <a:tabLst>
                <a:tab pos="1827213" algn="r"/>
                <a:tab pos="1939925" algn="l"/>
              </a:tabLst>
            </a:pPr>
            <a:r>
              <a:rPr lang="en-US" altLang="ko-KR" b="1" dirty="0">
                <a:latin typeface="Tahoma" pitchFamily="34" charset="0"/>
                <a:ea typeface="굴림" charset="-127"/>
              </a:rPr>
              <a:t>		</a:t>
            </a:r>
            <a:r>
              <a:rPr lang="en-US" altLang="ko-KR" b="1" dirty="0" err="1" smtClean="0">
                <a:latin typeface="Tahoma" pitchFamily="34" charset="0"/>
                <a:ea typeface="굴림" charset="-127"/>
              </a:rPr>
              <a:t>Hoon</a:t>
            </a:r>
            <a:r>
              <a:rPr lang="en-US" altLang="ko-KR" b="1" dirty="0" smtClean="0">
                <a:latin typeface="Tahoma" pitchFamily="34" charset="0"/>
                <a:ea typeface="굴림" charset="-127"/>
              </a:rPr>
              <a:t>-Ki Lee, lhk@etri.re.kr</a:t>
            </a:r>
            <a:endParaRPr lang="en-US" altLang="ko-KR" b="1" dirty="0">
              <a:latin typeface="Tahoma" pitchFamily="34" charset="0"/>
              <a:ea typeface="굴림" charset="-127"/>
            </a:endParaRPr>
          </a:p>
          <a:p>
            <a:pPr defTabSz="762000">
              <a:lnSpc>
                <a:spcPct val="95000"/>
              </a:lnSpc>
              <a:spcAft>
                <a:spcPct val="35000"/>
              </a:spcAft>
              <a:tabLst>
                <a:tab pos="1827213" algn="r"/>
                <a:tab pos="1939925" algn="l"/>
              </a:tabLst>
            </a:pPr>
            <a:r>
              <a:rPr lang="en-US" altLang="ko-KR" b="1" dirty="0">
                <a:latin typeface="Tahoma" pitchFamily="34" charset="0"/>
                <a:ea typeface="굴림" charset="-127"/>
              </a:rPr>
              <a:t>		</a:t>
            </a:r>
            <a:r>
              <a:rPr lang="en-US" altLang="ko-KR" b="1" dirty="0" smtClean="0">
                <a:latin typeface="Tahoma" pitchFamily="34" charset="0"/>
                <a:ea typeface="굴림" charset="-127"/>
              </a:rPr>
              <a:t>Jongyoul Park, jongyoul@etri.re.kr</a:t>
            </a:r>
            <a:endParaRPr lang="en-US" altLang="ko-KR" b="1" dirty="0">
              <a:latin typeface="Tahoma" pitchFamily="34" charset="0"/>
              <a:ea typeface="굴림" charset="-127"/>
            </a:endParaRPr>
          </a:p>
          <a:p>
            <a:pPr defTabSz="762000">
              <a:lnSpc>
                <a:spcPct val="95000"/>
              </a:lnSpc>
              <a:spcAft>
                <a:spcPct val="35000"/>
              </a:spcAft>
              <a:tabLst>
                <a:tab pos="1827213" algn="r"/>
                <a:tab pos="1939925" algn="l"/>
              </a:tabLst>
            </a:pPr>
            <a:r>
              <a:rPr lang="en-US" altLang="ko-KR" b="1" dirty="0">
                <a:latin typeface="Tahoma" pitchFamily="34" charset="0"/>
                <a:ea typeface="굴림" charset="-127"/>
              </a:rPr>
              <a:t>	Source:	ETRI</a:t>
            </a:r>
          </a:p>
        </p:txBody>
      </p:sp>
      <p:sp>
        <p:nvSpPr>
          <p:cNvPr id="2052" name="Rectangle 26"/>
          <p:cNvSpPr>
            <a:spLocks noGrp="1" noChangeArrowheads="1"/>
          </p:cNvSpPr>
          <p:nvPr>
            <p:ph type="ctrTitle"/>
          </p:nvPr>
        </p:nvSpPr>
        <p:spPr>
          <a:xfrm>
            <a:off x="338137" y="228600"/>
            <a:ext cx="8686800" cy="1652588"/>
          </a:xfrm>
          <a:noFill/>
        </p:spPr>
        <p:txBody>
          <a:bodyPr anchor="t"/>
          <a:lstStyle/>
          <a:p>
            <a:r>
              <a:rPr lang="en-US" altLang="ko-KR" sz="2000" dirty="0" smtClean="0">
                <a:solidFill>
                  <a:schemeClr val="bg2"/>
                </a:solidFill>
                <a:ea typeface="굴림" charset="-127"/>
              </a:rPr>
              <a:t>OMA-CD-MobSocNet-2012-077-INP_MSN_Extension</a:t>
            </a:r>
            <a:br>
              <a:rPr lang="en-US" altLang="ko-KR" sz="2000" dirty="0" smtClean="0">
                <a:solidFill>
                  <a:schemeClr val="bg2"/>
                </a:solidFill>
                <a:ea typeface="굴림" charset="-127"/>
              </a:rPr>
            </a:br>
            <a:r>
              <a:rPr lang="en-US" altLang="ko-KR" sz="1400" dirty="0" smtClean="0">
                <a:solidFill>
                  <a:schemeClr val="bg2"/>
                </a:solidFill>
                <a:ea typeface="굴림" charset="-127"/>
              </a:rPr>
              <a:t/>
            </a:r>
            <a:br>
              <a:rPr lang="en-US" altLang="ko-KR" sz="1400" dirty="0" smtClean="0">
                <a:solidFill>
                  <a:schemeClr val="bg2"/>
                </a:solidFill>
                <a:ea typeface="굴림" charset="-127"/>
              </a:rPr>
            </a:br>
            <a:r>
              <a:rPr lang="en-US" altLang="ko-KR" sz="2000" dirty="0" smtClean="0">
                <a:ea typeface="굴림" charset="-127"/>
              </a:rPr>
              <a:t>Presentation of Input Contribution</a:t>
            </a:r>
            <a:r>
              <a:rPr lang="en-US" altLang="ko-KR" dirty="0" smtClean="0">
                <a:ea typeface="굴림" charset="-127"/>
              </a:rPr>
              <a:t/>
            </a:r>
            <a:br>
              <a:rPr lang="en-US" altLang="ko-KR" dirty="0" smtClean="0">
                <a:ea typeface="굴림" charset="-127"/>
              </a:rPr>
            </a:br>
            <a:r>
              <a:rPr lang="en-US" altLang="ko-KR" sz="2600" dirty="0" smtClean="0">
                <a:ea typeface="굴림" charset="-127"/>
              </a:rPr>
              <a:t>Proposal for the Enhancement of Mobile Social Network</a:t>
            </a:r>
            <a:endParaRPr lang="en-US" altLang="ko-KR" sz="2600" dirty="0" smtClean="0">
              <a:solidFill>
                <a:schemeClr val="bg2"/>
              </a:solidFill>
              <a:ea typeface="굴림" charset="-127"/>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ko-KR" sz="1800" b="1">
                <a:solidFill>
                  <a:srgbClr val="800000"/>
                </a:solidFill>
                <a:latin typeface="Tahoma" pitchFamily="34" charset="0"/>
                <a:ea typeface="굴림" charset="-127"/>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ko-KR" sz="1800" b="1">
              <a:solidFill>
                <a:srgbClr val="800000"/>
              </a:solidFill>
              <a:latin typeface="Tahoma" pitchFamily="34" charset="0"/>
              <a:ea typeface="굴림" charset="-127"/>
            </a:endParaRPr>
          </a:p>
        </p:txBody>
      </p:sp>
      <p:sp>
        <p:nvSpPr>
          <p:cNvPr id="2055"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spcBef>
                <a:spcPct val="35000"/>
              </a:spcBef>
            </a:pPr>
            <a:r>
              <a:rPr lang="en-GB" altLang="ko-KR" sz="900">
                <a:ea typeface="굴림" charset="-127"/>
                <a:cs typeface="Times New Roman" pitchFamily="18" charset="0"/>
              </a:rPr>
              <a:t>USE OF THIS DOCUMENT BY NON-OMA MEMBERS IS SUBJECT TO ALL OF THE TERMS AND CONDITIONS OF THE USE AGREEMENT (located at </a:t>
            </a:r>
            <a:r>
              <a:rPr lang="en-GB" altLang="ko-KR" sz="900">
                <a:ea typeface="굴림" charset="-127"/>
                <a:cs typeface="Times New Roman" pitchFamily="18" charset="0"/>
                <a:hlinkClick r:id="rId4"/>
              </a:rPr>
              <a:t>http://www.openmobilealliance.org/UseAgreement.html</a:t>
            </a:r>
            <a:r>
              <a:rPr lang="en-GB" altLang="ko-KR" sz="900">
                <a:ea typeface="굴림" charset="-127"/>
                <a:cs typeface="Times New Roman" pitchFamily="18" charset="0"/>
              </a:rPr>
              <a:t>) AND IF YOU HAVE NOT AGREED TO THE TERMS OF THE USE AGREEMENT, YOU DO NOT HAVE THE RIGHT TO USE, COPY OR DISTRIBUTE THIS DOCUMENT.</a:t>
            </a:r>
          </a:p>
          <a:p>
            <a:pPr>
              <a:spcBef>
                <a:spcPct val="35000"/>
              </a:spcBef>
            </a:pPr>
            <a:r>
              <a:rPr lang="en-GB" altLang="ko-KR" sz="900">
                <a:ea typeface="굴림" charset="-127"/>
                <a:cs typeface="Times New Roman" pitchFamily="18" charset="0"/>
              </a:rPr>
              <a:t>THIS DOCUMENT IS PROVIDED ON AN "AS IS" "AS AVAILABLE" AND "WITH ALL FAULTS" BASIS.</a:t>
            </a:r>
          </a:p>
        </p:txBody>
      </p:sp>
      <p:sp>
        <p:nvSpPr>
          <p:cNvPr id="2056"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GB" altLang="ko-KR" sz="900" b="1">
                <a:ea typeface="굴림" charset="-127"/>
                <a:cs typeface="Times New Roman" pitchFamily="18" charset="0"/>
              </a:rPr>
              <a:t>Intellectual Property Rights</a:t>
            </a:r>
          </a:p>
          <a:p>
            <a:pPr>
              <a:spcBef>
                <a:spcPct val="35000"/>
              </a:spcBef>
            </a:pPr>
            <a:r>
              <a:rPr lang="en-GB" altLang="ko-KR" sz="900">
                <a:ea typeface="굴림" charset="-127"/>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4"/>
          <p:cNvSpPr>
            <a:spLocks noGrp="1" noChangeArrowheads="1"/>
          </p:cNvSpPr>
          <p:nvPr>
            <p:ph type="title"/>
          </p:nvPr>
        </p:nvSpPr>
        <p:spPr>
          <a:xfrm>
            <a:off x="306388" y="233363"/>
            <a:ext cx="8870950" cy="703262"/>
          </a:xfrm>
        </p:spPr>
        <p:txBody>
          <a:bodyPr/>
          <a:lstStyle/>
          <a:p>
            <a:r>
              <a:rPr lang="en-GB" altLang="ko-KR" dirty="0" smtClean="0">
                <a:ea typeface="굴림" charset="-127"/>
              </a:rPr>
              <a:t>Demo 2/2</a:t>
            </a:r>
            <a:r>
              <a:rPr lang="en-GB" altLang="ko-KR" dirty="0" smtClean="0">
                <a:ea typeface="굴림" charset="-127"/>
              </a:rPr>
              <a:t/>
            </a:r>
            <a:br>
              <a:rPr lang="en-GB" altLang="ko-KR" dirty="0" smtClean="0">
                <a:ea typeface="굴림" charset="-127"/>
              </a:rPr>
            </a:br>
            <a:r>
              <a:rPr lang="en-GB" altLang="ko-KR" sz="1600" dirty="0" smtClean="0">
                <a:ea typeface="굴림" charset="-127"/>
              </a:rPr>
              <a:t>3. </a:t>
            </a:r>
            <a:r>
              <a:rPr lang="en-US" altLang="ko-KR" sz="1600" dirty="0" smtClean="0">
                <a:solidFill>
                  <a:srgbClr val="0B52FC"/>
                </a:solidFill>
                <a:ea typeface="굴림" charset="-127"/>
              </a:rPr>
              <a:t>Cross Social Media Service – BOTTARI (Location based Tour Info Service) </a:t>
            </a:r>
            <a:r>
              <a:rPr lang="en-GB" altLang="ko-KR" sz="1600" dirty="0" smtClean="0">
                <a:ea typeface="굴림" charset="-127"/>
              </a:rPr>
              <a:t>(2/2)</a:t>
            </a:r>
            <a:endParaRPr lang="en-GB" altLang="ko-KR" sz="2800" dirty="0" smtClean="0">
              <a:ea typeface="굴림" charset="-127"/>
            </a:endParaRPr>
          </a:p>
        </p:txBody>
      </p:sp>
      <p:sp>
        <p:nvSpPr>
          <p:cNvPr id="12291" name="Rectangle 1029"/>
          <p:cNvSpPr txBox="1">
            <a:spLocks noChangeArrowheads="1"/>
          </p:cNvSpPr>
          <p:nvPr/>
        </p:nvSpPr>
        <p:spPr bwMode="auto">
          <a:xfrm>
            <a:off x="292100" y="1073149"/>
            <a:ext cx="8778875" cy="545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111125" indent="-111125" defTabSz="1584325">
              <a:defRPr sz="2000">
                <a:solidFill>
                  <a:schemeClr val="tx1"/>
                </a:solidFill>
                <a:latin typeface="Arial" charset="0"/>
              </a:defRPr>
            </a:lvl1pPr>
            <a:lvl2pPr marL="341313" indent="-115888" defTabSz="1584325">
              <a:defRPr sz="2000">
                <a:solidFill>
                  <a:schemeClr val="tx1"/>
                </a:solidFill>
                <a:latin typeface="Arial" charset="0"/>
              </a:defRPr>
            </a:lvl2pPr>
            <a:lvl3pPr marL="1143000" indent="-228600" defTabSz="1584325">
              <a:defRPr sz="2000">
                <a:solidFill>
                  <a:schemeClr val="tx1"/>
                </a:solidFill>
                <a:latin typeface="Arial" charset="0"/>
              </a:defRPr>
            </a:lvl3pPr>
            <a:lvl4pPr marL="1600200" indent="-228600" defTabSz="1584325">
              <a:defRPr sz="2000">
                <a:solidFill>
                  <a:schemeClr val="tx1"/>
                </a:solidFill>
                <a:latin typeface="Arial" charset="0"/>
              </a:defRPr>
            </a:lvl4pPr>
            <a:lvl5pPr marL="2057400" indent="-228600" defTabSz="1584325">
              <a:defRPr sz="2000">
                <a:solidFill>
                  <a:schemeClr val="tx1"/>
                </a:solidFill>
                <a:latin typeface="Arial" charset="0"/>
              </a:defRPr>
            </a:lvl5pPr>
            <a:lvl6pPr marL="2514600" indent="-228600" defTabSz="1584325" eaLnBrk="0" fontAlgn="base" hangingPunct="0">
              <a:lnSpc>
                <a:spcPct val="90000"/>
              </a:lnSpc>
              <a:spcBef>
                <a:spcPct val="0"/>
              </a:spcBef>
              <a:spcAft>
                <a:spcPct val="0"/>
              </a:spcAft>
              <a:defRPr sz="2000">
                <a:solidFill>
                  <a:schemeClr val="tx1"/>
                </a:solidFill>
                <a:latin typeface="Arial" charset="0"/>
              </a:defRPr>
            </a:lvl6pPr>
            <a:lvl7pPr marL="2971800" indent="-228600" defTabSz="1584325" eaLnBrk="0" fontAlgn="base" hangingPunct="0">
              <a:lnSpc>
                <a:spcPct val="90000"/>
              </a:lnSpc>
              <a:spcBef>
                <a:spcPct val="0"/>
              </a:spcBef>
              <a:spcAft>
                <a:spcPct val="0"/>
              </a:spcAft>
              <a:defRPr sz="2000">
                <a:solidFill>
                  <a:schemeClr val="tx1"/>
                </a:solidFill>
                <a:latin typeface="Arial" charset="0"/>
              </a:defRPr>
            </a:lvl7pPr>
            <a:lvl8pPr marL="3429000" indent="-228600" defTabSz="1584325" eaLnBrk="0" fontAlgn="base" hangingPunct="0">
              <a:lnSpc>
                <a:spcPct val="90000"/>
              </a:lnSpc>
              <a:spcBef>
                <a:spcPct val="0"/>
              </a:spcBef>
              <a:spcAft>
                <a:spcPct val="0"/>
              </a:spcAft>
              <a:defRPr sz="2000">
                <a:solidFill>
                  <a:schemeClr val="tx1"/>
                </a:solidFill>
                <a:latin typeface="Arial" charset="0"/>
              </a:defRPr>
            </a:lvl8pPr>
            <a:lvl9pPr marL="3886200" indent="-228600" defTabSz="1584325" eaLnBrk="0" fontAlgn="base" hangingPunct="0">
              <a:lnSpc>
                <a:spcPct val="90000"/>
              </a:lnSpc>
              <a:spcBef>
                <a:spcPct val="0"/>
              </a:spcBef>
              <a:spcAft>
                <a:spcPct val="0"/>
              </a:spcAft>
              <a:defRPr sz="2000">
                <a:solidFill>
                  <a:schemeClr val="tx1"/>
                </a:solidFill>
                <a:latin typeface="Arial" charset="0"/>
              </a:defRPr>
            </a:lvl9pPr>
          </a:lstStyle>
          <a:p>
            <a:pPr>
              <a:spcBef>
                <a:spcPct val="25000"/>
              </a:spcBef>
              <a:buClr>
                <a:schemeClr val="tx1"/>
              </a:buClr>
              <a:buSzPct val="80000"/>
              <a:buFontTx/>
              <a:buChar char="•"/>
            </a:pPr>
            <a:r>
              <a:rPr lang="en-US" altLang="ko-KR" dirty="0" err="1" smtClean="0">
                <a:solidFill>
                  <a:srgbClr val="480024"/>
                </a:solidFill>
                <a:latin typeface="Arial Narrow" pitchFamily="34" charset="0"/>
                <a:ea typeface="굴림" charset="-127"/>
              </a:rPr>
              <a:t>Bottari</a:t>
            </a:r>
            <a:r>
              <a:rPr lang="en-US" altLang="ko-KR" dirty="0" smtClean="0">
                <a:solidFill>
                  <a:srgbClr val="480024"/>
                </a:solidFill>
                <a:latin typeface="Arial Narrow" pitchFamily="34" charset="0"/>
                <a:ea typeface="굴림" charset="-127"/>
              </a:rPr>
              <a:t> </a:t>
            </a:r>
            <a:r>
              <a:rPr lang="en-US" altLang="ko-KR" dirty="0">
                <a:solidFill>
                  <a:srgbClr val="480024"/>
                </a:solidFill>
                <a:latin typeface="Arial Narrow" pitchFamily="34" charset="0"/>
                <a:ea typeface="굴림" charset="-127"/>
              </a:rPr>
              <a:t>is a Tour Information Recommendation Service based on the Social Media Information Analysis and Location information. </a:t>
            </a:r>
            <a:endParaRPr lang="en-US" altLang="ko-KR" dirty="0" smtClean="0">
              <a:solidFill>
                <a:srgbClr val="480024"/>
              </a:solidFill>
              <a:latin typeface="Arial Narrow" pitchFamily="34" charset="0"/>
              <a:ea typeface="굴림" charset="-127"/>
            </a:endParaRPr>
          </a:p>
          <a:p>
            <a:pPr>
              <a:spcBef>
                <a:spcPct val="25000"/>
              </a:spcBef>
              <a:buClr>
                <a:schemeClr val="tx1"/>
              </a:buClr>
              <a:buSzPct val="80000"/>
              <a:buFontTx/>
              <a:buChar char="•"/>
            </a:pPr>
            <a:r>
              <a:rPr lang="en-US" altLang="ko-KR" dirty="0" smtClean="0">
                <a:solidFill>
                  <a:srgbClr val="480024"/>
                </a:solidFill>
                <a:latin typeface="Arial Narrow" pitchFamily="34" charset="0"/>
                <a:ea typeface="굴림" charset="-127"/>
              </a:rPr>
              <a:t>It </a:t>
            </a:r>
            <a:r>
              <a:rPr lang="en-US" altLang="ko-KR" dirty="0">
                <a:solidFill>
                  <a:srgbClr val="480024"/>
                </a:solidFill>
                <a:latin typeface="Arial Narrow" pitchFamily="34" charset="0"/>
                <a:ea typeface="굴림" charset="-127"/>
              </a:rPr>
              <a:t>provides geo context and social context information. The service recommends Points of Interest (POIs) with geo context information for users through augmented reality based on location and view angle of users’ smart phones. </a:t>
            </a:r>
          </a:p>
        </p:txBody>
      </p:sp>
      <p:grpSp>
        <p:nvGrpSpPr>
          <p:cNvPr id="12292" name="그룹 4"/>
          <p:cNvGrpSpPr>
            <a:grpSpLocks/>
          </p:cNvGrpSpPr>
          <p:nvPr/>
        </p:nvGrpSpPr>
        <p:grpSpPr bwMode="auto">
          <a:xfrm>
            <a:off x="749300" y="2876550"/>
            <a:ext cx="4267200" cy="3357563"/>
            <a:chOff x="273752" y="5457054"/>
            <a:chExt cx="2600747" cy="2391173"/>
          </a:xfrm>
        </p:grpSpPr>
        <p:pic>
          <p:nvPicPr>
            <p:cNvPr id="12295" name="Picture 2" descr="\\psf\Home\Documents\02 Research Projects\2011_LarKC\201107_보따리앱 2차 개발\02 개발\20110903_screenshots\보따리_AR(메뉴).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3752" y="6287779"/>
              <a:ext cx="2600747" cy="1560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직사각형 6"/>
            <p:cNvSpPr/>
            <p:nvPr/>
          </p:nvSpPr>
          <p:spPr>
            <a:xfrm>
              <a:off x="321061" y="5457054"/>
              <a:ext cx="1955811" cy="341961"/>
            </a:xfrm>
            <a:prstGeom prst="rect">
              <a:avLst/>
            </a:prstGeom>
          </p:spPr>
          <p:txBody>
            <a:bodyPr>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defRPr/>
              </a:pPr>
              <a:r>
                <a:rPr kumimoji="1" lang="en-US" altLang="ko-KR" sz="2800" b="1" dirty="0" smtClean="0">
                  <a:gradFill flip="none" rotWithShape="1">
                    <a:gsLst>
                      <a:gs pos="100000">
                        <a:srgbClr val="B5D52A"/>
                      </a:gs>
                      <a:gs pos="50000">
                        <a:srgbClr val="7C9718"/>
                      </a:gs>
                    </a:gsLst>
                    <a:lin ang="5400000" scaled="1"/>
                    <a:tileRect/>
                  </a:gradFill>
                  <a:latin typeface="맑은 고딕" pitchFamily="50" charset="-127"/>
                  <a:ea typeface="맑은 고딕" pitchFamily="50" charset="-127"/>
                  <a:cs typeface="Arial" pitchFamily="34" charset="0"/>
                </a:rPr>
                <a:t>Bottari.v1</a:t>
              </a:r>
              <a:endParaRPr kumimoji="1" lang="en-US" altLang="ko-KR" sz="2800" b="1" dirty="0">
                <a:gradFill flip="none" rotWithShape="1">
                  <a:gsLst>
                    <a:gs pos="100000">
                      <a:srgbClr val="B5D52A"/>
                    </a:gs>
                    <a:gs pos="50000">
                      <a:srgbClr val="7C9718"/>
                    </a:gs>
                  </a:gsLst>
                  <a:lin ang="5400000" scaled="1"/>
                  <a:tileRect/>
                </a:gradFill>
                <a:latin typeface="맑은 고딕" pitchFamily="50" charset="-127"/>
                <a:ea typeface="맑은 고딕" pitchFamily="50" charset="-127"/>
                <a:cs typeface="Arial" pitchFamily="34" charset="0"/>
              </a:endParaRPr>
            </a:p>
          </p:txBody>
        </p:sp>
        <p:sp>
          <p:nvSpPr>
            <p:cNvPr id="12297" name="TextBox 260"/>
            <p:cNvSpPr txBox="1">
              <a:spLocks noChangeArrowheads="1"/>
            </p:cNvSpPr>
            <p:nvPr/>
          </p:nvSpPr>
          <p:spPr bwMode="auto">
            <a:xfrm>
              <a:off x="431915" y="5774176"/>
              <a:ext cx="2161913" cy="381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746125" indent="-746125">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eaLnBrk="1" latinLnBrk="1" hangingPunct="1">
                <a:buFont typeface="Arial" charset="0"/>
                <a:buChar char="•"/>
              </a:pPr>
              <a:r>
                <a:rPr kumimoji="1" lang="en-US" altLang="ko-KR" sz="1600">
                  <a:solidFill>
                    <a:srgbClr val="7F7F7F"/>
                  </a:solidFill>
                  <a:latin typeface="맑은 고딕" pitchFamily="50" charset="-127"/>
                  <a:ea typeface="맑은 고딕" pitchFamily="50" charset="-127"/>
                  <a:cs typeface="Arial" charset="0"/>
                </a:rPr>
                <a:t>Tour Information Service</a:t>
              </a:r>
            </a:p>
            <a:p>
              <a:pPr eaLnBrk="1" latinLnBrk="1" hangingPunct="1">
                <a:buFont typeface="Arial" charset="0"/>
                <a:buChar char="•"/>
              </a:pPr>
              <a:r>
                <a:rPr kumimoji="1" lang="en-US" altLang="ko-KR" sz="1600">
                  <a:solidFill>
                    <a:srgbClr val="7F7F7F"/>
                  </a:solidFill>
                  <a:latin typeface="맑은 고딕" pitchFamily="50" charset="-127"/>
                  <a:ea typeface="맑은 고딕" pitchFamily="50" charset="-127"/>
                  <a:cs typeface="Arial" charset="0"/>
                </a:rPr>
                <a:t>Geo-Context Information</a:t>
              </a:r>
              <a:endParaRPr kumimoji="1" lang="ko-KR" altLang="en-US" sz="1600">
                <a:solidFill>
                  <a:srgbClr val="7F7F7F"/>
                </a:solidFill>
                <a:latin typeface="맑은 고딕" pitchFamily="50" charset="-127"/>
                <a:ea typeface="맑은 고딕" pitchFamily="50" charset="-127"/>
                <a:cs typeface="Arial" charset="0"/>
              </a:endParaRPr>
            </a:p>
          </p:txBody>
        </p:sp>
      </p:grpSp>
      <p:pic>
        <p:nvPicPr>
          <p:cNvPr id="23" name="Picture 5" descr="Y:\05. Social 미디어  (2008.03~2012.02)\4차년도(2011)\++[과제평가]++\3. 연차보고서\- 실사진\output\SC20120201-15311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91138" y="2540000"/>
            <a:ext cx="3630612" cy="196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4" name="Picture 4" descr="Y:\05. Social 미디어  (2008.03~2012.02)\4차년도(2011)\++[과제평가]++\3. 연차보고서\- 실사진\output\SC20120201-153145.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91138" y="4502150"/>
            <a:ext cx="3630612" cy="200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with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txBox="1">
            <a:spLocks noChangeArrowheads="1"/>
          </p:cNvSpPr>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r>
              <a:rPr lang="en-GB" altLang="ko-KR" sz="3200" b="1">
                <a:latin typeface="Tahoma" pitchFamily="34" charset="0"/>
                <a:ea typeface="굴림" charset="-127"/>
              </a:rPr>
              <a:t>Conclusion</a:t>
            </a:r>
          </a:p>
        </p:txBody>
      </p:sp>
      <p:sp>
        <p:nvSpPr>
          <p:cNvPr id="13315" name="내용 개체 틀 2"/>
          <p:cNvSpPr txBox="1">
            <a:spLocks/>
          </p:cNvSpPr>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11125" indent="-111125" defTabSz="1584325">
              <a:defRPr sz="2000">
                <a:solidFill>
                  <a:schemeClr val="tx1"/>
                </a:solidFill>
                <a:latin typeface="Arial" charset="0"/>
              </a:defRPr>
            </a:lvl1pPr>
            <a:lvl2pPr marL="742950" indent="-285750" defTabSz="1584325">
              <a:defRPr sz="2000">
                <a:solidFill>
                  <a:schemeClr val="tx1"/>
                </a:solidFill>
                <a:latin typeface="Arial" charset="0"/>
              </a:defRPr>
            </a:lvl2pPr>
            <a:lvl3pPr marL="1143000" indent="-228600" defTabSz="1584325">
              <a:defRPr sz="2000">
                <a:solidFill>
                  <a:schemeClr val="tx1"/>
                </a:solidFill>
                <a:latin typeface="Arial" charset="0"/>
              </a:defRPr>
            </a:lvl3pPr>
            <a:lvl4pPr marL="1600200" indent="-228600" defTabSz="1584325">
              <a:defRPr sz="2000">
                <a:solidFill>
                  <a:schemeClr val="tx1"/>
                </a:solidFill>
                <a:latin typeface="Arial" charset="0"/>
              </a:defRPr>
            </a:lvl4pPr>
            <a:lvl5pPr marL="2057400" indent="-228600" defTabSz="1584325">
              <a:defRPr sz="2000">
                <a:solidFill>
                  <a:schemeClr val="tx1"/>
                </a:solidFill>
                <a:latin typeface="Arial" charset="0"/>
              </a:defRPr>
            </a:lvl5pPr>
            <a:lvl6pPr marL="2514600" indent="-228600" defTabSz="1584325" eaLnBrk="0" fontAlgn="base" hangingPunct="0">
              <a:lnSpc>
                <a:spcPct val="90000"/>
              </a:lnSpc>
              <a:spcBef>
                <a:spcPct val="0"/>
              </a:spcBef>
              <a:spcAft>
                <a:spcPct val="0"/>
              </a:spcAft>
              <a:defRPr sz="2000">
                <a:solidFill>
                  <a:schemeClr val="tx1"/>
                </a:solidFill>
                <a:latin typeface="Arial" charset="0"/>
              </a:defRPr>
            </a:lvl6pPr>
            <a:lvl7pPr marL="2971800" indent="-228600" defTabSz="1584325" eaLnBrk="0" fontAlgn="base" hangingPunct="0">
              <a:lnSpc>
                <a:spcPct val="90000"/>
              </a:lnSpc>
              <a:spcBef>
                <a:spcPct val="0"/>
              </a:spcBef>
              <a:spcAft>
                <a:spcPct val="0"/>
              </a:spcAft>
              <a:defRPr sz="2000">
                <a:solidFill>
                  <a:schemeClr val="tx1"/>
                </a:solidFill>
                <a:latin typeface="Arial" charset="0"/>
              </a:defRPr>
            </a:lvl7pPr>
            <a:lvl8pPr marL="3429000" indent="-228600" defTabSz="1584325" eaLnBrk="0" fontAlgn="base" hangingPunct="0">
              <a:lnSpc>
                <a:spcPct val="90000"/>
              </a:lnSpc>
              <a:spcBef>
                <a:spcPct val="0"/>
              </a:spcBef>
              <a:spcAft>
                <a:spcPct val="0"/>
              </a:spcAft>
              <a:defRPr sz="2000">
                <a:solidFill>
                  <a:schemeClr val="tx1"/>
                </a:solidFill>
                <a:latin typeface="Arial" charset="0"/>
              </a:defRPr>
            </a:lvl8pPr>
            <a:lvl9pPr marL="3886200" indent="-228600" defTabSz="1584325" eaLnBrk="0" fontAlgn="base" hangingPunct="0">
              <a:lnSpc>
                <a:spcPct val="90000"/>
              </a:lnSpc>
              <a:spcBef>
                <a:spcPct val="0"/>
              </a:spcBef>
              <a:spcAft>
                <a:spcPct val="0"/>
              </a:spcAft>
              <a:defRPr sz="2000">
                <a:solidFill>
                  <a:schemeClr val="tx1"/>
                </a:solidFill>
                <a:latin typeface="Arial" charset="0"/>
              </a:defRPr>
            </a:lvl9pPr>
          </a:lstStyle>
          <a:p>
            <a:pPr>
              <a:spcBef>
                <a:spcPct val="25000"/>
              </a:spcBef>
              <a:buClr>
                <a:schemeClr val="tx1"/>
              </a:buClr>
              <a:buSzPct val="80000"/>
              <a:buFontTx/>
              <a:buChar char="•"/>
            </a:pPr>
            <a:endParaRPr lang="ko-KR" altLang="en-US" sz="2600">
              <a:solidFill>
                <a:srgbClr val="000066"/>
              </a:solidFill>
              <a:latin typeface="Arial Narrow" pitchFamily="34" charset="0"/>
              <a:ea typeface="굴림" charset="-127"/>
            </a:endParaRPr>
          </a:p>
        </p:txBody>
      </p:sp>
      <p:sp>
        <p:nvSpPr>
          <p:cNvPr id="4" name="Rectangle 1029"/>
          <p:cNvSpPr txBox="1">
            <a:spLocks noChangeArrowheads="1"/>
          </p:cNvSpPr>
          <p:nvPr/>
        </p:nvSpPr>
        <p:spPr bwMode="auto">
          <a:xfrm>
            <a:off x="292100" y="1169988"/>
            <a:ext cx="8778875" cy="5360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a:lstStyle>
          <a:p>
            <a:pPr>
              <a:defRPr/>
            </a:pPr>
            <a:r>
              <a:rPr lang="en-GB" altLang="ko-KR" sz="2200" dirty="0" smtClean="0">
                <a:ea typeface="굴림" charset="-127"/>
              </a:rPr>
              <a:t>Our Technology</a:t>
            </a:r>
          </a:p>
          <a:p>
            <a:pPr lvl="1">
              <a:defRPr/>
            </a:pPr>
            <a:r>
              <a:rPr kumimoji="1" lang="en-US" altLang="ko-KR" sz="2000" b="1" dirty="0" smtClean="0">
                <a:gradFill flip="none" rotWithShape="1">
                  <a:gsLst>
                    <a:gs pos="100000">
                      <a:srgbClr val="328998"/>
                    </a:gs>
                    <a:gs pos="50000">
                      <a:srgbClr val="74CBD5"/>
                    </a:gs>
                  </a:gsLst>
                  <a:lin ang="5400000" scaled="1"/>
                  <a:tileRect/>
                </a:gradFill>
                <a:latin typeface="맑은 고딕" pitchFamily="50" charset="-127"/>
                <a:ea typeface="맑은 고딕" pitchFamily="50" charset="-127"/>
                <a:cs typeface="Arial" pitchFamily="34" charset="0"/>
              </a:rPr>
              <a:t> Location based Information Recommendation</a:t>
            </a:r>
          </a:p>
          <a:p>
            <a:pPr lvl="2">
              <a:defRPr/>
            </a:pPr>
            <a:r>
              <a:rPr lang="en-US" altLang="ko-KR" dirty="0" smtClean="0">
                <a:ea typeface="굴림" charset="-127"/>
              </a:rPr>
              <a:t>Tour Information Search based on User Location</a:t>
            </a:r>
          </a:p>
          <a:p>
            <a:pPr lvl="2">
              <a:defRPr/>
            </a:pPr>
            <a:r>
              <a:rPr lang="en-US" altLang="ko-KR" dirty="0" smtClean="0">
                <a:ea typeface="굴림" charset="-127"/>
              </a:rPr>
              <a:t>Store Information and Reputation Search</a:t>
            </a:r>
          </a:p>
          <a:p>
            <a:pPr lvl="1">
              <a:defRPr/>
            </a:pPr>
            <a:r>
              <a:rPr kumimoji="1" lang="en-US" altLang="ko-KR" b="1" dirty="0" smtClean="0">
                <a:gradFill flip="none" rotWithShape="1">
                  <a:gsLst>
                    <a:gs pos="100000">
                      <a:srgbClr val="328998"/>
                    </a:gs>
                    <a:gs pos="50000">
                      <a:srgbClr val="2E6DA5"/>
                    </a:gs>
                  </a:gsLst>
                  <a:lin ang="5400000" scaled="1"/>
                  <a:tileRect/>
                </a:gradFill>
                <a:latin typeface="맑은 고딕" pitchFamily="50" charset="-127"/>
                <a:ea typeface="맑은 고딕" pitchFamily="50" charset="-127"/>
                <a:cs typeface="Arial" pitchFamily="34" charset="0"/>
              </a:rPr>
              <a:t> Social Media Information Inference</a:t>
            </a:r>
          </a:p>
          <a:p>
            <a:pPr lvl="2">
              <a:defRPr/>
            </a:pPr>
            <a:r>
              <a:rPr lang="en-US" altLang="ko-KR" dirty="0">
                <a:ea typeface="굴림" charset="-127"/>
              </a:rPr>
              <a:t>Social Media Analysis</a:t>
            </a:r>
          </a:p>
          <a:p>
            <a:pPr lvl="2">
              <a:defRPr/>
            </a:pPr>
            <a:r>
              <a:rPr lang="en-US" altLang="ko-KR" dirty="0">
                <a:ea typeface="굴림" charset="-127"/>
              </a:rPr>
              <a:t>Trend and Reputation Information Search</a:t>
            </a:r>
          </a:p>
          <a:p>
            <a:pPr lvl="2">
              <a:defRPr/>
            </a:pPr>
            <a:r>
              <a:rPr lang="en-US" altLang="ko-KR" dirty="0" smtClean="0">
                <a:ea typeface="굴림" charset="-127"/>
              </a:rPr>
              <a:t>Personalized Restaurant Recommendation </a:t>
            </a:r>
          </a:p>
          <a:p>
            <a:pPr lvl="1">
              <a:defRPr/>
            </a:pPr>
            <a:r>
              <a:rPr kumimoji="1" lang="en-US" altLang="ko-KR" b="1" dirty="0" smtClean="0">
                <a:gradFill flip="none" rotWithShape="1">
                  <a:gsLst>
                    <a:gs pos="100000">
                      <a:srgbClr val="000000">
                        <a:lumMod val="65000"/>
                        <a:lumOff val="35000"/>
                      </a:srgbClr>
                    </a:gs>
                    <a:gs pos="50000">
                      <a:srgbClr val="FFFFFF">
                        <a:lumMod val="65000"/>
                      </a:srgbClr>
                    </a:gs>
                  </a:gsLst>
                  <a:lin ang="5400000" scaled="1"/>
                  <a:tileRect/>
                </a:gradFill>
                <a:latin typeface="맑은 고딕" pitchFamily="50" charset="-127"/>
                <a:ea typeface="맑은 고딕" pitchFamily="50" charset="-127"/>
                <a:cs typeface="Arial" pitchFamily="34" charset="0"/>
              </a:rPr>
              <a:t> Knowledge Service Platform</a:t>
            </a:r>
          </a:p>
          <a:p>
            <a:pPr lvl="2">
              <a:defRPr/>
            </a:pPr>
            <a:r>
              <a:rPr lang="en-US" altLang="ko-KR" dirty="0" smtClean="0">
                <a:ea typeface="굴림" charset="-127"/>
              </a:rPr>
              <a:t>Social Inference Platform based on the Geo-Context and Social Media Information</a:t>
            </a:r>
          </a:p>
          <a:p>
            <a:pPr lvl="2">
              <a:defRPr/>
            </a:pPr>
            <a:endParaRPr lang="en-US" altLang="ko-KR" sz="1050" dirty="0" smtClean="0">
              <a:ea typeface="굴림" charset="-127"/>
            </a:endParaRPr>
          </a:p>
          <a:p>
            <a:pPr>
              <a:defRPr/>
            </a:pPr>
            <a:r>
              <a:rPr lang="en-GB" altLang="ko-KR" sz="2200" dirty="0">
                <a:ea typeface="굴림" charset="-127"/>
              </a:rPr>
              <a:t>In this presentation</a:t>
            </a:r>
          </a:p>
          <a:p>
            <a:pPr lvl="1">
              <a:defRPr/>
            </a:pPr>
            <a:r>
              <a:rPr lang="en-GB" altLang="ko-KR" sz="1800" dirty="0">
                <a:ea typeface="굴림" charset="-127"/>
              </a:rPr>
              <a:t>Now, we are developing the </a:t>
            </a:r>
            <a:r>
              <a:rPr lang="en-US" altLang="ko-KR" sz="1800" dirty="0">
                <a:ea typeface="굴림" charset="-127"/>
              </a:rPr>
              <a:t>Geo-Spatial/Social Relational services ‘</a:t>
            </a:r>
            <a:r>
              <a:rPr lang="en-US" altLang="ko-KR" sz="1800" dirty="0" err="1">
                <a:ea typeface="굴림" charset="-127"/>
              </a:rPr>
              <a:t>bottari</a:t>
            </a:r>
            <a:r>
              <a:rPr lang="en-US" altLang="ko-KR" sz="1800" dirty="0">
                <a:ea typeface="굴림" charset="-127"/>
              </a:rPr>
              <a:t>’.</a:t>
            </a:r>
          </a:p>
          <a:p>
            <a:pPr lvl="1">
              <a:defRPr/>
            </a:pPr>
            <a:r>
              <a:rPr lang="en-US" altLang="ko-KR" sz="1800" dirty="0">
                <a:ea typeface="굴림" charset="-127"/>
              </a:rPr>
              <a:t>And we propose further collaboration in the area of MSN application domain, such as cross domain media analysis and its application </a:t>
            </a:r>
            <a:r>
              <a:rPr lang="en-US" altLang="ko-KR" sz="1800" dirty="0" smtClean="0">
                <a:ea typeface="굴림" charset="-127"/>
              </a:rPr>
              <a:t>interfaces</a:t>
            </a:r>
            <a:endParaRPr lang="en-US" altLang="ko-KR" dirty="0" smtClean="0">
              <a:ea typeface="굴림" charset="-127"/>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028"/>
          <p:cNvSpPr>
            <a:spLocks noGrp="1" noChangeArrowheads="1"/>
          </p:cNvSpPr>
          <p:nvPr>
            <p:ph type="title"/>
          </p:nvPr>
        </p:nvSpPr>
        <p:spPr/>
        <p:txBody>
          <a:bodyPr/>
          <a:lstStyle/>
          <a:p>
            <a:r>
              <a:rPr lang="en-GB" altLang="ko-KR" dirty="0" smtClean="0">
                <a:ea typeface="굴림" charset="-127"/>
              </a:rPr>
              <a:t>Problem / Opportunity Statement</a:t>
            </a:r>
          </a:p>
        </p:txBody>
      </p:sp>
      <p:sp>
        <p:nvSpPr>
          <p:cNvPr id="4099" name="Rectangle 1029"/>
          <p:cNvSpPr>
            <a:spLocks noGrp="1" noChangeArrowheads="1"/>
          </p:cNvSpPr>
          <p:nvPr>
            <p:ph type="body" idx="1"/>
          </p:nvPr>
        </p:nvSpPr>
        <p:spPr>
          <a:xfrm>
            <a:off x="292100" y="968375"/>
            <a:ext cx="8778875" cy="5562600"/>
          </a:xfrm>
        </p:spPr>
        <p:txBody>
          <a:bodyPr/>
          <a:lstStyle/>
          <a:p>
            <a:r>
              <a:rPr lang="en-GB" altLang="ko-KR" sz="2200" dirty="0" smtClean="0">
                <a:ea typeface="굴림" charset="-127"/>
              </a:rPr>
              <a:t>Trends</a:t>
            </a:r>
          </a:p>
          <a:p>
            <a:pPr lvl="1"/>
            <a:r>
              <a:rPr lang="en-US" altLang="ko-KR" dirty="0" smtClean="0">
                <a:ea typeface="굴림" charset="-127"/>
              </a:rPr>
              <a:t>Advancements of the social media platforms</a:t>
            </a:r>
          </a:p>
          <a:p>
            <a:pPr lvl="2"/>
            <a:r>
              <a:rPr lang="en-US" altLang="ko-KR" sz="2200" dirty="0" smtClean="0">
                <a:ea typeface="굴림" charset="-127"/>
              </a:rPr>
              <a:t>E.g. Facebook messaging, chatting, contents and knowledge sharing, location notifications and timeline updates </a:t>
            </a:r>
            <a:r>
              <a:rPr lang="en-US" altLang="ko-KR" sz="2200" b="1" u="sng" dirty="0" smtClean="0">
                <a:ea typeface="굴림" charset="-127"/>
              </a:rPr>
              <a:t>with social platform</a:t>
            </a:r>
            <a:r>
              <a:rPr lang="en-US" altLang="ko-KR" sz="2200" dirty="0" smtClean="0">
                <a:ea typeface="굴림" charset="-127"/>
              </a:rPr>
              <a:t> users </a:t>
            </a:r>
          </a:p>
          <a:p>
            <a:pPr lvl="1"/>
            <a:r>
              <a:rPr lang="en-US" altLang="ko-KR" dirty="0" smtClean="0">
                <a:ea typeface="굴림" charset="-127"/>
              </a:rPr>
              <a:t>Increasing user needs for </a:t>
            </a:r>
            <a:r>
              <a:rPr lang="en-US" altLang="ko-KR" b="1" u="sng" dirty="0" smtClean="0">
                <a:ea typeface="굴림" charset="-127"/>
              </a:rPr>
              <a:t>cross social media platforms</a:t>
            </a:r>
          </a:p>
          <a:p>
            <a:pPr lvl="2"/>
            <a:r>
              <a:rPr lang="en-US" altLang="ko-KR" sz="2200" dirty="0" smtClean="0">
                <a:ea typeface="굴림" charset="-127"/>
              </a:rPr>
              <a:t>E.g.  Facebook </a:t>
            </a:r>
            <a:r>
              <a:rPr lang="en-US" altLang="ko-KR" sz="2200" dirty="0" err="1" smtClean="0">
                <a:ea typeface="굴림" charset="-127"/>
              </a:rPr>
              <a:t>vs</a:t>
            </a:r>
            <a:r>
              <a:rPr lang="en-US" altLang="ko-KR" sz="2200" dirty="0" smtClean="0">
                <a:ea typeface="굴림" charset="-127"/>
              </a:rPr>
              <a:t> Twitter, </a:t>
            </a:r>
            <a:r>
              <a:rPr lang="en-US" altLang="ko-KR" sz="2200" dirty="0" err="1" smtClean="0">
                <a:ea typeface="굴림" charset="-127"/>
              </a:rPr>
              <a:t>OpenID</a:t>
            </a:r>
            <a:r>
              <a:rPr lang="en-US" altLang="ko-KR" sz="2200" dirty="0" smtClean="0">
                <a:ea typeface="굴림" charset="-127"/>
              </a:rPr>
              <a:t>, OMA MSN (Mobile Social Network)</a:t>
            </a:r>
          </a:p>
          <a:p>
            <a:r>
              <a:rPr lang="en-US" altLang="ko-KR" sz="2200" dirty="0" smtClean="0">
                <a:ea typeface="굴림" charset="-127"/>
              </a:rPr>
              <a:t>However, there is little effort being done to</a:t>
            </a:r>
          </a:p>
          <a:p>
            <a:pPr lvl="1"/>
            <a:r>
              <a:rPr lang="en-US" altLang="ko-KR" dirty="0" smtClean="0">
                <a:solidFill>
                  <a:schemeClr val="tx1"/>
                </a:solidFill>
                <a:ea typeface="굴림" charset="-127"/>
              </a:rPr>
              <a:t>Integrate content viewing and communication experience in a cohesive manner</a:t>
            </a:r>
          </a:p>
          <a:p>
            <a:pPr lvl="1"/>
            <a:r>
              <a:rPr lang="en-US" altLang="ko-KR" spc="-30" dirty="0" smtClean="0">
                <a:solidFill>
                  <a:schemeClr val="tx1"/>
                </a:solidFill>
                <a:ea typeface="굴림" charset="-127"/>
              </a:rPr>
              <a:t>Interoperate social services and identification management as well as the platforms</a:t>
            </a:r>
            <a:endParaRPr lang="en-GB" altLang="ko-KR" spc="-30" dirty="0" smtClean="0">
              <a:solidFill>
                <a:schemeClr val="tx1"/>
              </a:solidFill>
              <a:ea typeface="굴림" charset="-127"/>
            </a:endParaRPr>
          </a:p>
          <a:p>
            <a:r>
              <a:rPr lang="en-US" altLang="ko-KR" sz="2200" dirty="0" smtClean="0">
                <a:ea typeface="굴림" charset="-127"/>
              </a:rPr>
              <a:t>Purpose</a:t>
            </a:r>
          </a:p>
          <a:p>
            <a:pPr lvl="1"/>
            <a:r>
              <a:rPr lang="en-US" altLang="ko-KR" dirty="0" smtClean="0">
                <a:ea typeface="굴림" charset="-127"/>
              </a:rPr>
              <a:t>Cross </a:t>
            </a:r>
            <a:r>
              <a:rPr lang="en-US" altLang="ko-KR" dirty="0" smtClean="0">
                <a:ea typeface="굴림" charset="-127"/>
              </a:rPr>
              <a:t>Social Media Platform with OMA MSN </a:t>
            </a:r>
            <a:r>
              <a:rPr lang="en-US" altLang="ko-KR" dirty="0" smtClean="0">
                <a:ea typeface="굴림" charset="-127"/>
              </a:rPr>
              <a:t>will support sharing </a:t>
            </a:r>
            <a:r>
              <a:rPr lang="en-US" altLang="ko-KR" dirty="0" smtClean="0">
                <a:ea typeface="굴림" charset="-127"/>
              </a:rPr>
              <a:t>of the personal experiences and knowledge by establishing instant Social Networks based on the Geo-Spatial/Social Relations</a:t>
            </a:r>
          </a:p>
          <a:p>
            <a:pPr marL="225425" lvl="1" indent="0">
              <a:buNone/>
            </a:pPr>
            <a:r>
              <a:rPr lang="en-US" altLang="ko-KR" sz="1800" b="1" dirty="0">
                <a:solidFill>
                  <a:srgbClr val="FF0000"/>
                </a:solidFill>
                <a:ea typeface="굴림" charset="-127"/>
              </a:rPr>
              <a:t> </a:t>
            </a:r>
            <a:r>
              <a:rPr lang="en-US" altLang="ko-KR" sz="1800" b="1" dirty="0" smtClean="0">
                <a:solidFill>
                  <a:srgbClr val="FF0000"/>
                </a:solidFill>
                <a:ea typeface="굴림" charset="-127"/>
              </a:rPr>
              <a:t> </a:t>
            </a:r>
            <a:r>
              <a:rPr lang="en-US" altLang="ko-KR" sz="1800" b="1" dirty="0" smtClean="0">
                <a:solidFill>
                  <a:srgbClr val="FF0000"/>
                </a:solidFill>
                <a:ea typeface="굴림" charset="-127"/>
                <a:sym typeface="Wingdings 2"/>
              </a:rPr>
              <a:t></a:t>
            </a:r>
            <a:r>
              <a:rPr lang="en-US" altLang="ko-KR" sz="1800" b="1" dirty="0" smtClean="0">
                <a:solidFill>
                  <a:srgbClr val="FF0000"/>
                </a:solidFill>
                <a:ea typeface="굴림" charset="-127"/>
              </a:rPr>
              <a:t> OMA MSN </a:t>
            </a:r>
            <a:r>
              <a:rPr lang="en-US" altLang="ko-KR" sz="1800" b="1" dirty="0" smtClean="0">
                <a:solidFill>
                  <a:srgbClr val="FF0000"/>
                </a:solidFill>
                <a:ea typeface="굴림" charset="-127"/>
              </a:rPr>
              <a:t>incorporative version will </a:t>
            </a:r>
            <a:r>
              <a:rPr lang="en-US" altLang="ko-KR" sz="1800" b="1" dirty="0" smtClean="0">
                <a:solidFill>
                  <a:srgbClr val="FF0000"/>
                </a:solidFill>
                <a:ea typeface="굴림" charset="-127"/>
              </a:rPr>
              <a:t>be </a:t>
            </a:r>
            <a:r>
              <a:rPr lang="en-US" altLang="ko-KR" sz="1800" b="1" dirty="0" smtClean="0">
                <a:solidFill>
                  <a:srgbClr val="FF0000"/>
                </a:solidFill>
                <a:ea typeface="굴림" charset="-127"/>
              </a:rPr>
              <a:t>available in the </a:t>
            </a:r>
            <a:r>
              <a:rPr lang="en-US" altLang="ko-KR" sz="1800" b="1" dirty="0" smtClean="0">
                <a:solidFill>
                  <a:srgbClr val="FF0000"/>
                </a:solidFill>
                <a:ea typeface="굴림" charset="-127"/>
              </a:rPr>
              <a:t>next </a:t>
            </a:r>
            <a:r>
              <a:rPr lang="en-US" altLang="ko-KR" sz="1800" b="1" dirty="0" smtClean="0">
                <a:solidFill>
                  <a:srgbClr val="FF0000"/>
                </a:solidFill>
                <a:ea typeface="굴림" charset="-127"/>
              </a:rPr>
              <a:t>implementation</a:t>
            </a:r>
            <a:endParaRPr lang="en-US" altLang="ko-KR" sz="1800" b="1" dirty="0" smtClean="0">
              <a:solidFill>
                <a:srgbClr val="FF0000"/>
              </a:solidFill>
              <a:ea typeface="굴림" charset="-127"/>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title"/>
          </p:nvPr>
        </p:nvSpPr>
        <p:spPr>
          <a:xfrm>
            <a:off x="306388" y="233363"/>
            <a:ext cx="8870950" cy="703262"/>
          </a:xfrm>
        </p:spPr>
        <p:txBody>
          <a:bodyPr/>
          <a:lstStyle/>
          <a:p>
            <a:r>
              <a:rPr lang="en-GB" altLang="ko-KR" dirty="0" smtClean="0">
                <a:ea typeface="굴림" charset="-127"/>
              </a:rPr>
              <a:t>Contribution Idea</a:t>
            </a:r>
            <a:r>
              <a:rPr lang="en-GB" altLang="ko-KR" dirty="0" smtClean="0">
                <a:ea typeface="굴림" charset="-127"/>
              </a:rPr>
              <a:t/>
            </a:r>
            <a:br>
              <a:rPr lang="en-GB" altLang="ko-KR" dirty="0" smtClean="0">
                <a:ea typeface="굴림" charset="-127"/>
              </a:rPr>
            </a:br>
            <a:r>
              <a:rPr lang="en-GB" altLang="ko-KR" sz="1600" dirty="0" smtClean="0">
                <a:solidFill>
                  <a:srgbClr val="000000"/>
                </a:solidFill>
                <a:ea typeface="굴림" charset="-127"/>
              </a:rPr>
              <a:t>1. </a:t>
            </a:r>
            <a:r>
              <a:rPr lang="en-US" altLang="ko-KR" sz="1600" dirty="0" smtClean="0">
                <a:solidFill>
                  <a:srgbClr val="0B52FC"/>
                </a:solidFill>
                <a:ea typeface="굴림" charset="-127"/>
              </a:rPr>
              <a:t>Cross Social Media Platform with OMA MSN –Reference Model </a:t>
            </a:r>
            <a:r>
              <a:rPr lang="en-GB" altLang="ko-KR" sz="1600" dirty="0" smtClean="0">
                <a:solidFill>
                  <a:srgbClr val="000000"/>
                </a:solidFill>
                <a:ea typeface="굴림" charset="-127"/>
              </a:rPr>
              <a:t>(1/3)</a:t>
            </a:r>
            <a:endParaRPr lang="en-GB" altLang="ko-KR" dirty="0" smtClean="0">
              <a:ea typeface="굴림" charset="-127"/>
            </a:endParaRPr>
          </a:p>
        </p:txBody>
      </p:sp>
      <p:pic>
        <p:nvPicPr>
          <p:cNvPr id="6" name="Picture 2"/>
          <p:cNvPicPr>
            <a:picLocks noChangeAspect="1" noChangeArrowheads="1"/>
          </p:cNvPicPr>
          <p:nvPr/>
        </p:nvPicPr>
        <p:blipFill>
          <a:blip r:embed="rId3"/>
          <a:srcRect/>
          <a:stretch>
            <a:fillRect/>
          </a:stretch>
        </p:blipFill>
        <p:spPr bwMode="auto">
          <a:xfrm>
            <a:off x="719138" y="1149350"/>
            <a:ext cx="7958137" cy="5294313"/>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solidFill>
                  <a:schemeClr val="tx1"/>
                </a:solidFill>
                <a:prstDash val="solid"/>
                <a:miter lim="800000"/>
                <a:headEnd/>
                <a:tailEnd/>
              </a14:hiddenLine>
            </a:ext>
          </a:extLst>
        </p:spPr>
      </p:pic>
      <p:sp>
        <p:nvSpPr>
          <p:cNvPr id="5124" name="모서리가 둥근 직사각형 1"/>
          <p:cNvSpPr>
            <a:spLocks noChangeArrowheads="1"/>
          </p:cNvSpPr>
          <p:nvPr/>
        </p:nvSpPr>
        <p:spPr bwMode="auto">
          <a:xfrm>
            <a:off x="4833937" y="4178300"/>
            <a:ext cx="1676400" cy="685800"/>
          </a:xfrm>
          <a:prstGeom prst="roundRect">
            <a:avLst>
              <a:gd name="adj" fmla="val 16667"/>
            </a:avLst>
          </a:prstGeom>
          <a:solidFill>
            <a:srgbClr val="FFC000">
              <a:alpha val="30196"/>
            </a:srgbClr>
          </a:solidFill>
          <a:ln w="12700" algn="ctr">
            <a:solidFill>
              <a:schemeClr val="tx1"/>
            </a:solidFill>
            <a:round/>
            <a:headEnd/>
            <a:tailEnd/>
          </a:ln>
        </p:spPr>
        <p:txBody>
          <a:bodyPr/>
          <a:lstStyle/>
          <a:p>
            <a:endParaRPr lang="ko-KR" altLang="en-US" dirty="0">
              <a:ea typeface="굴림" charset="-127"/>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Grp="1" noChangeArrowheads="1"/>
          </p:cNvSpPr>
          <p:nvPr>
            <p:ph type="title"/>
          </p:nvPr>
        </p:nvSpPr>
        <p:spPr>
          <a:xfrm>
            <a:off x="306388" y="233363"/>
            <a:ext cx="8870950" cy="703262"/>
          </a:xfrm>
        </p:spPr>
        <p:txBody>
          <a:bodyPr/>
          <a:lstStyle/>
          <a:p>
            <a:r>
              <a:rPr lang="en-GB" altLang="ko-KR" dirty="0" smtClean="0">
                <a:ea typeface="굴림" charset="-127"/>
              </a:rPr>
              <a:t>SMCS Model</a:t>
            </a:r>
            <a:br>
              <a:rPr lang="en-GB" altLang="ko-KR" dirty="0" smtClean="0">
                <a:ea typeface="굴림" charset="-127"/>
              </a:rPr>
            </a:br>
            <a:r>
              <a:rPr lang="en-GB" altLang="ko-KR" sz="1600" dirty="0" smtClean="0">
                <a:ea typeface="굴림" charset="-127"/>
              </a:rPr>
              <a:t>1</a:t>
            </a:r>
            <a:r>
              <a:rPr lang="en-GB" altLang="ko-KR" sz="1600" dirty="0" smtClean="0">
                <a:ea typeface="굴림" charset="-127"/>
              </a:rPr>
              <a:t>. </a:t>
            </a:r>
            <a:r>
              <a:rPr lang="en-US" altLang="ko-KR" sz="1600" dirty="0" smtClean="0">
                <a:solidFill>
                  <a:srgbClr val="0B52FC"/>
                </a:solidFill>
                <a:ea typeface="굴림" charset="-127"/>
              </a:rPr>
              <a:t>Cross Social Media Platform with OMA MSN </a:t>
            </a:r>
            <a:r>
              <a:rPr lang="en-GB" altLang="ko-KR" sz="1600" dirty="0" smtClean="0">
                <a:ea typeface="굴림" charset="-127"/>
              </a:rPr>
              <a:t>(2/3)</a:t>
            </a:r>
            <a:endParaRPr lang="en-GB" altLang="ko-KR" sz="2800" dirty="0" smtClean="0">
              <a:ea typeface="굴림" charset="-127"/>
            </a:endParaRPr>
          </a:p>
        </p:txBody>
      </p:sp>
      <p:pic>
        <p:nvPicPr>
          <p:cNvPr id="614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8612" y="1225550"/>
            <a:ext cx="8686801" cy="480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직사각형 1"/>
          <p:cNvSpPr>
            <a:spLocks noChangeArrowheads="1"/>
          </p:cNvSpPr>
          <p:nvPr/>
        </p:nvSpPr>
        <p:spPr bwMode="auto">
          <a:xfrm>
            <a:off x="338138" y="6102350"/>
            <a:ext cx="8686800" cy="381000"/>
          </a:xfrm>
          <a:prstGeom prst="rect">
            <a:avLst/>
          </a:prstGeom>
          <a:solidFill>
            <a:schemeClr val="accent1">
              <a:lumMod val="60000"/>
              <a:lumOff val="40000"/>
              <a:alpha val="51000"/>
            </a:schemeClr>
          </a:solidFill>
          <a:ln w="12700" algn="ctr">
            <a:solidFill>
              <a:schemeClr val="accent1">
                <a:lumMod val="60000"/>
                <a:lumOff val="40000"/>
              </a:schemeClr>
            </a:solidFill>
            <a:round/>
            <a:headEnd/>
            <a:tailEnd/>
          </a:ln>
        </p:spPr>
        <p:txBody>
          <a:bodyPr/>
          <a:lstStyle/>
          <a:p>
            <a:pPr algn="ctr">
              <a:defRPr/>
            </a:pPr>
            <a:r>
              <a:rPr lang="en-US" altLang="ko-KR" dirty="0">
                <a:ea typeface="굴림" charset="-127"/>
              </a:rPr>
              <a:t>OMA Enabler – Open API</a:t>
            </a:r>
            <a:endParaRPr lang="ko-KR" altLang="en-US" dirty="0">
              <a:ea typeface="굴림" charset="-127"/>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4"/>
          <p:cNvSpPr>
            <a:spLocks noGrp="1" noChangeArrowheads="1"/>
          </p:cNvSpPr>
          <p:nvPr>
            <p:ph type="title"/>
          </p:nvPr>
        </p:nvSpPr>
        <p:spPr>
          <a:xfrm>
            <a:off x="306388" y="233363"/>
            <a:ext cx="8870950" cy="703262"/>
          </a:xfrm>
        </p:spPr>
        <p:txBody>
          <a:bodyPr/>
          <a:lstStyle/>
          <a:p>
            <a:r>
              <a:rPr lang="en-GB" altLang="ko-KR" dirty="0" smtClean="0">
                <a:ea typeface="굴림" charset="-127"/>
              </a:rPr>
              <a:t>SMCS Features</a:t>
            </a:r>
            <a:br>
              <a:rPr lang="en-GB" altLang="ko-KR" dirty="0" smtClean="0">
                <a:ea typeface="굴림" charset="-127"/>
              </a:rPr>
            </a:br>
            <a:r>
              <a:rPr lang="en-GB" altLang="ko-KR" sz="1600" dirty="0" smtClean="0">
                <a:ea typeface="굴림" charset="-127"/>
              </a:rPr>
              <a:t>1</a:t>
            </a:r>
            <a:r>
              <a:rPr lang="en-GB" altLang="ko-KR" sz="1600" dirty="0" smtClean="0">
                <a:ea typeface="굴림" charset="-127"/>
              </a:rPr>
              <a:t>. </a:t>
            </a:r>
            <a:r>
              <a:rPr lang="en-US" altLang="ko-KR" sz="1600" dirty="0" smtClean="0">
                <a:solidFill>
                  <a:srgbClr val="0B52FC"/>
                </a:solidFill>
                <a:ea typeface="굴림" charset="-127"/>
              </a:rPr>
              <a:t>Cross Social Media Platform with OMA MSN </a:t>
            </a:r>
            <a:r>
              <a:rPr lang="en-GB" altLang="ko-KR" sz="1600" dirty="0" smtClean="0">
                <a:ea typeface="굴림" charset="-127"/>
              </a:rPr>
              <a:t>(3/3)</a:t>
            </a:r>
            <a:endParaRPr lang="en-GB" altLang="ko-KR" sz="2800" dirty="0" smtClean="0">
              <a:ea typeface="굴림" charset="-127"/>
            </a:endParaRPr>
          </a:p>
        </p:txBody>
      </p:sp>
      <p:sp>
        <p:nvSpPr>
          <p:cNvPr id="6" name="Rectangle 1029"/>
          <p:cNvSpPr txBox="1">
            <a:spLocks noChangeArrowheads="1"/>
          </p:cNvSpPr>
          <p:nvPr/>
        </p:nvSpPr>
        <p:spPr bwMode="auto">
          <a:xfrm>
            <a:off x="292100" y="1073149"/>
            <a:ext cx="8778875" cy="545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a:lstStyle>
          <a:p>
            <a:pPr>
              <a:defRPr/>
            </a:pPr>
            <a:r>
              <a:rPr lang="en-GB" altLang="ko-KR" sz="2200" dirty="0" smtClean="0">
                <a:ea typeface="굴림" charset="-127"/>
              </a:rPr>
              <a:t>Goal</a:t>
            </a:r>
          </a:p>
          <a:p>
            <a:pPr lvl="1">
              <a:defRPr/>
            </a:pPr>
            <a:r>
              <a:rPr lang="en-US" altLang="ko-KR" sz="2000" dirty="0" smtClean="0">
                <a:ea typeface="굴림" charset="-127"/>
              </a:rPr>
              <a:t>The final goal is to develop Collaborative Social Media Service Technology</a:t>
            </a:r>
          </a:p>
          <a:p>
            <a:pPr marL="225425" lvl="1" indent="0">
              <a:buFontTx/>
              <a:buNone/>
              <a:defRPr/>
            </a:pPr>
            <a:r>
              <a:rPr lang="en-US" altLang="ko-KR" sz="2000" dirty="0" smtClean="0">
                <a:ea typeface="굴림" charset="-127"/>
              </a:rPr>
              <a:t>   </a:t>
            </a:r>
            <a:r>
              <a:rPr lang="en-US" altLang="ko-KR" sz="2000" dirty="0" smtClean="0">
                <a:ea typeface="굴림" charset="-127"/>
              </a:rPr>
              <a:t>- to support sharing of personal experiences and knowledge and</a:t>
            </a:r>
          </a:p>
          <a:p>
            <a:pPr marL="225425" lvl="1" indent="0">
              <a:buFontTx/>
              <a:buNone/>
              <a:defRPr/>
            </a:pPr>
            <a:r>
              <a:rPr lang="en-US" altLang="ko-KR" sz="2000" dirty="0" smtClean="0">
                <a:ea typeface="굴림" charset="-127"/>
              </a:rPr>
              <a:t> </a:t>
            </a:r>
            <a:r>
              <a:rPr lang="en-US" altLang="ko-KR" sz="2000" dirty="0" smtClean="0">
                <a:ea typeface="굴림" charset="-127"/>
              </a:rPr>
              <a:t>  - </a:t>
            </a:r>
            <a:r>
              <a:rPr lang="en-US" altLang="ko-KR" sz="2000" dirty="0" smtClean="0">
                <a:ea typeface="굴림" charset="-127"/>
              </a:rPr>
              <a:t>to solve User Needs by establishing instant Social Networks </a:t>
            </a:r>
          </a:p>
          <a:p>
            <a:pPr marL="225425" lvl="1" indent="0">
              <a:buFontTx/>
              <a:buNone/>
              <a:defRPr/>
            </a:pPr>
            <a:r>
              <a:rPr lang="en-US" altLang="ko-KR" sz="2000" dirty="0" smtClean="0">
                <a:ea typeface="굴림" charset="-127"/>
              </a:rPr>
              <a:t>  based on the Geo-Spatial/Social Relations</a:t>
            </a:r>
          </a:p>
          <a:p>
            <a:pPr>
              <a:defRPr/>
            </a:pPr>
            <a:r>
              <a:rPr lang="en-US" altLang="ko-KR" sz="2200" dirty="0" smtClean="0">
                <a:ea typeface="굴림" charset="-127"/>
              </a:rPr>
              <a:t>Features</a:t>
            </a:r>
          </a:p>
          <a:p>
            <a:pPr lvl="1">
              <a:defRPr/>
            </a:pPr>
            <a:r>
              <a:rPr lang="en-US" altLang="ko-KR" sz="2000" dirty="0" smtClean="0">
                <a:ea typeface="굴림" charset="-127"/>
              </a:rPr>
              <a:t> </a:t>
            </a:r>
            <a:r>
              <a:rPr lang="en-US" altLang="ko-KR" sz="2000" dirty="0">
                <a:ea typeface="굴림" charset="-127"/>
              </a:rPr>
              <a:t>Social Media Service </a:t>
            </a:r>
            <a:r>
              <a:rPr lang="en-US" altLang="ko-KR" sz="2000" dirty="0" smtClean="0">
                <a:ea typeface="굴림" charset="-127"/>
              </a:rPr>
              <a:t>Technology</a:t>
            </a:r>
          </a:p>
          <a:p>
            <a:pPr marL="225425" lvl="1" indent="0">
              <a:lnSpc>
                <a:spcPct val="100000"/>
              </a:lnSpc>
              <a:spcBef>
                <a:spcPts val="0"/>
              </a:spcBef>
              <a:buFontTx/>
              <a:buNone/>
              <a:defRPr/>
            </a:pPr>
            <a:r>
              <a:rPr lang="en-US" altLang="ko-KR" sz="2400" dirty="0" smtClean="0">
                <a:ea typeface="굴림" charset="-127"/>
              </a:rPr>
              <a:t>   </a:t>
            </a:r>
            <a:r>
              <a:rPr lang="en-US" altLang="ko-KR" sz="2400" dirty="0">
                <a:ea typeface="굴림" charset="-127"/>
              </a:rPr>
              <a:t>- </a:t>
            </a:r>
            <a:r>
              <a:rPr lang="en-US" altLang="ko-KR" sz="1800" dirty="0" smtClean="0">
                <a:ea typeface="굴림" charset="-127"/>
              </a:rPr>
              <a:t>Provides </a:t>
            </a:r>
            <a:r>
              <a:rPr lang="en-US" altLang="ko-KR" sz="1800" dirty="0">
                <a:ea typeface="굴림" charset="-127"/>
              </a:rPr>
              <a:t>Digital Community Life Cycle Model (PSI: Place/Sociality/Interest) &amp; Management</a:t>
            </a:r>
          </a:p>
          <a:p>
            <a:pPr lvl="1">
              <a:defRPr/>
            </a:pPr>
            <a:r>
              <a:rPr lang="en-US" altLang="ko-KR" dirty="0" smtClean="0">
                <a:ea typeface="굴림" charset="-127"/>
              </a:rPr>
              <a:t> </a:t>
            </a:r>
            <a:r>
              <a:rPr lang="en-US" altLang="ko-KR" sz="2000" dirty="0">
                <a:ea typeface="굴림" charset="-127"/>
              </a:rPr>
              <a:t>Social Media Framework Technology</a:t>
            </a:r>
          </a:p>
          <a:p>
            <a:pPr marL="225425" lvl="1" indent="0">
              <a:lnSpc>
                <a:spcPct val="100000"/>
              </a:lnSpc>
              <a:spcBef>
                <a:spcPts val="0"/>
              </a:spcBef>
              <a:buFontTx/>
              <a:buNone/>
              <a:defRPr/>
            </a:pPr>
            <a:r>
              <a:rPr lang="en-US" altLang="ko-KR" sz="2400" dirty="0" smtClean="0">
                <a:ea typeface="굴림" charset="-127"/>
              </a:rPr>
              <a:t>   </a:t>
            </a:r>
            <a:r>
              <a:rPr lang="en-US" altLang="ko-KR" sz="2400" dirty="0">
                <a:ea typeface="굴림" charset="-127"/>
              </a:rPr>
              <a:t>- </a:t>
            </a:r>
            <a:r>
              <a:rPr lang="en-US" altLang="ko-KR" sz="1800" dirty="0" smtClean="0">
                <a:ea typeface="굴림" charset="-127"/>
              </a:rPr>
              <a:t>Provides </a:t>
            </a:r>
            <a:r>
              <a:rPr lang="en-US" altLang="ko-KR" sz="1800" dirty="0">
                <a:ea typeface="굴림" charset="-127"/>
              </a:rPr>
              <a:t>Cross Social Media Platform based on the Geo-spatial &amp; Social </a:t>
            </a:r>
            <a:r>
              <a:rPr lang="en-US" altLang="ko-KR" sz="1800" dirty="0" smtClean="0">
                <a:ea typeface="굴림" charset="-127"/>
              </a:rPr>
              <a:t>Relationship</a:t>
            </a:r>
          </a:p>
          <a:p>
            <a:pPr marL="225425" lvl="1" indent="0">
              <a:lnSpc>
                <a:spcPct val="100000"/>
              </a:lnSpc>
              <a:spcBef>
                <a:spcPts val="0"/>
              </a:spcBef>
              <a:buFontTx/>
              <a:buNone/>
              <a:defRPr/>
            </a:pPr>
            <a:r>
              <a:rPr lang="en-US" altLang="ko-KR" sz="2400" dirty="0" smtClean="0">
                <a:ea typeface="굴림" charset="-127"/>
              </a:rPr>
              <a:t>   </a:t>
            </a:r>
            <a:r>
              <a:rPr lang="en-US" altLang="ko-KR" sz="2400" dirty="0">
                <a:ea typeface="굴림" charset="-127"/>
              </a:rPr>
              <a:t>- </a:t>
            </a:r>
            <a:r>
              <a:rPr lang="en-US" altLang="ko-KR" sz="1800" dirty="0" smtClean="0">
                <a:ea typeface="굴림" charset="-127"/>
              </a:rPr>
              <a:t>Supports </a:t>
            </a:r>
            <a:r>
              <a:rPr lang="en-US" altLang="ko-KR" sz="1800" dirty="0">
                <a:ea typeface="굴림" charset="-127"/>
              </a:rPr>
              <a:t>Social Inference Platform (</a:t>
            </a:r>
            <a:r>
              <a:rPr lang="en-US" altLang="ko-KR" sz="1800" dirty="0" err="1">
                <a:ea typeface="굴림" charset="-127"/>
              </a:rPr>
              <a:t>LarKC</a:t>
            </a:r>
            <a:r>
              <a:rPr lang="en-US" altLang="ko-KR" sz="1800" dirty="0">
                <a:ea typeface="굴림" charset="-127"/>
              </a:rPr>
              <a:t> Core Engine &amp; API) for the Large Social Media Data</a:t>
            </a:r>
          </a:p>
          <a:p>
            <a:pPr lvl="1">
              <a:defRPr/>
            </a:pPr>
            <a:r>
              <a:rPr lang="en-US" altLang="ko-KR" sz="2000" dirty="0" smtClean="0">
                <a:ea typeface="굴림" charset="-127"/>
              </a:rPr>
              <a:t> </a:t>
            </a:r>
            <a:r>
              <a:rPr lang="en-US" altLang="ko-KR" sz="2000" dirty="0">
                <a:ea typeface="굴림" charset="-127"/>
              </a:rPr>
              <a:t>Social Life-Log Technology </a:t>
            </a:r>
          </a:p>
          <a:p>
            <a:pPr marL="225425" lvl="1" indent="0">
              <a:lnSpc>
                <a:spcPct val="100000"/>
              </a:lnSpc>
              <a:spcBef>
                <a:spcPts val="0"/>
              </a:spcBef>
              <a:buFontTx/>
              <a:buNone/>
              <a:defRPr/>
            </a:pPr>
            <a:r>
              <a:rPr lang="en-US" altLang="ko-KR" sz="2400" dirty="0" smtClean="0">
                <a:ea typeface="굴림" charset="-127"/>
              </a:rPr>
              <a:t>   </a:t>
            </a:r>
            <a:r>
              <a:rPr lang="en-US" altLang="ko-KR" sz="2400" dirty="0">
                <a:ea typeface="굴림" charset="-127"/>
              </a:rPr>
              <a:t>- </a:t>
            </a:r>
            <a:r>
              <a:rPr lang="en-US" altLang="ko-KR" sz="1800" dirty="0" smtClean="0">
                <a:ea typeface="굴림" charset="-127"/>
              </a:rPr>
              <a:t>Provides </a:t>
            </a:r>
            <a:r>
              <a:rPr lang="en-US" altLang="ko-KR" sz="1800" dirty="0">
                <a:ea typeface="굴림" charset="-127"/>
              </a:rPr>
              <a:t>Real-time Distributed Information Mining &amp; Search with the Active Synchronization</a:t>
            </a:r>
          </a:p>
          <a:p>
            <a:pPr lvl="1">
              <a:defRPr/>
            </a:pPr>
            <a:r>
              <a:rPr lang="en-US" altLang="ko-KR" dirty="0" smtClean="0">
                <a:ea typeface="굴림" charset="-127"/>
              </a:rPr>
              <a:t> </a:t>
            </a:r>
            <a:r>
              <a:rPr lang="en-US" altLang="ko-KR" sz="2000" dirty="0">
                <a:ea typeface="굴림" charset="-127"/>
              </a:rPr>
              <a:t>Real-time Social Inference Engine</a:t>
            </a:r>
          </a:p>
          <a:p>
            <a:pPr marL="225425" lvl="1" indent="0">
              <a:lnSpc>
                <a:spcPct val="100000"/>
              </a:lnSpc>
              <a:spcBef>
                <a:spcPts val="0"/>
              </a:spcBef>
              <a:buFontTx/>
              <a:buNone/>
              <a:defRPr/>
            </a:pPr>
            <a:r>
              <a:rPr lang="en-US" altLang="ko-KR" sz="1800" dirty="0" smtClean="0">
                <a:ea typeface="굴림" charset="-127"/>
              </a:rPr>
              <a:t>   </a:t>
            </a:r>
            <a:r>
              <a:rPr lang="en-US" altLang="ko-KR" sz="1800" dirty="0">
                <a:ea typeface="굴림" charset="-127"/>
              </a:rPr>
              <a:t>- Supports </a:t>
            </a:r>
            <a:r>
              <a:rPr lang="en-US" altLang="ko-KR" sz="1800" dirty="0">
                <a:ea typeface="굴림" charset="-127"/>
              </a:rPr>
              <a:t>Spontaneous Service Adaptation based on the Geo-spatial &amp; Social </a:t>
            </a:r>
            <a:r>
              <a:rPr lang="en-US" altLang="ko-KR" sz="1800" dirty="0" smtClean="0">
                <a:ea typeface="굴림" charset="-127"/>
              </a:rPr>
              <a:t>Relationship</a:t>
            </a:r>
            <a:endParaRPr lang="en-US" altLang="ko-KR" sz="1800" dirty="0">
              <a:ea typeface="굴림" charset="-127"/>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p:nvPr>
        </p:nvSpPr>
        <p:spPr>
          <a:xfrm>
            <a:off x="306388" y="233363"/>
            <a:ext cx="8870950" cy="703262"/>
          </a:xfrm>
        </p:spPr>
        <p:txBody>
          <a:bodyPr/>
          <a:lstStyle/>
          <a:p>
            <a:r>
              <a:rPr lang="en-GB" altLang="ko-KR" dirty="0" smtClean="0">
                <a:ea typeface="굴림" charset="-127"/>
              </a:rPr>
              <a:t>Architecture</a:t>
            </a:r>
            <a:r>
              <a:rPr lang="en-GB" altLang="ko-KR" dirty="0" smtClean="0">
                <a:ea typeface="굴림" charset="-127"/>
              </a:rPr>
              <a:t/>
            </a:r>
            <a:br>
              <a:rPr lang="en-GB" altLang="ko-KR" dirty="0" smtClean="0">
                <a:ea typeface="굴림" charset="-127"/>
              </a:rPr>
            </a:br>
            <a:r>
              <a:rPr lang="en-GB" altLang="ko-KR" sz="1600" dirty="0" smtClean="0">
                <a:ea typeface="굴림" charset="-127"/>
              </a:rPr>
              <a:t>2. </a:t>
            </a:r>
            <a:r>
              <a:rPr lang="en-US" altLang="ko-KR" sz="1600" dirty="0" smtClean="0">
                <a:solidFill>
                  <a:srgbClr val="0B52FC"/>
                </a:solidFill>
                <a:ea typeface="굴림" charset="-127"/>
              </a:rPr>
              <a:t>Cross Social Media Platform –Architecture </a:t>
            </a:r>
            <a:r>
              <a:rPr lang="en-GB" altLang="ko-KR" sz="1600" dirty="0" smtClean="0">
                <a:ea typeface="굴림" charset="-127"/>
              </a:rPr>
              <a:t>(1/3)</a:t>
            </a:r>
            <a:endParaRPr lang="en-GB" altLang="ko-KR" sz="2800" dirty="0" smtClean="0">
              <a:ea typeface="굴림" charset="-127"/>
            </a:endParaRPr>
          </a:p>
        </p:txBody>
      </p:sp>
      <p:grpSp>
        <p:nvGrpSpPr>
          <p:cNvPr id="8195" name="그룹 9"/>
          <p:cNvGrpSpPr>
            <a:grpSpLocks/>
          </p:cNvGrpSpPr>
          <p:nvPr/>
        </p:nvGrpSpPr>
        <p:grpSpPr bwMode="auto">
          <a:xfrm>
            <a:off x="642938" y="1228725"/>
            <a:ext cx="8153400" cy="5178425"/>
            <a:chOff x="827584" y="1700808"/>
            <a:chExt cx="7267678" cy="4732732"/>
          </a:xfrm>
        </p:grpSpPr>
        <p:pic>
          <p:nvPicPr>
            <p:cNvPr id="8196" name="_x207612160" descr="EMB000018dc398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7584" y="1700808"/>
              <a:ext cx="7267678" cy="4732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39274" y="5865983"/>
              <a:ext cx="648071" cy="216024"/>
            </a:xfrm>
            <a:prstGeom prst="rect">
              <a:avLst/>
            </a:prstGeom>
            <a:noFill/>
            <a:ln w="3175">
              <a:solidFill>
                <a:srgbClr val="0070C0"/>
              </a:solidFill>
              <a:miter lim="800000"/>
              <a:headEnd/>
              <a:tailEnd/>
            </a:ln>
            <a:extLst>
              <a:ext uri="{909E8E84-426E-40DD-AFC4-6F175D3DCCD1}">
                <a14:hiddenFill xmlns:a14="http://schemas.microsoft.com/office/drawing/2010/main">
                  <a:solidFill>
                    <a:srgbClr val="FFFFFF"/>
                  </a:solidFill>
                </a14:hiddenFill>
              </a:ext>
            </a:extLst>
          </p:spPr>
        </p:pic>
      </p:gr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4"/>
          <p:cNvSpPr>
            <a:spLocks noGrp="1" noChangeArrowheads="1"/>
          </p:cNvSpPr>
          <p:nvPr>
            <p:ph type="title"/>
          </p:nvPr>
        </p:nvSpPr>
        <p:spPr>
          <a:xfrm>
            <a:off x="306388" y="233363"/>
            <a:ext cx="8870950" cy="703262"/>
          </a:xfrm>
        </p:spPr>
        <p:txBody>
          <a:bodyPr/>
          <a:lstStyle/>
          <a:p>
            <a:r>
              <a:rPr lang="en-GB" altLang="ko-KR" dirty="0" smtClean="0">
                <a:ea typeface="굴림" charset="-127"/>
              </a:rPr>
              <a:t>Knowledge Sharing</a:t>
            </a:r>
            <a:r>
              <a:rPr lang="en-GB" altLang="ko-KR" dirty="0" smtClean="0">
                <a:ea typeface="굴림" charset="-127"/>
              </a:rPr>
              <a:t/>
            </a:r>
            <a:br>
              <a:rPr lang="en-GB" altLang="ko-KR" dirty="0" smtClean="0">
                <a:ea typeface="굴림" charset="-127"/>
              </a:rPr>
            </a:br>
            <a:r>
              <a:rPr lang="en-GB" altLang="ko-KR" sz="1600" dirty="0" smtClean="0">
                <a:ea typeface="굴림" charset="-127"/>
              </a:rPr>
              <a:t>2. </a:t>
            </a:r>
            <a:r>
              <a:rPr lang="en-US" altLang="ko-KR" sz="1600" dirty="0" smtClean="0">
                <a:solidFill>
                  <a:srgbClr val="0B52FC"/>
                </a:solidFill>
                <a:ea typeface="굴림" charset="-127"/>
              </a:rPr>
              <a:t>Cross Social Media Platform –Distributed Knowledge Sharing </a:t>
            </a:r>
            <a:r>
              <a:rPr lang="en-GB" altLang="ko-KR" sz="1600" dirty="0" smtClean="0">
                <a:ea typeface="굴림" charset="-127"/>
              </a:rPr>
              <a:t>(2/3)</a:t>
            </a:r>
            <a:endParaRPr lang="en-GB" altLang="ko-KR" sz="2800" dirty="0" smtClean="0">
              <a:ea typeface="굴림" charset="-127"/>
            </a:endParaRPr>
          </a:p>
        </p:txBody>
      </p:sp>
      <p:sp>
        <p:nvSpPr>
          <p:cNvPr id="95" name="모서리가 둥근 직사각형 94"/>
          <p:cNvSpPr/>
          <p:nvPr/>
        </p:nvSpPr>
        <p:spPr>
          <a:xfrm>
            <a:off x="631825" y="1708150"/>
            <a:ext cx="3181350" cy="3281363"/>
          </a:xfrm>
          <a:prstGeom prst="roundRect">
            <a:avLst>
              <a:gd name="adj" fmla="val 5412"/>
            </a:avLst>
          </a:prstGeom>
          <a:solidFill>
            <a:srgbClr val="F79646">
              <a:lumMod val="20000"/>
              <a:lumOff val="80000"/>
            </a:srgbClr>
          </a:solidFill>
          <a:ln w="25400" cap="flat" cmpd="sng" algn="ctr">
            <a:solidFill>
              <a:srgbClr val="4F81BD">
                <a:shade val="50000"/>
              </a:srgbClr>
            </a:solidFill>
            <a:prstDash val="solid"/>
          </a:ln>
          <a:effectLst/>
        </p:spPr>
        <p:txBody>
          <a:bodyPr anchor="ctr"/>
          <a:lstStyle/>
          <a:p>
            <a:pPr algn="ctr" eaLnBrk="1" fontAlgn="auto" hangingPunct="1">
              <a:lnSpc>
                <a:spcPct val="100000"/>
              </a:lnSpc>
              <a:spcBef>
                <a:spcPts val="0"/>
              </a:spcBef>
              <a:spcAft>
                <a:spcPts val="0"/>
              </a:spcAft>
              <a:defRPr/>
            </a:pPr>
            <a:endParaRPr lang="ko-KR" altLang="en-US" sz="1800" kern="0">
              <a:solidFill>
                <a:sysClr val="window" lastClr="FFFFFF"/>
              </a:solidFill>
              <a:latin typeface="맑은 고딕"/>
              <a:ea typeface="맑은 고딕"/>
            </a:endParaRPr>
          </a:p>
        </p:txBody>
      </p:sp>
      <p:sp>
        <p:nvSpPr>
          <p:cNvPr id="96" name="TextBox 34"/>
          <p:cNvSpPr txBox="1"/>
          <p:nvPr/>
        </p:nvSpPr>
        <p:spPr bwMode="auto">
          <a:xfrm>
            <a:off x="5443538" y="5957888"/>
            <a:ext cx="3341687" cy="258762"/>
          </a:xfrm>
          <a:prstGeom prst="rect">
            <a:avLst/>
          </a:prstGeom>
          <a:noFill/>
          <a:effectLst/>
        </p:spPr>
        <p:txBody>
          <a:bodyPr wrap="none">
            <a:spAutoFit/>
          </a:bodyPr>
          <a:lstStyle>
            <a:defPPr>
              <a:defRPr lang="ko-KR"/>
            </a:defPPr>
            <a:lvl1pPr algn="l" rtl="0" fontAlgn="base" latinLnBrk="1">
              <a:spcBef>
                <a:spcPct val="0"/>
              </a:spcBef>
              <a:spcAft>
                <a:spcPct val="0"/>
              </a:spcAft>
              <a:defRPr kumimoji="1" kern="1200">
                <a:solidFill>
                  <a:schemeClr val="tx1"/>
                </a:solidFill>
                <a:latin typeface="굴림" charset="-127"/>
                <a:ea typeface="굴림" charset="-127"/>
                <a:cs typeface="+mn-cs"/>
              </a:defRPr>
            </a:lvl1pPr>
            <a:lvl2pPr marL="457200" algn="l" rtl="0" fontAlgn="base" latinLnBrk="1">
              <a:spcBef>
                <a:spcPct val="0"/>
              </a:spcBef>
              <a:spcAft>
                <a:spcPct val="0"/>
              </a:spcAft>
              <a:defRPr kumimoji="1" kern="1200">
                <a:solidFill>
                  <a:schemeClr val="tx1"/>
                </a:solidFill>
                <a:latin typeface="굴림" charset="-127"/>
                <a:ea typeface="굴림" charset="-127"/>
                <a:cs typeface="+mn-cs"/>
              </a:defRPr>
            </a:lvl2pPr>
            <a:lvl3pPr marL="914400" algn="l" rtl="0" fontAlgn="base" latinLnBrk="1">
              <a:spcBef>
                <a:spcPct val="0"/>
              </a:spcBef>
              <a:spcAft>
                <a:spcPct val="0"/>
              </a:spcAft>
              <a:defRPr kumimoji="1" kern="1200">
                <a:solidFill>
                  <a:schemeClr val="tx1"/>
                </a:solidFill>
                <a:latin typeface="굴림" charset="-127"/>
                <a:ea typeface="굴림" charset="-127"/>
                <a:cs typeface="+mn-cs"/>
              </a:defRPr>
            </a:lvl3pPr>
            <a:lvl4pPr marL="1371600" algn="l" rtl="0" fontAlgn="base" latinLnBrk="1">
              <a:spcBef>
                <a:spcPct val="0"/>
              </a:spcBef>
              <a:spcAft>
                <a:spcPct val="0"/>
              </a:spcAft>
              <a:defRPr kumimoji="1" kern="1200">
                <a:solidFill>
                  <a:schemeClr val="tx1"/>
                </a:solidFill>
                <a:latin typeface="굴림" charset="-127"/>
                <a:ea typeface="굴림" charset="-127"/>
                <a:cs typeface="+mn-cs"/>
              </a:defRPr>
            </a:lvl4pPr>
            <a:lvl5pPr marL="1828800" algn="l" rtl="0" fontAlgn="base" latinLnBrk="1">
              <a:spcBef>
                <a:spcPct val="0"/>
              </a:spcBef>
              <a:spcAft>
                <a:spcPct val="0"/>
              </a:spcAft>
              <a:defRPr kumimoji="1" kern="1200">
                <a:solidFill>
                  <a:schemeClr val="tx1"/>
                </a:solidFill>
                <a:latin typeface="굴림" charset="-127"/>
                <a:ea typeface="굴림" charset="-127"/>
                <a:cs typeface="+mn-cs"/>
              </a:defRPr>
            </a:lvl5pPr>
            <a:lvl6pPr marL="2286000" algn="l" defTabSz="914400" rtl="0" eaLnBrk="1" latinLnBrk="1" hangingPunct="1">
              <a:defRPr kumimoji="1" kern="1200">
                <a:solidFill>
                  <a:schemeClr val="tx1"/>
                </a:solidFill>
                <a:latin typeface="굴림" charset="-127"/>
                <a:ea typeface="굴림" charset="-127"/>
                <a:cs typeface="+mn-cs"/>
              </a:defRPr>
            </a:lvl6pPr>
            <a:lvl7pPr marL="2743200" algn="l" defTabSz="914400" rtl="0" eaLnBrk="1" latinLnBrk="1" hangingPunct="1">
              <a:defRPr kumimoji="1" kern="1200">
                <a:solidFill>
                  <a:schemeClr val="tx1"/>
                </a:solidFill>
                <a:latin typeface="굴림" charset="-127"/>
                <a:ea typeface="굴림" charset="-127"/>
                <a:cs typeface="+mn-cs"/>
              </a:defRPr>
            </a:lvl7pPr>
            <a:lvl8pPr marL="3200400" algn="l" defTabSz="914400" rtl="0" eaLnBrk="1" latinLnBrk="1" hangingPunct="1">
              <a:defRPr kumimoji="1" kern="1200">
                <a:solidFill>
                  <a:schemeClr val="tx1"/>
                </a:solidFill>
                <a:latin typeface="굴림" charset="-127"/>
                <a:ea typeface="굴림" charset="-127"/>
                <a:cs typeface="+mn-cs"/>
              </a:defRPr>
            </a:lvl8pPr>
            <a:lvl9pPr marL="3657600" algn="l" defTabSz="914400" rtl="0" eaLnBrk="1" latinLnBrk="1" hangingPunct="1">
              <a:defRPr kumimoji="1" kern="1200">
                <a:solidFill>
                  <a:schemeClr val="tx1"/>
                </a:solidFill>
                <a:latin typeface="굴림" charset="-127"/>
                <a:ea typeface="굴림" charset="-127"/>
                <a:cs typeface="+mn-cs"/>
              </a:defRPr>
            </a:lvl9pPr>
          </a:lstStyle>
          <a:p>
            <a:pPr fontAlgn="auto">
              <a:spcBef>
                <a:spcPts val="0"/>
              </a:spcBef>
              <a:spcAft>
                <a:spcPts val="0"/>
              </a:spcAft>
              <a:buSzPct val="70000"/>
              <a:defRPr/>
            </a:pPr>
            <a:r>
              <a:rPr lang="en-US" altLang="ko-KR" sz="1200" b="1" spc="-50" dirty="0" smtClean="0">
                <a:ln w="11430"/>
                <a:effectLst>
                  <a:outerShdw blurRad="38100" dist="38100" dir="2700000" algn="tl">
                    <a:srgbClr val="000000">
                      <a:alpha val="43137"/>
                    </a:srgbClr>
                  </a:outerShdw>
                </a:effectLst>
                <a:latin typeface="Arial Black" pitchFamily="34" charset="0"/>
                <a:ea typeface="HY헤드라인M" pitchFamily="18" charset="-127"/>
              </a:rPr>
              <a:t>Distributed Information Synchronization</a:t>
            </a:r>
            <a:endParaRPr lang="ko-KR" altLang="en-US" sz="1200" b="1" spc="-50" dirty="0">
              <a:ln w="11430"/>
              <a:effectLst>
                <a:outerShdw blurRad="38100" dist="38100" dir="2700000" algn="tl">
                  <a:srgbClr val="000000">
                    <a:alpha val="43137"/>
                  </a:srgbClr>
                </a:outerShdw>
              </a:effectLst>
              <a:latin typeface="Arial Black" pitchFamily="34" charset="0"/>
              <a:ea typeface="HY헤드라인M" pitchFamily="18" charset="-127"/>
            </a:endParaRPr>
          </a:p>
        </p:txBody>
      </p:sp>
      <p:pic>
        <p:nvPicPr>
          <p:cNvPr id="9221" name="_x207611440" descr="EMB000018dc399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83225" y="3906838"/>
            <a:ext cx="3265488" cy="200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2" name="_x207614560" descr="EMB000018dc399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60875" y="1268413"/>
            <a:ext cx="1560513" cy="1290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0" name="TextBox 34"/>
          <p:cNvSpPr txBox="1"/>
          <p:nvPr/>
        </p:nvSpPr>
        <p:spPr bwMode="auto">
          <a:xfrm>
            <a:off x="438150" y="6086475"/>
            <a:ext cx="4260850" cy="425450"/>
          </a:xfrm>
          <a:prstGeom prst="rect">
            <a:avLst/>
          </a:prstGeom>
          <a:noFill/>
          <a:effectLst/>
        </p:spPr>
        <p:txBody>
          <a:bodyPr wrap="none">
            <a:spAutoFit/>
          </a:bodyPr>
          <a:lstStyle>
            <a:defPPr>
              <a:defRPr lang="ko-KR"/>
            </a:defPPr>
            <a:lvl1pPr algn="l" rtl="0" fontAlgn="base" latinLnBrk="1">
              <a:spcBef>
                <a:spcPct val="0"/>
              </a:spcBef>
              <a:spcAft>
                <a:spcPct val="0"/>
              </a:spcAft>
              <a:defRPr kumimoji="1" kern="1200">
                <a:solidFill>
                  <a:schemeClr val="tx1"/>
                </a:solidFill>
                <a:latin typeface="굴림" charset="-127"/>
                <a:ea typeface="굴림" charset="-127"/>
                <a:cs typeface="+mn-cs"/>
              </a:defRPr>
            </a:lvl1pPr>
            <a:lvl2pPr marL="457200" algn="l" rtl="0" fontAlgn="base" latinLnBrk="1">
              <a:spcBef>
                <a:spcPct val="0"/>
              </a:spcBef>
              <a:spcAft>
                <a:spcPct val="0"/>
              </a:spcAft>
              <a:defRPr kumimoji="1" kern="1200">
                <a:solidFill>
                  <a:schemeClr val="tx1"/>
                </a:solidFill>
                <a:latin typeface="굴림" charset="-127"/>
                <a:ea typeface="굴림" charset="-127"/>
                <a:cs typeface="+mn-cs"/>
              </a:defRPr>
            </a:lvl2pPr>
            <a:lvl3pPr marL="914400" algn="l" rtl="0" fontAlgn="base" latinLnBrk="1">
              <a:spcBef>
                <a:spcPct val="0"/>
              </a:spcBef>
              <a:spcAft>
                <a:spcPct val="0"/>
              </a:spcAft>
              <a:defRPr kumimoji="1" kern="1200">
                <a:solidFill>
                  <a:schemeClr val="tx1"/>
                </a:solidFill>
                <a:latin typeface="굴림" charset="-127"/>
                <a:ea typeface="굴림" charset="-127"/>
                <a:cs typeface="+mn-cs"/>
              </a:defRPr>
            </a:lvl3pPr>
            <a:lvl4pPr marL="1371600" algn="l" rtl="0" fontAlgn="base" latinLnBrk="1">
              <a:spcBef>
                <a:spcPct val="0"/>
              </a:spcBef>
              <a:spcAft>
                <a:spcPct val="0"/>
              </a:spcAft>
              <a:defRPr kumimoji="1" kern="1200">
                <a:solidFill>
                  <a:schemeClr val="tx1"/>
                </a:solidFill>
                <a:latin typeface="굴림" charset="-127"/>
                <a:ea typeface="굴림" charset="-127"/>
                <a:cs typeface="+mn-cs"/>
              </a:defRPr>
            </a:lvl4pPr>
            <a:lvl5pPr marL="1828800" algn="l" rtl="0" fontAlgn="base" latinLnBrk="1">
              <a:spcBef>
                <a:spcPct val="0"/>
              </a:spcBef>
              <a:spcAft>
                <a:spcPct val="0"/>
              </a:spcAft>
              <a:defRPr kumimoji="1" kern="1200">
                <a:solidFill>
                  <a:schemeClr val="tx1"/>
                </a:solidFill>
                <a:latin typeface="굴림" charset="-127"/>
                <a:ea typeface="굴림" charset="-127"/>
                <a:cs typeface="+mn-cs"/>
              </a:defRPr>
            </a:lvl5pPr>
            <a:lvl6pPr marL="2286000" algn="l" defTabSz="914400" rtl="0" eaLnBrk="1" latinLnBrk="1" hangingPunct="1">
              <a:defRPr kumimoji="1" kern="1200">
                <a:solidFill>
                  <a:schemeClr val="tx1"/>
                </a:solidFill>
                <a:latin typeface="굴림" charset="-127"/>
                <a:ea typeface="굴림" charset="-127"/>
                <a:cs typeface="+mn-cs"/>
              </a:defRPr>
            </a:lvl6pPr>
            <a:lvl7pPr marL="2743200" algn="l" defTabSz="914400" rtl="0" eaLnBrk="1" latinLnBrk="1" hangingPunct="1">
              <a:defRPr kumimoji="1" kern="1200">
                <a:solidFill>
                  <a:schemeClr val="tx1"/>
                </a:solidFill>
                <a:latin typeface="굴림" charset="-127"/>
                <a:ea typeface="굴림" charset="-127"/>
                <a:cs typeface="+mn-cs"/>
              </a:defRPr>
            </a:lvl7pPr>
            <a:lvl8pPr marL="3200400" algn="l" defTabSz="914400" rtl="0" eaLnBrk="1" latinLnBrk="1" hangingPunct="1">
              <a:defRPr kumimoji="1" kern="1200">
                <a:solidFill>
                  <a:schemeClr val="tx1"/>
                </a:solidFill>
                <a:latin typeface="굴림" charset="-127"/>
                <a:ea typeface="굴림" charset="-127"/>
                <a:cs typeface="+mn-cs"/>
              </a:defRPr>
            </a:lvl8pPr>
            <a:lvl9pPr marL="3657600" algn="l" defTabSz="914400" rtl="0" eaLnBrk="1" latinLnBrk="1" hangingPunct="1">
              <a:defRPr kumimoji="1" kern="1200">
                <a:solidFill>
                  <a:schemeClr val="tx1"/>
                </a:solidFill>
                <a:latin typeface="굴림" charset="-127"/>
                <a:ea typeface="굴림" charset="-127"/>
                <a:cs typeface="+mn-cs"/>
              </a:defRPr>
            </a:lvl9pPr>
          </a:lstStyle>
          <a:p>
            <a:pPr algn="ctr" fontAlgn="auto">
              <a:spcBef>
                <a:spcPts val="0"/>
              </a:spcBef>
              <a:spcAft>
                <a:spcPts val="0"/>
              </a:spcAft>
              <a:buSzPct val="70000"/>
              <a:defRPr/>
            </a:pPr>
            <a:r>
              <a:rPr lang="en-US" altLang="ko-KR" sz="1200" b="1" u="sng" spc="-50" dirty="0" smtClean="0">
                <a:ln w="11430"/>
                <a:effectLst>
                  <a:outerShdw blurRad="38100" dist="38100" dir="2700000" algn="tl">
                    <a:srgbClr val="000000">
                      <a:alpha val="43137"/>
                    </a:srgbClr>
                  </a:outerShdw>
                </a:effectLst>
                <a:latin typeface="Arial Black" pitchFamily="34" charset="0"/>
                <a:ea typeface="HY헤드라인M" pitchFamily="18" charset="-127"/>
              </a:rPr>
              <a:t>Tag Extraction</a:t>
            </a:r>
            <a:r>
              <a:rPr lang="en-US" altLang="ko-KR" sz="1200" spc="-50" dirty="0" smtClean="0">
                <a:ln w="11430"/>
                <a:latin typeface="Arial Black" pitchFamily="34" charset="0"/>
                <a:ea typeface="HY헤드라인M" pitchFamily="18" charset="-127"/>
              </a:rPr>
              <a:t> based on the</a:t>
            </a:r>
            <a:endParaRPr lang="en-US" altLang="ko-KR" sz="1200" b="1" u="sng" spc="-50" dirty="0" smtClean="0">
              <a:ln w="11430"/>
              <a:effectLst>
                <a:outerShdw blurRad="38100" dist="38100" dir="2700000" algn="tl">
                  <a:srgbClr val="000000">
                    <a:alpha val="43137"/>
                  </a:srgbClr>
                </a:outerShdw>
              </a:effectLst>
              <a:latin typeface="Arial Black" pitchFamily="34" charset="0"/>
              <a:ea typeface="HY헤드라인M" pitchFamily="18" charset="-127"/>
            </a:endParaRPr>
          </a:p>
          <a:p>
            <a:pPr algn="ctr" fontAlgn="auto">
              <a:spcBef>
                <a:spcPts val="0"/>
              </a:spcBef>
              <a:spcAft>
                <a:spcPts val="0"/>
              </a:spcAft>
              <a:buSzPct val="70000"/>
              <a:defRPr/>
            </a:pPr>
            <a:r>
              <a:rPr lang="en-US" altLang="ko-KR" sz="1200" b="1" u="sng" spc="-50" dirty="0" smtClean="0">
                <a:ln w="11430"/>
                <a:effectLst>
                  <a:outerShdw blurRad="38100" dist="38100" dir="2700000" algn="tl">
                    <a:srgbClr val="000000">
                      <a:alpha val="43137"/>
                    </a:srgbClr>
                  </a:outerShdw>
                </a:effectLst>
                <a:latin typeface="Arial Black" pitchFamily="34" charset="0"/>
                <a:ea typeface="HY헤드라인M" pitchFamily="18" charset="-127"/>
              </a:rPr>
              <a:t>Vertical Keyword Index &amp; Horizontal Attribute Index</a:t>
            </a:r>
            <a:endParaRPr lang="ko-KR" altLang="en-US" sz="1200" b="1" u="sng" spc="-50" dirty="0">
              <a:ln w="11430"/>
              <a:effectLst>
                <a:outerShdw blurRad="38100" dist="38100" dir="2700000" algn="tl">
                  <a:srgbClr val="000000">
                    <a:alpha val="43137"/>
                  </a:srgbClr>
                </a:outerShdw>
              </a:effectLst>
              <a:latin typeface="Arial Black" pitchFamily="34" charset="0"/>
              <a:ea typeface="HY헤드라인M" pitchFamily="18" charset="-127"/>
            </a:endParaRPr>
          </a:p>
        </p:txBody>
      </p:sp>
      <p:sp>
        <p:nvSpPr>
          <p:cNvPr id="101" name="직사각형 100"/>
          <p:cNvSpPr/>
          <p:nvPr/>
        </p:nvSpPr>
        <p:spPr bwMode="auto">
          <a:xfrm>
            <a:off x="795338" y="2987675"/>
            <a:ext cx="1381125" cy="306388"/>
          </a:xfrm>
          <a:prstGeom prst="rect">
            <a:avLst/>
          </a:prstGeom>
          <a:solidFill>
            <a:srgbClr val="1F497D">
              <a:lumMod val="75000"/>
            </a:srgbClr>
          </a:solidFill>
          <a:ln w="19050" algn="ctr">
            <a:noFill/>
            <a:round/>
            <a:headEnd/>
            <a:tailEnd/>
          </a:ln>
          <a:effectLst/>
        </p:spPr>
        <p:txBody>
          <a:bodyPr wrap="none" lIns="36000" anchor="ctr"/>
          <a:lstStyle/>
          <a:p>
            <a:pPr algn="ctr" eaLnBrk="1" hangingPunct="1">
              <a:lnSpc>
                <a:spcPct val="100000"/>
              </a:lnSpc>
            </a:pPr>
            <a:r>
              <a:rPr lang="en-US" altLang="ko-KR" sz="1000" b="1">
                <a:solidFill>
                  <a:srgbClr val="FFFFFF"/>
                </a:solidFill>
                <a:effectLst>
                  <a:outerShdw blurRad="38100" dist="38100" dir="2700000" algn="tl">
                    <a:srgbClr val="000000"/>
                  </a:outerShdw>
                </a:effectLst>
                <a:ea typeface="굴림" charset="-127"/>
                <a:cs typeface="Arial" charset="0"/>
              </a:rPr>
              <a:t>Synchronization </a:t>
            </a:r>
          </a:p>
          <a:p>
            <a:pPr algn="ctr" eaLnBrk="1" hangingPunct="1">
              <a:lnSpc>
                <a:spcPct val="100000"/>
              </a:lnSpc>
            </a:pPr>
            <a:r>
              <a:rPr lang="en-US" altLang="ko-KR" sz="1000" b="1">
                <a:solidFill>
                  <a:srgbClr val="FFFFFF"/>
                </a:solidFill>
                <a:effectLst>
                  <a:outerShdw blurRad="38100" dist="38100" dir="2700000" algn="tl">
                    <a:srgbClr val="000000"/>
                  </a:outerShdw>
                </a:effectLst>
                <a:ea typeface="굴림" charset="-127"/>
                <a:cs typeface="Arial" charset="0"/>
              </a:rPr>
              <a:t>Manager</a:t>
            </a:r>
            <a:endParaRPr lang="ko-KR" altLang="en-US" sz="1000" b="1">
              <a:solidFill>
                <a:srgbClr val="FFFFFF"/>
              </a:solidFill>
              <a:effectLst>
                <a:outerShdw blurRad="38100" dist="38100" dir="2700000" algn="tl">
                  <a:srgbClr val="000000"/>
                </a:outerShdw>
              </a:effectLst>
              <a:ea typeface="굴림" charset="-127"/>
              <a:cs typeface="Arial" charset="0"/>
            </a:endParaRPr>
          </a:p>
        </p:txBody>
      </p:sp>
      <p:sp>
        <p:nvSpPr>
          <p:cNvPr id="102" name="한쪽 모서리가 잘린 사각형 101"/>
          <p:cNvSpPr/>
          <p:nvPr/>
        </p:nvSpPr>
        <p:spPr bwMode="auto">
          <a:xfrm flipH="1">
            <a:off x="798513" y="2647950"/>
            <a:ext cx="2833687" cy="322263"/>
          </a:xfrm>
          <a:prstGeom prst="snip1Rect">
            <a:avLst>
              <a:gd name="adj" fmla="val 23211"/>
            </a:avLst>
          </a:prstGeom>
          <a:gradFill rotWithShape="1">
            <a:gsLst>
              <a:gs pos="0">
                <a:srgbClr val="23A3DD">
                  <a:gamma/>
                  <a:shade val="46275"/>
                  <a:invGamma/>
                </a:srgbClr>
              </a:gs>
              <a:gs pos="100000">
                <a:srgbClr val="23A3DD">
                  <a:alpha val="64999"/>
                </a:srgbClr>
              </a:gs>
            </a:gsLst>
            <a:lin ang="5400000" scaled="1"/>
          </a:gradFill>
          <a:ln w="19050" algn="ctr">
            <a:noFill/>
            <a:round/>
            <a:headEnd/>
            <a:tailEnd/>
          </a:ln>
          <a:effectLst/>
        </p:spPr>
        <p:txBody>
          <a:bodyPr wrap="none" anchor="ctr"/>
          <a:lstStyle/>
          <a:p>
            <a:pPr algn="ctr"/>
            <a:r>
              <a:rPr lang="en-US" altLang="ko-KR" sz="1000" b="1">
                <a:ea typeface="굴림" charset="-127"/>
                <a:cs typeface="Arial" charset="0"/>
              </a:rPr>
              <a:t>Distributed Information Agent</a:t>
            </a:r>
            <a:endParaRPr lang="ko-KR" altLang="en-US" sz="1000" b="1">
              <a:ea typeface="굴림" charset="-127"/>
              <a:cs typeface="Arial" charset="0"/>
            </a:endParaRPr>
          </a:p>
        </p:txBody>
      </p:sp>
      <p:sp>
        <p:nvSpPr>
          <p:cNvPr id="103" name="오각형 102"/>
          <p:cNvSpPr>
            <a:spLocks noChangeArrowheads="1"/>
          </p:cNvSpPr>
          <p:nvPr/>
        </p:nvSpPr>
        <p:spPr bwMode="auto">
          <a:xfrm rot="10800000" flipV="1">
            <a:off x="801688" y="3324225"/>
            <a:ext cx="1374775" cy="319088"/>
          </a:xfrm>
          <a:prstGeom prst="homePlate">
            <a:avLst>
              <a:gd name="adj" fmla="val 0"/>
            </a:avLst>
          </a:prstGeom>
          <a:solidFill>
            <a:srgbClr val="1F497D">
              <a:lumMod val="75000"/>
            </a:srgbClr>
          </a:solidFill>
          <a:ln w="9525" algn="ctr">
            <a:noFill/>
            <a:round/>
            <a:headEnd/>
            <a:tailEnd/>
          </a:ln>
        </p:spPr>
        <p:txBody>
          <a:bodyPr lIns="0" rIns="0" anchor="ctr"/>
          <a:lstStyle/>
          <a:p>
            <a:pPr algn="ctr" eaLnBrk="1" hangingPunct="1">
              <a:lnSpc>
                <a:spcPct val="100000"/>
              </a:lnSpc>
            </a:pPr>
            <a:r>
              <a:rPr lang="en-US" altLang="ko-KR" sz="1000" b="1">
                <a:solidFill>
                  <a:srgbClr val="FFFFFF"/>
                </a:solidFill>
                <a:ea typeface="굴림" charset="-127"/>
                <a:cs typeface="Arial" charset="0"/>
              </a:rPr>
              <a:t>Directory Manager</a:t>
            </a:r>
            <a:endParaRPr lang="ko-KR" altLang="en-US" sz="1000" b="1">
              <a:solidFill>
                <a:srgbClr val="FFFFFF"/>
              </a:solidFill>
              <a:ea typeface="굴림" charset="-127"/>
              <a:cs typeface="Arial" charset="0"/>
            </a:endParaRPr>
          </a:p>
        </p:txBody>
      </p:sp>
      <p:sp>
        <p:nvSpPr>
          <p:cNvPr id="104" name="오른쪽 화살표 78"/>
          <p:cNvSpPr>
            <a:spLocks noChangeArrowheads="1"/>
          </p:cNvSpPr>
          <p:nvPr/>
        </p:nvSpPr>
        <p:spPr bwMode="auto">
          <a:xfrm flipH="1">
            <a:off x="784225" y="3987800"/>
            <a:ext cx="2847975" cy="314325"/>
          </a:xfrm>
          <a:prstGeom prst="rightArrow">
            <a:avLst>
              <a:gd name="adj1" fmla="val 87167"/>
              <a:gd name="adj2" fmla="val 0"/>
            </a:avLst>
          </a:prstGeom>
          <a:solidFill>
            <a:srgbClr val="1F497D">
              <a:lumMod val="75000"/>
            </a:srgbClr>
          </a:solidFill>
          <a:ln w="6350">
            <a:solidFill>
              <a:srgbClr val="FFFFFF"/>
            </a:solidFill>
            <a:round/>
            <a:headEnd/>
            <a:tailEnd/>
          </a:ln>
        </p:spPr>
        <p:txBody>
          <a:bodyPr wrap="none" anchor="ctr"/>
          <a:lstStyle/>
          <a:p>
            <a:pPr algn="ctr" eaLnBrk="1" fontAlgn="auto" hangingPunct="1">
              <a:lnSpc>
                <a:spcPct val="100000"/>
              </a:lnSpc>
              <a:spcBef>
                <a:spcPts val="0"/>
              </a:spcBef>
              <a:spcAft>
                <a:spcPts val="0"/>
              </a:spcAft>
              <a:defRPr/>
            </a:pPr>
            <a:r>
              <a:rPr lang="en-US" altLang="ko-KR" sz="1050" b="1" kern="0" dirty="0">
                <a:solidFill>
                  <a:sysClr val="window" lastClr="FFFFFF"/>
                </a:solidFill>
                <a:cs typeface="Arial" charset="0"/>
              </a:rPr>
              <a:t>Contents Repository Manager</a:t>
            </a:r>
          </a:p>
        </p:txBody>
      </p:sp>
      <p:sp>
        <p:nvSpPr>
          <p:cNvPr id="105" name="직사각형 79"/>
          <p:cNvSpPr>
            <a:spLocks noChangeArrowheads="1"/>
          </p:cNvSpPr>
          <p:nvPr/>
        </p:nvSpPr>
        <p:spPr bwMode="auto">
          <a:xfrm>
            <a:off x="806450" y="3668713"/>
            <a:ext cx="2824163" cy="319087"/>
          </a:xfrm>
          <a:prstGeom prst="rect">
            <a:avLst/>
          </a:prstGeom>
          <a:solidFill>
            <a:srgbClr val="1F497D">
              <a:lumMod val="75000"/>
            </a:srgbClr>
          </a:solidFill>
          <a:ln w="19050" algn="ctr">
            <a:noFill/>
            <a:round/>
            <a:headEnd/>
            <a:tailEnd/>
          </a:ln>
        </p:spPr>
        <p:txBody>
          <a:bodyPr wrap="none" lIns="36000" anchor="ctr"/>
          <a:lstStyle/>
          <a:p>
            <a:pPr algn="ctr" eaLnBrk="1" hangingPunct="1">
              <a:lnSpc>
                <a:spcPct val="100000"/>
              </a:lnSpc>
            </a:pPr>
            <a:r>
              <a:rPr lang="en-US" altLang="ko-KR" sz="1000" b="1">
                <a:solidFill>
                  <a:srgbClr val="FFFFFF"/>
                </a:solidFill>
                <a:ea typeface="굴림" charset="-127"/>
                <a:cs typeface="Arial" charset="0"/>
              </a:rPr>
              <a:t>Preference / Policy Manager</a:t>
            </a:r>
            <a:endParaRPr lang="ko-KR" altLang="en-US" sz="1000" b="1">
              <a:solidFill>
                <a:srgbClr val="FFFFFF"/>
              </a:solidFill>
              <a:ea typeface="굴림" charset="-127"/>
              <a:cs typeface="Arial" charset="0"/>
            </a:endParaRPr>
          </a:p>
        </p:txBody>
      </p:sp>
      <p:sp>
        <p:nvSpPr>
          <p:cNvPr id="106" name="오각형 105"/>
          <p:cNvSpPr>
            <a:spLocks noChangeArrowheads="1"/>
          </p:cNvSpPr>
          <p:nvPr/>
        </p:nvSpPr>
        <p:spPr bwMode="auto">
          <a:xfrm rot="10800000" flipV="1">
            <a:off x="2205038" y="3324225"/>
            <a:ext cx="1416050" cy="319088"/>
          </a:xfrm>
          <a:prstGeom prst="homePlate">
            <a:avLst>
              <a:gd name="adj" fmla="val 0"/>
            </a:avLst>
          </a:prstGeom>
          <a:solidFill>
            <a:srgbClr val="1F497D">
              <a:lumMod val="75000"/>
            </a:srgbClr>
          </a:solidFill>
          <a:ln w="9525" algn="ctr">
            <a:noFill/>
            <a:round/>
            <a:headEnd/>
            <a:tailEnd/>
          </a:ln>
        </p:spPr>
        <p:txBody>
          <a:bodyPr lIns="0" rIns="0" anchor="ctr"/>
          <a:lstStyle/>
          <a:p>
            <a:pPr algn="ctr" eaLnBrk="1" hangingPunct="1">
              <a:lnSpc>
                <a:spcPct val="100000"/>
              </a:lnSpc>
            </a:pPr>
            <a:r>
              <a:rPr lang="en-US" altLang="ko-KR" sz="1000" b="1">
                <a:solidFill>
                  <a:srgbClr val="FFC000"/>
                </a:solidFill>
                <a:ea typeface="굴림" charset="-127"/>
                <a:cs typeface="Arial" charset="0"/>
              </a:rPr>
              <a:t> Contents </a:t>
            </a:r>
          </a:p>
          <a:p>
            <a:pPr algn="ctr" eaLnBrk="1" hangingPunct="1">
              <a:lnSpc>
                <a:spcPct val="100000"/>
              </a:lnSpc>
            </a:pPr>
            <a:r>
              <a:rPr lang="en-US" altLang="ko-KR" sz="1000" b="1">
                <a:solidFill>
                  <a:srgbClr val="FFC000"/>
                </a:solidFill>
                <a:ea typeface="굴림" charset="-127"/>
                <a:cs typeface="Arial" charset="0"/>
              </a:rPr>
              <a:t>Categorizer</a:t>
            </a:r>
            <a:endParaRPr lang="ko-KR" altLang="en-US" sz="1000" b="1">
              <a:solidFill>
                <a:srgbClr val="FFC000"/>
              </a:solidFill>
              <a:ea typeface="굴림" charset="-127"/>
              <a:cs typeface="Arial" charset="0"/>
            </a:endParaRPr>
          </a:p>
        </p:txBody>
      </p:sp>
      <p:sp>
        <p:nvSpPr>
          <p:cNvPr id="107" name="직사각형 81"/>
          <p:cNvSpPr>
            <a:spLocks noChangeArrowheads="1"/>
          </p:cNvSpPr>
          <p:nvPr/>
        </p:nvSpPr>
        <p:spPr bwMode="auto">
          <a:xfrm>
            <a:off x="2208213" y="2990850"/>
            <a:ext cx="1414462" cy="303213"/>
          </a:xfrm>
          <a:prstGeom prst="rect">
            <a:avLst/>
          </a:prstGeom>
          <a:solidFill>
            <a:srgbClr val="1F497D">
              <a:lumMod val="75000"/>
            </a:srgbClr>
          </a:solidFill>
          <a:ln w="19050" algn="ctr">
            <a:noFill/>
            <a:round/>
            <a:headEnd/>
            <a:tailEnd/>
          </a:ln>
        </p:spPr>
        <p:txBody>
          <a:bodyPr wrap="none" lIns="36000" anchor="ctr"/>
          <a:lstStyle/>
          <a:p>
            <a:pPr algn="ctr" eaLnBrk="1" hangingPunct="1">
              <a:lnSpc>
                <a:spcPct val="100000"/>
              </a:lnSpc>
            </a:pPr>
            <a:r>
              <a:rPr lang="en-US" altLang="ko-KR" sz="1000" b="1">
                <a:solidFill>
                  <a:srgbClr val="FFFFFF"/>
                </a:solidFill>
                <a:ea typeface="굴림" charset="-127"/>
                <a:cs typeface="Arial" charset="0"/>
              </a:rPr>
              <a:t>Contents Community </a:t>
            </a:r>
          </a:p>
          <a:p>
            <a:pPr algn="ctr" eaLnBrk="1" hangingPunct="1">
              <a:lnSpc>
                <a:spcPct val="100000"/>
              </a:lnSpc>
            </a:pPr>
            <a:r>
              <a:rPr lang="en-US" altLang="ko-KR" sz="1000" b="1">
                <a:solidFill>
                  <a:srgbClr val="FFFFFF"/>
                </a:solidFill>
                <a:ea typeface="굴림" charset="-127"/>
                <a:cs typeface="Arial" charset="0"/>
              </a:rPr>
              <a:t>Manager</a:t>
            </a:r>
            <a:endParaRPr lang="ko-KR" altLang="en-US" sz="1000" b="1">
              <a:solidFill>
                <a:srgbClr val="FFFFFF"/>
              </a:solidFill>
              <a:ea typeface="굴림" charset="-127"/>
              <a:cs typeface="Arial" charset="0"/>
            </a:endParaRPr>
          </a:p>
        </p:txBody>
      </p:sp>
      <p:grpSp>
        <p:nvGrpSpPr>
          <p:cNvPr id="9231" name="그룹 107"/>
          <p:cNvGrpSpPr>
            <a:grpSpLocks/>
          </p:cNvGrpSpPr>
          <p:nvPr/>
        </p:nvGrpSpPr>
        <p:grpSpPr bwMode="auto">
          <a:xfrm>
            <a:off x="935038" y="4343400"/>
            <a:ext cx="2667000" cy="582613"/>
            <a:chOff x="1150262" y="3905679"/>
            <a:chExt cx="2426064" cy="769482"/>
          </a:xfrm>
        </p:grpSpPr>
        <p:grpSp>
          <p:nvGrpSpPr>
            <p:cNvPr id="9254" name="그룹 85"/>
            <p:cNvGrpSpPr>
              <a:grpSpLocks/>
            </p:cNvGrpSpPr>
            <p:nvPr/>
          </p:nvGrpSpPr>
          <p:grpSpPr bwMode="auto">
            <a:xfrm>
              <a:off x="1150262" y="3905679"/>
              <a:ext cx="1077912" cy="750887"/>
              <a:chOff x="5486400" y="5947873"/>
              <a:chExt cx="1076771" cy="588384"/>
            </a:xfrm>
          </p:grpSpPr>
          <p:sp>
            <p:nvSpPr>
              <p:cNvPr id="115" name="순서도: 자기 디스크 86"/>
              <p:cNvSpPr>
                <a:spLocks noChangeArrowheads="1"/>
              </p:cNvSpPr>
              <p:nvPr/>
            </p:nvSpPr>
            <p:spPr bwMode="auto">
              <a:xfrm>
                <a:off x="5486400" y="5998804"/>
                <a:ext cx="1076148" cy="537236"/>
              </a:xfrm>
              <a:prstGeom prst="flowChartMagneticDisk">
                <a:avLst/>
              </a:prstGeom>
              <a:gradFill rotWithShape="1">
                <a:gsLst>
                  <a:gs pos="0">
                    <a:srgbClr val="A5C0E9"/>
                  </a:gs>
                  <a:gs pos="100000">
                    <a:srgbClr val="3371CD"/>
                  </a:gs>
                </a:gsLst>
                <a:lin ang="2700000" scaled="1"/>
              </a:gradFill>
              <a:ln w="9525">
                <a:noFill/>
                <a:round/>
                <a:headEnd/>
                <a:tailEnd/>
              </a:ln>
            </p:spPr>
            <p:txBody>
              <a:bodyPr wrap="none" anchor="ctr"/>
              <a:lstStyle/>
              <a:p>
                <a:pPr marL="533400" indent="-533400" eaLnBrk="1" hangingPunct="1">
                  <a:lnSpc>
                    <a:spcPct val="100000"/>
                  </a:lnSpc>
                  <a:buClr>
                    <a:srgbClr val="000000"/>
                  </a:buClr>
                  <a:buSzPct val="85000"/>
                  <a:buFont typeface="Wingdings" pitchFamily="2" charset="2"/>
                  <a:buNone/>
                </a:pPr>
                <a:endParaRPr lang="ko-KR" altLang="en-US" sz="1800">
                  <a:solidFill>
                    <a:srgbClr val="000000"/>
                  </a:solidFill>
                  <a:ea typeface="굴림" charset="-127"/>
                </a:endParaRPr>
              </a:p>
            </p:txBody>
          </p:sp>
          <p:sp>
            <p:nvSpPr>
              <p:cNvPr id="116" name="Oval 14"/>
              <p:cNvSpPr>
                <a:spLocks noChangeArrowheads="1"/>
              </p:cNvSpPr>
              <p:nvPr/>
            </p:nvSpPr>
            <p:spPr bwMode="gray">
              <a:xfrm>
                <a:off x="5486400" y="5947873"/>
                <a:ext cx="1076148" cy="221796"/>
              </a:xfrm>
              <a:prstGeom prst="ellipse">
                <a:avLst/>
              </a:prstGeom>
              <a:gradFill rotWithShape="1">
                <a:gsLst>
                  <a:gs pos="0">
                    <a:srgbClr val="204882"/>
                  </a:gs>
                  <a:gs pos="100000">
                    <a:srgbClr val="3371CD"/>
                  </a:gs>
                </a:gsLst>
                <a:lin ang="2700000" scaled="1"/>
              </a:gradFill>
              <a:ln w="9525">
                <a:noFill/>
                <a:round/>
                <a:headEnd/>
                <a:tailEnd/>
              </a:ln>
            </p:spPr>
            <p:txBody>
              <a:bodyPr wrap="none" anchor="ctr"/>
              <a:lstStyle/>
              <a:p>
                <a:pPr eaLnBrk="1" hangingPunct="1">
                  <a:lnSpc>
                    <a:spcPct val="100000"/>
                  </a:lnSpc>
                </a:pPr>
                <a:endParaRPr lang="ko-KR" altLang="en-US" sz="1800">
                  <a:solidFill>
                    <a:srgbClr val="000000"/>
                  </a:solidFill>
                  <a:ea typeface="굴림" charset="-127"/>
                </a:endParaRPr>
              </a:p>
            </p:txBody>
          </p:sp>
        </p:grpSp>
        <p:sp>
          <p:nvSpPr>
            <p:cNvPr id="110" name="TextBox 109"/>
            <p:cNvSpPr txBox="1"/>
            <p:nvPr/>
          </p:nvSpPr>
          <p:spPr>
            <a:xfrm>
              <a:off x="1356766" y="4123734"/>
              <a:ext cx="694606" cy="461269"/>
            </a:xfrm>
            <a:prstGeom prst="rect">
              <a:avLst/>
            </a:prstGeom>
            <a:noFill/>
          </p:spPr>
          <p:txBody>
            <a:bodyPr wrap="none">
              <a:spAutoFit/>
            </a:bodyPr>
            <a:lstStyle/>
            <a:p>
              <a:pPr algn="ctr" eaLnBrk="1" fontAlgn="auto" hangingPunct="1">
                <a:lnSpc>
                  <a:spcPct val="100000"/>
                </a:lnSpc>
                <a:spcBef>
                  <a:spcPts val="0"/>
                </a:spcBef>
                <a:spcAft>
                  <a:spcPts val="0"/>
                </a:spcAft>
                <a:defRPr/>
              </a:pPr>
              <a:r>
                <a:rPr lang="en-US" altLang="ko-KR" sz="1200" b="1" kern="0" dirty="0">
                  <a:solidFill>
                    <a:sysClr val="window" lastClr="FFFFFF"/>
                  </a:solidFill>
                  <a:effectLst>
                    <a:outerShdw blurRad="38100" dist="38100" dir="2700000" algn="tl">
                      <a:srgbClr val="000000">
                        <a:alpha val="43137"/>
                      </a:srgbClr>
                    </a:outerShdw>
                  </a:effectLst>
                  <a:latin typeface="맑은 고딕" pitchFamily="50" charset="-127"/>
                  <a:ea typeface="맑은 고딕" pitchFamily="50" charset="-127"/>
                </a:rPr>
                <a:t>Media </a:t>
              </a:r>
            </a:p>
            <a:p>
              <a:pPr algn="ctr" eaLnBrk="1" fontAlgn="auto" hangingPunct="1">
                <a:lnSpc>
                  <a:spcPct val="100000"/>
                </a:lnSpc>
                <a:spcBef>
                  <a:spcPts val="0"/>
                </a:spcBef>
                <a:spcAft>
                  <a:spcPts val="0"/>
                </a:spcAft>
                <a:defRPr/>
              </a:pPr>
              <a:r>
                <a:rPr lang="en-US" altLang="ko-KR" sz="1200" b="1" kern="0" dirty="0">
                  <a:solidFill>
                    <a:sysClr val="window" lastClr="FFFFFF"/>
                  </a:solidFill>
                  <a:effectLst>
                    <a:outerShdw blurRad="38100" dist="38100" dir="2700000" algn="tl">
                      <a:srgbClr val="000000">
                        <a:alpha val="43137"/>
                      </a:srgbClr>
                    </a:outerShdw>
                  </a:effectLst>
                  <a:latin typeface="맑은 고딕" pitchFamily="50" charset="-127"/>
                  <a:ea typeface="맑은 고딕" pitchFamily="50" charset="-127"/>
                </a:rPr>
                <a:t>Index</a:t>
              </a:r>
              <a:endParaRPr lang="ko-KR" altLang="en-US" sz="1200" b="1" kern="0" dirty="0">
                <a:solidFill>
                  <a:sysClr val="window" lastClr="FFFFFF"/>
                </a:solidFill>
                <a:effectLst>
                  <a:outerShdw blurRad="38100" dist="38100" dir="2700000" algn="tl">
                    <a:srgbClr val="000000">
                      <a:alpha val="43137"/>
                    </a:srgbClr>
                  </a:outerShdw>
                </a:effectLst>
                <a:latin typeface="맑은 고딕" pitchFamily="50" charset="-127"/>
                <a:ea typeface="맑은 고딕" pitchFamily="50" charset="-127"/>
              </a:endParaRPr>
            </a:p>
          </p:txBody>
        </p:sp>
        <p:grpSp>
          <p:nvGrpSpPr>
            <p:cNvPr id="9256" name="그룹 85"/>
            <p:cNvGrpSpPr>
              <a:grpSpLocks/>
            </p:cNvGrpSpPr>
            <p:nvPr/>
          </p:nvGrpSpPr>
          <p:grpSpPr bwMode="auto">
            <a:xfrm>
              <a:off x="2498414" y="3924274"/>
              <a:ext cx="1077912" cy="750887"/>
              <a:chOff x="5486400" y="5947873"/>
              <a:chExt cx="1076771" cy="588384"/>
            </a:xfrm>
          </p:grpSpPr>
          <p:sp>
            <p:nvSpPr>
              <p:cNvPr id="113" name="순서도: 자기 디스크 86"/>
              <p:cNvSpPr>
                <a:spLocks noChangeArrowheads="1"/>
              </p:cNvSpPr>
              <p:nvPr/>
            </p:nvSpPr>
            <p:spPr bwMode="auto">
              <a:xfrm>
                <a:off x="5487023" y="5999020"/>
                <a:ext cx="1076148" cy="537237"/>
              </a:xfrm>
              <a:prstGeom prst="flowChartMagneticDisk">
                <a:avLst/>
              </a:prstGeom>
              <a:gradFill rotWithShape="1">
                <a:gsLst>
                  <a:gs pos="0">
                    <a:srgbClr val="A5C0E9"/>
                  </a:gs>
                  <a:gs pos="100000">
                    <a:srgbClr val="3371CD"/>
                  </a:gs>
                </a:gsLst>
                <a:lin ang="2700000" scaled="1"/>
              </a:gradFill>
              <a:ln w="9525">
                <a:noFill/>
                <a:round/>
                <a:headEnd/>
                <a:tailEnd/>
              </a:ln>
            </p:spPr>
            <p:txBody>
              <a:bodyPr wrap="none" anchor="ctr"/>
              <a:lstStyle/>
              <a:p>
                <a:pPr marL="533400" indent="-533400" eaLnBrk="1" hangingPunct="1">
                  <a:lnSpc>
                    <a:spcPct val="100000"/>
                  </a:lnSpc>
                  <a:buClr>
                    <a:srgbClr val="000000"/>
                  </a:buClr>
                  <a:buSzPct val="85000"/>
                  <a:buFont typeface="Wingdings" pitchFamily="2" charset="2"/>
                  <a:buNone/>
                </a:pPr>
                <a:endParaRPr lang="ko-KR" altLang="en-US" sz="1800">
                  <a:solidFill>
                    <a:srgbClr val="000000"/>
                  </a:solidFill>
                  <a:ea typeface="굴림" charset="-127"/>
                </a:endParaRPr>
              </a:p>
            </p:txBody>
          </p:sp>
          <p:sp>
            <p:nvSpPr>
              <p:cNvPr id="114" name="Oval 14"/>
              <p:cNvSpPr>
                <a:spLocks noChangeArrowheads="1"/>
              </p:cNvSpPr>
              <p:nvPr/>
            </p:nvSpPr>
            <p:spPr bwMode="gray">
              <a:xfrm>
                <a:off x="5487023" y="5948089"/>
                <a:ext cx="1076148" cy="221795"/>
              </a:xfrm>
              <a:prstGeom prst="ellipse">
                <a:avLst/>
              </a:prstGeom>
              <a:gradFill rotWithShape="1">
                <a:gsLst>
                  <a:gs pos="0">
                    <a:srgbClr val="204882"/>
                  </a:gs>
                  <a:gs pos="100000">
                    <a:srgbClr val="3371CD"/>
                  </a:gs>
                </a:gsLst>
                <a:lin ang="2700000" scaled="1"/>
              </a:gradFill>
              <a:ln w="9525">
                <a:noFill/>
                <a:round/>
                <a:headEnd/>
                <a:tailEnd/>
              </a:ln>
            </p:spPr>
            <p:txBody>
              <a:bodyPr wrap="none" anchor="ctr"/>
              <a:lstStyle/>
              <a:p>
                <a:pPr eaLnBrk="1" hangingPunct="1">
                  <a:lnSpc>
                    <a:spcPct val="100000"/>
                  </a:lnSpc>
                </a:pPr>
                <a:endParaRPr lang="ko-KR" altLang="en-US" sz="1800">
                  <a:solidFill>
                    <a:srgbClr val="000000"/>
                  </a:solidFill>
                  <a:ea typeface="굴림" charset="-127"/>
                </a:endParaRPr>
              </a:p>
            </p:txBody>
          </p:sp>
        </p:grpSp>
        <p:sp>
          <p:nvSpPr>
            <p:cNvPr id="112" name="TextBox 111"/>
            <p:cNvSpPr txBox="1"/>
            <p:nvPr/>
          </p:nvSpPr>
          <p:spPr>
            <a:xfrm>
              <a:off x="2634782" y="4142604"/>
              <a:ext cx="836125" cy="461269"/>
            </a:xfrm>
            <a:prstGeom prst="rect">
              <a:avLst/>
            </a:prstGeom>
            <a:noFill/>
          </p:spPr>
          <p:txBody>
            <a:bodyPr wrap="none">
              <a:spAutoFit/>
            </a:bodyPr>
            <a:lstStyle/>
            <a:p>
              <a:pPr algn="ctr" eaLnBrk="1" fontAlgn="auto" hangingPunct="1">
                <a:lnSpc>
                  <a:spcPct val="100000"/>
                </a:lnSpc>
                <a:spcBef>
                  <a:spcPts val="0"/>
                </a:spcBef>
                <a:spcAft>
                  <a:spcPts val="0"/>
                </a:spcAft>
                <a:defRPr/>
              </a:pPr>
              <a:r>
                <a:rPr lang="en-US" altLang="ko-KR" sz="1200" b="1" kern="0" dirty="0">
                  <a:solidFill>
                    <a:sysClr val="window" lastClr="FFFFFF"/>
                  </a:solidFill>
                  <a:effectLst>
                    <a:outerShdw blurRad="38100" dist="38100" dir="2700000" algn="tl">
                      <a:srgbClr val="000000">
                        <a:alpha val="43137"/>
                      </a:srgbClr>
                    </a:outerShdw>
                  </a:effectLst>
                  <a:latin typeface="맑은 고딕" pitchFamily="50" charset="-127"/>
                  <a:ea typeface="맑은 고딕" pitchFamily="50" charset="-127"/>
                </a:rPr>
                <a:t>User </a:t>
              </a:r>
            </a:p>
            <a:p>
              <a:pPr algn="ctr" eaLnBrk="1" fontAlgn="auto" hangingPunct="1">
                <a:lnSpc>
                  <a:spcPct val="100000"/>
                </a:lnSpc>
                <a:spcBef>
                  <a:spcPts val="0"/>
                </a:spcBef>
                <a:spcAft>
                  <a:spcPts val="0"/>
                </a:spcAft>
                <a:defRPr/>
              </a:pPr>
              <a:r>
                <a:rPr lang="en-US" altLang="ko-KR" sz="1200" b="1" kern="0" dirty="0">
                  <a:solidFill>
                    <a:sysClr val="window" lastClr="FFFFFF"/>
                  </a:solidFill>
                  <a:effectLst>
                    <a:outerShdw blurRad="38100" dist="38100" dir="2700000" algn="tl">
                      <a:srgbClr val="000000">
                        <a:alpha val="43137"/>
                      </a:srgbClr>
                    </a:outerShdw>
                  </a:effectLst>
                  <a:latin typeface="맑은 고딕" pitchFamily="50" charset="-127"/>
                  <a:ea typeface="맑은 고딕" pitchFamily="50" charset="-127"/>
                </a:rPr>
                <a:t>Contents</a:t>
              </a:r>
              <a:endParaRPr lang="ko-KR" altLang="en-US" sz="1200" b="1" kern="0" dirty="0">
                <a:solidFill>
                  <a:sysClr val="window" lastClr="FFFFFF"/>
                </a:solidFill>
                <a:effectLst>
                  <a:outerShdw blurRad="38100" dist="38100" dir="2700000" algn="tl">
                    <a:srgbClr val="000000">
                      <a:alpha val="43137"/>
                    </a:srgbClr>
                  </a:outerShdw>
                </a:effectLst>
                <a:latin typeface="맑은 고딕" pitchFamily="50" charset="-127"/>
                <a:ea typeface="맑은 고딕" pitchFamily="50" charset="-127"/>
              </a:endParaRPr>
            </a:p>
          </p:txBody>
        </p:sp>
      </p:grpSp>
      <p:sp>
        <p:nvSpPr>
          <p:cNvPr id="117" name="직사각형 3"/>
          <p:cNvSpPr>
            <a:spLocks noChangeArrowheads="1"/>
          </p:cNvSpPr>
          <p:nvPr/>
        </p:nvSpPr>
        <p:spPr bwMode="auto">
          <a:xfrm>
            <a:off x="784225" y="1804988"/>
            <a:ext cx="2836863" cy="781050"/>
          </a:xfrm>
          <a:prstGeom prst="rect">
            <a:avLst/>
          </a:prstGeom>
          <a:solidFill>
            <a:srgbClr val="92D050">
              <a:alpha val="30196"/>
            </a:srgbClr>
          </a:solidFill>
          <a:ln w="9525" algn="ctr">
            <a:noFill/>
            <a:round/>
            <a:headEnd/>
            <a:tailEnd/>
          </a:ln>
        </p:spPr>
        <p:txBody>
          <a:bodyPr/>
          <a:lstStyle/>
          <a:p>
            <a:pPr eaLnBrk="1" hangingPunct="1">
              <a:lnSpc>
                <a:spcPct val="100000"/>
              </a:lnSpc>
            </a:pPr>
            <a:endParaRPr lang="ko-KR" altLang="en-US" sz="1000" b="1">
              <a:solidFill>
                <a:srgbClr val="000000"/>
              </a:solidFill>
              <a:ea typeface="굴림" charset="-127"/>
            </a:endParaRPr>
          </a:p>
        </p:txBody>
      </p:sp>
      <p:sp>
        <p:nvSpPr>
          <p:cNvPr id="118" name="타원 5"/>
          <p:cNvSpPr>
            <a:spLocks noChangeArrowheads="1"/>
          </p:cNvSpPr>
          <p:nvPr/>
        </p:nvSpPr>
        <p:spPr bwMode="auto">
          <a:xfrm>
            <a:off x="917575" y="2047875"/>
            <a:ext cx="800100" cy="471488"/>
          </a:xfrm>
          <a:prstGeom prst="ellipse">
            <a:avLst/>
          </a:prstGeom>
          <a:solidFill>
            <a:srgbClr val="92D050"/>
          </a:solidFill>
          <a:ln w="9525" algn="ctr">
            <a:noFill/>
            <a:round/>
            <a:headEnd/>
            <a:tailEnd/>
          </a:ln>
        </p:spPr>
        <p:txBody>
          <a:bodyPr/>
          <a:lstStyle/>
          <a:p>
            <a:pPr eaLnBrk="1" hangingPunct="1">
              <a:lnSpc>
                <a:spcPct val="100000"/>
              </a:lnSpc>
            </a:pPr>
            <a:endParaRPr lang="ko-KR" altLang="en-US" sz="1000" b="1">
              <a:solidFill>
                <a:srgbClr val="000000"/>
              </a:solidFill>
              <a:ea typeface="굴림" charset="-127"/>
            </a:endParaRPr>
          </a:p>
        </p:txBody>
      </p:sp>
      <p:sp>
        <p:nvSpPr>
          <p:cNvPr id="119" name="타원 6"/>
          <p:cNvSpPr>
            <a:spLocks noChangeArrowheads="1"/>
          </p:cNvSpPr>
          <p:nvPr/>
        </p:nvSpPr>
        <p:spPr bwMode="auto">
          <a:xfrm>
            <a:off x="1798638" y="2047875"/>
            <a:ext cx="798512" cy="471488"/>
          </a:xfrm>
          <a:prstGeom prst="ellipse">
            <a:avLst/>
          </a:prstGeom>
          <a:solidFill>
            <a:srgbClr val="92D050">
              <a:alpha val="85097"/>
            </a:srgbClr>
          </a:solidFill>
          <a:ln w="9525" algn="ctr">
            <a:noFill/>
            <a:round/>
            <a:headEnd/>
            <a:tailEnd/>
          </a:ln>
        </p:spPr>
        <p:txBody>
          <a:bodyPr/>
          <a:lstStyle/>
          <a:p>
            <a:pPr eaLnBrk="1" hangingPunct="1">
              <a:lnSpc>
                <a:spcPct val="100000"/>
              </a:lnSpc>
            </a:pPr>
            <a:endParaRPr lang="ko-KR" altLang="en-US" sz="1000" b="1">
              <a:solidFill>
                <a:srgbClr val="000000"/>
              </a:solidFill>
              <a:ea typeface="굴림" charset="-127"/>
            </a:endParaRPr>
          </a:p>
        </p:txBody>
      </p:sp>
      <p:sp>
        <p:nvSpPr>
          <p:cNvPr id="120" name="타원 7"/>
          <p:cNvSpPr>
            <a:spLocks noChangeArrowheads="1"/>
          </p:cNvSpPr>
          <p:nvPr/>
        </p:nvSpPr>
        <p:spPr bwMode="auto">
          <a:xfrm>
            <a:off x="2659063" y="2047875"/>
            <a:ext cx="798512" cy="471488"/>
          </a:xfrm>
          <a:prstGeom prst="ellipse">
            <a:avLst/>
          </a:prstGeom>
          <a:solidFill>
            <a:srgbClr val="92D050">
              <a:alpha val="70195"/>
            </a:srgbClr>
          </a:solidFill>
          <a:ln w="9525" algn="ctr">
            <a:noFill/>
            <a:round/>
            <a:headEnd/>
            <a:tailEnd/>
          </a:ln>
        </p:spPr>
        <p:txBody>
          <a:bodyPr/>
          <a:lstStyle/>
          <a:p>
            <a:pPr eaLnBrk="1" hangingPunct="1">
              <a:lnSpc>
                <a:spcPct val="100000"/>
              </a:lnSpc>
            </a:pPr>
            <a:endParaRPr lang="ko-KR" altLang="en-US" sz="1000" b="1">
              <a:solidFill>
                <a:srgbClr val="000000"/>
              </a:solidFill>
              <a:ea typeface="굴림" charset="-127"/>
            </a:endParaRPr>
          </a:p>
        </p:txBody>
      </p:sp>
      <p:sp>
        <p:nvSpPr>
          <p:cNvPr id="121" name="TextBox 120"/>
          <p:cNvSpPr txBox="1"/>
          <p:nvPr/>
        </p:nvSpPr>
        <p:spPr>
          <a:xfrm>
            <a:off x="1841500" y="2073275"/>
            <a:ext cx="733425" cy="400050"/>
          </a:xfrm>
          <a:prstGeom prst="rect">
            <a:avLst/>
          </a:prstGeom>
          <a:noFill/>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gn="ctr" eaLnBrk="1" hangingPunct="1">
              <a:lnSpc>
                <a:spcPct val="100000"/>
              </a:lnSpc>
            </a:pPr>
            <a:r>
              <a:rPr lang="en-US" altLang="ko-KR" sz="1000" b="1">
                <a:solidFill>
                  <a:srgbClr val="7030A0"/>
                </a:solidFill>
                <a:ea typeface="굴림" charset="-127"/>
              </a:rPr>
              <a:t>Contents</a:t>
            </a:r>
          </a:p>
          <a:p>
            <a:pPr algn="ctr" eaLnBrk="1" hangingPunct="1">
              <a:lnSpc>
                <a:spcPct val="100000"/>
              </a:lnSpc>
            </a:pPr>
            <a:r>
              <a:rPr lang="en-US" altLang="ko-KR" sz="1000" b="1">
                <a:solidFill>
                  <a:srgbClr val="7030A0"/>
                </a:solidFill>
                <a:ea typeface="굴림" charset="-127"/>
              </a:rPr>
              <a:t>Sharing</a:t>
            </a:r>
            <a:endParaRPr lang="ko-KR" altLang="en-US" sz="1000" b="1">
              <a:solidFill>
                <a:srgbClr val="7030A0"/>
              </a:solidFill>
              <a:ea typeface="굴림" charset="-127"/>
            </a:endParaRPr>
          </a:p>
        </p:txBody>
      </p:sp>
      <p:sp>
        <p:nvSpPr>
          <p:cNvPr id="122" name="TextBox 121"/>
          <p:cNvSpPr txBox="1"/>
          <p:nvPr/>
        </p:nvSpPr>
        <p:spPr>
          <a:xfrm>
            <a:off x="2647950" y="2071688"/>
            <a:ext cx="876300" cy="400050"/>
          </a:xfrm>
          <a:prstGeom prst="rect">
            <a:avLst/>
          </a:prstGeom>
          <a:noFill/>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gn="ctr" eaLnBrk="1" hangingPunct="1">
              <a:lnSpc>
                <a:spcPct val="100000"/>
              </a:lnSpc>
            </a:pPr>
            <a:r>
              <a:rPr lang="en-US" altLang="ko-KR" sz="1000" b="1">
                <a:solidFill>
                  <a:srgbClr val="7030A0"/>
                </a:solidFill>
                <a:ea typeface="굴림" charset="-127"/>
              </a:rPr>
              <a:t>Contents</a:t>
            </a:r>
          </a:p>
          <a:p>
            <a:pPr algn="ctr" eaLnBrk="1" hangingPunct="1">
              <a:lnSpc>
                <a:spcPct val="100000"/>
              </a:lnSpc>
            </a:pPr>
            <a:r>
              <a:rPr lang="en-US" altLang="ko-KR" sz="1000" b="1">
                <a:solidFill>
                  <a:srgbClr val="7030A0"/>
                </a:solidFill>
                <a:ea typeface="굴림" charset="-127"/>
              </a:rPr>
              <a:t>Registering</a:t>
            </a:r>
            <a:endParaRPr lang="ko-KR" altLang="en-US" sz="1000" b="1">
              <a:solidFill>
                <a:srgbClr val="7030A0"/>
              </a:solidFill>
              <a:ea typeface="굴림" charset="-127"/>
            </a:endParaRPr>
          </a:p>
        </p:txBody>
      </p:sp>
      <p:sp>
        <p:nvSpPr>
          <p:cNvPr id="123" name="TextBox 10"/>
          <p:cNvSpPr txBox="1">
            <a:spLocks noChangeArrowheads="1"/>
          </p:cNvSpPr>
          <p:nvPr/>
        </p:nvSpPr>
        <p:spPr bwMode="auto">
          <a:xfrm>
            <a:off x="798513" y="1790700"/>
            <a:ext cx="2444750" cy="246063"/>
          </a:xfrm>
          <a:prstGeom prst="rect">
            <a:avLst/>
          </a:prstGeom>
          <a:noFill/>
          <a:ln w="9525">
            <a:noFill/>
            <a:miter lim="800000"/>
            <a:headEnd/>
            <a:tailEnd/>
          </a:ln>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eaLnBrk="1" hangingPunct="1">
              <a:lnSpc>
                <a:spcPct val="100000"/>
              </a:lnSpc>
            </a:pPr>
            <a:r>
              <a:rPr lang="en-US" altLang="ko-KR" sz="1000" b="1">
                <a:solidFill>
                  <a:srgbClr val="000000"/>
                </a:solidFill>
                <a:ea typeface="굴림" charset="-127"/>
              </a:rPr>
              <a:t>Distributed Contents Sharing Service</a:t>
            </a:r>
            <a:endParaRPr lang="ko-KR" altLang="en-US" sz="1000" b="1">
              <a:solidFill>
                <a:srgbClr val="000000"/>
              </a:solidFill>
              <a:ea typeface="굴림" charset="-127"/>
            </a:endParaRPr>
          </a:p>
        </p:txBody>
      </p:sp>
      <p:sp>
        <p:nvSpPr>
          <p:cNvPr id="124" name="TextBox 123"/>
          <p:cNvSpPr txBox="1"/>
          <p:nvPr/>
        </p:nvSpPr>
        <p:spPr>
          <a:xfrm>
            <a:off x="915988" y="2092325"/>
            <a:ext cx="781050" cy="400050"/>
          </a:xfrm>
          <a:prstGeom prst="rect">
            <a:avLst/>
          </a:prstGeom>
          <a:noFill/>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gn="ctr" eaLnBrk="1" hangingPunct="1">
              <a:lnSpc>
                <a:spcPct val="100000"/>
              </a:lnSpc>
            </a:pPr>
            <a:r>
              <a:rPr lang="en-US" altLang="ko-KR" sz="1000" b="1">
                <a:solidFill>
                  <a:srgbClr val="7030A0"/>
                </a:solidFill>
                <a:ea typeface="굴림" charset="-127"/>
              </a:rPr>
              <a:t>Contents</a:t>
            </a:r>
          </a:p>
          <a:p>
            <a:pPr algn="ctr" eaLnBrk="1" hangingPunct="1">
              <a:lnSpc>
                <a:spcPct val="100000"/>
              </a:lnSpc>
            </a:pPr>
            <a:r>
              <a:rPr lang="en-US" altLang="ko-KR" sz="1000" b="1">
                <a:solidFill>
                  <a:srgbClr val="7030A0"/>
                </a:solidFill>
                <a:ea typeface="굴림" charset="-127"/>
              </a:rPr>
              <a:t>Searching</a:t>
            </a:r>
            <a:endParaRPr lang="ko-KR" altLang="en-US" sz="1000" b="1">
              <a:solidFill>
                <a:srgbClr val="7030A0"/>
              </a:solidFill>
              <a:ea typeface="굴림" charset="-127"/>
            </a:endParaRPr>
          </a:p>
        </p:txBody>
      </p:sp>
      <p:cxnSp>
        <p:nvCxnSpPr>
          <p:cNvPr id="9240" name="꺾인 연결선 124"/>
          <p:cNvCxnSpPr>
            <a:cxnSpLocks noChangeShapeType="1"/>
            <a:stCxn id="104" idx="3"/>
          </p:cNvCxnSpPr>
          <p:nvPr/>
        </p:nvCxnSpPr>
        <p:spPr bwMode="auto">
          <a:xfrm rot="10800000" flipV="1">
            <a:off x="385763" y="4144963"/>
            <a:ext cx="398462" cy="1236662"/>
          </a:xfrm>
          <a:prstGeom prst="bentConnector2">
            <a:avLst/>
          </a:prstGeom>
          <a:noFill/>
          <a:ln w="66675" algn="ctr">
            <a:solidFill>
              <a:srgbClr val="4A7EBB"/>
            </a:solidFill>
            <a:miter lim="800000"/>
            <a:headEnd/>
            <a:tailEnd type="triangle" w="med" len="med"/>
          </a:ln>
          <a:extLst>
            <a:ext uri="{909E8E84-426E-40DD-AFC4-6F175D3DCCD1}">
              <a14:hiddenFill xmlns:a14="http://schemas.microsoft.com/office/drawing/2010/main">
                <a:noFill/>
              </a14:hiddenFill>
            </a:ext>
          </a:extLst>
        </p:spPr>
      </p:cxnSp>
      <p:cxnSp>
        <p:nvCxnSpPr>
          <p:cNvPr id="9241" name="꺾인 연결선 125"/>
          <p:cNvCxnSpPr>
            <a:cxnSpLocks noChangeShapeType="1"/>
            <a:stCxn id="103" idx="3"/>
          </p:cNvCxnSpPr>
          <p:nvPr/>
        </p:nvCxnSpPr>
        <p:spPr bwMode="auto">
          <a:xfrm rot="10800000" flipV="1">
            <a:off x="395288" y="3484563"/>
            <a:ext cx="406400" cy="1897062"/>
          </a:xfrm>
          <a:prstGeom prst="bentConnector2">
            <a:avLst/>
          </a:prstGeom>
          <a:noFill/>
          <a:ln w="66675" algn="ctr">
            <a:solidFill>
              <a:srgbClr val="4A7EBB"/>
            </a:solidFill>
            <a:miter lim="800000"/>
            <a:headEnd/>
            <a:tailEnd type="triangle" w="med" len="med"/>
          </a:ln>
          <a:extLst>
            <a:ext uri="{909E8E84-426E-40DD-AFC4-6F175D3DCCD1}">
              <a14:hiddenFill xmlns:a14="http://schemas.microsoft.com/office/drawing/2010/main">
                <a:noFill/>
              </a14:hiddenFill>
            </a:ext>
          </a:extLst>
        </p:spPr>
      </p:cxnSp>
      <p:sp>
        <p:nvSpPr>
          <p:cNvPr id="127" name="직사각형 126"/>
          <p:cNvSpPr/>
          <p:nvPr/>
        </p:nvSpPr>
        <p:spPr>
          <a:xfrm>
            <a:off x="6529388" y="4110038"/>
            <a:ext cx="585787" cy="942975"/>
          </a:xfrm>
          <a:prstGeom prst="rect">
            <a:avLst/>
          </a:prstGeom>
          <a:solidFill>
            <a:srgbClr val="8064A2">
              <a:lumMod val="40000"/>
              <a:lumOff val="60000"/>
              <a:alpha val="33000"/>
            </a:srgbClr>
          </a:solidFill>
          <a:ln w="15875" cap="flat" cmpd="sng" algn="ctr">
            <a:solidFill>
              <a:srgbClr val="4F81BD">
                <a:shade val="50000"/>
              </a:srgbClr>
            </a:solidFill>
            <a:prstDash val="solid"/>
          </a:ln>
          <a:effectLst/>
        </p:spPr>
        <p:txBody>
          <a:bodyPr anchor="ctr"/>
          <a:lstStyle/>
          <a:p>
            <a:pPr algn="ctr" eaLnBrk="1" fontAlgn="auto" hangingPunct="1">
              <a:lnSpc>
                <a:spcPct val="100000"/>
              </a:lnSpc>
              <a:spcBef>
                <a:spcPts val="0"/>
              </a:spcBef>
              <a:spcAft>
                <a:spcPts val="0"/>
              </a:spcAft>
              <a:defRPr/>
            </a:pPr>
            <a:endParaRPr lang="ko-KR" altLang="en-US" sz="1800" kern="0">
              <a:solidFill>
                <a:sysClr val="window" lastClr="FFFFFF"/>
              </a:solidFill>
              <a:latin typeface="맑은 고딕"/>
              <a:ea typeface="맑은 고딕"/>
            </a:endParaRPr>
          </a:p>
        </p:txBody>
      </p:sp>
      <p:cxnSp>
        <p:nvCxnSpPr>
          <p:cNvPr id="9243" name="꺾인 연결선 127"/>
          <p:cNvCxnSpPr>
            <a:cxnSpLocks noChangeShapeType="1"/>
            <a:stCxn id="105" idx="3"/>
          </p:cNvCxnSpPr>
          <p:nvPr/>
        </p:nvCxnSpPr>
        <p:spPr bwMode="auto">
          <a:xfrm>
            <a:off x="3630613" y="3829050"/>
            <a:ext cx="2898775" cy="806450"/>
          </a:xfrm>
          <a:prstGeom prst="bentConnector3">
            <a:avLst>
              <a:gd name="adj1" fmla="val 50000"/>
            </a:avLst>
          </a:prstGeom>
          <a:noFill/>
          <a:ln w="66675" algn="ctr">
            <a:solidFill>
              <a:srgbClr val="4A7EBB"/>
            </a:solidFill>
            <a:miter lim="800000"/>
            <a:headEnd/>
            <a:tailEnd type="triangle" w="med" len="med"/>
          </a:ln>
          <a:extLst>
            <a:ext uri="{909E8E84-426E-40DD-AFC4-6F175D3DCCD1}">
              <a14:hiddenFill xmlns:a14="http://schemas.microsoft.com/office/drawing/2010/main">
                <a:noFill/>
              </a14:hiddenFill>
            </a:ext>
          </a:extLst>
        </p:spPr>
      </p:cxnSp>
      <p:cxnSp>
        <p:nvCxnSpPr>
          <p:cNvPr id="9244" name="직선 화살표 연결선 128"/>
          <p:cNvCxnSpPr>
            <a:cxnSpLocks noChangeShapeType="1"/>
          </p:cNvCxnSpPr>
          <p:nvPr/>
        </p:nvCxnSpPr>
        <p:spPr bwMode="auto">
          <a:xfrm flipV="1">
            <a:off x="3594100" y="2201863"/>
            <a:ext cx="866775" cy="7937"/>
          </a:xfrm>
          <a:prstGeom prst="straightConnector1">
            <a:avLst/>
          </a:prstGeom>
          <a:noFill/>
          <a:ln w="66675" algn="ctr">
            <a:solidFill>
              <a:srgbClr val="4A7EBB"/>
            </a:solidFill>
            <a:round/>
            <a:headEnd/>
            <a:tailEnd type="triangle" w="med" len="med"/>
          </a:ln>
          <a:extLst>
            <a:ext uri="{909E8E84-426E-40DD-AFC4-6F175D3DCCD1}">
              <a14:hiddenFill xmlns:a14="http://schemas.microsoft.com/office/drawing/2010/main">
                <a:noFill/>
              </a14:hiddenFill>
            </a:ext>
          </a:extLst>
        </p:spPr>
      </p:cxnSp>
      <p:pic>
        <p:nvPicPr>
          <p:cNvPr id="9245"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084888" y="1484313"/>
            <a:ext cx="2886075" cy="2219325"/>
          </a:xfrm>
          <a:prstGeom prst="rect">
            <a:avLst/>
          </a:prstGeom>
          <a:noFill/>
          <a:ln w="28575">
            <a:solidFill>
              <a:srgbClr val="B3A2C7"/>
            </a:solidFill>
            <a:prstDash val="sysDot"/>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9246" name="직선 화살표 연결선 130"/>
          <p:cNvCxnSpPr>
            <a:cxnSpLocks noChangeShapeType="1"/>
          </p:cNvCxnSpPr>
          <p:nvPr/>
        </p:nvCxnSpPr>
        <p:spPr bwMode="auto">
          <a:xfrm>
            <a:off x="3622675" y="2754313"/>
            <a:ext cx="2459038" cy="0"/>
          </a:xfrm>
          <a:prstGeom prst="straightConnector1">
            <a:avLst/>
          </a:prstGeom>
          <a:noFill/>
          <a:ln w="66675" algn="ctr">
            <a:solidFill>
              <a:srgbClr val="4A7EBB"/>
            </a:solidFill>
            <a:round/>
            <a:headEnd/>
            <a:tailEnd type="triangle" w="med" len="med"/>
          </a:ln>
          <a:extLst>
            <a:ext uri="{909E8E84-426E-40DD-AFC4-6F175D3DCCD1}">
              <a14:hiddenFill xmlns:a14="http://schemas.microsoft.com/office/drawing/2010/main">
                <a:noFill/>
              </a14:hiddenFill>
            </a:ext>
          </a:extLst>
        </p:spPr>
      </p:cxnSp>
      <p:cxnSp>
        <p:nvCxnSpPr>
          <p:cNvPr id="9247" name="꺾인 연결선 131"/>
          <p:cNvCxnSpPr>
            <a:cxnSpLocks noChangeShapeType="1"/>
          </p:cNvCxnSpPr>
          <p:nvPr/>
        </p:nvCxnSpPr>
        <p:spPr bwMode="auto">
          <a:xfrm flipV="1">
            <a:off x="3630613" y="2754313"/>
            <a:ext cx="1228725" cy="333375"/>
          </a:xfrm>
          <a:prstGeom prst="bentConnector3">
            <a:avLst>
              <a:gd name="adj1" fmla="val 50000"/>
            </a:avLst>
          </a:prstGeom>
          <a:noFill/>
          <a:ln w="66675" algn="ctr">
            <a:solidFill>
              <a:srgbClr val="4A7EBB"/>
            </a:solidFill>
            <a:miter lim="800000"/>
            <a:headEnd/>
            <a:tailEnd/>
          </a:ln>
          <a:extLst>
            <a:ext uri="{909E8E84-426E-40DD-AFC4-6F175D3DCCD1}">
              <a14:hiddenFill xmlns:a14="http://schemas.microsoft.com/office/drawing/2010/main">
                <a:noFill/>
              </a14:hiddenFill>
            </a:ext>
          </a:extLst>
        </p:spPr>
      </p:cxnSp>
      <p:sp>
        <p:nvSpPr>
          <p:cNvPr id="9248" name="TextBox 132"/>
          <p:cNvSpPr txBox="1">
            <a:spLocks noChangeArrowheads="1"/>
          </p:cNvSpPr>
          <p:nvPr/>
        </p:nvSpPr>
        <p:spPr bwMode="auto">
          <a:xfrm>
            <a:off x="3690938" y="3892550"/>
            <a:ext cx="14732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gn="ctr"/>
            <a:r>
              <a:rPr lang="en-US" altLang="ko-KR" sz="1000">
                <a:latin typeface="HY헤드라인M" pitchFamily="18" charset="-127"/>
                <a:ea typeface="HY헤드라인M" pitchFamily="18" charset="-127"/>
              </a:rPr>
              <a:t>User Preference &amp; Content Sharing Lever Management</a:t>
            </a:r>
          </a:p>
          <a:p>
            <a:pPr algn="ctr"/>
            <a:r>
              <a:rPr lang="en-US" altLang="ko-KR" sz="1000">
                <a:latin typeface="HY헤드라인M" pitchFamily="18" charset="-127"/>
                <a:ea typeface="HY헤드라인M" pitchFamily="18" charset="-127"/>
              </a:rPr>
              <a:t>(All/Community/SNS)</a:t>
            </a:r>
            <a:endParaRPr lang="ko-KR" altLang="en-US" sz="1000">
              <a:latin typeface="HY헤드라인M" pitchFamily="18" charset="-127"/>
              <a:ea typeface="HY헤드라인M" pitchFamily="18" charset="-127"/>
            </a:endParaRPr>
          </a:p>
        </p:txBody>
      </p:sp>
      <p:sp>
        <p:nvSpPr>
          <p:cNvPr id="9249" name="TextBox 133"/>
          <p:cNvSpPr txBox="1">
            <a:spLocks noChangeArrowheads="1"/>
          </p:cNvSpPr>
          <p:nvPr/>
        </p:nvSpPr>
        <p:spPr bwMode="auto">
          <a:xfrm>
            <a:off x="4351338" y="2824163"/>
            <a:ext cx="1541462"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gn="ctr"/>
            <a:r>
              <a:rPr lang="en-US" altLang="ko-KR" sz="1000">
                <a:latin typeface="HY헤드라인M" pitchFamily="18" charset="-127"/>
                <a:ea typeface="HY헤드라인M" pitchFamily="18" charset="-127"/>
              </a:rPr>
              <a:t>Content Search</a:t>
            </a:r>
            <a:endParaRPr lang="ko-KR" altLang="en-US" sz="1000">
              <a:latin typeface="HY헤드라인M" pitchFamily="18" charset="-127"/>
              <a:ea typeface="HY헤드라인M" pitchFamily="18" charset="-127"/>
            </a:endParaRPr>
          </a:p>
        </p:txBody>
      </p:sp>
      <p:grpSp>
        <p:nvGrpSpPr>
          <p:cNvPr id="9250" name="그룹 134"/>
          <p:cNvGrpSpPr>
            <a:grpSpLocks/>
          </p:cNvGrpSpPr>
          <p:nvPr/>
        </p:nvGrpSpPr>
        <p:grpSpPr bwMode="auto">
          <a:xfrm>
            <a:off x="273050" y="1101725"/>
            <a:ext cx="3754438" cy="733425"/>
            <a:chOff x="285720" y="1075469"/>
            <a:chExt cx="5072098" cy="733534"/>
          </a:xfrm>
        </p:grpSpPr>
        <p:sp>
          <p:nvSpPr>
            <p:cNvPr id="136" name="모서리가 둥근 직사각형 135"/>
            <p:cNvSpPr/>
            <p:nvPr/>
          </p:nvSpPr>
          <p:spPr bwMode="auto">
            <a:xfrm>
              <a:off x="285720" y="1089759"/>
              <a:ext cx="5072098" cy="385819"/>
            </a:xfrm>
            <a:prstGeom prst="roundRect">
              <a:avLst>
                <a:gd name="adj" fmla="val 50000"/>
              </a:avLst>
            </a:prstGeom>
            <a:gradFill>
              <a:gsLst>
                <a:gs pos="0">
                  <a:srgbClr val="002060"/>
                </a:gs>
                <a:gs pos="100000">
                  <a:srgbClr val="0070C0"/>
                </a:gs>
              </a:gsLst>
              <a:lin ang="5400000" scaled="0"/>
            </a:gradFill>
            <a:ln w="19050" algn="ctr">
              <a:solidFill>
                <a:sysClr val="window" lastClr="FFFFFF"/>
              </a:solidFill>
              <a:round/>
              <a:headEnd/>
              <a:tailEnd/>
            </a:ln>
            <a:effectLst>
              <a:outerShdw blurRad="50800" dist="38100" dir="5400000" algn="t" rotWithShape="0">
                <a:prstClr val="black">
                  <a:alpha val="40000"/>
                </a:prstClr>
              </a:outerShdw>
            </a:effectLst>
          </p:spPr>
          <p:txBody>
            <a:bodyPr anchor="ct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fontAlgn="auto">
                <a:lnSpc>
                  <a:spcPct val="100000"/>
                </a:lnSpc>
                <a:spcBef>
                  <a:spcPts val="0"/>
                </a:spcBef>
                <a:spcAft>
                  <a:spcPts val="0"/>
                </a:spcAft>
                <a:defRPr/>
              </a:pPr>
              <a:endParaRPr lang="ko-KR" altLang="en-US" sz="1400" b="1" dirty="0">
                <a:solidFill>
                  <a:prstClr val="black">
                    <a:lumMod val="95000"/>
                    <a:lumOff val="5000"/>
                  </a:prstClr>
                </a:solidFill>
                <a:latin typeface="맑은 고딕" pitchFamily="50" charset="-127"/>
                <a:ea typeface="맑은 고딕" pitchFamily="50" charset="-127"/>
              </a:endParaRPr>
            </a:p>
          </p:txBody>
        </p:sp>
        <p:sp>
          <p:nvSpPr>
            <p:cNvPr id="137" name="Rectangle 71"/>
            <p:cNvSpPr txBox="1">
              <a:spLocks noChangeArrowheads="1"/>
            </p:cNvSpPr>
            <p:nvPr/>
          </p:nvSpPr>
          <p:spPr>
            <a:xfrm>
              <a:off x="454034" y="1075469"/>
              <a:ext cx="4735470" cy="733534"/>
            </a:xfrm>
            <a:prstGeom prst="rect">
              <a:avLst/>
            </a:prstGeom>
          </p:spPr>
          <p:txBody>
            <a:bodyPr lIns="0" rIns="0">
              <a:spAutoFit/>
              <a:scene3d>
                <a:camera prst="orthographicFront"/>
                <a:lightRig rig="soft" dir="tl">
                  <a:rot lat="0" lon="0" rev="0"/>
                </a:lightRig>
              </a:scene3d>
              <a:sp3d contourW="25400" prstMaterial="matte">
                <a:bevelT w="0" h="19050" prst="artDeco"/>
                <a:contourClr>
                  <a:schemeClr val="tx1"/>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fontAlgn="auto">
                <a:lnSpc>
                  <a:spcPts val="2500"/>
                </a:lnSpc>
                <a:spcBef>
                  <a:spcPts val="0"/>
                </a:spcBef>
                <a:spcAft>
                  <a:spcPts val="0"/>
                </a:spcAft>
                <a:defRPr/>
              </a:pPr>
              <a:r>
                <a:rPr lang="en-US" altLang="ko-KR" sz="1600" b="1" spc="-50" dirty="0" smtClean="0">
                  <a:ln w="11430"/>
                  <a:solidFill>
                    <a:sysClr val="window" lastClr="FFFFFF"/>
                  </a:solidFill>
                  <a:effectLst>
                    <a:outerShdw blurRad="76200" dist="50800" dir="5400000" algn="tl" rotWithShape="0">
                      <a:srgbClr val="000000">
                        <a:alpha val="65000"/>
                      </a:srgbClr>
                    </a:outerShdw>
                  </a:effectLst>
                  <a:latin typeface="Arial" pitchFamily="34" charset="0"/>
                  <a:ea typeface="HY헤드라인M" pitchFamily="18" charset="-127"/>
                  <a:cs typeface="Arial" pitchFamily="34" charset="0"/>
                </a:rPr>
                <a:t>Auto Tag Extraction</a:t>
              </a:r>
              <a:r>
                <a:rPr lang="en-US" altLang="ko-KR" sz="1600" b="1" spc="-50" dirty="0">
                  <a:ln w="11430"/>
                  <a:solidFill>
                    <a:sysClr val="window" lastClr="FFFFFF"/>
                  </a:solidFill>
                  <a:effectLst>
                    <a:outerShdw blurRad="76200" dist="50800" dir="5400000" algn="tl" rotWithShape="0">
                      <a:srgbClr val="000000">
                        <a:alpha val="65000"/>
                      </a:srgbClr>
                    </a:outerShdw>
                  </a:effectLst>
                  <a:latin typeface="Arial" pitchFamily="34" charset="0"/>
                  <a:ea typeface="HY헤드라인M" pitchFamily="18" charset="-127"/>
                  <a:cs typeface="Arial" pitchFamily="34" charset="0"/>
                </a:rPr>
                <a:t> </a:t>
              </a:r>
              <a:r>
                <a:rPr lang="en-US" altLang="ko-KR" sz="1600" b="1" spc="-50" dirty="0" smtClean="0">
                  <a:ln w="11430"/>
                  <a:solidFill>
                    <a:sysClr val="window" lastClr="FFFFFF"/>
                  </a:solidFill>
                  <a:effectLst>
                    <a:outerShdw blurRad="76200" dist="50800" dir="5400000" algn="tl" rotWithShape="0">
                      <a:srgbClr val="000000">
                        <a:alpha val="65000"/>
                      </a:srgbClr>
                    </a:outerShdw>
                  </a:effectLst>
                  <a:latin typeface="Arial" pitchFamily="34" charset="0"/>
                  <a:ea typeface="HY헤드라인M" pitchFamily="18" charset="-127"/>
                  <a:cs typeface="Arial" pitchFamily="34" charset="0"/>
                </a:rPr>
                <a:t>&amp; Content MGT</a:t>
              </a:r>
            </a:p>
          </p:txBody>
        </p:sp>
      </p:grpSp>
      <p:pic>
        <p:nvPicPr>
          <p:cNvPr id="36867" name="Picture 3"/>
          <p:cNvPicPr>
            <a:picLocks noChangeAspect="1" noChangeArrowheads="1"/>
          </p:cNvPicPr>
          <p:nvPr/>
        </p:nvPicPr>
        <p:blipFill>
          <a:blip r:embed="rId6"/>
          <a:srcRect/>
          <a:stretch>
            <a:fillRect/>
          </a:stretch>
        </p:blipFill>
        <p:spPr bwMode="auto">
          <a:xfrm>
            <a:off x="606425" y="5114925"/>
            <a:ext cx="3295650" cy="971550"/>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solidFill>
                  <a:schemeClr val="tx1"/>
                </a:solidFill>
                <a:prstDash val="solid"/>
                <a:miter lim="800000"/>
                <a:headEnd/>
                <a:tailEnd/>
              </a14:hiddenLine>
            </a:ext>
          </a:ex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4"/>
          <p:cNvSpPr>
            <a:spLocks noGrp="1" noChangeArrowheads="1"/>
          </p:cNvSpPr>
          <p:nvPr>
            <p:ph type="title"/>
          </p:nvPr>
        </p:nvSpPr>
        <p:spPr>
          <a:xfrm>
            <a:off x="306388" y="233363"/>
            <a:ext cx="8870950" cy="703262"/>
          </a:xfrm>
        </p:spPr>
        <p:txBody>
          <a:bodyPr/>
          <a:lstStyle/>
          <a:p>
            <a:r>
              <a:rPr lang="en-GB" altLang="ko-KR" dirty="0" smtClean="0">
                <a:ea typeface="굴림" charset="-127"/>
              </a:rPr>
              <a:t>Service Provisioning</a:t>
            </a:r>
            <a:br>
              <a:rPr lang="en-GB" altLang="ko-KR" dirty="0" smtClean="0">
                <a:ea typeface="굴림" charset="-127"/>
              </a:rPr>
            </a:br>
            <a:r>
              <a:rPr lang="en-GB" altLang="ko-KR" sz="1600" dirty="0" smtClean="0">
                <a:ea typeface="굴림" charset="-127"/>
              </a:rPr>
              <a:t>2</a:t>
            </a:r>
            <a:r>
              <a:rPr lang="en-GB" altLang="ko-KR" sz="1600" dirty="0" smtClean="0">
                <a:ea typeface="굴림" charset="-127"/>
              </a:rPr>
              <a:t>. </a:t>
            </a:r>
            <a:r>
              <a:rPr lang="en-US" altLang="ko-KR" sz="1600" dirty="0" smtClean="0">
                <a:solidFill>
                  <a:srgbClr val="0B52FC"/>
                </a:solidFill>
                <a:ea typeface="굴림" charset="-127"/>
              </a:rPr>
              <a:t>Cross Social Media Platform –Spontaneous Service Provisioning </a:t>
            </a:r>
            <a:r>
              <a:rPr lang="en-GB" altLang="ko-KR" sz="1600" dirty="0" smtClean="0">
                <a:ea typeface="굴림" charset="-127"/>
              </a:rPr>
              <a:t>(3/3)</a:t>
            </a:r>
            <a:endParaRPr lang="en-GB" altLang="ko-KR" sz="2800" dirty="0" smtClean="0">
              <a:ea typeface="굴림" charset="-127"/>
            </a:endParaRPr>
          </a:p>
        </p:txBody>
      </p:sp>
      <p:grpSp>
        <p:nvGrpSpPr>
          <p:cNvPr id="10243" name="그룹 45"/>
          <p:cNvGrpSpPr>
            <a:grpSpLocks/>
          </p:cNvGrpSpPr>
          <p:nvPr/>
        </p:nvGrpSpPr>
        <p:grpSpPr bwMode="auto">
          <a:xfrm>
            <a:off x="273050" y="1146175"/>
            <a:ext cx="5348288" cy="412750"/>
            <a:chOff x="285720" y="1075469"/>
            <a:chExt cx="5072098" cy="412934"/>
          </a:xfrm>
        </p:grpSpPr>
        <p:sp>
          <p:nvSpPr>
            <p:cNvPr id="47" name="모서리가 둥근 직사각형 46"/>
            <p:cNvSpPr/>
            <p:nvPr/>
          </p:nvSpPr>
          <p:spPr bwMode="auto">
            <a:xfrm>
              <a:off x="285720" y="1089763"/>
              <a:ext cx="5072098" cy="384346"/>
            </a:xfrm>
            <a:prstGeom prst="roundRect">
              <a:avLst>
                <a:gd name="adj" fmla="val 50000"/>
              </a:avLst>
            </a:prstGeom>
            <a:gradFill>
              <a:gsLst>
                <a:gs pos="0">
                  <a:srgbClr val="002060"/>
                </a:gs>
                <a:gs pos="100000">
                  <a:srgbClr val="0070C0"/>
                </a:gs>
              </a:gsLst>
              <a:lin ang="5400000" scaled="0"/>
            </a:gradFill>
            <a:ln w="19050" algn="ctr">
              <a:solidFill>
                <a:schemeClr val="bg1"/>
              </a:solidFill>
              <a:round/>
              <a:headEnd/>
              <a:tailEnd/>
            </a:ln>
            <a:effectLst>
              <a:outerShdw blurRad="50800" dist="38100" dir="5400000" algn="t" rotWithShape="0">
                <a:prstClr val="black">
                  <a:alpha val="40000"/>
                </a:prstClr>
              </a:outerShdw>
            </a:effectLst>
          </p:spPr>
          <p:txBody>
            <a:bodyPr anchor="ct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defRPr/>
              </a:pPr>
              <a:endParaRPr lang="ko-KR" altLang="en-US" sz="1400" b="1" dirty="0">
                <a:solidFill>
                  <a:prstClr val="black">
                    <a:lumMod val="95000"/>
                    <a:lumOff val="5000"/>
                  </a:prstClr>
                </a:solidFill>
                <a:latin typeface="맑은 고딕" pitchFamily="50" charset="-127"/>
                <a:ea typeface="맑은 고딕" pitchFamily="50" charset="-127"/>
              </a:endParaRPr>
            </a:p>
          </p:txBody>
        </p:sp>
        <p:sp>
          <p:nvSpPr>
            <p:cNvPr id="48" name="Rectangle 71"/>
            <p:cNvSpPr txBox="1">
              <a:spLocks noChangeArrowheads="1"/>
            </p:cNvSpPr>
            <p:nvPr/>
          </p:nvSpPr>
          <p:spPr>
            <a:xfrm>
              <a:off x="454034" y="1075469"/>
              <a:ext cx="4735469" cy="412934"/>
            </a:xfrm>
            <a:prstGeom prst="rect">
              <a:avLst/>
            </a:prstGeom>
          </p:spPr>
          <p:txBody>
            <a:bodyPr lIns="0" rIns="0">
              <a:spAutoFit/>
              <a:scene3d>
                <a:camera prst="orthographicFront"/>
                <a:lightRig rig="soft" dir="tl">
                  <a:rot lat="0" lon="0" rev="0"/>
                </a:lightRig>
              </a:scene3d>
              <a:sp3d contourW="25400" prstMaterial="matte">
                <a:bevelT w="0" h="19050" prst="artDeco"/>
                <a:contourClr>
                  <a:schemeClr val="tx1"/>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lnSpc>
                  <a:spcPts val="2500"/>
                </a:lnSpc>
                <a:spcBef>
                  <a:spcPts val="0"/>
                </a:spcBef>
                <a:spcAft>
                  <a:spcPts val="0"/>
                </a:spcAft>
                <a:defRPr/>
              </a:pPr>
              <a:r>
                <a:rPr lang="en-US" altLang="ko-KR" sz="1600" b="1" spc="-50" dirty="0" smtClean="0">
                  <a:ln w="11430"/>
                  <a:solidFill>
                    <a:schemeClr val="bg1"/>
                  </a:solidFill>
                  <a:effectLst>
                    <a:outerShdw blurRad="76200" dist="50800" dir="5400000" algn="tl" rotWithShape="0">
                      <a:srgbClr val="000000">
                        <a:alpha val="65000"/>
                      </a:srgbClr>
                    </a:outerShdw>
                  </a:effectLst>
                  <a:latin typeface="Arial" pitchFamily="34" charset="0"/>
                  <a:ea typeface="HY헤드라인M" pitchFamily="18" charset="-127"/>
                  <a:cs typeface="Arial" pitchFamily="34" charset="0"/>
                </a:rPr>
                <a:t>Spontaneous Service Search and Execution</a:t>
              </a:r>
            </a:p>
          </p:txBody>
        </p:sp>
      </p:grpSp>
      <p:sp>
        <p:nvSpPr>
          <p:cNvPr id="49" name="모서리가 둥근 직사각형 48"/>
          <p:cNvSpPr/>
          <p:nvPr/>
        </p:nvSpPr>
        <p:spPr>
          <a:xfrm>
            <a:off x="755650" y="5514975"/>
            <a:ext cx="4606925" cy="725488"/>
          </a:xfrm>
          <a:prstGeom prst="roundRect">
            <a:avLst>
              <a:gd name="adj" fmla="val 9428"/>
            </a:avLst>
          </a:prstGeom>
        </p:spPr>
        <p:style>
          <a:lnRef idx="1">
            <a:schemeClr val="accent2"/>
          </a:lnRef>
          <a:fillRef idx="2">
            <a:schemeClr val="accent2"/>
          </a:fillRef>
          <a:effectRef idx="1">
            <a:schemeClr val="accent2"/>
          </a:effectRef>
          <a:fontRef idx="minor">
            <a:schemeClr val="dk1"/>
          </a:fontRef>
        </p:style>
        <p:txBody>
          <a:bodyPr lIns="0" tIns="0" rIns="0" bIns="0"/>
          <a:lstStyle/>
          <a:p>
            <a:r>
              <a:rPr lang="en-US" altLang="ko-KR" sz="1400" b="1">
                <a:solidFill>
                  <a:srgbClr val="000000"/>
                </a:solidFill>
                <a:ea typeface="굴림" charset="-127"/>
              </a:rPr>
              <a:t>  Database</a:t>
            </a:r>
            <a:endParaRPr lang="ko-KR" altLang="en-US" sz="1100" b="1">
              <a:solidFill>
                <a:srgbClr val="000000"/>
              </a:solidFill>
              <a:ea typeface="굴림" charset="-127"/>
            </a:endParaRPr>
          </a:p>
        </p:txBody>
      </p:sp>
      <p:sp>
        <p:nvSpPr>
          <p:cNvPr id="50" name="모서리가 둥근 직사각형 5"/>
          <p:cNvSpPr/>
          <p:nvPr/>
        </p:nvSpPr>
        <p:spPr>
          <a:xfrm>
            <a:off x="755650" y="1704975"/>
            <a:ext cx="4387850" cy="1314450"/>
          </a:xfrm>
          <a:prstGeom prst="roundRect">
            <a:avLst>
              <a:gd name="adj" fmla="val 7782"/>
            </a:avLst>
          </a:prstGeom>
          <a:ln/>
        </p:spPr>
        <p:style>
          <a:lnRef idx="1">
            <a:schemeClr val="accent5"/>
          </a:lnRef>
          <a:fillRef idx="2">
            <a:schemeClr val="accent5"/>
          </a:fillRef>
          <a:effectRef idx="1">
            <a:schemeClr val="accent5"/>
          </a:effectRef>
          <a:fontRef idx="minor">
            <a:schemeClr val="dk1"/>
          </a:fontRef>
        </p:style>
        <p:txBody>
          <a:bodyPr lIns="36000" tIns="0" rIns="36000" bIns="0"/>
          <a:lstStyle/>
          <a:p>
            <a:pPr algn="r">
              <a:lnSpc>
                <a:spcPts val="1300"/>
              </a:lnSpc>
            </a:pPr>
            <a:r>
              <a:rPr lang="en-US" altLang="ko-KR" sz="1400" b="1">
                <a:solidFill>
                  <a:srgbClr val="000000"/>
                </a:solidFill>
                <a:ea typeface="굴림" charset="-127"/>
              </a:rPr>
              <a:t>Service </a:t>
            </a:r>
          </a:p>
          <a:p>
            <a:pPr algn="r">
              <a:lnSpc>
                <a:spcPts val="1300"/>
              </a:lnSpc>
            </a:pPr>
            <a:r>
              <a:rPr lang="en-US" altLang="ko-KR" sz="1400" b="1">
                <a:solidFill>
                  <a:srgbClr val="000000"/>
                </a:solidFill>
                <a:ea typeface="굴림" charset="-127"/>
              </a:rPr>
              <a:t>Provisioning Client</a:t>
            </a:r>
            <a:endParaRPr lang="ko-KR" altLang="en-US" sz="1400" b="1">
              <a:solidFill>
                <a:srgbClr val="000000"/>
              </a:solidFill>
              <a:ea typeface="굴림" charset="-127"/>
            </a:endParaRPr>
          </a:p>
        </p:txBody>
      </p:sp>
      <p:sp>
        <p:nvSpPr>
          <p:cNvPr id="51" name="순서도: 수행의 시작/종료 6"/>
          <p:cNvSpPr/>
          <p:nvPr/>
        </p:nvSpPr>
        <p:spPr>
          <a:xfrm>
            <a:off x="4184650" y="2092325"/>
            <a:ext cx="844550" cy="252413"/>
          </a:xfrm>
          <a:prstGeom prst="flowChartTerminator">
            <a:avLst/>
          </a:prstGeom>
          <a:ln/>
        </p:spPr>
        <p:style>
          <a:lnRef idx="1">
            <a:schemeClr val="accent5"/>
          </a:lnRef>
          <a:fillRef idx="3">
            <a:schemeClr val="accent5"/>
          </a:fillRef>
          <a:effectRef idx="2">
            <a:schemeClr val="accent5"/>
          </a:effectRef>
          <a:fontRef idx="minor">
            <a:schemeClr val="lt1"/>
          </a:fontRef>
        </p:style>
        <p:txBody>
          <a:bodyPr anchor="ctr"/>
          <a:lstStyle/>
          <a:p>
            <a:pPr algn="ctr"/>
            <a:r>
              <a:rPr lang="en-US" altLang="ko-KR" sz="1200" b="1">
                <a:solidFill>
                  <a:schemeClr val="bg1"/>
                </a:solidFill>
                <a:ea typeface="굴림" charset="-127"/>
              </a:rPr>
              <a:t>WiFi</a:t>
            </a:r>
            <a:endParaRPr lang="ko-KR" altLang="en-US" sz="1200" b="1">
              <a:solidFill>
                <a:schemeClr val="bg1"/>
              </a:solidFill>
              <a:ea typeface="굴림" charset="-127"/>
            </a:endParaRPr>
          </a:p>
        </p:txBody>
      </p:sp>
      <p:sp>
        <p:nvSpPr>
          <p:cNvPr id="52" name="모서리가 둥근 직사각형 9"/>
          <p:cNvSpPr/>
          <p:nvPr/>
        </p:nvSpPr>
        <p:spPr>
          <a:xfrm>
            <a:off x="858838" y="2392363"/>
            <a:ext cx="2197100" cy="252412"/>
          </a:xfrm>
          <a:prstGeom prst="roundRect">
            <a:avLst/>
          </a:prstGeom>
          <a:ln/>
        </p:spPr>
        <p:style>
          <a:lnRef idx="1">
            <a:schemeClr val="accent1"/>
          </a:lnRef>
          <a:fillRef idx="3">
            <a:schemeClr val="accent1"/>
          </a:fillRef>
          <a:effectRef idx="2">
            <a:schemeClr val="accent1"/>
          </a:effectRef>
          <a:fontRef idx="minor">
            <a:schemeClr val="lt1"/>
          </a:fontRef>
        </p:style>
        <p:txBody>
          <a:bodyPr anchor="ctr"/>
          <a:lstStyle/>
          <a:p>
            <a:pPr algn="ctr"/>
            <a:r>
              <a:rPr lang="en-US" altLang="ko-KR" sz="1200" b="1">
                <a:solidFill>
                  <a:schemeClr val="bg1"/>
                </a:solidFill>
                <a:ea typeface="굴림" charset="-127"/>
              </a:rPr>
              <a:t>Task Manager Client</a:t>
            </a:r>
            <a:endParaRPr lang="ko-KR" altLang="en-US" sz="1200" b="1">
              <a:solidFill>
                <a:schemeClr val="bg1"/>
              </a:solidFill>
              <a:ea typeface="굴림" charset="-127"/>
            </a:endParaRPr>
          </a:p>
        </p:txBody>
      </p:sp>
      <p:sp>
        <p:nvSpPr>
          <p:cNvPr id="53" name="모서리가 둥근 직사각형 10"/>
          <p:cNvSpPr/>
          <p:nvPr/>
        </p:nvSpPr>
        <p:spPr>
          <a:xfrm>
            <a:off x="858838" y="2092325"/>
            <a:ext cx="2195512" cy="252413"/>
          </a:xfrm>
          <a:prstGeom prst="roundRect">
            <a:avLst/>
          </a:prstGeom>
          <a:ln/>
        </p:spPr>
        <p:style>
          <a:lnRef idx="1">
            <a:schemeClr val="accent1"/>
          </a:lnRef>
          <a:fillRef idx="3">
            <a:schemeClr val="accent1"/>
          </a:fillRef>
          <a:effectRef idx="2">
            <a:schemeClr val="accent1"/>
          </a:effectRef>
          <a:fontRef idx="minor">
            <a:schemeClr val="lt1"/>
          </a:fontRef>
        </p:style>
        <p:txBody>
          <a:bodyPr lIns="0" tIns="0" rIns="0" bIns="0" anchor="ctr"/>
          <a:lstStyle/>
          <a:p>
            <a:pPr algn="ctr"/>
            <a:r>
              <a:rPr lang="en-US" altLang="ko-KR" sz="1200" b="1">
                <a:solidFill>
                  <a:schemeClr val="bg1"/>
                </a:solidFill>
                <a:ea typeface="굴림" charset="-127"/>
              </a:rPr>
              <a:t>App. Manager</a:t>
            </a:r>
            <a:endParaRPr lang="ko-KR" altLang="en-US" sz="1200" b="1">
              <a:solidFill>
                <a:schemeClr val="bg1"/>
              </a:solidFill>
              <a:ea typeface="굴림" charset="-127"/>
            </a:endParaRPr>
          </a:p>
        </p:txBody>
      </p:sp>
      <p:sp>
        <p:nvSpPr>
          <p:cNvPr id="54" name="모서리가 둥근 직사각형 14"/>
          <p:cNvSpPr/>
          <p:nvPr/>
        </p:nvSpPr>
        <p:spPr>
          <a:xfrm>
            <a:off x="3146425" y="2395538"/>
            <a:ext cx="1882775" cy="239712"/>
          </a:xfrm>
          <a:prstGeom prst="roundRect">
            <a:avLst/>
          </a:prstGeom>
          <a:ln/>
        </p:spPr>
        <p:style>
          <a:lnRef idx="1">
            <a:schemeClr val="accent1"/>
          </a:lnRef>
          <a:fillRef idx="3">
            <a:schemeClr val="accent1"/>
          </a:fillRef>
          <a:effectRef idx="2">
            <a:schemeClr val="accent1"/>
          </a:effectRef>
          <a:fontRef idx="minor">
            <a:schemeClr val="lt1"/>
          </a:fontRef>
        </p:style>
        <p:txBody>
          <a:bodyPr lIns="0" tIns="0" rIns="0" bIns="0" anchor="ctr"/>
          <a:lstStyle/>
          <a:p>
            <a:pPr algn="ctr"/>
            <a:r>
              <a:rPr lang="en-US" altLang="ko-KR" sz="1200" b="1">
                <a:solidFill>
                  <a:schemeClr val="bg1"/>
                </a:solidFill>
                <a:ea typeface="굴림" charset="-127"/>
              </a:rPr>
              <a:t>Location Reporter</a:t>
            </a:r>
            <a:endParaRPr lang="ko-KR" altLang="en-US" sz="1200" b="1">
              <a:solidFill>
                <a:schemeClr val="bg1"/>
              </a:solidFill>
              <a:ea typeface="굴림" charset="-127"/>
            </a:endParaRPr>
          </a:p>
        </p:txBody>
      </p:sp>
      <p:sp>
        <p:nvSpPr>
          <p:cNvPr id="55" name="모서리가 둥근 직사각형 32"/>
          <p:cNvSpPr/>
          <p:nvPr/>
        </p:nvSpPr>
        <p:spPr>
          <a:xfrm>
            <a:off x="865188" y="1762125"/>
            <a:ext cx="617537" cy="265113"/>
          </a:xfrm>
          <a:prstGeom prst="roundRect">
            <a:avLst/>
          </a:prstGeom>
          <a:ln/>
        </p:spPr>
        <p:style>
          <a:lnRef idx="1">
            <a:schemeClr val="accent6"/>
          </a:lnRef>
          <a:fillRef idx="3">
            <a:schemeClr val="accent6"/>
          </a:fillRef>
          <a:effectRef idx="2">
            <a:schemeClr val="accent6"/>
          </a:effectRef>
          <a:fontRef idx="minor">
            <a:schemeClr val="lt1"/>
          </a:fontRef>
        </p:style>
        <p:txBody>
          <a:bodyPr lIns="36000" tIns="36000" rIns="36000" bIns="36000" anchor="ctr"/>
          <a:lstStyle/>
          <a:p>
            <a:pPr algn="ctr"/>
            <a:r>
              <a:rPr lang="en-US" altLang="ko-KR" sz="1200" b="1">
                <a:solidFill>
                  <a:schemeClr val="bg1"/>
                </a:solidFill>
                <a:ea typeface="굴림" charset="-127"/>
              </a:rPr>
              <a:t>App</a:t>
            </a:r>
            <a:endParaRPr lang="ko-KR" altLang="en-US" sz="1200" b="1">
              <a:solidFill>
                <a:schemeClr val="bg1"/>
              </a:solidFill>
              <a:ea typeface="굴림" charset="-127"/>
            </a:endParaRPr>
          </a:p>
        </p:txBody>
      </p:sp>
      <p:sp>
        <p:nvSpPr>
          <p:cNvPr id="56" name="모서리가 둥근 직사각형 33"/>
          <p:cNvSpPr/>
          <p:nvPr/>
        </p:nvSpPr>
        <p:spPr>
          <a:xfrm>
            <a:off x="858838" y="2687638"/>
            <a:ext cx="4170362" cy="269875"/>
          </a:xfrm>
          <a:prstGeom prst="roundRect">
            <a:avLst/>
          </a:prstGeom>
          <a:ln/>
        </p:spPr>
        <p:style>
          <a:lnRef idx="1">
            <a:schemeClr val="accent1"/>
          </a:lnRef>
          <a:fillRef idx="3">
            <a:schemeClr val="accent1"/>
          </a:fillRef>
          <a:effectRef idx="2">
            <a:schemeClr val="accent1"/>
          </a:effectRef>
          <a:fontRef idx="minor">
            <a:schemeClr val="lt1"/>
          </a:fontRef>
        </p:style>
        <p:txBody>
          <a:bodyPr anchor="ctr"/>
          <a:lstStyle/>
          <a:p>
            <a:pPr algn="ctr"/>
            <a:r>
              <a:rPr lang="en-US" altLang="ko-KR" sz="1200" b="1">
                <a:solidFill>
                  <a:schemeClr val="bg1"/>
                </a:solidFill>
                <a:ea typeface="굴림" charset="-127"/>
              </a:rPr>
              <a:t>Service Interaction Broker</a:t>
            </a:r>
            <a:endParaRPr lang="ko-KR" altLang="en-US" sz="1200" b="1">
              <a:solidFill>
                <a:schemeClr val="bg1"/>
              </a:solidFill>
              <a:ea typeface="굴림" charset="-127"/>
            </a:endParaRPr>
          </a:p>
        </p:txBody>
      </p:sp>
      <p:sp>
        <p:nvSpPr>
          <p:cNvPr id="57" name="순서도: 수행의 시작/종료 6"/>
          <p:cNvSpPr/>
          <p:nvPr/>
        </p:nvSpPr>
        <p:spPr>
          <a:xfrm>
            <a:off x="3146425" y="2092325"/>
            <a:ext cx="835025" cy="252413"/>
          </a:xfrm>
          <a:prstGeom prst="flowChartTerminator">
            <a:avLst/>
          </a:prstGeom>
          <a:ln/>
        </p:spPr>
        <p:style>
          <a:lnRef idx="1">
            <a:schemeClr val="accent5"/>
          </a:lnRef>
          <a:fillRef idx="3">
            <a:schemeClr val="accent5"/>
          </a:fillRef>
          <a:effectRef idx="2">
            <a:schemeClr val="accent5"/>
          </a:effectRef>
          <a:fontRef idx="minor">
            <a:schemeClr val="lt1"/>
          </a:fontRef>
        </p:style>
        <p:txBody>
          <a:bodyPr anchor="ctr"/>
          <a:lstStyle/>
          <a:p>
            <a:pPr algn="ctr"/>
            <a:r>
              <a:rPr lang="en-US" altLang="ko-KR" sz="1200" b="1">
                <a:solidFill>
                  <a:schemeClr val="bg1"/>
                </a:solidFill>
                <a:ea typeface="굴림" charset="-127"/>
              </a:rPr>
              <a:t>GPS</a:t>
            </a:r>
            <a:endParaRPr lang="ko-KR" altLang="en-US" sz="1200" b="1">
              <a:solidFill>
                <a:schemeClr val="bg1"/>
              </a:solidFill>
              <a:ea typeface="굴림" charset="-127"/>
            </a:endParaRPr>
          </a:p>
        </p:txBody>
      </p:sp>
      <p:sp>
        <p:nvSpPr>
          <p:cNvPr id="58" name="모서리가 둥근 직사각형 32"/>
          <p:cNvSpPr/>
          <p:nvPr/>
        </p:nvSpPr>
        <p:spPr>
          <a:xfrm>
            <a:off x="1668463" y="1762125"/>
            <a:ext cx="604837" cy="265113"/>
          </a:xfrm>
          <a:prstGeom prst="roundRect">
            <a:avLst/>
          </a:prstGeom>
          <a:ln/>
        </p:spPr>
        <p:style>
          <a:lnRef idx="1">
            <a:schemeClr val="accent6"/>
          </a:lnRef>
          <a:fillRef idx="3">
            <a:schemeClr val="accent6"/>
          </a:fillRef>
          <a:effectRef idx="2">
            <a:schemeClr val="accent6"/>
          </a:effectRef>
          <a:fontRef idx="minor">
            <a:schemeClr val="lt1"/>
          </a:fontRef>
        </p:style>
        <p:txBody>
          <a:bodyPr lIns="36000" tIns="36000" rIns="36000" bIns="36000" anchor="ctr"/>
          <a:lstStyle/>
          <a:p>
            <a:pPr algn="ctr"/>
            <a:r>
              <a:rPr lang="en-US" altLang="ko-KR" sz="1200" b="1">
                <a:solidFill>
                  <a:schemeClr val="bg1"/>
                </a:solidFill>
                <a:ea typeface="굴림" charset="-127"/>
              </a:rPr>
              <a:t>App</a:t>
            </a:r>
            <a:endParaRPr lang="ko-KR" altLang="en-US" sz="1200" b="1">
              <a:solidFill>
                <a:schemeClr val="bg1"/>
              </a:solidFill>
              <a:ea typeface="굴림" charset="-127"/>
            </a:endParaRPr>
          </a:p>
        </p:txBody>
      </p:sp>
      <p:sp>
        <p:nvSpPr>
          <p:cNvPr id="59" name="모서리가 둥근 직사각형 32"/>
          <p:cNvSpPr/>
          <p:nvPr/>
        </p:nvSpPr>
        <p:spPr>
          <a:xfrm>
            <a:off x="2459038" y="1762125"/>
            <a:ext cx="604837" cy="265113"/>
          </a:xfrm>
          <a:prstGeom prst="roundRect">
            <a:avLst/>
          </a:prstGeom>
          <a:ln/>
        </p:spPr>
        <p:style>
          <a:lnRef idx="1">
            <a:schemeClr val="accent6"/>
          </a:lnRef>
          <a:fillRef idx="3">
            <a:schemeClr val="accent6"/>
          </a:fillRef>
          <a:effectRef idx="2">
            <a:schemeClr val="accent6"/>
          </a:effectRef>
          <a:fontRef idx="minor">
            <a:schemeClr val="lt1"/>
          </a:fontRef>
        </p:style>
        <p:txBody>
          <a:bodyPr lIns="0" tIns="0" rIns="0" bIns="0" anchor="ctr"/>
          <a:lstStyle/>
          <a:p>
            <a:pPr algn="ctr"/>
            <a:r>
              <a:rPr lang="en-US" altLang="ko-KR" sz="1200" b="1">
                <a:solidFill>
                  <a:schemeClr val="bg1"/>
                </a:solidFill>
                <a:ea typeface="굴림" charset="-127"/>
              </a:rPr>
              <a:t>App</a:t>
            </a:r>
            <a:endParaRPr lang="ko-KR" altLang="en-US" sz="1200" b="1">
              <a:solidFill>
                <a:schemeClr val="bg1"/>
              </a:solidFill>
              <a:ea typeface="굴림" charset="-127"/>
            </a:endParaRPr>
          </a:p>
        </p:txBody>
      </p:sp>
      <p:sp>
        <p:nvSpPr>
          <p:cNvPr id="60" name="모서리가 둥근 직사각형 4"/>
          <p:cNvSpPr/>
          <p:nvPr/>
        </p:nvSpPr>
        <p:spPr>
          <a:xfrm>
            <a:off x="755650" y="3484563"/>
            <a:ext cx="4387850" cy="1601787"/>
          </a:xfrm>
          <a:prstGeom prst="roundRect">
            <a:avLst>
              <a:gd name="adj" fmla="val 7782"/>
            </a:avLst>
          </a:prstGeom>
          <a:ln/>
        </p:spPr>
        <p:style>
          <a:lnRef idx="1">
            <a:schemeClr val="accent5"/>
          </a:lnRef>
          <a:fillRef idx="2">
            <a:schemeClr val="accent5"/>
          </a:fillRef>
          <a:effectRef idx="1">
            <a:schemeClr val="accent5"/>
          </a:effectRef>
          <a:fontRef idx="minor">
            <a:schemeClr val="dk1"/>
          </a:fontRef>
        </p:style>
        <p:txBody>
          <a:bodyPr/>
          <a:lstStyle/>
          <a:p>
            <a:pPr>
              <a:lnSpc>
                <a:spcPts val="1400"/>
              </a:lnSpc>
              <a:defRPr/>
            </a:pPr>
            <a:r>
              <a:rPr lang="en-US" altLang="ko-KR" sz="1400" b="1" dirty="0"/>
              <a:t>Spontaneous </a:t>
            </a:r>
          </a:p>
          <a:p>
            <a:pPr>
              <a:lnSpc>
                <a:spcPts val="1400"/>
              </a:lnSpc>
              <a:defRPr/>
            </a:pPr>
            <a:r>
              <a:rPr lang="en-US" altLang="ko-KR" sz="1400" b="1" dirty="0"/>
              <a:t>Service Provisioning</a:t>
            </a:r>
          </a:p>
          <a:p>
            <a:pPr>
              <a:lnSpc>
                <a:spcPts val="1400"/>
              </a:lnSpc>
              <a:defRPr/>
            </a:pPr>
            <a:r>
              <a:rPr lang="en-US" altLang="ko-KR" sz="1400" b="1" dirty="0"/>
              <a:t>Server</a:t>
            </a:r>
          </a:p>
        </p:txBody>
      </p:sp>
      <p:sp>
        <p:nvSpPr>
          <p:cNvPr id="61" name="모서리가 둥근 직사각형 12"/>
          <p:cNvSpPr/>
          <p:nvPr/>
        </p:nvSpPr>
        <p:spPr>
          <a:xfrm>
            <a:off x="2830513" y="3562350"/>
            <a:ext cx="2198687" cy="430213"/>
          </a:xfrm>
          <a:prstGeom prst="roundRect">
            <a:avLst/>
          </a:prstGeom>
          <a:ln/>
        </p:spPr>
        <p:style>
          <a:lnRef idx="1">
            <a:schemeClr val="accent1"/>
          </a:lnRef>
          <a:fillRef idx="3">
            <a:schemeClr val="accent1"/>
          </a:fillRef>
          <a:effectRef idx="2">
            <a:schemeClr val="accent1"/>
          </a:effectRef>
          <a:fontRef idx="minor">
            <a:schemeClr val="lt1"/>
          </a:fontRef>
        </p:style>
        <p:txBody>
          <a:bodyPr lIns="0" tIns="0" rIns="0" bIns="0" anchor="ctr"/>
          <a:lstStyle/>
          <a:p>
            <a:pPr algn="ctr"/>
            <a:r>
              <a:rPr lang="en-US" altLang="ko-KR" sz="1200" b="1">
                <a:solidFill>
                  <a:schemeClr val="bg1"/>
                </a:solidFill>
                <a:ea typeface="굴림" charset="-127"/>
              </a:rPr>
              <a:t>Task Recommendation Engine</a:t>
            </a:r>
            <a:endParaRPr lang="ko-KR" altLang="en-US" sz="1200" b="1">
              <a:solidFill>
                <a:schemeClr val="bg1"/>
              </a:solidFill>
              <a:ea typeface="굴림" charset="-127"/>
            </a:endParaRPr>
          </a:p>
        </p:txBody>
      </p:sp>
      <p:sp>
        <p:nvSpPr>
          <p:cNvPr id="62" name="모서리가 둥근 직사각형 13"/>
          <p:cNvSpPr/>
          <p:nvPr/>
        </p:nvSpPr>
        <p:spPr>
          <a:xfrm>
            <a:off x="2832100" y="4087813"/>
            <a:ext cx="2197100" cy="407987"/>
          </a:xfrm>
          <a:prstGeom prst="roundRect">
            <a:avLst/>
          </a:prstGeom>
          <a:ln/>
        </p:spPr>
        <p:style>
          <a:lnRef idx="1">
            <a:schemeClr val="accent1"/>
          </a:lnRef>
          <a:fillRef idx="3">
            <a:schemeClr val="accent1"/>
          </a:fillRef>
          <a:effectRef idx="2">
            <a:schemeClr val="accent1"/>
          </a:effectRef>
          <a:fontRef idx="minor">
            <a:schemeClr val="lt1"/>
          </a:fontRef>
        </p:style>
        <p:txBody>
          <a:bodyPr lIns="0" tIns="0" rIns="0" bIns="0" anchor="ctr"/>
          <a:lstStyle/>
          <a:p>
            <a:pPr algn="ctr"/>
            <a:r>
              <a:rPr lang="en-US" altLang="ko-KR" sz="1200" b="1">
                <a:solidFill>
                  <a:schemeClr val="bg1"/>
                </a:solidFill>
                <a:ea typeface="굴림" charset="-127"/>
              </a:rPr>
              <a:t>Spontaneous Group Discovery Module</a:t>
            </a:r>
            <a:endParaRPr lang="ko-KR" altLang="en-US" sz="1200" b="1">
              <a:solidFill>
                <a:schemeClr val="bg1"/>
              </a:solidFill>
              <a:ea typeface="굴림" charset="-127"/>
            </a:endParaRPr>
          </a:p>
        </p:txBody>
      </p:sp>
      <p:sp>
        <p:nvSpPr>
          <p:cNvPr id="63" name="모서리가 둥근 직사각형 24"/>
          <p:cNvSpPr/>
          <p:nvPr/>
        </p:nvSpPr>
        <p:spPr>
          <a:xfrm>
            <a:off x="838200" y="4591050"/>
            <a:ext cx="1824038" cy="407988"/>
          </a:xfrm>
          <a:prstGeom prst="roundRect">
            <a:avLst/>
          </a:prstGeom>
          <a:ln/>
        </p:spPr>
        <p:style>
          <a:lnRef idx="1">
            <a:schemeClr val="accent1"/>
          </a:lnRef>
          <a:fillRef idx="3">
            <a:schemeClr val="accent1"/>
          </a:fillRef>
          <a:effectRef idx="2">
            <a:schemeClr val="accent1"/>
          </a:effectRef>
          <a:fontRef idx="minor">
            <a:schemeClr val="lt1"/>
          </a:fontRef>
        </p:style>
        <p:txBody>
          <a:bodyPr lIns="0" tIns="0" rIns="0" bIns="0" anchor="ctr"/>
          <a:lstStyle/>
          <a:p>
            <a:pPr algn="ctr"/>
            <a:r>
              <a:rPr lang="en-US" altLang="ko-KR" sz="1200" b="1">
                <a:solidFill>
                  <a:schemeClr val="bg1"/>
                </a:solidFill>
                <a:ea typeface="굴림" charset="-127"/>
              </a:rPr>
              <a:t>Experience Miner</a:t>
            </a:r>
            <a:endParaRPr lang="ko-KR" altLang="en-US" sz="1200" b="1">
              <a:solidFill>
                <a:schemeClr val="bg1"/>
              </a:solidFill>
              <a:ea typeface="굴림" charset="-127"/>
            </a:endParaRPr>
          </a:p>
        </p:txBody>
      </p:sp>
      <p:sp>
        <p:nvSpPr>
          <p:cNvPr id="64" name="원통 22"/>
          <p:cNvSpPr/>
          <p:nvPr/>
        </p:nvSpPr>
        <p:spPr>
          <a:xfrm>
            <a:off x="2947988" y="5568950"/>
            <a:ext cx="1157287" cy="635000"/>
          </a:xfrm>
          <a:prstGeom prst="can">
            <a:avLst/>
          </a:prstGeom>
          <a:ln/>
        </p:spPr>
        <p:style>
          <a:lnRef idx="2">
            <a:schemeClr val="accent3">
              <a:shade val="50000"/>
            </a:schemeClr>
          </a:lnRef>
          <a:fillRef idx="1">
            <a:schemeClr val="accent3"/>
          </a:fillRef>
          <a:effectRef idx="0">
            <a:schemeClr val="accent3"/>
          </a:effectRef>
          <a:fontRef idx="minor">
            <a:schemeClr val="lt1"/>
          </a:fontRef>
        </p:style>
        <p:txBody>
          <a:bodyPr lIns="0" tIns="0" rIns="0" bIns="0" anchor="ctr"/>
          <a:lstStyle/>
          <a:p>
            <a:pPr algn="ctr"/>
            <a:r>
              <a:rPr lang="en-US" altLang="ko-KR" sz="1200" b="1">
                <a:solidFill>
                  <a:schemeClr val="tx1"/>
                </a:solidFill>
                <a:ea typeface="굴림" charset="-127"/>
              </a:rPr>
              <a:t>Co-Location History</a:t>
            </a:r>
            <a:endParaRPr lang="ko-KR" altLang="en-US" sz="1200" b="1">
              <a:solidFill>
                <a:schemeClr val="tx1"/>
              </a:solidFill>
              <a:ea typeface="굴림" charset="-127"/>
            </a:endParaRPr>
          </a:p>
        </p:txBody>
      </p:sp>
      <p:sp>
        <p:nvSpPr>
          <p:cNvPr id="65" name="원통 23"/>
          <p:cNvSpPr/>
          <p:nvPr/>
        </p:nvSpPr>
        <p:spPr>
          <a:xfrm>
            <a:off x="4187825" y="5568950"/>
            <a:ext cx="1082675" cy="635000"/>
          </a:xfrm>
          <a:prstGeom prst="can">
            <a:avLst/>
          </a:prstGeom>
          <a:ln/>
        </p:spPr>
        <p:style>
          <a:lnRef idx="2">
            <a:schemeClr val="accent3">
              <a:shade val="50000"/>
            </a:schemeClr>
          </a:lnRef>
          <a:fillRef idx="1">
            <a:schemeClr val="accent3"/>
          </a:fillRef>
          <a:effectRef idx="0">
            <a:schemeClr val="accent3"/>
          </a:effectRef>
          <a:fontRef idx="minor">
            <a:schemeClr val="lt1"/>
          </a:fontRef>
        </p:style>
        <p:txBody>
          <a:bodyPr lIns="0" tIns="0" rIns="0" bIns="0" anchor="ctr"/>
          <a:lstStyle/>
          <a:p>
            <a:pPr algn="ctr"/>
            <a:r>
              <a:rPr lang="en-US" altLang="ko-KR" sz="1200" b="1">
                <a:solidFill>
                  <a:schemeClr val="tx1"/>
                </a:solidFill>
                <a:ea typeface="굴림" charset="-127"/>
              </a:rPr>
              <a:t>Task Repository</a:t>
            </a:r>
            <a:endParaRPr lang="ko-KR" altLang="en-US" sz="1200" b="1">
              <a:solidFill>
                <a:schemeClr val="tx1"/>
              </a:solidFill>
              <a:ea typeface="굴림" charset="-127"/>
            </a:endParaRPr>
          </a:p>
        </p:txBody>
      </p:sp>
      <p:sp>
        <p:nvSpPr>
          <p:cNvPr id="66" name="원통 25"/>
          <p:cNvSpPr/>
          <p:nvPr/>
        </p:nvSpPr>
        <p:spPr>
          <a:xfrm>
            <a:off x="1617663" y="5568950"/>
            <a:ext cx="1230312" cy="635000"/>
          </a:xfrm>
          <a:prstGeom prst="can">
            <a:avLst/>
          </a:prstGeom>
          <a:ln/>
        </p:spPr>
        <p:style>
          <a:lnRef idx="2">
            <a:schemeClr val="accent3">
              <a:shade val="50000"/>
            </a:schemeClr>
          </a:lnRef>
          <a:fillRef idx="1">
            <a:schemeClr val="accent3"/>
          </a:fillRef>
          <a:effectRef idx="0">
            <a:schemeClr val="accent3"/>
          </a:effectRef>
          <a:fontRef idx="minor">
            <a:schemeClr val="lt1"/>
          </a:fontRef>
        </p:style>
        <p:txBody>
          <a:bodyPr lIns="0" tIns="0" rIns="0" bIns="0" anchor="ctr"/>
          <a:lstStyle/>
          <a:p>
            <a:pPr algn="ctr"/>
            <a:r>
              <a:rPr lang="en-US" altLang="ko-KR" sz="1200" b="1">
                <a:solidFill>
                  <a:schemeClr val="tx1"/>
                </a:solidFill>
                <a:ea typeface="굴림" charset="-127"/>
              </a:rPr>
              <a:t>Application Usage History</a:t>
            </a:r>
            <a:endParaRPr lang="ko-KR" altLang="en-US" sz="1200" b="1">
              <a:solidFill>
                <a:schemeClr val="tx1"/>
              </a:solidFill>
              <a:ea typeface="굴림" charset="-127"/>
            </a:endParaRPr>
          </a:p>
        </p:txBody>
      </p:sp>
      <p:sp>
        <p:nvSpPr>
          <p:cNvPr id="67" name="위쪽/아래쪽 화살표 66"/>
          <p:cNvSpPr/>
          <p:nvPr/>
        </p:nvSpPr>
        <p:spPr>
          <a:xfrm>
            <a:off x="2743200" y="3068638"/>
            <a:ext cx="411163" cy="396875"/>
          </a:xfrm>
          <a:prstGeom prst="upDownArrow">
            <a:avLst>
              <a:gd name="adj1" fmla="val 50000"/>
              <a:gd name="adj2" fmla="val 36467"/>
            </a:avLst>
          </a:prstGeom>
        </p:spPr>
        <p:style>
          <a:lnRef idx="1">
            <a:schemeClr val="accent2"/>
          </a:lnRef>
          <a:fillRef idx="3">
            <a:schemeClr val="accent2"/>
          </a:fillRef>
          <a:effectRef idx="2">
            <a:schemeClr val="accent2"/>
          </a:effectRef>
          <a:fontRef idx="minor">
            <a:schemeClr val="lt1"/>
          </a:fontRef>
        </p:style>
        <p:txBody>
          <a:bodyPr anchor="ctr"/>
          <a:lstStyle/>
          <a:p>
            <a:pPr algn="ctr"/>
            <a:endParaRPr lang="ko-KR" altLang="en-US" sz="2400">
              <a:solidFill>
                <a:srgbClr val="FFFFFF"/>
              </a:solidFill>
              <a:ea typeface="굴림" charset="-127"/>
            </a:endParaRPr>
          </a:p>
        </p:txBody>
      </p:sp>
      <p:sp>
        <p:nvSpPr>
          <p:cNvPr id="68" name="모서리가 둥근 직사각형 13"/>
          <p:cNvSpPr/>
          <p:nvPr/>
        </p:nvSpPr>
        <p:spPr>
          <a:xfrm>
            <a:off x="2832100" y="4591050"/>
            <a:ext cx="2197100" cy="407988"/>
          </a:xfrm>
          <a:prstGeom prst="roundRect">
            <a:avLst/>
          </a:prstGeom>
          <a:ln/>
        </p:spPr>
        <p:style>
          <a:lnRef idx="1">
            <a:schemeClr val="accent1"/>
          </a:lnRef>
          <a:fillRef idx="3">
            <a:schemeClr val="accent1"/>
          </a:fillRef>
          <a:effectRef idx="2">
            <a:schemeClr val="accent1"/>
          </a:effectRef>
          <a:fontRef idx="minor">
            <a:schemeClr val="lt1"/>
          </a:fontRef>
        </p:style>
        <p:txBody>
          <a:bodyPr lIns="0" tIns="0" rIns="0" bIns="0" anchor="ctr"/>
          <a:lstStyle/>
          <a:p>
            <a:pPr algn="ctr"/>
            <a:r>
              <a:rPr lang="en-US" altLang="ko-KR" sz="1200" b="1">
                <a:solidFill>
                  <a:schemeClr val="bg1"/>
                </a:solidFill>
                <a:ea typeface="굴림" charset="-127"/>
              </a:rPr>
              <a:t>Task Log Analyzer</a:t>
            </a:r>
            <a:endParaRPr lang="ko-KR" altLang="en-US" sz="1200" b="1">
              <a:solidFill>
                <a:schemeClr val="bg1"/>
              </a:solidFill>
              <a:ea typeface="굴림" charset="-127"/>
            </a:endParaRPr>
          </a:p>
        </p:txBody>
      </p:sp>
      <p:sp>
        <p:nvSpPr>
          <p:cNvPr id="69" name="위쪽/아래쪽 화살표 68"/>
          <p:cNvSpPr/>
          <p:nvPr/>
        </p:nvSpPr>
        <p:spPr>
          <a:xfrm>
            <a:off x="2743200" y="5103813"/>
            <a:ext cx="411163" cy="396875"/>
          </a:xfrm>
          <a:prstGeom prst="upDownArrow">
            <a:avLst>
              <a:gd name="adj1" fmla="val 50000"/>
              <a:gd name="adj2" fmla="val 36467"/>
            </a:avLst>
          </a:prstGeom>
        </p:spPr>
        <p:style>
          <a:lnRef idx="1">
            <a:schemeClr val="accent2"/>
          </a:lnRef>
          <a:fillRef idx="3">
            <a:schemeClr val="accent2"/>
          </a:fillRef>
          <a:effectRef idx="2">
            <a:schemeClr val="accent2"/>
          </a:effectRef>
          <a:fontRef idx="minor">
            <a:schemeClr val="lt1"/>
          </a:fontRef>
        </p:style>
        <p:txBody>
          <a:bodyPr anchor="ctr"/>
          <a:lstStyle/>
          <a:p>
            <a:pPr algn="ctr"/>
            <a:endParaRPr lang="ko-KR" altLang="en-US" sz="2400">
              <a:solidFill>
                <a:srgbClr val="FFFFFF"/>
              </a:solidFill>
              <a:ea typeface="굴림" charset="-127"/>
            </a:endParaRPr>
          </a:p>
        </p:txBody>
      </p:sp>
      <p:sp>
        <p:nvSpPr>
          <p:cNvPr id="70" name="오른쪽 화살표 69"/>
          <p:cNvSpPr/>
          <p:nvPr/>
        </p:nvSpPr>
        <p:spPr>
          <a:xfrm>
            <a:off x="5102225" y="3629025"/>
            <a:ext cx="519113" cy="296863"/>
          </a:xfrm>
          <a:prstGeom prst="rightArrow">
            <a:avLst/>
          </a:prstGeom>
        </p:spPr>
        <p:style>
          <a:lnRef idx="1">
            <a:schemeClr val="accent4"/>
          </a:lnRef>
          <a:fillRef idx="3">
            <a:schemeClr val="accent4"/>
          </a:fillRef>
          <a:effectRef idx="2">
            <a:schemeClr val="accent4"/>
          </a:effectRef>
          <a:fontRef idx="minor">
            <a:schemeClr val="lt1"/>
          </a:fontRef>
        </p:style>
        <p:txBody>
          <a:bodyPr anchor="ctr"/>
          <a:lstStyle/>
          <a:p>
            <a:pPr algn="ctr"/>
            <a:endParaRPr lang="ko-KR" altLang="en-US" sz="2400">
              <a:solidFill>
                <a:srgbClr val="FFFFFF"/>
              </a:solidFill>
              <a:ea typeface="굴림" charset="-127"/>
            </a:endParaRPr>
          </a:p>
        </p:txBody>
      </p:sp>
      <p:sp>
        <p:nvSpPr>
          <p:cNvPr id="71" name="오른쪽 화살표 70"/>
          <p:cNvSpPr/>
          <p:nvPr/>
        </p:nvSpPr>
        <p:spPr>
          <a:xfrm>
            <a:off x="5102225" y="4129088"/>
            <a:ext cx="519113" cy="296862"/>
          </a:xfrm>
          <a:prstGeom prst="rightArrow">
            <a:avLst/>
          </a:prstGeom>
        </p:spPr>
        <p:style>
          <a:lnRef idx="1">
            <a:schemeClr val="accent4"/>
          </a:lnRef>
          <a:fillRef idx="3">
            <a:schemeClr val="accent4"/>
          </a:fillRef>
          <a:effectRef idx="2">
            <a:schemeClr val="accent4"/>
          </a:effectRef>
          <a:fontRef idx="minor">
            <a:schemeClr val="lt1"/>
          </a:fontRef>
        </p:style>
        <p:txBody>
          <a:bodyPr anchor="ctr"/>
          <a:lstStyle/>
          <a:p>
            <a:pPr algn="ctr"/>
            <a:endParaRPr lang="ko-KR" altLang="en-US" sz="2400">
              <a:solidFill>
                <a:srgbClr val="FFFFFF"/>
              </a:solidFill>
              <a:ea typeface="굴림" charset="-127"/>
            </a:endParaRPr>
          </a:p>
        </p:txBody>
      </p:sp>
      <p:sp>
        <p:nvSpPr>
          <p:cNvPr id="72" name="오른쪽 화살표 71"/>
          <p:cNvSpPr/>
          <p:nvPr/>
        </p:nvSpPr>
        <p:spPr>
          <a:xfrm>
            <a:off x="5102225" y="4622800"/>
            <a:ext cx="519113" cy="298450"/>
          </a:xfrm>
          <a:prstGeom prst="rightArrow">
            <a:avLst/>
          </a:prstGeom>
        </p:spPr>
        <p:style>
          <a:lnRef idx="1">
            <a:schemeClr val="accent4"/>
          </a:lnRef>
          <a:fillRef idx="3">
            <a:schemeClr val="accent4"/>
          </a:fillRef>
          <a:effectRef idx="2">
            <a:schemeClr val="accent4"/>
          </a:effectRef>
          <a:fontRef idx="minor">
            <a:schemeClr val="lt1"/>
          </a:fontRef>
        </p:style>
        <p:txBody>
          <a:bodyPr anchor="ctr"/>
          <a:lstStyle/>
          <a:p>
            <a:pPr algn="ctr"/>
            <a:endParaRPr lang="ko-KR" altLang="en-US" sz="2400">
              <a:solidFill>
                <a:srgbClr val="FFFFFF"/>
              </a:solidFill>
              <a:ea typeface="굴림" charset="-127"/>
            </a:endParaRPr>
          </a:p>
        </p:txBody>
      </p:sp>
      <p:sp>
        <p:nvSpPr>
          <p:cNvPr id="73" name="모서리가 둥근 직사각형 72"/>
          <p:cNvSpPr/>
          <p:nvPr/>
        </p:nvSpPr>
        <p:spPr>
          <a:xfrm>
            <a:off x="5764213" y="1544638"/>
            <a:ext cx="2479675" cy="4659312"/>
          </a:xfrm>
          <a:prstGeom prst="roundRect">
            <a:avLst>
              <a:gd name="adj" fmla="val 8095"/>
            </a:avLst>
          </a:prstGeom>
          <a:ln>
            <a:prstDash val="sysDash"/>
          </a:ln>
        </p:spPr>
        <p:style>
          <a:lnRef idx="2">
            <a:schemeClr val="accent6"/>
          </a:lnRef>
          <a:fillRef idx="1">
            <a:schemeClr val="lt1"/>
          </a:fillRef>
          <a:effectRef idx="0">
            <a:schemeClr val="accent6"/>
          </a:effectRef>
          <a:fontRef idx="minor">
            <a:schemeClr val="dk1"/>
          </a:fontRef>
        </p:style>
        <p:txBody>
          <a:bodyPr/>
          <a:lstStyle/>
          <a:p>
            <a:pPr algn="ctr">
              <a:lnSpc>
                <a:spcPts val="1400"/>
              </a:lnSpc>
            </a:pPr>
            <a:r>
              <a:rPr lang="en-US" altLang="ko-KR" sz="1600" b="1">
                <a:solidFill>
                  <a:srgbClr val="000000"/>
                </a:solidFill>
                <a:ea typeface="굴림" charset="-127"/>
              </a:rPr>
              <a:t>Services Provisioning Process</a:t>
            </a:r>
            <a:endParaRPr lang="ko-KR" altLang="en-US" sz="1600" b="1">
              <a:solidFill>
                <a:srgbClr val="000000"/>
              </a:solidFill>
              <a:ea typeface="굴림" charset="-127"/>
            </a:endParaRPr>
          </a:p>
        </p:txBody>
      </p:sp>
      <p:pic>
        <p:nvPicPr>
          <p:cNvPr id="1026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81738" y="2043113"/>
            <a:ext cx="1468437" cy="746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270" name="TextBox 74"/>
          <p:cNvSpPr txBox="1">
            <a:spLocks noChangeArrowheads="1"/>
          </p:cNvSpPr>
          <p:nvPr/>
        </p:nvSpPr>
        <p:spPr bwMode="auto">
          <a:xfrm>
            <a:off x="6356350" y="2751138"/>
            <a:ext cx="1455738"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ts val="1200"/>
              </a:lnSpc>
            </a:pPr>
            <a:r>
              <a:rPr lang="en-US" altLang="ko-KR" sz="1200" b="1" u="sng">
                <a:solidFill>
                  <a:srgbClr val="FF0000"/>
                </a:solidFill>
                <a:latin typeface="Arial Narrow" pitchFamily="34" charset="0"/>
                <a:ea typeface="굴림" charset="-127"/>
              </a:rPr>
              <a:t>Task history analysis</a:t>
            </a:r>
            <a:endParaRPr lang="ko-KR" altLang="en-US" sz="1200" b="1" u="sng">
              <a:solidFill>
                <a:srgbClr val="FF0000"/>
              </a:solidFill>
              <a:latin typeface="Arial Narrow" pitchFamily="34" charset="0"/>
              <a:ea typeface="굴림" charset="-127"/>
            </a:endParaRPr>
          </a:p>
        </p:txBody>
      </p:sp>
      <p:pic>
        <p:nvPicPr>
          <p:cNvPr id="10271" name="Picture 3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08700" y="3089275"/>
            <a:ext cx="1847850" cy="839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2" name="TextBox 76"/>
          <p:cNvSpPr txBox="1">
            <a:spLocks noChangeArrowheads="1"/>
          </p:cNvSpPr>
          <p:nvPr/>
        </p:nvSpPr>
        <p:spPr bwMode="auto">
          <a:xfrm>
            <a:off x="6015038" y="3892550"/>
            <a:ext cx="20732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gn="ctr">
              <a:lnSpc>
                <a:spcPts val="1200"/>
              </a:lnSpc>
            </a:pPr>
            <a:r>
              <a:rPr lang="en-US" altLang="ko-KR" sz="1200" b="1" u="sng">
                <a:solidFill>
                  <a:srgbClr val="FF0000"/>
                </a:solidFill>
                <a:latin typeface="Arial Narrow" pitchFamily="34" charset="0"/>
                <a:ea typeface="굴림" charset="-127"/>
              </a:rPr>
              <a:t>Group discovery</a:t>
            </a:r>
            <a:r>
              <a:rPr lang="en-US" altLang="ko-KR" sz="1200" b="1">
                <a:latin typeface="Arial Narrow" pitchFamily="34" charset="0"/>
                <a:ea typeface="굴림" charset="-127"/>
              </a:rPr>
              <a:t> with given task constraints</a:t>
            </a:r>
            <a:endParaRPr lang="ko-KR" altLang="en-US" sz="1200" b="1">
              <a:latin typeface="Arial Narrow" pitchFamily="34" charset="0"/>
              <a:ea typeface="굴림" charset="-127"/>
            </a:endParaRPr>
          </a:p>
        </p:txBody>
      </p:sp>
      <p:pic>
        <p:nvPicPr>
          <p:cNvPr id="10273"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56325" y="4343400"/>
            <a:ext cx="517525" cy="763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9" name="오른쪽으로 구부러진 화살표 78"/>
          <p:cNvSpPr/>
          <p:nvPr/>
        </p:nvSpPr>
        <p:spPr>
          <a:xfrm>
            <a:off x="5480050" y="2770188"/>
            <a:ext cx="519113" cy="792162"/>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ko-KR" altLang="en-US" sz="2400">
              <a:solidFill>
                <a:schemeClr val="tx1"/>
              </a:solidFill>
              <a:ea typeface="굴림" charset="-127"/>
            </a:endParaRPr>
          </a:p>
        </p:txBody>
      </p:sp>
      <p:sp>
        <p:nvSpPr>
          <p:cNvPr id="80" name="왼쪽으로 구부러진 화살표 79"/>
          <p:cNvSpPr/>
          <p:nvPr/>
        </p:nvSpPr>
        <p:spPr>
          <a:xfrm>
            <a:off x="7943850" y="3976688"/>
            <a:ext cx="601663" cy="795337"/>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ko-KR" altLang="en-US" sz="2400">
              <a:solidFill>
                <a:schemeClr val="tx1"/>
              </a:solidFill>
              <a:ea typeface="굴림" charset="-127"/>
            </a:endParaRPr>
          </a:p>
        </p:txBody>
      </p:sp>
      <p:sp>
        <p:nvSpPr>
          <p:cNvPr id="10276" name="TextBox 80"/>
          <p:cNvSpPr txBox="1">
            <a:spLocks noChangeArrowheads="1"/>
          </p:cNvSpPr>
          <p:nvPr/>
        </p:nvSpPr>
        <p:spPr bwMode="auto">
          <a:xfrm>
            <a:off x="6673850" y="4524375"/>
            <a:ext cx="12112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ts val="1200"/>
              </a:lnSpc>
            </a:pPr>
            <a:r>
              <a:rPr lang="en-US" altLang="ko-KR" sz="1200" b="1" u="sng">
                <a:solidFill>
                  <a:srgbClr val="FF0000"/>
                </a:solidFill>
                <a:latin typeface="Arial Narrow" pitchFamily="34" charset="0"/>
                <a:ea typeface="굴림" charset="-127"/>
              </a:rPr>
              <a:t>Suggested task list notification</a:t>
            </a:r>
            <a:endParaRPr lang="ko-KR" altLang="en-US" sz="1200" b="1" u="sng">
              <a:solidFill>
                <a:srgbClr val="FF0000"/>
              </a:solidFill>
              <a:latin typeface="Arial Narrow" pitchFamily="34" charset="0"/>
              <a:ea typeface="굴림" charset="-127"/>
            </a:endParaRPr>
          </a:p>
        </p:txBody>
      </p:sp>
      <p:sp>
        <p:nvSpPr>
          <p:cNvPr id="82" name="오른쪽으로 구부러진 화살표 81"/>
          <p:cNvSpPr/>
          <p:nvPr/>
        </p:nvSpPr>
        <p:spPr>
          <a:xfrm>
            <a:off x="5362575" y="4921250"/>
            <a:ext cx="517525" cy="598488"/>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ko-KR" altLang="en-US" sz="2400">
              <a:solidFill>
                <a:schemeClr val="tx1"/>
              </a:solidFill>
              <a:ea typeface="굴림" charset="-127"/>
            </a:endParaRPr>
          </a:p>
        </p:txBody>
      </p:sp>
      <p:pic>
        <p:nvPicPr>
          <p:cNvPr id="10278" name="Picture 4" descr="http://www.newsden.net/wp-content/uploads/2010/12/Google-rolls-out-new-Android-Market-UI-photo1.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10275" y="5243513"/>
            <a:ext cx="828675"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9" name="TextBox 83"/>
          <p:cNvSpPr txBox="1">
            <a:spLocks noChangeArrowheads="1"/>
          </p:cNvSpPr>
          <p:nvPr/>
        </p:nvSpPr>
        <p:spPr bwMode="auto">
          <a:xfrm>
            <a:off x="6861175" y="5341938"/>
            <a:ext cx="1349375" cy="687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gn="ctr">
              <a:lnSpc>
                <a:spcPts val="1200"/>
              </a:lnSpc>
            </a:pPr>
            <a:r>
              <a:rPr lang="en-US" altLang="ko-KR" sz="1200" b="1" u="sng">
                <a:solidFill>
                  <a:srgbClr val="FF0000"/>
                </a:solidFill>
                <a:latin typeface="Arial Narrow" pitchFamily="34" charset="0"/>
                <a:ea typeface="굴림" charset="-127"/>
              </a:rPr>
              <a:t>Download (optional) and execute</a:t>
            </a:r>
            <a:r>
              <a:rPr lang="en-US" altLang="ko-KR" sz="1200" b="1">
                <a:latin typeface="Arial Narrow" pitchFamily="34" charset="0"/>
                <a:ea typeface="굴림" charset="-127"/>
              </a:rPr>
              <a:t> a corresponding application</a:t>
            </a:r>
            <a:endParaRPr lang="ko-KR" altLang="en-US" sz="1200" b="1">
              <a:latin typeface="Arial Narrow" pitchFamily="34" charset="0"/>
              <a:ea typeface="굴림" charset="-127"/>
            </a:endParaRPr>
          </a:p>
        </p:txBody>
      </p:sp>
      <p:pic>
        <p:nvPicPr>
          <p:cNvPr id="10280" name="Picture 5" descr="E:\ICU\My Dropbox\Dropbox\Urban\SocialMedia\2011\연차보고서\2011-11-01 19.55.08.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59488" y="5665788"/>
            <a:ext cx="730250" cy="436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6" name="직선 연결선 85"/>
          <p:cNvCxnSpPr/>
          <p:nvPr/>
        </p:nvCxnSpPr>
        <p:spPr>
          <a:xfrm>
            <a:off x="6084888" y="3019425"/>
            <a:ext cx="1858962" cy="0"/>
          </a:xfrm>
          <a:prstGeom prst="line">
            <a:avLst/>
          </a:prstGeom>
          <a:ln w="19050">
            <a:prstDash val="sysDot"/>
          </a:ln>
        </p:spPr>
        <p:style>
          <a:lnRef idx="1">
            <a:schemeClr val="accent1"/>
          </a:lnRef>
          <a:fillRef idx="0">
            <a:schemeClr val="accent1"/>
          </a:fillRef>
          <a:effectRef idx="0">
            <a:schemeClr val="accent1"/>
          </a:effectRef>
          <a:fontRef idx="minor">
            <a:schemeClr val="tx1"/>
          </a:fontRef>
        </p:style>
      </p:cxnSp>
      <p:cxnSp>
        <p:nvCxnSpPr>
          <p:cNvPr id="87" name="직선 연결선 86"/>
          <p:cNvCxnSpPr/>
          <p:nvPr/>
        </p:nvCxnSpPr>
        <p:spPr>
          <a:xfrm>
            <a:off x="6084888" y="4292600"/>
            <a:ext cx="1858962" cy="0"/>
          </a:xfrm>
          <a:prstGeom prst="line">
            <a:avLst/>
          </a:prstGeom>
          <a:ln w="19050">
            <a:prstDash val="sysDot"/>
          </a:ln>
        </p:spPr>
        <p:style>
          <a:lnRef idx="1">
            <a:schemeClr val="accent1"/>
          </a:lnRef>
          <a:fillRef idx="0">
            <a:schemeClr val="accent1"/>
          </a:fillRef>
          <a:effectRef idx="0">
            <a:schemeClr val="accent1"/>
          </a:effectRef>
          <a:fontRef idx="minor">
            <a:schemeClr val="tx1"/>
          </a:fontRef>
        </p:style>
      </p:cxnSp>
      <p:cxnSp>
        <p:nvCxnSpPr>
          <p:cNvPr id="88" name="직선 연결선 87"/>
          <p:cNvCxnSpPr/>
          <p:nvPr/>
        </p:nvCxnSpPr>
        <p:spPr>
          <a:xfrm>
            <a:off x="6084888" y="5157788"/>
            <a:ext cx="1858962" cy="0"/>
          </a:xfrm>
          <a:prstGeom prst="line">
            <a:avLst/>
          </a:prstGeom>
          <a:ln w="19050">
            <a:prstDash val="sysDot"/>
          </a:ln>
        </p:spPr>
        <p:style>
          <a:lnRef idx="1">
            <a:schemeClr val="accent1"/>
          </a:lnRef>
          <a:fillRef idx="0">
            <a:schemeClr val="accent1"/>
          </a:fillRef>
          <a:effectRef idx="0">
            <a:schemeClr val="accent1"/>
          </a:effectRef>
          <a:fontRef idx="minor">
            <a:schemeClr val="tx1"/>
          </a:fontRef>
        </p:style>
      </p:cxnSp>
      <p:sp>
        <p:nvSpPr>
          <p:cNvPr id="89" name="왼쪽으로 구부러진 화살표 88"/>
          <p:cNvSpPr/>
          <p:nvPr/>
        </p:nvSpPr>
        <p:spPr>
          <a:xfrm flipV="1">
            <a:off x="8088313" y="2217738"/>
            <a:ext cx="601662" cy="3527425"/>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ko-KR" altLang="en-US" sz="2400">
              <a:solidFill>
                <a:schemeClr val="tx1"/>
              </a:solidFill>
              <a:ea typeface="굴림" charset="-127"/>
            </a:endParaRPr>
          </a:p>
        </p:txBody>
      </p:sp>
      <p:sp>
        <p:nvSpPr>
          <p:cNvPr id="10285" name="TextBox 89"/>
          <p:cNvSpPr txBox="1">
            <a:spLocks noChangeArrowheads="1"/>
          </p:cNvSpPr>
          <p:nvPr/>
        </p:nvSpPr>
        <p:spPr bwMode="auto">
          <a:xfrm>
            <a:off x="8339138" y="5445125"/>
            <a:ext cx="84137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ts val="1200"/>
              </a:lnSpc>
            </a:pPr>
            <a:r>
              <a:rPr lang="en-US" altLang="ko-KR" sz="1200" b="1" u="sng">
                <a:solidFill>
                  <a:srgbClr val="FF0000"/>
                </a:solidFill>
                <a:latin typeface="Arial Narrow" pitchFamily="34" charset="0"/>
                <a:ea typeface="굴림" charset="-127"/>
              </a:rPr>
              <a:t>Feedback</a:t>
            </a:r>
            <a:endParaRPr lang="ko-KR" altLang="en-US" sz="1200" b="1" u="sng">
              <a:solidFill>
                <a:srgbClr val="FF0000"/>
              </a:solidFill>
              <a:latin typeface="Arial Narrow" pitchFamily="34" charset="0"/>
              <a:ea typeface="굴림" charset="-127"/>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4"/>
          <p:cNvSpPr>
            <a:spLocks noGrp="1" noChangeArrowheads="1"/>
          </p:cNvSpPr>
          <p:nvPr>
            <p:ph type="title"/>
          </p:nvPr>
        </p:nvSpPr>
        <p:spPr>
          <a:xfrm>
            <a:off x="306388" y="233363"/>
            <a:ext cx="8870950" cy="703262"/>
          </a:xfrm>
        </p:spPr>
        <p:txBody>
          <a:bodyPr/>
          <a:lstStyle/>
          <a:p>
            <a:r>
              <a:rPr lang="en-GB" altLang="ko-KR" dirty="0" smtClean="0">
                <a:ea typeface="굴림" charset="-127"/>
              </a:rPr>
              <a:t>Demo 1/2</a:t>
            </a:r>
            <a:br>
              <a:rPr lang="en-GB" altLang="ko-KR" dirty="0" smtClean="0">
                <a:ea typeface="굴림" charset="-127"/>
              </a:rPr>
            </a:br>
            <a:r>
              <a:rPr lang="en-GB" altLang="ko-KR" sz="1600" dirty="0" smtClean="0">
                <a:ea typeface="굴림" charset="-127"/>
              </a:rPr>
              <a:t>3</a:t>
            </a:r>
            <a:r>
              <a:rPr lang="en-GB" altLang="ko-KR" sz="1600" dirty="0" smtClean="0">
                <a:ea typeface="굴림" charset="-127"/>
              </a:rPr>
              <a:t>. </a:t>
            </a:r>
            <a:r>
              <a:rPr lang="en-US" altLang="ko-KR" sz="1600" dirty="0" smtClean="0">
                <a:solidFill>
                  <a:srgbClr val="0B52FC"/>
                </a:solidFill>
                <a:ea typeface="굴림" charset="-127"/>
              </a:rPr>
              <a:t>Cross Social Media Service – Instant Connect Service </a:t>
            </a:r>
            <a:r>
              <a:rPr lang="en-GB" altLang="ko-KR" sz="1600" dirty="0" smtClean="0">
                <a:ea typeface="굴림" charset="-127"/>
              </a:rPr>
              <a:t>(1/2)</a:t>
            </a:r>
            <a:endParaRPr lang="en-GB" altLang="ko-KR" sz="2800" dirty="0" smtClean="0">
              <a:ea typeface="굴림" charset="-127"/>
            </a:endParaRPr>
          </a:p>
        </p:txBody>
      </p:sp>
      <p:grpSp>
        <p:nvGrpSpPr>
          <p:cNvPr id="11267" name="그룹 9"/>
          <p:cNvGrpSpPr>
            <a:grpSpLocks/>
          </p:cNvGrpSpPr>
          <p:nvPr/>
        </p:nvGrpSpPr>
        <p:grpSpPr bwMode="auto">
          <a:xfrm>
            <a:off x="215900" y="1587500"/>
            <a:ext cx="8388350" cy="933450"/>
            <a:chOff x="215516" y="1428737"/>
            <a:chExt cx="6499624" cy="933464"/>
          </a:xfrm>
        </p:grpSpPr>
        <p:sp>
          <p:nvSpPr>
            <p:cNvPr id="11" name="모서리가 둥근 직사각형 10"/>
            <p:cNvSpPr/>
            <p:nvPr/>
          </p:nvSpPr>
          <p:spPr>
            <a:xfrm>
              <a:off x="215516" y="1428737"/>
              <a:ext cx="6499624" cy="933464"/>
            </a:xfrm>
            <a:prstGeom prst="roundRect">
              <a:avLst>
                <a:gd name="adj" fmla="val 3944"/>
              </a:avLst>
            </a:prstGeom>
            <a:gradFill rotWithShape="1">
              <a:gsLst>
                <a:gs pos="0">
                  <a:srgbClr val="FFFFFF">
                    <a:shade val="51000"/>
                    <a:satMod val="130000"/>
                  </a:srgbClr>
                </a:gs>
                <a:gs pos="80000">
                  <a:srgbClr val="FFFFFF">
                    <a:shade val="93000"/>
                    <a:satMod val="130000"/>
                  </a:srgbClr>
                </a:gs>
                <a:gs pos="100000">
                  <a:srgbClr val="FFFFFF">
                    <a:shade val="94000"/>
                    <a:satMod val="135000"/>
                  </a:srgbClr>
                </a:gs>
              </a:gsLst>
              <a:lin ang="16200000" scaled="0"/>
            </a:gradFill>
            <a:ln w="9525" cap="flat" cmpd="sng" algn="ctr">
              <a:solidFill>
                <a:srgbClr val="FFFFFF">
                  <a:shade val="95000"/>
                  <a:satMod val="105000"/>
                </a:srgbClr>
              </a:solidFill>
              <a:prstDash val="solid"/>
              <a:headEnd type="none" w="med" len="med"/>
              <a:tailEnd type="none" w="med" len="med"/>
            </a:ln>
            <a:effectLst>
              <a:outerShdw blurRad="40000" dist="23000" dir="5400000" rotWithShape="0">
                <a:srgbClr val="000000">
                  <a:alpha val="35000"/>
                </a:srgbClr>
              </a:outerShdw>
            </a:effectLst>
          </p:spPr>
          <p:txBody>
            <a:bodyPr lIns="1152000" tIns="36000" rIns="36000" bIns="36000" anchor="ct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atinLnBrk="0">
                <a:lnSpc>
                  <a:spcPct val="120000"/>
                </a:lnSpc>
                <a:buClr>
                  <a:schemeClr val="tx1"/>
                </a:buClr>
                <a:buFont typeface="Wingdings" pitchFamily="2" charset="2"/>
                <a:buChar char="§"/>
                <a:defRPr/>
              </a:pPr>
              <a:r>
                <a:rPr lang="en-US" altLang="ko-KR" sz="1400" dirty="0" smtClean="0">
                  <a:latin typeface="HY헤드라인M" pitchFamily="18" charset="-127"/>
                  <a:ea typeface="HY헤드라인M" pitchFamily="18" charset="-127"/>
                </a:rPr>
                <a:t> Development of Adaptive UI for mobile devices and Social Media Service</a:t>
              </a:r>
              <a:endParaRPr lang="ko-KR" altLang="en-US" sz="1400" dirty="0" smtClean="0">
                <a:latin typeface="HY헤드라인M" pitchFamily="18" charset="-127"/>
                <a:ea typeface="HY헤드라인M" pitchFamily="18" charset="-127"/>
              </a:endParaRPr>
            </a:p>
            <a:p>
              <a:pPr latinLnBrk="0">
                <a:lnSpc>
                  <a:spcPct val="120000"/>
                </a:lnSpc>
                <a:buClr>
                  <a:schemeClr val="tx1"/>
                </a:buClr>
                <a:buFont typeface="Wingdings" pitchFamily="2" charset="2"/>
                <a:buChar char="§"/>
                <a:defRPr/>
              </a:pPr>
              <a:r>
                <a:rPr lang="ko-KR" altLang="en-US" sz="1400" dirty="0" smtClean="0">
                  <a:latin typeface="HY헤드라인M" pitchFamily="18" charset="-127"/>
                  <a:ea typeface="HY헤드라인M" pitchFamily="18" charset="-127"/>
                </a:rPr>
                <a:t> </a:t>
              </a:r>
              <a:r>
                <a:rPr lang="en-US" altLang="ko-KR" sz="1400" dirty="0" smtClean="0">
                  <a:latin typeface="HY헤드라인M" pitchFamily="18" charset="-127"/>
                  <a:ea typeface="HY헤드라인M" pitchFamily="18" charset="-127"/>
                </a:rPr>
                <a:t>Development of AR based Community and Application Level User Interaction</a:t>
              </a:r>
            </a:p>
            <a:p>
              <a:pPr latinLnBrk="0">
                <a:lnSpc>
                  <a:spcPct val="120000"/>
                </a:lnSpc>
                <a:buClr>
                  <a:schemeClr val="tx1"/>
                </a:buClr>
                <a:buFont typeface="Wingdings" pitchFamily="2" charset="2"/>
                <a:buChar char="§"/>
                <a:defRPr/>
              </a:pPr>
              <a:r>
                <a:rPr lang="en-US" altLang="ko-KR" sz="1400" dirty="0">
                  <a:latin typeface="HY헤드라인M" pitchFamily="18" charset="-127"/>
                  <a:ea typeface="HY헤드라인M" pitchFamily="18" charset="-127"/>
                </a:rPr>
                <a:t> </a:t>
              </a:r>
              <a:r>
                <a:rPr lang="en-US" altLang="ko-KR" sz="1400" dirty="0" smtClean="0">
                  <a:latin typeface="HY헤드라인M" pitchFamily="18" charset="-127"/>
                  <a:ea typeface="HY헤드라인M" pitchFamily="18" charset="-127"/>
                </a:rPr>
                <a:t>Development of Mobile User Interaction and Cross Social Media Interface</a:t>
              </a:r>
            </a:p>
          </p:txBody>
        </p:sp>
        <p:pic>
          <p:nvPicPr>
            <p:cNvPr id="12" name="그림 11" descr="social-media.jpg"/>
            <p:cNvPicPr preferRelativeResize="0">
              <a:picLocks/>
            </p:cNvPicPr>
            <p:nvPr/>
          </p:nvPicPr>
          <p:blipFill>
            <a:blip r:embed="rId3"/>
            <a:stretch>
              <a:fillRect/>
            </a:stretch>
          </p:blipFill>
          <p:spPr>
            <a:xfrm>
              <a:off x="317611" y="1504938"/>
              <a:ext cx="717123" cy="800112"/>
            </a:xfrm>
            <a:prstGeom prst="rect">
              <a:avLst/>
            </a:prstGeom>
            <a:noFill/>
            <a:ln>
              <a:solidFill>
                <a:schemeClr val="tx1">
                  <a:lumMod val="50000"/>
                  <a:lumOff val="50000"/>
                </a:schemeClr>
              </a:solidFill>
            </a:ln>
          </p:spPr>
        </p:pic>
      </p:grpSp>
      <p:pic>
        <p:nvPicPr>
          <p:cNvPr id="11268" name="_x194083928" descr="EMB000016cc314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1000" y="2711450"/>
            <a:ext cx="2606675" cy="152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9" name="_x194084168" descr="EMB000016cc314c"/>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6875" y="4676775"/>
            <a:ext cx="2590800" cy="152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0" name="_x194084248" descr="EMB000016cc314f"/>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67075" y="4676775"/>
            <a:ext cx="2592388" cy="1519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1" name="_x194084328" descr="EMB000016cc315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64250" y="4676775"/>
            <a:ext cx="2606675" cy="152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Rectangle 71"/>
          <p:cNvSpPr txBox="1">
            <a:spLocks noChangeArrowheads="1"/>
          </p:cNvSpPr>
          <p:nvPr/>
        </p:nvSpPr>
        <p:spPr>
          <a:xfrm>
            <a:off x="6063594" y="6196168"/>
            <a:ext cx="2601542" cy="397032"/>
          </a:xfrm>
          <a:prstGeom prst="rect">
            <a:avLst/>
          </a:prstGeom>
        </p:spPr>
        <p:txBody>
          <a:bodyPr lIns="0" rIns="0">
            <a:spAutoFit/>
            <a:scene3d>
              <a:camera prst="orthographicFront"/>
              <a:lightRig rig="soft" dir="tl">
                <a:rot lat="0" lon="0" rev="0"/>
              </a:lightRig>
            </a:scene3d>
            <a:sp3d contourW="25400" prstMaterial="matte">
              <a:bevelT w="0" h="19050" prst="artDeco"/>
              <a:contourClr>
                <a:schemeClr val="tx1"/>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defRPr/>
            </a:pPr>
            <a:r>
              <a:rPr lang="en-US" altLang="ko-KR" sz="1100" spc="-50" dirty="0" smtClean="0">
                <a:ln w="11430"/>
                <a:latin typeface="Arial" pitchFamily="34" charset="0"/>
                <a:ea typeface="HY헤드라인M" pitchFamily="18" charset="-127"/>
                <a:cs typeface="Arial" pitchFamily="34" charset="0"/>
              </a:rPr>
              <a:t>&lt;Mobile Social Contents </a:t>
            </a:r>
          </a:p>
          <a:p>
            <a:pPr algn="ctr">
              <a:defRPr/>
            </a:pPr>
            <a:r>
              <a:rPr lang="en-US" altLang="ko-KR" sz="1100" spc="-50" dirty="0" smtClean="0">
                <a:ln w="11430"/>
                <a:latin typeface="Arial" pitchFamily="34" charset="0"/>
                <a:ea typeface="HY헤드라인M" pitchFamily="18" charset="-127"/>
                <a:cs typeface="Arial" pitchFamily="34" charset="0"/>
              </a:rPr>
              <a:t>Upload &amp; Synchronization&gt;</a:t>
            </a:r>
            <a:endParaRPr lang="ko-KR" altLang="en-US" sz="1100" spc="-50" dirty="0" smtClean="0">
              <a:ln w="11430"/>
              <a:latin typeface="Arial" pitchFamily="34" charset="0"/>
              <a:ea typeface="HY헤드라인M" pitchFamily="18" charset="-127"/>
              <a:cs typeface="Arial" pitchFamily="34" charset="0"/>
            </a:endParaRPr>
          </a:p>
        </p:txBody>
      </p:sp>
      <p:sp>
        <p:nvSpPr>
          <p:cNvPr id="18" name="Rectangle 71"/>
          <p:cNvSpPr txBox="1">
            <a:spLocks noChangeArrowheads="1"/>
          </p:cNvSpPr>
          <p:nvPr/>
        </p:nvSpPr>
        <p:spPr>
          <a:xfrm>
            <a:off x="3271229" y="6227723"/>
            <a:ext cx="2601542" cy="258532"/>
          </a:xfrm>
          <a:prstGeom prst="rect">
            <a:avLst/>
          </a:prstGeom>
        </p:spPr>
        <p:txBody>
          <a:bodyPr lIns="0" rIns="0">
            <a:spAutoFit/>
            <a:scene3d>
              <a:camera prst="orthographicFront"/>
              <a:lightRig rig="soft" dir="tl">
                <a:rot lat="0" lon="0" rev="0"/>
              </a:lightRig>
            </a:scene3d>
            <a:sp3d contourW="25400" prstMaterial="matte">
              <a:bevelT w="0" h="19050" prst="artDeco"/>
              <a:contourClr>
                <a:schemeClr val="tx1"/>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defRPr/>
            </a:pPr>
            <a:r>
              <a:rPr lang="en-US" altLang="ko-KR" sz="1200" b="1" spc="-50" dirty="0" smtClean="0">
                <a:ln w="11430"/>
                <a:latin typeface="Arial" pitchFamily="34" charset="0"/>
                <a:ea typeface="HY헤드라인M" pitchFamily="18" charset="-127"/>
                <a:cs typeface="Arial" pitchFamily="34" charset="0"/>
              </a:rPr>
              <a:t>&lt;</a:t>
            </a:r>
            <a:r>
              <a:rPr lang="en-US" altLang="ko-KR" sz="1100" spc="-50" dirty="0" smtClean="0">
                <a:ln w="11430"/>
                <a:latin typeface="Arial" pitchFamily="34" charset="0"/>
                <a:ea typeface="HY헤드라인M" pitchFamily="18" charset="-127"/>
                <a:cs typeface="Arial" pitchFamily="34" charset="0"/>
              </a:rPr>
              <a:t>Cross Media Browser-Twitter/Me2Day&gt;</a:t>
            </a:r>
            <a:endParaRPr lang="ko-KR" altLang="en-US" sz="1100" spc="-50" dirty="0">
              <a:ln w="11430"/>
              <a:latin typeface="Arial" pitchFamily="34" charset="0"/>
              <a:ea typeface="HY헤드라인M" pitchFamily="18" charset="-127"/>
              <a:cs typeface="Arial" pitchFamily="34" charset="0"/>
            </a:endParaRPr>
          </a:p>
        </p:txBody>
      </p:sp>
      <p:sp>
        <p:nvSpPr>
          <p:cNvPr id="19" name="Rectangle 71"/>
          <p:cNvSpPr txBox="1">
            <a:spLocks noChangeArrowheads="1"/>
          </p:cNvSpPr>
          <p:nvPr/>
        </p:nvSpPr>
        <p:spPr>
          <a:xfrm>
            <a:off x="417529" y="6204863"/>
            <a:ext cx="2601542" cy="244682"/>
          </a:xfrm>
          <a:prstGeom prst="rect">
            <a:avLst/>
          </a:prstGeom>
        </p:spPr>
        <p:txBody>
          <a:bodyPr lIns="0" rIns="0">
            <a:spAutoFit/>
            <a:scene3d>
              <a:camera prst="orthographicFront"/>
              <a:lightRig rig="soft" dir="tl">
                <a:rot lat="0" lon="0" rev="0"/>
              </a:lightRig>
            </a:scene3d>
            <a:sp3d contourW="25400" prstMaterial="matte">
              <a:bevelT w="0" h="19050" prst="artDeco"/>
              <a:contourClr>
                <a:schemeClr val="tx1"/>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defRPr/>
            </a:pPr>
            <a:r>
              <a:rPr lang="en-US" altLang="ko-KR" sz="1100" spc="-50" dirty="0" smtClean="0">
                <a:ln w="11430"/>
                <a:latin typeface="Arial" pitchFamily="34" charset="0"/>
                <a:ea typeface="HY헤드라인M" pitchFamily="18" charset="-127"/>
                <a:cs typeface="Arial" pitchFamily="34" charset="0"/>
              </a:rPr>
              <a:t>&lt;User and Social Relationship Information&gt;</a:t>
            </a:r>
            <a:endParaRPr lang="ko-KR" altLang="en-US" sz="1100" spc="-50" dirty="0" smtClean="0">
              <a:ln w="11430"/>
              <a:latin typeface="Arial" pitchFamily="34" charset="0"/>
              <a:ea typeface="HY헤드라인M" pitchFamily="18" charset="-127"/>
              <a:cs typeface="Arial" pitchFamily="34" charset="0"/>
            </a:endParaRPr>
          </a:p>
        </p:txBody>
      </p:sp>
      <p:sp>
        <p:nvSpPr>
          <p:cNvPr id="20" name="Rectangle 71"/>
          <p:cNvSpPr txBox="1">
            <a:spLocks noChangeArrowheads="1"/>
          </p:cNvSpPr>
          <p:nvPr/>
        </p:nvSpPr>
        <p:spPr>
          <a:xfrm>
            <a:off x="5969593" y="4268308"/>
            <a:ext cx="2601542" cy="244682"/>
          </a:xfrm>
          <a:prstGeom prst="rect">
            <a:avLst/>
          </a:prstGeom>
        </p:spPr>
        <p:txBody>
          <a:bodyPr lIns="0" rIns="0">
            <a:spAutoFit/>
            <a:scene3d>
              <a:camera prst="orthographicFront"/>
              <a:lightRig rig="soft" dir="tl">
                <a:rot lat="0" lon="0" rev="0"/>
              </a:lightRig>
            </a:scene3d>
            <a:sp3d contourW="25400" prstMaterial="matte">
              <a:bevelT w="0" h="19050" prst="artDeco"/>
              <a:contourClr>
                <a:schemeClr val="tx1"/>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defRPr/>
            </a:pPr>
            <a:r>
              <a:rPr lang="en-US" altLang="ko-KR" sz="1100" spc="-50" dirty="0" smtClean="0">
                <a:ln w="11430"/>
                <a:latin typeface="Arial" pitchFamily="34" charset="0"/>
                <a:ea typeface="HY헤드라인M" pitchFamily="18" charset="-127"/>
                <a:cs typeface="Arial" pitchFamily="34" charset="0"/>
              </a:rPr>
              <a:t>&lt;Digital Community Search with AR Browser&gt;</a:t>
            </a:r>
            <a:endParaRPr lang="ko-KR" altLang="en-US" sz="1100" spc="-50" dirty="0" smtClean="0">
              <a:ln w="11430"/>
              <a:latin typeface="Arial" pitchFamily="34" charset="0"/>
              <a:ea typeface="HY헤드라인M" pitchFamily="18" charset="-127"/>
              <a:cs typeface="Arial" pitchFamily="34" charset="0"/>
            </a:endParaRPr>
          </a:p>
        </p:txBody>
      </p:sp>
      <p:sp>
        <p:nvSpPr>
          <p:cNvPr id="21" name="Rectangle 71"/>
          <p:cNvSpPr txBox="1">
            <a:spLocks noChangeArrowheads="1"/>
          </p:cNvSpPr>
          <p:nvPr/>
        </p:nvSpPr>
        <p:spPr>
          <a:xfrm>
            <a:off x="3177228" y="4299863"/>
            <a:ext cx="2601542" cy="244682"/>
          </a:xfrm>
          <a:prstGeom prst="rect">
            <a:avLst/>
          </a:prstGeom>
        </p:spPr>
        <p:txBody>
          <a:bodyPr lIns="0" rIns="0">
            <a:spAutoFit/>
            <a:scene3d>
              <a:camera prst="orthographicFront"/>
              <a:lightRig rig="soft" dir="tl">
                <a:rot lat="0" lon="0" rev="0"/>
              </a:lightRig>
            </a:scene3d>
            <a:sp3d contourW="25400" prstMaterial="matte">
              <a:bevelT w="0" h="19050" prst="artDeco"/>
              <a:contourClr>
                <a:schemeClr val="tx1"/>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defRPr/>
            </a:pPr>
            <a:r>
              <a:rPr lang="en-US" altLang="ko-KR" sz="1100" spc="-50" dirty="0" smtClean="0">
                <a:ln w="11430"/>
                <a:latin typeface="Arial" pitchFamily="34" charset="0"/>
                <a:ea typeface="HY헤드라인M" pitchFamily="18" charset="-127"/>
                <a:cs typeface="Arial" pitchFamily="34" charset="0"/>
              </a:rPr>
              <a:t>&lt;Social User Search with AR Browser&gt;</a:t>
            </a:r>
            <a:endParaRPr lang="ko-KR" altLang="en-US" sz="1100" spc="-50" dirty="0" smtClean="0">
              <a:ln w="11430"/>
              <a:latin typeface="Arial" pitchFamily="34" charset="0"/>
              <a:ea typeface="HY헤드라인M" pitchFamily="18" charset="-127"/>
              <a:cs typeface="Arial" pitchFamily="34" charset="0"/>
            </a:endParaRPr>
          </a:p>
        </p:txBody>
      </p:sp>
      <p:sp>
        <p:nvSpPr>
          <p:cNvPr id="22" name="Rectangle 71"/>
          <p:cNvSpPr txBox="1">
            <a:spLocks noChangeArrowheads="1"/>
          </p:cNvSpPr>
          <p:nvPr/>
        </p:nvSpPr>
        <p:spPr>
          <a:xfrm>
            <a:off x="323528" y="4277003"/>
            <a:ext cx="2601542" cy="397032"/>
          </a:xfrm>
          <a:prstGeom prst="rect">
            <a:avLst/>
          </a:prstGeom>
        </p:spPr>
        <p:txBody>
          <a:bodyPr lIns="0" rIns="0">
            <a:spAutoFit/>
            <a:scene3d>
              <a:camera prst="orthographicFront"/>
              <a:lightRig rig="soft" dir="tl">
                <a:rot lat="0" lon="0" rev="0"/>
              </a:lightRig>
            </a:scene3d>
            <a:sp3d contourW="25400" prstMaterial="matte">
              <a:bevelT w="0" h="19050" prst="artDeco"/>
              <a:contourClr>
                <a:schemeClr val="tx1"/>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defRPr/>
            </a:pPr>
            <a:r>
              <a:rPr lang="en-US" altLang="ko-KR" sz="1100" spc="-50" dirty="0" smtClean="0">
                <a:ln w="11430"/>
                <a:latin typeface="Arial" pitchFamily="34" charset="0"/>
                <a:ea typeface="HY헤드라인M" pitchFamily="18" charset="-127"/>
                <a:cs typeface="Arial" pitchFamily="34" charset="0"/>
              </a:rPr>
              <a:t>&lt;Social Network Service based on</a:t>
            </a:r>
          </a:p>
          <a:p>
            <a:pPr algn="ctr">
              <a:defRPr/>
            </a:pPr>
            <a:r>
              <a:rPr lang="en-US" altLang="ko-KR" sz="1100" spc="-50" dirty="0" smtClean="0">
                <a:ln w="11430"/>
                <a:latin typeface="Arial" pitchFamily="34" charset="0"/>
                <a:ea typeface="HY헤드라인M" pitchFamily="18" charset="-127"/>
                <a:cs typeface="Arial" pitchFamily="34" charset="0"/>
              </a:rPr>
              <a:t>the Cross Social Media Platform&gt;</a:t>
            </a:r>
            <a:endParaRPr lang="ko-KR" altLang="en-US" sz="1100" spc="-50" dirty="0" smtClean="0">
              <a:ln w="11430"/>
              <a:latin typeface="Arial" pitchFamily="34" charset="0"/>
              <a:ea typeface="HY헤드라인M" pitchFamily="18" charset="-127"/>
              <a:cs typeface="Arial" pitchFamily="34" charset="0"/>
            </a:endParaRPr>
          </a:p>
        </p:txBody>
      </p:sp>
      <p:grpSp>
        <p:nvGrpSpPr>
          <p:cNvPr id="11278" name="그룹 24"/>
          <p:cNvGrpSpPr>
            <a:grpSpLocks/>
          </p:cNvGrpSpPr>
          <p:nvPr/>
        </p:nvGrpSpPr>
        <p:grpSpPr bwMode="auto">
          <a:xfrm>
            <a:off x="273050" y="1066801"/>
            <a:ext cx="4205288" cy="412934"/>
            <a:chOff x="285720" y="1075469"/>
            <a:chExt cx="5072098" cy="412995"/>
          </a:xfrm>
        </p:grpSpPr>
        <p:sp>
          <p:nvSpPr>
            <p:cNvPr id="26" name="모서리가 둥근 직사각형 25"/>
            <p:cNvSpPr/>
            <p:nvPr/>
          </p:nvSpPr>
          <p:spPr bwMode="auto">
            <a:xfrm>
              <a:off x="285720" y="1089759"/>
              <a:ext cx="5072098" cy="385819"/>
            </a:xfrm>
            <a:prstGeom prst="roundRect">
              <a:avLst>
                <a:gd name="adj" fmla="val 50000"/>
              </a:avLst>
            </a:prstGeom>
            <a:gradFill>
              <a:gsLst>
                <a:gs pos="0">
                  <a:srgbClr val="002060"/>
                </a:gs>
                <a:gs pos="100000">
                  <a:srgbClr val="0070C0"/>
                </a:gs>
              </a:gsLst>
              <a:lin ang="5400000" scaled="0"/>
            </a:gradFill>
            <a:ln w="19050" algn="ctr">
              <a:solidFill>
                <a:schemeClr val="bg1"/>
              </a:solidFill>
              <a:round/>
              <a:headEnd/>
              <a:tailEnd/>
            </a:ln>
            <a:effectLst>
              <a:outerShdw blurRad="50800" dist="38100" dir="5400000" algn="t" rotWithShape="0">
                <a:prstClr val="black">
                  <a:alpha val="40000"/>
                </a:prstClr>
              </a:outerShdw>
            </a:effectLst>
          </p:spPr>
          <p:txBody>
            <a:bodyPr anchor="ct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defRPr/>
              </a:pPr>
              <a:endParaRPr lang="ko-KR" altLang="en-US" sz="1400" b="1" dirty="0">
                <a:solidFill>
                  <a:prstClr val="black">
                    <a:lumMod val="95000"/>
                    <a:lumOff val="5000"/>
                  </a:prstClr>
                </a:solidFill>
                <a:latin typeface="맑은 고딕" pitchFamily="50" charset="-127"/>
                <a:ea typeface="맑은 고딕" pitchFamily="50" charset="-127"/>
              </a:endParaRPr>
            </a:p>
          </p:txBody>
        </p:sp>
        <p:sp>
          <p:nvSpPr>
            <p:cNvPr id="27" name="Rectangle 71"/>
            <p:cNvSpPr txBox="1">
              <a:spLocks noChangeArrowheads="1"/>
            </p:cNvSpPr>
            <p:nvPr/>
          </p:nvSpPr>
          <p:spPr>
            <a:xfrm>
              <a:off x="454035" y="1075469"/>
              <a:ext cx="4735470" cy="412995"/>
            </a:xfrm>
            <a:prstGeom prst="rect">
              <a:avLst/>
            </a:prstGeom>
          </p:spPr>
          <p:txBody>
            <a:bodyPr lIns="0" rIns="0">
              <a:spAutoFit/>
              <a:scene3d>
                <a:camera prst="orthographicFront"/>
                <a:lightRig rig="soft" dir="tl">
                  <a:rot lat="0" lon="0" rev="0"/>
                </a:lightRig>
              </a:scene3d>
              <a:sp3d contourW="25400" prstMaterial="matte">
                <a:bevelT w="0" h="19050" prst="artDeco"/>
                <a:contourClr>
                  <a:schemeClr val="tx1"/>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lnSpc>
                  <a:spcPts val="2500"/>
                </a:lnSpc>
                <a:spcBef>
                  <a:spcPts val="0"/>
                </a:spcBef>
                <a:spcAft>
                  <a:spcPts val="0"/>
                </a:spcAft>
                <a:defRPr/>
              </a:pPr>
              <a:r>
                <a:rPr lang="en-US" altLang="ko-KR" sz="1600" b="1" spc="-50" dirty="0" smtClean="0">
                  <a:ln w="11430"/>
                  <a:solidFill>
                    <a:schemeClr val="bg1"/>
                  </a:solidFill>
                  <a:effectLst>
                    <a:outerShdw blurRad="76200" dist="50800" dir="5400000" algn="tl" rotWithShape="0">
                      <a:srgbClr val="000000">
                        <a:alpha val="65000"/>
                      </a:srgbClr>
                    </a:outerShdw>
                  </a:effectLst>
                  <a:latin typeface="Arial" pitchFamily="34" charset="0"/>
                  <a:ea typeface="HY헤드라인M" pitchFamily="18" charset="-127"/>
                  <a:cs typeface="Arial" pitchFamily="34" charset="0"/>
                </a:rPr>
                <a:t>AR based Virtual Meeting Service System</a:t>
              </a:r>
            </a:p>
          </p:txBody>
        </p:sp>
      </p:grpSp>
      <p:pic>
        <p:nvPicPr>
          <p:cNvPr id="11279" name="Picture 3" descr="Y:\05. Social 미디어  (2008.03~2012.02)\4차년도(2011)\++[과제평가]++\5. 발표자료\이미지\output\스크린샷 2012-02-22 오후 9.34.11.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27363" y="2711450"/>
            <a:ext cx="2844800" cy="155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80" name="Picture 4" descr="Y:\05. Social 미디어  (2008.03~2012.02)\4차년도(2011)\++[과제평가]++\5. 발표자료\이미지\output\스크린샷 2012-02-22 오후 9.38.13.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005513" y="2765425"/>
            <a:ext cx="2659062" cy="146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10643</TotalTime>
  <Pages>15</Pages>
  <Words>855</Words>
  <Application>Microsoft Office PowerPoint</Application>
  <PresentationFormat>사용자 지정</PresentationFormat>
  <Paragraphs>138</Paragraphs>
  <Slides>11</Slides>
  <Notes>10</Notes>
  <HiddenSlides>0</HiddenSlides>
  <MMClips>0</MMClips>
  <ScaleCrop>false</ScaleCrop>
  <HeadingPairs>
    <vt:vector size="4" baseType="variant">
      <vt:variant>
        <vt:lpstr>테마</vt:lpstr>
      </vt:variant>
      <vt:variant>
        <vt:i4>1</vt:i4>
      </vt:variant>
      <vt:variant>
        <vt:lpstr>슬라이드 제목</vt:lpstr>
      </vt:variant>
      <vt:variant>
        <vt:i4>11</vt:i4>
      </vt:variant>
    </vt:vector>
  </HeadingPairs>
  <TitlesOfParts>
    <vt:vector size="12" baseType="lpstr">
      <vt:lpstr>OMA Template</vt:lpstr>
      <vt:lpstr>OMA-CD-MobSocNet-2012-077-INP_MSN_Extension  Presentation of Input Contribution Proposal for the Enhancement of Mobile Social Network</vt:lpstr>
      <vt:lpstr>Problem / Opportunity Statement</vt:lpstr>
      <vt:lpstr>Contribution Idea 1. Cross Social Media Platform with OMA MSN –Reference Model (1/3)</vt:lpstr>
      <vt:lpstr>SMCS Model 1. Cross Social Media Platform with OMA MSN (2/3)</vt:lpstr>
      <vt:lpstr>SMCS Features 1. Cross Social Media Platform with OMA MSN (3/3)</vt:lpstr>
      <vt:lpstr>Architecture 2. Cross Social Media Platform –Architecture (1/3)</vt:lpstr>
      <vt:lpstr>Knowledge Sharing 2. Cross Social Media Platform –Distributed Knowledge Sharing (2/3)</vt:lpstr>
      <vt:lpstr>Service Provisioning 2. Cross Social Media Platform –Spontaneous Service Provisioning (3/3)</vt:lpstr>
      <vt:lpstr>Demo 1/2 3. Cross Social Media Service – Instant Connect Service (1/2)</vt:lpstr>
      <vt:lpstr>Demo 2/2 3. Cross Social Media Service – BOTTARI (Location based Tour Info Service) (2/2)</vt:lpstr>
      <vt:lpstr>PowerPoint 프레젠테이션</vt:lpstr>
    </vt:vector>
  </TitlesOfParts>
  <Company>OMA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jongyoul</cp:lastModifiedBy>
  <cp:revision>373</cp:revision>
  <cp:lastPrinted>1999-04-27T06:51:51Z</cp:lastPrinted>
  <dcterms:created xsi:type="dcterms:W3CDTF">2002-03-19T14:05:12Z</dcterms:created>
  <dcterms:modified xsi:type="dcterms:W3CDTF">2012-07-03T10:04:13Z</dcterms:modified>
</cp:coreProperties>
</file>