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
  </p:notesMasterIdLst>
  <p:handoutMasterIdLst>
    <p:handoutMasterId r:id="rId7"/>
  </p:handoutMasterIdLst>
  <p:sldIdLst>
    <p:sldId id="293" r:id="rId2"/>
    <p:sldId id="340" r:id="rId3"/>
    <p:sldId id="345" r:id="rId4"/>
    <p:sldId id="343" r:id="rId5"/>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0066"/>
    <a:srgbClr val="FFFF99"/>
    <a:srgbClr val="FDB5C3"/>
    <a:srgbClr val="99FFCC"/>
    <a:srgbClr val="FFCCCC"/>
    <a:srgbClr val="FEEDCE"/>
    <a:srgbClr val="543800"/>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6" autoAdjust="0"/>
    <p:restoredTop sz="87100" autoAdjust="0"/>
  </p:normalViewPr>
  <p:slideViewPr>
    <p:cSldViewPr>
      <p:cViewPr varScale="1">
        <p:scale>
          <a:sx n="65" d="100"/>
          <a:sy n="65" d="100"/>
        </p:scale>
        <p:origin x="-1278" y="-10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45463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335419687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1846309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ko-KR" dirty="0" smtClean="0">
                <a:ea typeface="굴림" charset="-127"/>
              </a:rPr>
              <a:t>It’s a social group of users, and we just named it as a community. </a:t>
            </a:r>
          </a:p>
          <a:p>
            <a:r>
              <a:rPr lang="en-US" altLang="ko-KR" dirty="0" smtClean="0">
                <a:ea typeface="굴림" charset="-127"/>
              </a:rPr>
              <a:t>	 </a:t>
            </a:r>
          </a:p>
          <a:p>
            <a:r>
              <a:rPr lang="en-US" altLang="ko-KR" dirty="0" smtClean="0">
                <a:ea typeface="굴림" charset="-127"/>
              </a:rPr>
              <a:t>	Slide 5- Fig.1 – Search Keyword related to the People/Community/Contents</a:t>
            </a:r>
          </a:p>
          <a:p>
            <a:r>
              <a:rPr lang="en-US" altLang="ko-KR" dirty="0" smtClean="0">
                <a:ea typeface="굴림" charset="-127"/>
              </a:rPr>
              <a:t>	Slide 5- Fig 2 – Shows the results of Community Search, Lists of Nearby groups</a:t>
            </a:r>
          </a:p>
          <a:p>
            <a:r>
              <a:rPr lang="en-US" altLang="ko-KR" dirty="0" smtClean="0">
                <a:ea typeface="굴림" charset="-127"/>
              </a:rPr>
              <a:t>	Slide 5- Fig 3 – Create Dynamic Group, with attribute of Category/Type/Open Policy/Name of the Group/Time Duration/Tags</a:t>
            </a:r>
          </a:p>
          <a:p>
            <a:r>
              <a:rPr lang="en-US" altLang="ko-KR" dirty="0" smtClean="0">
                <a:ea typeface="굴림" charset="-127"/>
              </a:rPr>
              <a:t>	</a:t>
            </a:r>
          </a:p>
          <a:p>
            <a:r>
              <a:rPr lang="en-US" altLang="ko-KR" dirty="0" smtClean="0">
                <a:ea typeface="굴림" charset="-127"/>
              </a:rPr>
              <a:t>The point we are focusing on the Dynamic Social Group Management Methods including </a:t>
            </a:r>
          </a:p>
          <a:p>
            <a:r>
              <a:rPr lang="en-US" altLang="ko-KR" dirty="0" smtClean="0">
                <a:ea typeface="굴림" charset="-127"/>
              </a:rPr>
              <a:t>	Group Life Cycle Management (either dynamic of static) based on the Location/Interest, as explained in the slide 4</a:t>
            </a:r>
          </a:p>
          <a:p>
            <a:r>
              <a:rPr lang="en-US" altLang="ko-KR" dirty="0" smtClean="0">
                <a:ea typeface="굴림" charset="-127"/>
              </a:rPr>
              <a:t>	Type of the group corresponding to the Geo-Context Data (Social Data with GPS information built in Ontology)</a:t>
            </a:r>
          </a:p>
          <a:p>
            <a:r>
              <a:rPr lang="en-US" altLang="ko-KR" dirty="0" smtClean="0">
                <a:ea typeface="굴림" charset="-127"/>
              </a:rPr>
              <a:t>	Group Policy management for Open Public/Social Users/GPS Location/Open to ALL/ </a:t>
            </a:r>
            <a:r>
              <a:rPr lang="en-US" altLang="ko-KR" dirty="0" err="1" smtClean="0">
                <a:ea typeface="굴림" charset="-127"/>
              </a:rPr>
              <a:t>Etc</a:t>
            </a:r>
            <a:endParaRPr lang="en-US" altLang="ko-KR" dirty="0" smtClean="0">
              <a:ea typeface="굴림" charset="-127"/>
            </a:endParaRPr>
          </a:p>
          <a:p>
            <a:r>
              <a:rPr lang="en-US" altLang="ko-KR" dirty="0" smtClean="0">
                <a:ea typeface="굴림" charset="-127"/>
              </a:rPr>
              <a:t>	Group Recommendations based on profiles matching between group &amp; user profiles</a:t>
            </a:r>
          </a:p>
          <a:p>
            <a:endParaRPr lang="en-US" altLang="ko-KR" dirty="0" smtClean="0">
              <a:ea typeface="굴림" charset="-127"/>
            </a:endParaRPr>
          </a:p>
          <a:p>
            <a:r>
              <a:rPr lang="en-US" altLang="ko-KR" dirty="0" smtClean="0">
                <a:ea typeface="굴림" charset="-127"/>
              </a:rPr>
              <a:t>#1 Dynamic Social Group </a:t>
            </a:r>
          </a:p>
          <a:p>
            <a:r>
              <a:rPr lang="en-US" altLang="ko-KR" dirty="0" smtClean="0">
                <a:ea typeface="굴림" charset="-127"/>
              </a:rPr>
              <a:t>	Dynamic Community Life-Cycle Management</a:t>
            </a:r>
          </a:p>
          <a:p>
            <a:r>
              <a:rPr lang="en-US" altLang="ko-KR" dirty="0" smtClean="0">
                <a:ea typeface="굴림" charset="-127"/>
              </a:rPr>
              <a:t>	Proximity/Interest based Grouping</a:t>
            </a:r>
          </a:p>
          <a:p>
            <a:r>
              <a:rPr lang="en-US" altLang="ko-KR" dirty="0" smtClean="0">
                <a:ea typeface="굴림" charset="-127"/>
              </a:rPr>
              <a:t>	Messaging/Communication etc.</a:t>
            </a:r>
          </a:p>
          <a:p>
            <a:endParaRPr lang="en-GB" altLang="ko-KR" dirty="0" smtClean="0">
              <a:ea typeface="굴림" charset="-127"/>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Tree>
    <p:extLst>
      <p:ext uri="{BB962C8B-B14F-4D97-AF65-F5344CB8AC3E}">
        <p14:creationId xmlns:p14="http://schemas.microsoft.com/office/powerpoint/2010/main" val="226379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52911"/>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a:t>
            </a:r>
            <a:r>
              <a:rPr lang="en-GB" sz="1000" b="1" dirty="0" smtClean="0">
                <a:cs typeface="Times New Roman" pitchFamily="18" charset="0"/>
              </a:rPr>
              <a:t>2012 </a:t>
            </a:r>
            <a:r>
              <a:rPr lang="en-GB" sz="1000" b="1" dirty="0">
                <a:cs typeface="Times New Roman" pitchFamily="18" charset="0"/>
              </a:rPr>
              <a:t>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9061"/>
          </a:xfrm>
          <a:prstGeom prst="rect">
            <a:avLst/>
          </a:prstGeom>
          <a:noFill/>
          <a:ln w="12700">
            <a:noFill/>
            <a:miter lim="800000"/>
            <a:headEnd/>
            <a:tailEnd/>
          </a:ln>
        </p:spPr>
        <p:txBody>
          <a:bodyPr lIns="90483" tIns="44447" rIns="90483" bIns="44447">
            <a:spAutoFit/>
          </a:bodyPr>
          <a:lstStyle/>
          <a:p>
            <a:pPr algn="ctr" defTabSz="403225" eaLnBrk="0" hangingPunct="0">
              <a:lnSpc>
                <a:spcPct val="90000"/>
              </a:lnSpc>
              <a:tabLst>
                <a:tab pos="5372100" algn="ctr"/>
                <a:tab pos="9182100" algn="r"/>
              </a:tabLst>
            </a:pPr>
            <a:r>
              <a:rPr lang="en-US" sz="1800" b="1" dirty="0" smtClean="0">
                <a:latin typeface="Arial Narrow" pitchFamily="34" charset="0"/>
              </a:rPr>
              <a:t>OMA-CD-MobSocNet-2012-0081</a:t>
            </a:r>
            <a:endParaRPr lang="en-US" sz="18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iming>
    <p:tnLst>
      <p:par>
        <p:cTn id="1" dur="indefinite" restart="never" nodeType="tmRoot"/>
      </p:par>
    </p:tnLst>
  </p:timing>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mailto:jongyoul@etri.re.kr"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hyperlink" Target="mailto:lhk@etri.re.kr" TargetMode="External"/><Relationship Id="rId5" Type="http://schemas.openxmlformats.org/officeDocument/2006/relationships/hyperlink" Target="mailto:jungtae_kim@etri.re.kr" TargetMode="Externa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en-US" altLang="ko-KR" sz="1600" dirty="0" smtClean="0"/>
              <a:t>OMA-CD-MobSocNet-2012-0081-INP_Dynamic_Social_Group</a:t>
            </a:r>
            <a:r>
              <a:rPr lang="en-US" sz="2400" dirty="0" smtClean="0"/>
              <a:t/>
            </a:r>
            <a:br>
              <a:rPr lang="en-US" sz="2400" dirty="0" smtClean="0"/>
            </a:br>
            <a:r>
              <a:rPr lang="en-US" sz="1600" dirty="0" smtClean="0"/>
              <a:t/>
            </a:r>
            <a:br>
              <a:rPr lang="en-US" sz="1600" dirty="0" smtClean="0"/>
            </a:br>
            <a:r>
              <a:rPr lang="en-US" sz="3600" dirty="0" smtClean="0"/>
              <a:t> </a:t>
            </a:r>
            <a:r>
              <a:rPr lang="en-US" sz="2800" dirty="0" smtClean="0"/>
              <a:t>Presentation of Social Network Web 1.1</a:t>
            </a:r>
            <a:br>
              <a:rPr lang="en-US" sz="2800" dirty="0" smtClean="0"/>
            </a:br>
            <a:r>
              <a:rPr lang="en-US" sz="2800" dirty="0" smtClean="0">
                <a:solidFill>
                  <a:schemeClr val="accent1">
                    <a:lumMod val="50000"/>
                  </a:schemeClr>
                </a:solidFill>
              </a:rPr>
              <a:t>Dynamic Social Group</a:t>
            </a:r>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206375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11 November 2012</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a:t>
            </a:r>
            <a:r>
              <a:rPr lang="en-US" altLang="zh-CN" b="1" dirty="0" smtClean="0">
                <a:latin typeface="Tahoma" pitchFamily="34" charset="0"/>
                <a:ea typeface="宋体"/>
                <a:cs typeface="宋体"/>
              </a:rPr>
              <a:t>Jung-Tae KIM, </a:t>
            </a:r>
            <a:r>
              <a:rPr lang="en-US" altLang="zh-CN" sz="1400" b="1" dirty="0" smtClean="0">
                <a:latin typeface="Tahoma" pitchFamily="34" charset="0"/>
                <a:ea typeface="宋体"/>
                <a:cs typeface="宋体"/>
                <a:hlinkClick r:id="rId5"/>
              </a:rPr>
              <a:t>jungtae_kim@etri.re.kr</a:t>
            </a:r>
            <a:endParaRPr lang="en-US" altLang="zh-CN" sz="1400" b="1" dirty="0" smtClean="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sz="1400" b="1" dirty="0">
                <a:latin typeface="Tahoma" pitchFamily="34" charset="0"/>
                <a:ea typeface="宋体"/>
                <a:cs typeface="宋体"/>
              </a:rPr>
              <a:t>	</a:t>
            </a:r>
            <a:r>
              <a:rPr lang="en-US" altLang="zh-CN" sz="1400" b="1" dirty="0" smtClean="0">
                <a:latin typeface="Tahoma" pitchFamily="34" charset="0"/>
                <a:ea typeface="宋体"/>
                <a:cs typeface="宋体"/>
              </a:rPr>
              <a:t>		</a:t>
            </a:r>
            <a:r>
              <a:rPr lang="en-US" altLang="zh-CN" b="1" dirty="0" err="1" smtClean="0">
                <a:latin typeface="Tahoma" pitchFamily="34" charset="0"/>
                <a:ea typeface="宋体"/>
                <a:cs typeface="宋体"/>
              </a:rPr>
              <a:t>Hoon</a:t>
            </a:r>
            <a:r>
              <a:rPr lang="en-US" altLang="zh-CN" b="1" dirty="0" smtClean="0">
                <a:latin typeface="Tahoma" pitchFamily="34" charset="0"/>
                <a:ea typeface="宋体"/>
                <a:cs typeface="宋体"/>
              </a:rPr>
              <a:t>-Ki </a:t>
            </a:r>
            <a:r>
              <a:rPr lang="en-US" altLang="zh-CN" b="1" dirty="0">
                <a:latin typeface="Tahoma" pitchFamily="34" charset="0"/>
                <a:ea typeface="宋体"/>
                <a:cs typeface="宋体"/>
              </a:rPr>
              <a:t>LEE</a:t>
            </a:r>
            <a:r>
              <a:rPr lang="en-US" altLang="zh-CN" sz="1400" b="1" dirty="0" smtClean="0">
                <a:latin typeface="Tahoma" pitchFamily="34" charset="0"/>
                <a:ea typeface="宋体"/>
                <a:cs typeface="宋体"/>
              </a:rPr>
              <a:t>, </a:t>
            </a:r>
            <a:r>
              <a:rPr lang="en-US" altLang="zh-CN" sz="1400" b="1" dirty="0" smtClean="0">
                <a:latin typeface="Tahoma" pitchFamily="34" charset="0"/>
                <a:ea typeface="宋体"/>
                <a:cs typeface="宋体"/>
                <a:hlinkClick r:id="rId6"/>
              </a:rPr>
              <a:t>lhk@etri.re.kr</a:t>
            </a:r>
            <a:endParaRPr lang="en-US" altLang="zh-CN" sz="1400" b="1" dirty="0" smtClean="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sz="1400" b="1" dirty="0">
                <a:latin typeface="Tahoma" pitchFamily="34" charset="0"/>
                <a:ea typeface="宋体"/>
                <a:cs typeface="宋体"/>
              </a:rPr>
              <a:t>	</a:t>
            </a:r>
            <a:r>
              <a:rPr lang="en-US" altLang="zh-CN" sz="1400" b="1" dirty="0" smtClean="0">
                <a:latin typeface="Tahoma" pitchFamily="34" charset="0"/>
                <a:ea typeface="宋体"/>
                <a:cs typeface="宋体"/>
              </a:rPr>
              <a:t>	</a:t>
            </a:r>
            <a:r>
              <a:rPr lang="en-US" altLang="zh-CN" b="1" dirty="0" smtClean="0">
                <a:latin typeface="Tahoma" pitchFamily="34" charset="0"/>
                <a:ea typeface="宋体"/>
                <a:cs typeface="宋体"/>
              </a:rPr>
              <a:t>Jong-</a:t>
            </a:r>
            <a:r>
              <a:rPr lang="en-US" altLang="zh-CN" b="1" dirty="0" err="1" smtClean="0">
                <a:latin typeface="Tahoma" pitchFamily="34" charset="0"/>
                <a:ea typeface="宋体"/>
                <a:cs typeface="宋体"/>
              </a:rPr>
              <a:t>Youl</a:t>
            </a:r>
            <a:r>
              <a:rPr lang="en-US" altLang="zh-CN" b="1" dirty="0" smtClean="0">
                <a:latin typeface="Tahoma" pitchFamily="34" charset="0"/>
                <a:ea typeface="宋体"/>
                <a:cs typeface="宋体"/>
              </a:rPr>
              <a:t> Park</a:t>
            </a:r>
            <a:r>
              <a:rPr lang="en-US" altLang="zh-CN" sz="1400" b="1" dirty="0" smtClean="0">
                <a:latin typeface="Tahoma" pitchFamily="34" charset="0"/>
                <a:ea typeface="宋体"/>
                <a:cs typeface="宋体"/>
              </a:rPr>
              <a:t>, </a:t>
            </a:r>
            <a:r>
              <a:rPr lang="en-US" altLang="zh-CN" sz="1400" b="1" dirty="0" smtClean="0">
                <a:latin typeface="Tahoma" pitchFamily="34" charset="0"/>
                <a:ea typeface="宋体"/>
                <a:cs typeface="宋体"/>
                <a:hlinkClick r:id="rId7"/>
              </a:rPr>
              <a:t>jongyoul@etri.re.kr</a:t>
            </a:r>
            <a:endParaRPr lang="en-US" altLang="zh-CN" sz="1400" b="1" dirty="0" smtClean="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a:t>
            </a:r>
            <a:r>
              <a:rPr lang="en-US" altLang="zh-CN" b="1" dirty="0" smtClean="0">
                <a:latin typeface="Tahoma" pitchFamily="34" charset="0"/>
                <a:ea typeface="宋体"/>
                <a:cs typeface="宋体"/>
              </a:rPr>
              <a:t>ETRI South Korea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p:txBody>
          <a:bodyPr/>
          <a:lstStyle/>
          <a:p>
            <a:r>
              <a:rPr lang="en-US" dirty="0" smtClean="0"/>
              <a:t>Example new use cases:</a:t>
            </a:r>
            <a:br>
              <a:rPr lang="en-US" dirty="0" smtClean="0"/>
            </a:br>
            <a:r>
              <a:rPr lang="en-US" dirty="0" smtClean="0"/>
              <a:t>Dynamic Social Grouping</a:t>
            </a:r>
          </a:p>
        </p:txBody>
      </p:sp>
      <p:sp>
        <p:nvSpPr>
          <p:cNvPr id="4099" name="Segnaposto contenuto 2"/>
          <p:cNvSpPr>
            <a:spLocks noGrp="1"/>
          </p:cNvSpPr>
          <p:nvPr>
            <p:ph idx="1"/>
          </p:nvPr>
        </p:nvSpPr>
        <p:spPr/>
        <p:txBody>
          <a:bodyPr>
            <a:normAutofit fontScale="92500"/>
          </a:bodyPr>
          <a:lstStyle/>
          <a:p>
            <a:r>
              <a:rPr lang="en-US" altLang="ko-KR" sz="3000" dirty="0"/>
              <a:t>Purpose</a:t>
            </a:r>
          </a:p>
          <a:p>
            <a:pPr lvl="1"/>
            <a:r>
              <a:rPr lang="en-US" altLang="ko-KR" dirty="0">
                <a:ea typeface="굴림" charset="-127"/>
              </a:rPr>
              <a:t>Provide </a:t>
            </a:r>
            <a:r>
              <a:rPr lang="en-US" altLang="ko-KR" dirty="0" smtClean="0">
                <a:ea typeface="굴림" charset="-127"/>
              </a:rPr>
              <a:t>instant </a:t>
            </a:r>
            <a:r>
              <a:rPr lang="en-US" altLang="ko-KR" dirty="0">
                <a:ea typeface="굴림" charset="-127"/>
              </a:rPr>
              <a:t>Social </a:t>
            </a:r>
            <a:r>
              <a:rPr lang="en-US" altLang="ko-KR" dirty="0" smtClean="0">
                <a:ea typeface="굴림" charset="-127"/>
              </a:rPr>
              <a:t>Networks (called Dynamic Social Group) </a:t>
            </a:r>
            <a:r>
              <a:rPr lang="en-US" altLang="ko-KR" dirty="0">
                <a:ea typeface="굴림" charset="-127"/>
              </a:rPr>
              <a:t>based on </a:t>
            </a:r>
            <a:r>
              <a:rPr lang="en-US" altLang="ko-KR" dirty="0" smtClean="0">
                <a:ea typeface="굴림" charset="-127"/>
              </a:rPr>
              <a:t>Proximity &amp; Interest of the </a:t>
            </a:r>
            <a:r>
              <a:rPr lang="en-US" altLang="ko-KR" dirty="0">
                <a:ea typeface="굴림" charset="-127"/>
              </a:rPr>
              <a:t>Geo-Spatial/Social Users for sharing of the personal experiences and </a:t>
            </a:r>
            <a:r>
              <a:rPr lang="en-US" altLang="ko-KR" dirty="0" smtClean="0">
                <a:ea typeface="굴림" charset="-127"/>
              </a:rPr>
              <a:t>knowledge</a:t>
            </a:r>
            <a:endParaRPr lang="en-US" sz="3000" dirty="0" smtClean="0"/>
          </a:p>
          <a:p>
            <a:pPr>
              <a:defRPr/>
            </a:pPr>
            <a:r>
              <a:rPr lang="en-US" sz="3000" dirty="0" smtClean="0"/>
              <a:t>Proximity-based Groups</a:t>
            </a:r>
          </a:p>
          <a:p>
            <a:pPr marL="444500" lvl="1" indent="-269875">
              <a:defRPr/>
            </a:pPr>
            <a:r>
              <a:rPr lang="en-US" dirty="0" smtClean="0"/>
              <a:t>Users being closed to each other (proximity based on the GPS) can automatically be grouped together to create a common space where to exchange/share social content as long as these conditions exist (e.g. users attending the same event, friends at someone’s house, friends shopping together, etc)</a:t>
            </a:r>
          </a:p>
          <a:p>
            <a:pPr marL="673100" lvl="2" indent="-269875">
              <a:defRPr/>
            </a:pPr>
            <a:r>
              <a:rPr lang="en-US" dirty="0" smtClean="0"/>
              <a:t>Users of this “dynamic social group” can share social contents within the groups and/or allow access to specific resources of his/her to this group, temporarily.</a:t>
            </a:r>
          </a:p>
          <a:p>
            <a:pPr>
              <a:defRPr/>
            </a:pPr>
            <a:r>
              <a:rPr lang="en-US" sz="3000" dirty="0"/>
              <a:t>Interest Groups</a:t>
            </a:r>
          </a:p>
          <a:p>
            <a:pPr marL="444500" lvl="1" indent="-269875">
              <a:defRPr/>
            </a:pPr>
            <a:r>
              <a:rPr lang="en-US" dirty="0" smtClean="0"/>
              <a:t>Same for people interested in the same topic (and/or combination of topics)</a:t>
            </a:r>
          </a:p>
          <a:p>
            <a:pPr marL="444500" lvl="1" indent="-269875">
              <a:defRPr/>
            </a:pPr>
            <a:r>
              <a:rPr lang="en-US" dirty="0" smtClean="0"/>
              <a:t>Optionally also based on proximity (when interest = location)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a:xfrm>
            <a:off x="306388" y="233363"/>
            <a:ext cx="8870950" cy="703262"/>
          </a:xfrm>
        </p:spPr>
        <p:txBody>
          <a:bodyPr/>
          <a:lstStyle/>
          <a:p>
            <a:r>
              <a:rPr lang="en-GB" altLang="ko-KR" dirty="0" smtClean="0">
                <a:ea typeface="굴림" charset="-127"/>
              </a:rPr>
              <a:t>Main Use Case(s)</a:t>
            </a:r>
            <a:br>
              <a:rPr lang="en-GB" altLang="ko-KR" dirty="0" smtClean="0">
                <a:ea typeface="굴림" charset="-127"/>
              </a:rPr>
            </a:br>
            <a:r>
              <a:rPr lang="en-GB" altLang="ko-KR" sz="1600" dirty="0" smtClean="0">
                <a:ea typeface="굴림" charset="-127"/>
              </a:rPr>
              <a:t>1. </a:t>
            </a:r>
            <a:r>
              <a:rPr lang="en-US" altLang="ko-KR" sz="1600" dirty="0" smtClean="0">
                <a:solidFill>
                  <a:srgbClr val="0B52FC"/>
                </a:solidFill>
                <a:ea typeface="굴림" charset="-127"/>
              </a:rPr>
              <a:t>Dynamic Social Group– </a:t>
            </a:r>
            <a:r>
              <a:rPr lang="en-US" altLang="ko-KR" sz="1600" dirty="0" smtClean="0">
                <a:solidFill>
                  <a:srgbClr val="FF0000"/>
                </a:solidFill>
                <a:ea typeface="굴림" charset="-127"/>
              </a:rPr>
              <a:t>Proximity </a:t>
            </a:r>
            <a:r>
              <a:rPr lang="en-US" altLang="ko-KR" sz="1600" dirty="0" err="1" smtClean="0">
                <a:solidFill>
                  <a:srgbClr val="FF0000"/>
                </a:solidFill>
                <a:ea typeface="굴림" charset="-127"/>
              </a:rPr>
              <a:t>vs</a:t>
            </a:r>
            <a:r>
              <a:rPr lang="en-US" altLang="ko-KR" sz="1600" dirty="0" smtClean="0">
                <a:solidFill>
                  <a:srgbClr val="FF0000"/>
                </a:solidFill>
                <a:ea typeface="굴림" charset="-127"/>
              </a:rPr>
              <a:t> Interest Grouping</a:t>
            </a:r>
            <a:endParaRPr lang="en-GB" altLang="ko-KR" sz="2800" dirty="0" smtClean="0">
              <a:ea typeface="굴림" charset="-127"/>
            </a:endParaRPr>
          </a:p>
        </p:txBody>
      </p:sp>
      <p:grpSp>
        <p:nvGrpSpPr>
          <p:cNvPr id="46" name="그룹 102"/>
          <p:cNvGrpSpPr>
            <a:grpSpLocks/>
          </p:cNvGrpSpPr>
          <p:nvPr/>
        </p:nvGrpSpPr>
        <p:grpSpPr bwMode="auto">
          <a:xfrm>
            <a:off x="3210180" y="3768967"/>
            <a:ext cx="2307367" cy="1465929"/>
            <a:chOff x="357158" y="2571744"/>
            <a:chExt cx="1426346" cy="713173"/>
          </a:xfrm>
        </p:grpSpPr>
        <p:pic>
          <p:nvPicPr>
            <p:cNvPr id="47" name="그림 73" descr="구름.png"/>
            <p:cNvPicPr>
              <a:picLocks noChangeAspect="1"/>
            </p:cNvPicPr>
            <p:nvPr/>
          </p:nvPicPr>
          <p:blipFill>
            <a:blip r:embed="rId3" cstate="print"/>
            <a:srcRect/>
            <a:stretch>
              <a:fillRect/>
            </a:stretch>
          </p:blipFill>
          <p:spPr bwMode="auto">
            <a:xfrm>
              <a:off x="357158" y="2571744"/>
              <a:ext cx="1426346" cy="713173"/>
            </a:xfrm>
            <a:prstGeom prst="rect">
              <a:avLst/>
            </a:prstGeom>
            <a:noFill/>
            <a:ln w="9525">
              <a:noFill/>
              <a:miter lim="800000"/>
              <a:headEnd/>
              <a:tailEnd/>
            </a:ln>
          </p:spPr>
        </p:pic>
        <p:sp>
          <p:nvSpPr>
            <p:cNvPr id="48" name="TextBox 95"/>
            <p:cNvSpPr txBox="1">
              <a:spLocks noChangeArrowheads="1"/>
            </p:cNvSpPr>
            <p:nvPr/>
          </p:nvSpPr>
          <p:spPr bwMode="auto">
            <a:xfrm>
              <a:off x="714348" y="2786058"/>
              <a:ext cx="654925" cy="179680"/>
            </a:xfrm>
            <a:prstGeom prst="rect">
              <a:avLst/>
            </a:prstGeom>
            <a:noFill/>
            <a:ln w="9525">
              <a:noFill/>
              <a:miter lim="800000"/>
              <a:headEnd/>
              <a:tailEnd/>
            </a:ln>
          </p:spPr>
          <p:txBody>
            <a:bodyPr wrap="none">
              <a:spAutoFit/>
            </a:bodyPr>
            <a:lstStyle/>
            <a:p>
              <a:pPr latinLnBrk="0"/>
              <a:r>
                <a:rPr kumimoji="0" lang="en-US" altLang="ko-KR" b="1" dirty="0" smtClean="0">
                  <a:solidFill>
                    <a:schemeClr val="bg1">
                      <a:lumMod val="50000"/>
                    </a:schemeClr>
                  </a:solidFill>
                  <a:latin typeface="+mj-lt"/>
                  <a:cs typeface="Arial" pitchFamily="34" charset="0"/>
                </a:rPr>
                <a:t>Internet</a:t>
              </a:r>
              <a:endParaRPr kumimoji="0" lang="ko-KR" altLang="en-US" b="1" dirty="0">
                <a:solidFill>
                  <a:schemeClr val="bg1">
                    <a:lumMod val="50000"/>
                  </a:schemeClr>
                </a:solidFill>
                <a:latin typeface="+mj-lt"/>
                <a:cs typeface="Arial" pitchFamily="34" charset="0"/>
              </a:endParaRPr>
            </a:p>
          </p:txBody>
        </p:sp>
      </p:grpSp>
      <p:pic>
        <p:nvPicPr>
          <p:cNvPr id="49" name="Picture 4" descr="\\129.254.185.250\기타자료\커뮤니티검색.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52120" y="1648739"/>
            <a:ext cx="1270704" cy="202893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3" descr="\\129.254.185.250\기타자료\공동체리스트.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8264" y="1648740"/>
            <a:ext cx="1273823" cy="202893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3" descr="D:\1-10. ETRI 2010년도 - 소셜컴퓨팅연구팀(10MS3310, 2010.3 ~ 2011.2)\02. 과제폴더\[과제평가 관련]\[UI 화면캡쳐]\안드로이드_새이미지\안드로이드_새이미지\output\intro.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5536" y="1515760"/>
            <a:ext cx="1872208" cy="2833990"/>
          </a:xfrm>
          <a:prstGeom prst="rect">
            <a:avLst/>
          </a:prstGeom>
          <a:noFill/>
          <a:extLst>
            <a:ext uri="{909E8E84-426E-40DD-AFC4-6F175D3DCCD1}">
              <a14:hiddenFill xmlns:a14="http://schemas.microsoft.com/office/drawing/2010/main">
                <a:solidFill>
                  <a:srgbClr val="FFFFFF"/>
                </a:solidFill>
              </a14:hiddenFill>
            </a:ext>
          </a:extLst>
        </p:spPr>
      </p:pic>
      <p:sp>
        <p:nvSpPr>
          <p:cNvPr id="52" name="TextBox 51"/>
          <p:cNvSpPr txBox="1"/>
          <p:nvPr/>
        </p:nvSpPr>
        <p:spPr>
          <a:xfrm>
            <a:off x="1832797" y="1887070"/>
            <a:ext cx="1377383" cy="507831"/>
          </a:xfrm>
          <a:prstGeom prst="rect">
            <a:avLst/>
          </a:prstGeom>
          <a:noFill/>
        </p:spPr>
        <p:txBody>
          <a:bodyPr wrap="square" lIns="0" tIns="0" rIns="0" bIns="0">
            <a:spAutoFit/>
          </a:bodyPr>
          <a:lstStyle/>
          <a:p>
            <a:pPr marL="228600" indent="-228600" algn="ctr">
              <a:buAutoNum type="arabicPeriod"/>
              <a:defRPr/>
            </a:pPr>
            <a:r>
              <a:rPr lang="en-US" altLang="ko-KR" sz="1100" dirty="0" smtClean="0">
                <a:solidFill>
                  <a:srgbClr val="16297A">
                    <a:lumMod val="75000"/>
                  </a:srgbClr>
                </a:solidFill>
                <a:latin typeface="HY헤드라인M" pitchFamily="18" charset="-127"/>
                <a:ea typeface="HY헤드라인M" pitchFamily="18" charset="-127"/>
              </a:rPr>
              <a:t>SNS </a:t>
            </a:r>
          </a:p>
          <a:p>
            <a:pPr algn="ctr">
              <a:defRPr/>
            </a:pPr>
            <a:r>
              <a:rPr lang="en-US" altLang="ko-KR" sz="1100" dirty="0" smtClean="0">
                <a:solidFill>
                  <a:srgbClr val="16297A">
                    <a:lumMod val="75000"/>
                  </a:srgbClr>
                </a:solidFill>
                <a:latin typeface="HY헤드라인M" pitchFamily="18" charset="-127"/>
                <a:ea typeface="HY헤드라인M" pitchFamily="18" charset="-127"/>
              </a:rPr>
              <a:t>Login with GPS + Interests</a:t>
            </a:r>
            <a:endParaRPr lang="ko-KR" altLang="en-US" sz="1100" dirty="0">
              <a:solidFill>
                <a:srgbClr val="16297A">
                  <a:lumMod val="75000"/>
                </a:srgbClr>
              </a:solidFill>
              <a:latin typeface="HY헤드라인M" pitchFamily="18" charset="-127"/>
              <a:ea typeface="HY헤드라인M" pitchFamily="18" charset="-127"/>
            </a:endParaRPr>
          </a:p>
        </p:txBody>
      </p:sp>
      <p:pic>
        <p:nvPicPr>
          <p:cNvPr id="53" name="Picture 2" descr="\\129.254.185.250\기타자료\공동체.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03848" y="1657914"/>
            <a:ext cx="1248134" cy="2056854"/>
          </a:xfrm>
          <a:prstGeom prst="rect">
            <a:avLst/>
          </a:prstGeom>
          <a:noFill/>
          <a:extLst>
            <a:ext uri="{909E8E84-426E-40DD-AFC4-6F175D3DCCD1}">
              <a14:hiddenFill xmlns:a14="http://schemas.microsoft.com/office/drawing/2010/main">
                <a:solidFill>
                  <a:srgbClr val="FFFFFF"/>
                </a:solidFill>
              </a14:hiddenFill>
            </a:ext>
          </a:extLst>
        </p:spPr>
      </p:pic>
      <p:cxnSp>
        <p:nvCxnSpPr>
          <p:cNvPr id="54" name="직선 화살표 연결선 53"/>
          <p:cNvCxnSpPr/>
          <p:nvPr/>
        </p:nvCxnSpPr>
        <p:spPr>
          <a:xfrm flipV="1">
            <a:off x="2411760" y="2687736"/>
            <a:ext cx="690880" cy="89"/>
          </a:xfrm>
          <a:prstGeom prst="straightConnector1">
            <a:avLst/>
          </a:prstGeom>
          <a:ln w="114300">
            <a:solidFill>
              <a:schemeClr val="accent5">
                <a:lumMod val="75000"/>
                <a:alpha val="56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6" name="자유형 55"/>
          <p:cNvSpPr/>
          <p:nvPr/>
        </p:nvSpPr>
        <p:spPr>
          <a:xfrm>
            <a:off x="2870676" y="3737357"/>
            <a:ext cx="1081635" cy="1637882"/>
          </a:xfrm>
          <a:custGeom>
            <a:avLst/>
            <a:gdLst>
              <a:gd name="connsiteX0" fmla="*/ 0 w 1253196"/>
              <a:gd name="connsiteY0" fmla="*/ 1527350 h 1527350"/>
              <a:gd name="connsiteX1" fmla="*/ 1235948 w 1253196"/>
              <a:gd name="connsiteY1" fmla="*/ 1045029 h 1527350"/>
              <a:gd name="connsiteX2" fmla="*/ 713433 w 1253196"/>
              <a:gd name="connsiteY2" fmla="*/ 0 h 1527350"/>
              <a:gd name="connsiteX0" fmla="*/ 0 w 1079394"/>
              <a:gd name="connsiteY0" fmla="*/ 1527350 h 1527350"/>
              <a:gd name="connsiteX1" fmla="*/ 1055078 w 1079394"/>
              <a:gd name="connsiteY1" fmla="*/ 813917 h 1527350"/>
              <a:gd name="connsiteX2" fmla="*/ 713433 w 1079394"/>
              <a:gd name="connsiteY2" fmla="*/ 0 h 1527350"/>
              <a:gd name="connsiteX0" fmla="*/ 0 w 1081635"/>
              <a:gd name="connsiteY0" fmla="*/ 1637882 h 1637882"/>
              <a:gd name="connsiteX1" fmla="*/ 1055078 w 1081635"/>
              <a:gd name="connsiteY1" fmla="*/ 924449 h 1637882"/>
              <a:gd name="connsiteX2" fmla="*/ 733530 w 1081635"/>
              <a:gd name="connsiteY2" fmla="*/ 0 h 1637882"/>
            </a:gdLst>
            <a:ahLst/>
            <a:cxnLst>
              <a:cxn ang="0">
                <a:pos x="connsiteX0" y="connsiteY0"/>
              </a:cxn>
              <a:cxn ang="0">
                <a:pos x="connsiteX1" y="connsiteY1"/>
              </a:cxn>
              <a:cxn ang="0">
                <a:pos x="connsiteX2" y="connsiteY2"/>
              </a:cxn>
            </a:cxnLst>
            <a:rect l="l" t="t" r="r" b="b"/>
            <a:pathLst>
              <a:path w="1081635" h="1637882">
                <a:moveTo>
                  <a:pt x="0" y="1637882"/>
                </a:moveTo>
                <a:cubicBezTo>
                  <a:pt x="558521" y="1524000"/>
                  <a:pt x="932823" y="1197429"/>
                  <a:pt x="1055078" y="924449"/>
                </a:cubicBezTo>
                <a:cubicBezTo>
                  <a:pt x="1177333" y="651469"/>
                  <a:pt x="844062" y="167472"/>
                  <a:pt x="733530" y="0"/>
                </a:cubicBezTo>
              </a:path>
            </a:pathLst>
          </a:custGeom>
          <a:noFill/>
          <a:ln w="114300">
            <a:solidFill>
              <a:schemeClr val="accent5">
                <a:lumMod val="75000"/>
                <a:alpha val="56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7" name="TextBox 56"/>
          <p:cNvSpPr txBox="1"/>
          <p:nvPr/>
        </p:nvSpPr>
        <p:spPr>
          <a:xfrm>
            <a:off x="2412440" y="3741195"/>
            <a:ext cx="1632981" cy="677108"/>
          </a:xfrm>
          <a:prstGeom prst="rect">
            <a:avLst/>
          </a:prstGeom>
          <a:noFill/>
        </p:spPr>
        <p:txBody>
          <a:bodyPr wrap="square" lIns="0" tIns="0" rIns="0" bIns="0">
            <a:spAutoFit/>
          </a:bodyPr>
          <a:lstStyle/>
          <a:p>
            <a:pPr algn="ctr">
              <a:defRPr/>
            </a:pPr>
            <a:r>
              <a:rPr lang="en-US" altLang="ko-KR" sz="1100" dirty="0">
                <a:solidFill>
                  <a:srgbClr val="16297A">
                    <a:lumMod val="75000"/>
                  </a:srgbClr>
                </a:solidFill>
                <a:latin typeface="HY헤드라인M" pitchFamily="18" charset="-127"/>
                <a:ea typeface="HY헤드라인M" pitchFamily="18" charset="-127"/>
              </a:rPr>
              <a:t>2</a:t>
            </a:r>
            <a:r>
              <a:rPr lang="en-US" altLang="ko-KR" sz="1100" dirty="0" smtClean="0">
                <a:solidFill>
                  <a:srgbClr val="16297A">
                    <a:lumMod val="75000"/>
                  </a:srgbClr>
                </a:solidFill>
                <a:latin typeface="HY헤드라인M" pitchFamily="18" charset="-127"/>
                <a:ea typeface="HY헤드라인M" pitchFamily="18" charset="-127"/>
              </a:rPr>
              <a:t>. Social Group Recommendation</a:t>
            </a:r>
          </a:p>
          <a:p>
            <a:pPr algn="ctr">
              <a:defRPr/>
            </a:pPr>
            <a:r>
              <a:rPr lang="en-US" altLang="ko-KR" sz="1100" dirty="0" smtClean="0">
                <a:solidFill>
                  <a:srgbClr val="16297A">
                    <a:lumMod val="75000"/>
                  </a:srgbClr>
                </a:solidFill>
                <a:latin typeface="HY헤드라인M" pitchFamily="18" charset="-127"/>
                <a:ea typeface="HY헤드라인M" pitchFamily="18" charset="-127"/>
              </a:rPr>
              <a:t>based on </a:t>
            </a:r>
            <a:r>
              <a:rPr lang="en-US" altLang="ko-KR" sz="1100" u="sng" dirty="0" smtClean="0">
                <a:solidFill>
                  <a:srgbClr val="FF0000"/>
                </a:solidFill>
                <a:latin typeface="HY헤드라인M" pitchFamily="18" charset="-127"/>
                <a:ea typeface="HY헤드라인M" pitchFamily="18" charset="-127"/>
              </a:rPr>
              <a:t>Proximity or Interests</a:t>
            </a:r>
            <a:endParaRPr lang="ko-KR" altLang="en-US" sz="1100" u="sng" dirty="0">
              <a:solidFill>
                <a:srgbClr val="FF0000"/>
              </a:solidFill>
              <a:latin typeface="HY헤드라인M" pitchFamily="18" charset="-127"/>
              <a:ea typeface="HY헤드라인M" pitchFamily="18" charset="-127"/>
            </a:endParaRPr>
          </a:p>
        </p:txBody>
      </p:sp>
      <p:sp>
        <p:nvSpPr>
          <p:cNvPr id="58" name="TextBox 57"/>
          <p:cNvSpPr txBox="1"/>
          <p:nvPr/>
        </p:nvSpPr>
        <p:spPr>
          <a:xfrm>
            <a:off x="4363863" y="2109206"/>
            <a:ext cx="1528138" cy="507831"/>
          </a:xfrm>
          <a:prstGeom prst="rect">
            <a:avLst/>
          </a:prstGeom>
          <a:noFill/>
        </p:spPr>
        <p:txBody>
          <a:bodyPr wrap="square" lIns="0" tIns="0" rIns="0" bIns="0">
            <a:spAutoFit/>
          </a:bodyPr>
          <a:lstStyle/>
          <a:p>
            <a:pPr algn="ctr">
              <a:defRPr/>
            </a:pPr>
            <a:r>
              <a:rPr lang="en-US" altLang="ko-KR" sz="1100" dirty="0" smtClean="0">
                <a:solidFill>
                  <a:srgbClr val="16297A">
                    <a:lumMod val="75000"/>
                  </a:srgbClr>
                </a:solidFill>
                <a:latin typeface="HY헤드라인M" pitchFamily="18" charset="-127"/>
                <a:ea typeface="HY헤드라인M" pitchFamily="18" charset="-127"/>
              </a:rPr>
              <a:t>3. Social User/Group/Contents Search</a:t>
            </a:r>
            <a:endParaRPr lang="ko-KR" altLang="en-US" sz="1100" dirty="0">
              <a:solidFill>
                <a:srgbClr val="16297A">
                  <a:lumMod val="75000"/>
                </a:srgbClr>
              </a:solidFill>
              <a:latin typeface="HY헤드라인M" pitchFamily="18" charset="-127"/>
              <a:ea typeface="HY헤드라인M" pitchFamily="18" charset="-127"/>
            </a:endParaRPr>
          </a:p>
        </p:txBody>
      </p:sp>
      <p:cxnSp>
        <p:nvCxnSpPr>
          <p:cNvPr id="59" name="직선 화살표 연결선 58"/>
          <p:cNvCxnSpPr/>
          <p:nvPr/>
        </p:nvCxnSpPr>
        <p:spPr>
          <a:xfrm>
            <a:off x="4487415" y="2687825"/>
            <a:ext cx="1152128" cy="0"/>
          </a:xfrm>
          <a:prstGeom prst="straightConnector1">
            <a:avLst/>
          </a:prstGeom>
          <a:ln w="114300">
            <a:solidFill>
              <a:schemeClr val="accent5">
                <a:lumMod val="75000"/>
                <a:alpha val="56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0" name="자유형 59"/>
          <p:cNvSpPr/>
          <p:nvPr/>
        </p:nvSpPr>
        <p:spPr>
          <a:xfrm>
            <a:off x="2900392" y="3152563"/>
            <a:ext cx="4009292" cy="2459332"/>
          </a:xfrm>
          <a:custGeom>
            <a:avLst/>
            <a:gdLst>
              <a:gd name="connsiteX0" fmla="*/ 0 w 1253196"/>
              <a:gd name="connsiteY0" fmla="*/ 1527350 h 1527350"/>
              <a:gd name="connsiteX1" fmla="*/ 1235948 w 1253196"/>
              <a:gd name="connsiteY1" fmla="*/ 1045029 h 1527350"/>
              <a:gd name="connsiteX2" fmla="*/ 713433 w 1253196"/>
              <a:gd name="connsiteY2" fmla="*/ 0 h 1527350"/>
              <a:gd name="connsiteX0" fmla="*/ 0 w 1079394"/>
              <a:gd name="connsiteY0" fmla="*/ 1527350 h 1527350"/>
              <a:gd name="connsiteX1" fmla="*/ 1055078 w 1079394"/>
              <a:gd name="connsiteY1" fmla="*/ 813917 h 1527350"/>
              <a:gd name="connsiteX2" fmla="*/ 713433 w 1079394"/>
              <a:gd name="connsiteY2" fmla="*/ 0 h 1527350"/>
              <a:gd name="connsiteX0" fmla="*/ 0 w 1081635"/>
              <a:gd name="connsiteY0" fmla="*/ 1637882 h 1637882"/>
              <a:gd name="connsiteX1" fmla="*/ 1055078 w 1081635"/>
              <a:gd name="connsiteY1" fmla="*/ 924449 h 1637882"/>
              <a:gd name="connsiteX2" fmla="*/ 733530 w 1081635"/>
              <a:gd name="connsiteY2" fmla="*/ 0 h 1637882"/>
              <a:gd name="connsiteX0" fmla="*/ 321547 w 1380246"/>
              <a:gd name="connsiteY0" fmla="*/ 1135464 h 1135464"/>
              <a:gd name="connsiteX1" fmla="*/ 1376625 w 1380246"/>
              <a:gd name="connsiteY1" fmla="*/ 422031 h 1135464"/>
              <a:gd name="connsiteX2" fmla="*/ 0 w 1380246"/>
              <a:gd name="connsiteY2" fmla="*/ 0 h 1135464"/>
              <a:gd name="connsiteX0" fmla="*/ 321547 w 1881013"/>
              <a:gd name="connsiteY0" fmla="*/ 1920750 h 1920750"/>
              <a:gd name="connsiteX1" fmla="*/ 1879043 w 1881013"/>
              <a:gd name="connsiteY1" fmla="*/ 21612 h 1920750"/>
              <a:gd name="connsiteX2" fmla="*/ 0 w 1881013"/>
              <a:gd name="connsiteY2" fmla="*/ 785286 h 1920750"/>
              <a:gd name="connsiteX0" fmla="*/ 3959050 w 4057182"/>
              <a:gd name="connsiteY0" fmla="*/ 6907 h 2409825"/>
              <a:gd name="connsiteX1" fmla="*/ 1879043 w 4057182"/>
              <a:gd name="connsiteY1" fmla="*/ 1614643 h 2409825"/>
              <a:gd name="connsiteX2" fmla="*/ 0 w 4057182"/>
              <a:gd name="connsiteY2" fmla="*/ 2378317 h 2409825"/>
              <a:gd name="connsiteX0" fmla="*/ 3949002 w 4047478"/>
              <a:gd name="connsiteY0" fmla="*/ 7253 h 2329211"/>
              <a:gd name="connsiteX1" fmla="*/ 1879043 w 4047478"/>
              <a:gd name="connsiteY1" fmla="*/ 1534602 h 2329211"/>
              <a:gd name="connsiteX2" fmla="*/ 0 w 4047478"/>
              <a:gd name="connsiteY2" fmla="*/ 2298276 h 2329211"/>
              <a:gd name="connsiteX0" fmla="*/ 3949002 w 4042048"/>
              <a:gd name="connsiteY0" fmla="*/ 9163 h 2322203"/>
              <a:gd name="connsiteX1" fmla="*/ 1738366 w 4042048"/>
              <a:gd name="connsiteY1" fmla="*/ 1255158 h 2322203"/>
              <a:gd name="connsiteX2" fmla="*/ 0 w 4042048"/>
              <a:gd name="connsiteY2" fmla="*/ 2300186 h 2322203"/>
              <a:gd name="connsiteX0" fmla="*/ 3949002 w 3949002"/>
              <a:gd name="connsiteY0" fmla="*/ 0 h 2313040"/>
              <a:gd name="connsiteX1" fmla="*/ 2696540 w 3949002"/>
              <a:gd name="connsiteY1" fmla="*/ 756247 h 2313040"/>
              <a:gd name="connsiteX2" fmla="*/ 1738366 w 3949002"/>
              <a:gd name="connsiteY2" fmla="*/ 1245995 h 2313040"/>
              <a:gd name="connsiteX3" fmla="*/ 0 w 3949002"/>
              <a:gd name="connsiteY3" fmla="*/ 2291023 h 2313040"/>
              <a:gd name="connsiteX0" fmla="*/ 3949002 w 3949002"/>
              <a:gd name="connsiteY0" fmla="*/ 0 h 2310335"/>
              <a:gd name="connsiteX1" fmla="*/ 2797024 w 3949002"/>
              <a:gd name="connsiteY1" fmla="*/ 836634 h 2310335"/>
              <a:gd name="connsiteX2" fmla="*/ 1738366 w 3949002"/>
              <a:gd name="connsiteY2" fmla="*/ 1245995 h 2310335"/>
              <a:gd name="connsiteX3" fmla="*/ 0 w 3949002"/>
              <a:gd name="connsiteY3" fmla="*/ 2291023 h 2310335"/>
              <a:gd name="connsiteX0" fmla="*/ 3949002 w 3949002"/>
              <a:gd name="connsiteY0" fmla="*/ 0 h 2328272"/>
              <a:gd name="connsiteX1" fmla="*/ 2797024 w 3949002"/>
              <a:gd name="connsiteY1" fmla="*/ 836634 h 2328272"/>
              <a:gd name="connsiteX2" fmla="*/ 1788608 w 3949002"/>
              <a:gd name="connsiteY2" fmla="*/ 1778558 h 2328272"/>
              <a:gd name="connsiteX3" fmla="*/ 0 w 3949002"/>
              <a:gd name="connsiteY3" fmla="*/ 2291023 h 2328272"/>
              <a:gd name="connsiteX0" fmla="*/ 4009292 w 4009292"/>
              <a:gd name="connsiteY0" fmla="*/ 0 h 2462631"/>
              <a:gd name="connsiteX1" fmla="*/ 2857314 w 4009292"/>
              <a:gd name="connsiteY1" fmla="*/ 836634 h 2462631"/>
              <a:gd name="connsiteX2" fmla="*/ 1848898 w 4009292"/>
              <a:gd name="connsiteY2" fmla="*/ 1778558 h 2462631"/>
              <a:gd name="connsiteX3" fmla="*/ 0 w 4009292"/>
              <a:gd name="connsiteY3" fmla="*/ 2431700 h 2462631"/>
              <a:gd name="connsiteX0" fmla="*/ 4009292 w 4009292"/>
              <a:gd name="connsiteY0" fmla="*/ 0 h 2463431"/>
              <a:gd name="connsiteX1" fmla="*/ 2656347 w 4009292"/>
              <a:gd name="connsiteY1" fmla="*/ 726102 h 2463431"/>
              <a:gd name="connsiteX2" fmla="*/ 1848898 w 4009292"/>
              <a:gd name="connsiteY2" fmla="*/ 1778558 h 2463431"/>
              <a:gd name="connsiteX3" fmla="*/ 0 w 4009292"/>
              <a:gd name="connsiteY3" fmla="*/ 2431700 h 2463431"/>
              <a:gd name="connsiteX0" fmla="*/ 4009292 w 4009292"/>
              <a:gd name="connsiteY0" fmla="*/ 0 h 2459332"/>
              <a:gd name="connsiteX1" fmla="*/ 2656347 w 4009292"/>
              <a:gd name="connsiteY1" fmla="*/ 726102 h 2459332"/>
              <a:gd name="connsiteX2" fmla="*/ 1808705 w 4009292"/>
              <a:gd name="connsiteY2" fmla="*/ 1678074 h 2459332"/>
              <a:gd name="connsiteX3" fmla="*/ 0 w 4009292"/>
              <a:gd name="connsiteY3" fmla="*/ 2431700 h 2459332"/>
            </a:gdLst>
            <a:ahLst/>
            <a:cxnLst>
              <a:cxn ang="0">
                <a:pos x="connsiteX0" y="connsiteY0"/>
              </a:cxn>
              <a:cxn ang="0">
                <a:pos x="connsiteX1" y="connsiteY1"/>
              </a:cxn>
              <a:cxn ang="0">
                <a:pos x="connsiteX2" y="connsiteY2"/>
              </a:cxn>
              <a:cxn ang="0">
                <a:pos x="connsiteX3" y="connsiteY3"/>
              </a:cxn>
            </a:cxnLst>
            <a:rect l="l" t="t" r="r" b="b"/>
            <a:pathLst>
              <a:path w="4009292" h="2459332">
                <a:moveTo>
                  <a:pt x="4009292" y="0"/>
                </a:moveTo>
                <a:cubicBezTo>
                  <a:pt x="3800548" y="126041"/>
                  <a:pt x="3024786" y="518436"/>
                  <a:pt x="2656347" y="726102"/>
                </a:cubicBezTo>
                <a:cubicBezTo>
                  <a:pt x="2287908" y="933768"/>
                  <a:pt x="2251430" y="1393808"/>
                  <a:pt x="1808705" y="1678074"/>
                </a:cubicBezTo>
                <a:cubicBezTo>
                  <a:pt x="1365980" y="1962340"/>
                  <a:pt x="110532" y="2599172"/>
                  <a:pt x="0" y="2431700"/>
                </a:cubicBezTo>
              </a:path>
            </a:pathLst>
          </a:custGeom>
          <a:noFill/>
          <a:ln w="114300">
            <a:solidFill>
              <a:schemeClr val="accent5">
                <a:lumMod val="75000"/>
                <a:alpha val="56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1" name="TextBox 60"/>
          <p:cNvSpPr txBox="1"/>
          <p:nvPr/>
        </p:nvSpPr>
        <p:spPr>
          <a:xfrm>
            <a:off x="6130736" y="3733288"/>
            <a:ext cx="1768812" cy="338554"/>
          </a:xfrm>
          <a:prstGeom prst="rect">
            <a:avLst/>
          </a:prstGeom>
          <a:noFill/>
        </p:spPr>
        <p:txBody>
          <a:bodyPr wrap="square" lIns="0" tIns="0" rIns="0" bIns="0">
            <a:spAutoFit/>
          </a:bodyPr>
          <a:lstStyle/>
          <a:p>
            <a:pPr algn="ctr">
              <a:defRPr/>
            </a:pPr>
            <a:r>
              <a:rPr lang="en-US" altLang="ko-KR" sz="1100" dirty="0" smtClean="0">
                <a:solidFill>
                  <a:srgbClr val="16297A">
                    <a:lumMod val="75000"/>
                  </a:srgbClr>
                </a:solidFill>
                <a:latin typeface="HY헤드라인M" pitchFamily="18" charset="-127"/>
                <a:ea typeface="HY헤드라인M" pitchFamily="18" charset="-127"/>
              </a:rPr>
              <a:t>4. Social Group Detail</a:t>
            </a:r>
          </a:p>
          <a:p>
            <a:pPr algn="ctr">
              <a:defRPr/>
            </a:pPr>
            <a:r>
              <a:rPr lang="en-US" altLang="ko-KR" sz="1100" dirty="0" smtClean="0">
                <a:solidFill>
                  <a:srgbClr val="16297A">
                    <a:lumMod val="75000"/>
                  </a:srgbClr>
                </a:solidFill>
                <a:latin typeface="HY헤드라인M" pitchFamily="18" charset="-127"/>
                <a:ea typeface="HY헤드라인M" pitchFamily="18" charset="-127"/>
              </a:rPr>
              <a:t>&amp; Membership MGT</a:t>
            </a:r>
            <a:endParaRPr lang="ko-KR" altLang="en-US" sz="1100" dirty="0">
              <a:solidFill>
                <a:srgbClr val="16297A">
                  <a:lumMod val="75000"/>
                </a:srgbClr>
              </a:solidFill>
              <a:latin typeface="HY헤드라인M" pitchFamily="18" charset="-127"/>
              <a:ea typeface="HY헤드라인M" pitchFamily="18" charset="-127"/>
            </a:endParaRPr>
          </a:p>
        </p:txBody>
      </p:sp>
      <p:pic>
        <p:nvPicPr>
          <p:cNvPr id="62" name="Picture 5" descr="D:\1-10. ETRI 2010년도 - 소셜컴퓨팅연구팀(10MS3310, 2010.3 ~ 2011.2)\02. 과제폴더\[과제평가 관련]\[UI 화면캡쳐]\안드로이드폰\community_mak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812360" y="1672749"/>
            <a:ext cx="1266430" cy="2028929"/>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6" descr="D:\1-10. ETRI 2010년도 - 소셜컴퓨팅연구팀(10MS3310, 2010.3 ~ 2011.2)\02. 과제폴더\[과제평가 관련]\[UI 화면캡쳐]\안드로이드폰\community_contents.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508104" y="4273550"/>
            <a:ext cx="1270704" cy="2028929"/>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7" descr="D:\1-10. ETRI 2010년도 - 소셜컴퓨팅연구팀(10MS3310, 2010.3 ~ 2011.2)\02. 과제폴더\[과제평가 관련]\[UI 화면캡쳐]\안드로이드폰\컨텐츠.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357937" y="4489997"/>
            <a:ext cx="1270704" cy="1969046"/>
          </a:xfrm>
          <a:prstGeom prst="rect">
            <a:avLst/>
          </a:prstGeom>
          <a:noFill/>
          <a:extLst>
            <a:ext uri="{909E8E84-426E-40DD-AFC4-6F175D3DCCD1}">
              <a14:hiddenFill xmlns:a14="http://schemas.microsoft.com/office/drawing/2010/main">
                <a:solidFill>
                  <a:srgbClr val="FFFFFF"/>
                </a:solidFill>
              </a14:hiddenFill>
            </a:ext>
          </a:extLst>
        </p:spPr>
      </p:pic>
      <p:sp>
        <p:nvSpPr>
          <p:cNvPr id="65" name="자유형 64"/>
          <p:cNvSpPr/>
          <p:nvPr/>
        </p:nvSpPr>
        <p:spPr>
          <a:xfrm>
            <a:off x="7664279" y="3658114"/>
            <a:ext cx="940169" cy="1909591"/>
          </a:xfrm>
          <a:custGeom>
            <a:avLst/>
            <a:gdLst>
              <a:gd name="connsiteX0" fmla="*/ 0 w 1253196"/>
              <a:gd name="connsiteY0" fmla="*/ 1527350 h 1527350"/>
              <a:gd name="connsiteX1" fmla="*/ 1235948 w 1253196"/>
              <a:gd name="connsiteY1" fmla="*/ 1045029 h 1527350"/>
              <a:gd name="connsiteX2" fmla="*/ 713433 w 1253196"/>
              <a:gd name="connsiteY2" fmla="*/ 0 h 1527350"/>
              <a:gd name="connsiteX0" fmla="*/ 0 w 1079394"/>
              <a:gd name="connsiteY0" fmla="*/ 1527350 h 1527350"/>
              <a:gd name="connsiteX1" fmla="*/ 1055078 w 1079394"/>
              <a:gd name="connsiteY1" fmla="*/ 813917 h 1527350"/>
              <a:gd name="connsiteX2" fmla="*/ 713433 w 1079394"/>
              <a:gd name="connsiteY2" fmla="*/ 0 h 1527350"/>
              <a:gd name="connsiteX0" fmla="*/ 0 w 1081635"/>
              <a:gd name="connsiteY0" fmla="*/ 1637882 h 1637882"/>
              <a:gd name="connsiteX1" fmla="*/ 1055078 w 1081635"/>
              <a:gd name="connsiteY1" fmla="*/ 924449 h 1637882"/>
              <a:gd name="connsiteX2" fmla="*/ 733530 w 1081635"/>
              <a:gd name="connsiteY2" fmla="*/ 0 h 1637882"/>
              <a:gd name="connsiteX0" fmla="*/ 321547 w 1380246"/>
              <a:gd name="connsiteY0" fmla="*/ 1135464 h 1135464"/>
              <a:gd name="connsiteX1" fmla="*/ 1376625 w 1380246"/>
              <a:gd name="connsiteY1" fmla="*/ 422031 h 1135464"/>
              <a:gd name="connsiteX2" fmla="*/ 0 w 1380246"/>
              <a:gd name="connsiteY2" fmla="*/ 0 h 1135464"/>
              <a:gd name="connsiteX0" fmla="*/ 321547 w 1881013"/>
              <a:gd name="connsiteY0" fmla="*/ 1920750 h 1920750"/>
              <a:gd name="connsiteX1" fmla="*/ 1879043 w 1881013"/>
              <a:gd name="connsiteY1" fmla="*/ 21612 h 1920750"/>
              <a:gd name="connsiteX2" fmla="*/ 0 w 1881013"/>
              <a:gd name="connsiteY2" fmla="*/ 785286 h 1920750"/>
              <a:gd name="connsiteX0" fmla="*/ 3959050 w 4057182"/>
              <a:gd name="connsiteY0" fmla="*/ 6907 h 2409825"/>
              <a:gd name="connsiteX1" fmla="*/ 1879043 w 4057182"/>
              <a:gd name="connsiteY1" fmla="*/ 1614643 h 2409825"/>
              <a:gd name="connsiteX2" fmla="*/ 0 w 4057182"/>
              <a:gd name="connsiteY2" fmla="*/ 2378317 h 2409825"/>
              <a:gd name="connsiteX0" fmla="*/ 3949002 w 4047478"/>
              <a:gd name="connsiteY0" fmla="*/ 7253 h 2329211"/>
              <a:gd name="connsiteX1" fmla="*/ 1879043 w 4047478"/>
              <a:gd name="connsiteY1" fmla="*/ 1534602 h 2329211"/>
              <a:gd name="connsiteX2" fmla="*/ 0 w 4047478"/>
              <a:gd name="connsiteY2" fmla="*/ 2298276 h 2329211"/>
              <a:gd name="connsiteX0" fmla="*/ 3949002 w 4042048"/>
              <a:gd name="connsiteY0" fmla="*/ 9163 h 2322203"/>
              <a:gd name="connsiteX1" fmla="*/ 1738366 w 4042048"/>
              <a:gd name="connsiteY1" fmla="*/ 1255158 h 2322203"/>
              <a:gd name="connsiteX2" fmla="*/ 0 w 4042048"/>
              <a:gd name="connsiteY2" fmla="*/ 2300186 h 2322203"/>
              <a:gd name="connsiteX0" fmla="*/ 3949002 w 3949002"/>
              <a:gd name="connsiteY0" fmla="*/ 0 h 2313040"/>
              <a:gd name="connsiteX1" fmla="*/ 2696540 w 3949002"/>
              <a:gd name="connsiteY1" fmla="*/ 756247 h 2313040"/>
              <a:gd name="connsiteX2" fmla="*/ 1738366 w 3949002"/>
              <a:gd name="connsiteY2" fmla="*/ 1245995 h 2313040"/>
              <a:gd name="connsiteX3" fmla="*/ 0 w 3949002"/>
              <a:gd name="connsiteY3" fmla="*/ 2291023 h 2313040"/>
              <a:gd name="connsiteX0" fmla="*/ 3949002 w 3949002"/>
              <a:gd name="connsiteY0" fmla="*/ 0 h 2310335"/>
              <a:gd name="connsiteX1" fmla="*/ 2797024 w 3949002"/>
              <a:gd name="connsiteY1" fmla="*/ 836634 h 2310335"/>
              <a:gd name="connsiteX2" fmla="*/ 1738366 w 3949002"/>
              <a:gd name="connsiteY2" fmla="*/ 1245995 h 2310335"/>
              <a:gd name="connsiteX3" fmla="*/ 0 w 3949002"/>
              <a:gd name="connsiteY3" fmla="*/ 2291023 h 2310335"/>
              <a:gd name="connsiteX0" fmla="*/ 3949002 w 3949002"/>
              <a:gd name="connsiteY0" fmla="*/ 0 h 2328272"/>
              <a:gd name="connsiteX1" fmla="*/ 2797024 w 3949002"/>
              <a:gd name="connsiteY1" fmla="*/ 836634 h 2328272"/>
              <a:gd name="connsiteX2" fmla="*/ 1788608 w 3949002"/>
              <a:gd name="connsiteY2" fmla="*/ 1778558 h 2328272"/>
              <a:gd name="connsiteX3" fmla="*/ 0 w 3949002"/>
              <a:gd name="connsiteY3" fmla="*/ 2291023 h 2328272"/>
              <a:gd name="connsiteX0" fmla="*/ 4009292 w 4009292"/>
              <a:gd name="connsiteY0" fmla="*/ 0 h 2462631"/>
              <a:gd name="connsiteX1" fmla="*/ 2857314 w 4009292"/>
              <a:gd name="connsiteY1" fmla="*/ 836634 h 2462631"/>
              <a:gd name="connsiteX2" fmla="*/ 1848898 w 4009292"/>
              <a:gd name="connsiteY2" fmla="*/ 1778558 h 2462631"/>
              <a:gd name="connsiteX3" fmla="*/ 0 w 4009292"/>
              <a:gd name="connsiteY3" fmla="*/ 2431700 h 2462631"/>
              <a:gd name="connsiteX0" fmla="*/ 4009292 w 4009292"/>
              <a:gd name="connsiteY0" fmla="*/ 0 h 2463431"/>
              <a:gd name="connsiteX1" fmla="*/ 2656347 w 4009292"/>
              <a:gd name="connsiteY1" fmla="*/ 726102 h 2463431"/>
              <a:gd name="connsiteX2" fmla="*/ 1848898 w 4009292"/>
              <a:gd name="connsiteY2" fmla="*/ 1778558 h 2463431"/>
              <a:gd name="connsiteX3" fmla="*/ 0 w 4009292"/>
              <a:gd name="connsiteY3" fmla="*/ 2431700 h 2463431"/>
              <a:gd name="connsiteX0" fmla="*/ 4009292 w 4009292"/>
              <a:gd name="connsiteY0" fmla="*/ 0 h 2459332"/>
              <a:gd name="connsiteX1" fmla="*/ 2656347 w 4009292"/>
              <a:gd name="connsiteY1" fmla="*/ 726102 h 2459332"/>
              <a:gd name="connsiteX2" fmla="*/ 1808705 w 4009292"/>
              <a:gd name="connsiteY2" fmla="*/ 1678074 h 2459332"/>
              <a:gd name="connsiteX3" fmla="*/ 0 w 4009292"/>
              <a:gd name="connsiteY3" fmla="*/ 2431700 h 2459332"/>
              <a:gd name="connsiteX0" fmla="*/ 5606980 w 5606980"/>
              <a:gd name="connsiteY0" fmla="*/ 247008 h 1781892"/>
              <a:gd name="connsiteX1" fmla="*/ 2656347 w 5606980"/>
              <a:gd name="connsiteY1" fmla="*/ 48662 h 1781892"/>
              <a:gd name="connsiteX2" fmla="*/ 1808705 w 5606980"/>
              <a:gd name="connsiteY2" fmla="*/ 1000634 h 1781892"/>
              <a:gd name="connsiteX3" fmla="*/ 0 w 5606980"/>
              <a:gd name="connsiteY3" fmla="*/ 1754260 h 1781892"/>
              <a:gd name="connsiteX0" fmla="*/ 2656347 w 2656347"/>
              <a:gd name="connsiteY0" fmla="*/ 0 h 1733230"/>
              <a:gd name="connsiteX1" fmla="*/ 1808705 w 2656347"/>
              <a:gd name="connsiteY1" fmla="*/ 951972 h 1733230"/>
              <a:gd name="connsiteX2" fmla="*/ 0 w 2656347"/>
              <a:gd name="connsiteY2" fmla="*/ 1705598 h 1733230"/>
              <a:gd name="connsiteX0" fmla="*/ 5630659 w 5630659"/>
              <a:gd name="connsiteY0" fmla="*/ 0 h 1510958"/>
              <a:gd name="connsiteX1" fmla="*/ 1808705 w 5630659"/>
              <a:gd name="connsiteY1" fmla="*/ 730908 h 1510958"/>
              <a:gd name="connsiteX2" fmla="*/ 0 w 5630659"/>
              <a:gd name="connsiteY2" fmla="*/ 1484534 h 1510958"/>
              <a:gd name="connsiteX0" fmla="*/ 5630659 w 5799916"/>
              <a:gd name="connsiteY0" fmla="*/ 0 h 1516990"/>
              <a:gd name="connsiteX1" fmla="*/ 5406015 w 5799916"/>
              <a:gd name="connsiteY1" fmla="*/ 881634 h 1516990"/>
              <a:gd name="connsiteX2" fmla="*/ 0 w 5799916"/>
              <a:gd name="connsiteY2" fmla="*/ 1484534 h 1516990"/>
              <a:gd name="connsiteX0" fmla="*/ 835139 w 835139"/>
              <a:gd name="connsiteY0" fmla="*/ 0 h 1315577"/>
              <a:gd name="connsiteX1" fmla="*/ 610495 w 835139"/>
              <a:gd name="connsiteY1" fmla="*/ 881634 h 1315577"/>
              <a:gd name="connsiteX2" fmla="*/ 0 w 835139"/>
              <a:gd name="connsiteY2" fmla="*/ 1271174 h 1315577"/>
            </a:gdLst>
            <a:ahLst/>
            <a:cxnLst>
              <a:cxn ang="0">
                <a:pos x="connsiteX0" y="connsiteY0"/>
              </a:cxn>
              <a:cxn ang="0">
                <a:pos x="connsiteX1" y="connsiteY1"/>
              </a:cxn>
              <a:cxn ang="0">
                <a:pos x="connsiteX2" y="connsiteY2"/>
              </a:cxn>
            </a:cxnLst>
            <a:rect l="l" t="t" r="r" b="b"/>
            <a:pathLst>
              <a:path w="835139" h="1315577">
                <a:moveTo>
                  <a:pt x="835139" y="0"/>
                </a:moveTo>
                <a:cubicBezTo>
                  <a:pt x="466700" y="207666"/>
                  <a:pt x="749685" y="669772"/>
                  <a:pt x="610495" y="881634"/>
                </a:cubicBezTo>
                <a:cubicBezTo>
                  <a:pt x="471305" y="1093496"/>
                  <a:pt x="110532" y="1438646"/>
                  <a:pt x="0" y="1271174"/>
                </a:cubicBezTo>
              </a:path>
            </a:pathLst>
          </a:custGeom>
          <a:noFill/>
          <a:ln w="114300">
            <a:solidFill>
              <a:schemeClr val="accent5">
                <a:lumMod val="75000"/>
                <a:alpha val="56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6" name="TextBox 65"/>
          <p:cNvSpPr txBox="1"/>
          <p:nvPr/>
        </p:nvSpPr>
        <p:spPr>
          <a:xfrm>
            <a:off x="7812360" y="4484992"/>
            <a:ext cx="1298160" cy="677108"/>
          </a:xfrm>
          <a:prstGeom prst="rect">
            <a:avLst/>
          </a:prstGeom>
          <a:noFill/>
        </p:spPr>
        <p:txBody>
          <a:bodyPr wrap="square" lIns="0" tIns="0" rIns="0" bIns="0">
            <a:spAutoFit/>
          </a:bodyPr>
          <a:lstStyle/>
          <a:p>
            <a:pPr algn="ctr">
              <a:defRPr/>
            </a:pPr>
            <a:r>
              <a:rPr lang="en-US" altLang="ko-KR" sz="1100" dirty="0" smtClean="0">
                <a:solidFill>
                  <a:srgbClr val="16297A">
                    <a:lumMod val="75000"/>
                  </a:srgbClr>
                </a:solidFill>
                <a:latin typeface="HY헤드라인M" pitchFamily="18" charset="-127"/>
                <a:ea typeface="HY헤드라인M" pitchFamily="18" charset="-127"/>
              </a:rPr>
              <a:t>5. Contents Sharing</a:t>
            </a:r>
            <a:r>
              <a:rPr lang="en-US" altLang="ko-KR" sz="1100" dirty="0">
                <a:solidFill>
                  <a:srgbClr val="16297A">
                    <a:lumMod val="75000"/>
                  </a:srgbClr>
                </a:solidFill>
                <a:latin typeface="HY헤드라인M" pitchFamily="18" charset="-127"/>
                <a:ea typeface="HY헤드라인M" pitchFamily="18" charset="-127"/>
              </a:rPr>
              <a:t> </a:t>
            </a:r>
            <a:r>
              <a:rPr lang="en-US" altLang="ko-KR" sz="1100" dirty="0" smtClean="0">
                <a:solidFill>
                  <a:srgbClr val="16297A">
                    <a:lumMod val="75000"/>
                  </a:srgbClr>
                </a:solidFill>
                <a:latin typeface="HY헤드라인M" pitchFamily="18" charset="-127"/>
                <a:ea typeface="HY헤드라인M" pitchFamily="18" charset="-127"/>
              </a:rPr>
              <a:t>/ Messaging / Video Conferencing</a:t>
            </a:r>
          </a:p>
        </p:txBody>
      </p:sp>
      <p:grpSp>
        <p:nvGrpSpPr>
          <p:cNvPr id="67" name="그룹 66"/>
          <p:cNvGrpSpPr/>
          <p:nvPr/>
        </p:nvGrpSpPr>
        <p:grpSpPr>
          <a:xfrm>
            <a:off x="273667" y="996257"/>
            <a:ext cx="3428865" cy="386975"/>
            <a:chOff x="285720" y="1034681"/>
            <a:chExt cx="5072098" cy="440145"/>
          </a:xfrm>
        </p:grpSpPr>
        <p:sp>
          <p:nvSpPr>
            <p:cNvPr id="68" name="모서리가 둥근 직사각형 67"/>
            <p:cNvSpPr/>
            <p:nvPr/>
          </p:nvSpPr>
          <p:spPr bwMode="auto">
            <a:xfrm>
              <a:off x="285720" y="1089047"/>
              <a:ext cx="5072098" cy="385779"/>
            </a:xfrm>
            <a:prstGeom prst="roundRect">
              <a:avLst>
                <a:gd name="adj" fmla="val 50000"/>
              </a:avLst>
            </a:prstGeom>
            <a:gradFill>
              <a:gsLst>
                <a:gs pos="0">
                  <a:srgbClr val="002060"/>
                </a:gs>
                <a:gs pos="100000">
                  <a:srgbClr val="0070C0"/>
                </a:gs>
              </a:gsLst>
              <a:lin ang="5400000" scaled="0"/>
            </a:gradFill>
            <a:ln w="19050" algn="ctr">
              <a:solidFill>
                <a:schemeClr val="bg1"/>
              </a:solidFill>
              <a:round/>
              <a:headEnd/>
              <a:tailEnd/>
            </a:ln>
            <a:effectLst>
              <a:outerShdw blurRad="50800" dist="38100" dir="5400000" algn="t" rotWithShape="0">
                <a:prstClr val="black">
                  <a:alpha val="40000"/>
                </a:prstClr>
              </a:outerShdw>
            </a:effectLst>
          </p:spPr>
          <p:txBody>
            <a:bodyPr wrap="square" anchor="ctr">
              <a:no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defRPr/>
              </a:pPr>
              <a:endParaRPr lang="ko-KR" altLang="en-US" sz="1400" b="1" dirty="0">
                <a:solidFill>
                  <a:prstClr val="black">
                    <a:lumMod val="95000"/>
                    <a:lumOff val="5000"/>
                  </a:prstClr>
                </a:solidFill>
                <a:latin typeface="맑은 고딕" pitchFamily="50" charset="-127"/>
                <a:ea typeface="맑은 고딕" pitchFamily="50" charset="-127"/>
              </a:endParaRPr>
            </a:p>
          </p:txBody>
        </p:sp>
        <p:sp>
          <p:nvSpPr>
            <p:cNvPr id="69" name="Rectangle 71"/>
            <p:cNvSpPr txBox="1">
              <a:spLocks noChangeArrowheads="1"/>
            </p:cNvSpPr>
            <p:nvPr/>
          </p:nvSpPr>
          <p:spPr>
            <a:xfrm>
              <a:off x="454036" y="1034681"/>
              <a:ext cx="4735471" cy="424964"/>
            </a:xfrm>
            <a:prstGeom prst="rect">
              <a:avLst/>
            </a:prstGeom>
          </p:spPr>
          <p:txBody>
            <a:bodyPr wrap="square" lIns="0" rIns="0">
              <a:spAutoFit/>
              <a:scene3d>
                <a:camera prst="orthographicFront"/>
                <a:lightRig rig="soft" dir="tl">
                  <a:rot lat="0" lon="0" rev="0"/>
                </a:lightRig>
              </a:scene3d>
              <a:sp3d contourW="25400" prstMaterial="matte">
                <a:bevelT w="0" h="19050" prst="artDeco"/>
                <a:contourClr>
                  <a:schemeClr val="tx1"/>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lnSpc>
                  <a:spcPts val="2500"/>
                </a:lnSpc>
                <a:spcBef>
                  <a:spcPts val="0"/>
                </a:spcBef>
                <a:spcAft>
                  <a:spcPts val="0"/>
                </a:spcAft>
                <a:defRPr/>
              </a:pPr>
              <a:r>
                <a:rPr lang="en-US" altLang="ko-KR" sz="1400" b="1" spc="-50" dirty="0" smtClean="0">
                  <a:ln w="11430"/>
                  <a:solidFill>
                    <a:schemeClr val="bg1"/>
                  </a:solidFill>
                  <a:effectLst>
                    <a:outerShdw blurRad="76200" dist="50800" dir="5400000" algn="tl" rotWithShape="0">
                      <a:srgbClr val="000000">
                        <a:alpha val="65000"/>
                      </a:srgbClr>
                    </a:outerShdw>
                  </a:effectLst>
                  <a:latin typeface="Arial" pitchFamily="34" charset="0"/>
                  <a:ea typeface="HY헤드라인M" pitchFamily="18" charset="-127"/>
                  <a:cs typeface="Arial" pitchFamily="34" charset="0"/>
                </a:rPr>
                <a:t>Dynamic Social Group</a:t>
              </a:r>
            </a:p>
          </p:txBody>
        </p:sp>
      </p:grpSp>
      <p:pic>
        <p:nvPicPr>
          <p:cNvPr id="2050"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6995" y="4449354"/>
            <a:ext cx="2413681" cy="2050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extBox 27"/>
          <p:cNvSpPr txBox="1"/>
          <p:nvPr/>
        </p:nvSpPr>
        <p:spPr>
          <a:xfrm>
            <a:off x="5652120" y="1319360"/>
            <a:ext cx="1257564" cy="169277"/>
          </a:xfrm>
          <a:prstGeom prst="rect">
            <a:avLst/>
          </a:prstGeom>
          <a:noFill/>
        </p:spPr>
        <p:txBody>
          <a:bodyPr wrap="square" lIns="0" tIns="0" rIns="0" bIns="0">
            <a:spAutoFit/>
          </a:bodyPr>
          <a:lstStyle/>
          <a:p>
            <a:pPr algn="ctr">
              <a:defRPr/>
            </a:pPr>
            <a:r>
              <a:rPr lang="en-US" altLang="ko-KR" sz="1100" dirty="0" smtClean="0">
                <a:solidFill>
                  <a:srgbClr val="330066"/>
                </a:solidFill>
                <a:latin typeface="HY헤드라인M" pitchFamily="18" charset="-127"/>
                <a:ea typeface="HY헤드라인M" pitchFamily="18" charset="-127"/>
              </a:rPr>
              <a:t>Group Search</a:t>
            </a:r>
            <a:endParaRPr lang="ko-KR" altLang="en-US" sz="1100" dirty="0">
              <a:solidFill>
                <a:srgbClr val="330066"/>
              </a:solidFill>
              <a:latin typeface="HY헤드라인M" pitchFamily="18" charset="-127"/>
              <a:ea typeface="HY헤드라인M" pitchFamily="18" charset="-127"/>
            </a:endParaRPr>
          </a:p>
        </p:txBody>
      </p:sp>
      <p:sp>
        <p:nvSpPr>
          <p:cNvPr id="29" name="TextBox 28"/>
          <p:cNvSpPr txBox="1"/>
          <p:nvPr/>
        </p:nvSpPr>
        <p:spPr>
          <a:xfrm>
            <a:off x="6815137" y="1319359"/>
            <a:ext cx="1257564" cy="169277"/>
          </a:xfrm>
          <a:prstGeom prst="rect">
            <a:avLst/>
          </a:prstGeom>
          <a:noFill/>
        </p:spPr>
        <p:txBody>
          <a:bodyPr wrap="square" lIns="0" tIns="0" rIns="0" bIns="0">
            <a:spAutoFit/>
          </a:bodyPr>
          <a:lstStyle/>
          <a:p>
            <a:pPr algn="ctr">
              <a:defRPr/>
            </a:pPr>
            <a:r>
              <a:rPr lang="en-US" altLang="ko-KR" sz="1100" dirty="0" smtClean="0">
                <a:solidFill>
                  <a:srgbClr val="330066"/>
                </a:solidFill>
                <a:latin typeface="HY헤드라인M" pitchFamily="18" charset="-127"/>
                <a:ea typeface="HY헤드라인M" pitchFamily="18" charset="-127"/>
              </a:rPr>
              <a:t>Group List</a:t>
            </a:r>
            <a:endParaRPr lang="ko-KR" altLang="en-US" sz="1100" dirty="0">
              <a:solidFill>
                <a:srgbClr val="330066"/>
              </a:solidFill>
              <a:latin typeface="HY헤드라인M" pitchFamily="18" charset="-127"/>
              <a:ea typeface="HY헤드라인M" pitchFamily="18" charset="-127"/>
            </a:endParaRPr>
          </a:p>
        </p:txBody>
      </p:sp>
      <p:sp>
        <p:nvSpPr>
          <p:cNvPr id="30" name="TextBox 29"/>
          <p:cNvSpPr txBox="1"/>
          <p:nvPr/>
        </p:nvSpPr>
        <p:spPr>
          <a:xfrm>
            <a:off x="7881567" y="1319358"/>
            <a:ext cx="1257564" cy="169277"/>
          </a:xfrm>
          <a:prstGeom prst="rect">
            <a:avLst/>
          </a:prstGeom>
          <a:noFill/>
        </p:spPr>
        <p:txBody>
          <a:bodyPr wrap="square" lIns="0" tIns="0" rIns="0" bIns="0">
            <a:spAutoFit/>
          </a:bodyPr>
          <a:lstStyle/>
          <a:p>
            <a:pPr algn="ctr">
              <a:defRPr/>
            </a:pPr>
            <a:r>
              <a:rPr lang="en-US" altLang="ko-KR" sz="1100" dirty="0" smtClean="0">
                <a:solidFill>
                  <a:srgbClr val="330066"/>
                </a:solidFill>
                <a:latin typeface="HY헤드라인M" pitchFamily="18" charset="-127"/>
                <a:ea typeface="HY헤드라인M" pitchFamily="18" charset="-127"/>
              </a:rPr>
              <a:t>Create Group</a:t>
            </a:r>
            <a:endParaRPr lang="ko-KR" altLang="en-US" sz="1100" dirty="0">
              <a:solidFill>
                <a:srgbClr val="330066"/>
              </a:solidFill>
              <a:latin typeface="HY헤드라인M" pitchFamily="18" charset="-127"/>
              <a:ea typeface="HY헤드라인M" pitchFamily="18" charset="-127"/>
            </a:endParaRPr>
          </a:p>
        </p:txBody>
      </p:sp>
      <p:sp>
        <p:nvSpPr>
          <p:cNvPr id="31" name="TextBox 30"/>
          <p:cNvSpPr txBox="1"/>
          <p:nvPr/>
        </p:nvSpPr>
        <p:spPr>
          <a:xfrm>
            <a:off x="7664279" y="5987684"/>
            <a:ext cx="1257564" cy="338554"/>
          </a:xfrm>
          <a:prstGeom prst="rect">
            <a:avLst/>
          </a:prstGeom>
          <a:noFill/>
        </p:spPr>
        <p:txBody>
          <a:bodyPr wrap="square" lIns="0" tIns="0" rIns="0" bIns="0">
            <a:spAutoFit/>
          </a:bodyPr>
          <a:lstStyle/>
          <a:p>
            <a:pPr algn="ctr">
              <a:defRPr/>
            </a:pPr>
            <a:r>
              <a:rPr lang="en-US" altLang="ko-KR" sz="1100" dirty="0" smtClean="0">
                <a:solidFill>
                  <a:srgbClr val="330066"/>
                </a:solidFill>
                <a:latin typeface="HY헤드라인M" pitchFamily="18" charset="-127"/>
                <a:ea typeface="HY헤드라인M" pitchFamily="18" charset="-127"/>
              </a:rPr>
              <a:t>Contents Synchronization</a:t>
            </a:r>
            <a:endParaRPr lang="ko-KR" altLang="en-US" sz="1100" dirty="0">
              <a:solidFill>
                <a:srgbClr val="330066"/>
              </a:solidFill>
              <a:latin typeface="HY헤드라인M" pitchFamily="18" charset="-127"/>
              <a:ea typeface="HY헤드라인M" pitchFamily="18" charset="-127"/>
            </a:endParaRPr>
          </a:p>
        </p:txBody>
      </p:sp>
      <p:sp>
        <p:nvSpPr>
          <p:cNvPr id="32" name="TextBox 31"/>
          <p:cNvSpPr txBox="1"/>
          <p:nvPr/>
        </p:nvSpPr>
        <p:spPr>
          <a:xfrm>
            <a:off x="2694747" y="6026150"/>
            <a:ext cx="1257564" cy="338554"/>
          </a:xfrm>
          <a:prstGeom prst="rect">
            <a:avLst/>
          </a:prstGeom>
          <a:noFill/>
        </p:spPr>
        <p:txBody>
          <a:bodyPr wrap="square" lIns="0" tIns="0" rIns="0" bIns="0">
            <a:spAutoFit/>
          </a:bodyPr>
          <a:lstStyle/>
          <a:p>
            <a:pPr algn="ctr">
              <a:defRPr/>
            </a:pPr>
            <a:r>
              <a:rPr lang="en-US" altLang="ko-KR" sz="1100" dirty="0" smtClean="0">
                <a:solidFill>
                  <a:srgbClr val="FF0000"/>
                </a:solidFill>
                <a:latin typeface="HY헤드라인M" pitchFamily="18" charset="-127"/>
                <a:ea typeface="HY헤드라인M" pitchFamily="18" charset="-127"/>
              </a:rPr>
              <a:t>Group / Content</a:t>
            </a:r>
          </a:p>
          <a:p>
            <a:pPr algn="ctr">
              <a:defRPr/>
            </a:pPr>
            <a:r>
              <a:rPr lang="en-US" altLang="ko-KR" sz="1100" dirty="0" smtClean="0">
                <a:solidFill>
                  <a:srgbClr val="FF0000"/>
                </a:solidFill>
                <a:latin typeface="HY헤드라인M" pitchFamily="18" charset="-127"/>
                <a:ea typeface="HY헤드라인M" pitchFamily="18" charset="-127"/>
              </a:rPr>
              <a:t>Recommendation</a:t>
            </a:r>
            <a:endParaRPr lang="ko-KR" altLang="en-US" sz="1100" dirty="0">
              <a:solidFill>
                <a:srgbClr val="FF0000"/>
              </a:solidFill>
              <a:latin typeface="HY헤드라인M" pitchFamily="18" charset="-127"/>
              <a:ea typeface="HY헤드라인M" pitchFamily="18" charset="-127"/>
            </a:endParaRPr>
          </a:p>
        </p:txBody>
      </p:sp>
      <p:sp>
        <p:nvSpPr>
          <p:cNvPr id="33" name="TextBox 32"/>
          <p:cNvSpPr txBox="1"/>
          <p:nvPr/>
        </p:nvSpPr>
        <p:spPr>
          <a:xfrm>
            <a:off x="795337" y="3892550"/>
            <a:ext cx="1257564" cy="338554"/>
          </a:xfrm>
          <a:prstGeom prst="rect">
            <a:avLst/>
          </a:prstGeom>
          <a:noFill/>
        </p:spPr>
        <p:txBody>
          <a:bodyPr wrap="square" lIns="0" tIns="0" rIns="0" bIns="0">
            <a:spAutoFit/>
          </a:bodyPr>
          <a:lstStyle/>
          <a:p>
            <a:pPr algn="ctr">
              <a:defRPr/>
            </a:pPr>
            <a:r>
              <a:rPr lang="en-US" altLang="ko-KR" sz="1100" dirty="0" smtClean="0">
                <a:solidFill>
                  <a:srgbClr val="330066"/>
                </a:solidFill>
                <a:latin typeface="HY헤드라인M" pitchFamily="18" charset="-127"/>
                <a:ea typeface="HY헤드라인M" pitchFamily="18" charset="-127"/>
              </a:rPr>
              <a:t>Location / Profile Management</a:t>
            </a:r>
            <a:endParaRPr lang="ko-KR" altLang="en-US" sz="1100" dirty="0">
              <a:solidFill>
                <a:srgbClr val="330066"/>
              </a:solidFill>
              <a:latin typeface="HY헤드라인M" pitchFamily="18" charset="-127"/>
              <a:ea typeface="HY헤드라인M" pitchFamily="18" charset="-127"/>
            </a:endParaRPr>
          </a:p>
        </p:txBody>
      </p:sp>
      <p:sp>
        <p:nvSpPr>
          <p:cNvPr id="34" name="TextBox 33"/>
          <p:cNvSpPr txBox="1"/>
          <p:nvPr/>
        </p:nvSpPr>
        <p:spPr>
          <a:xfrm>
            <a:off x="7869806" y="3769508"/>
            <a:ext cx="1257564" cy="169277"/>
          </a:xfrm>
          <a:prstGeom prst="rect">
            <a:avLst/>
          </a:prstGeom>
          <a:noFill/>
        </p:spPr>
        <p:txBody>
          <a:bodyPr wrap="square" lIns="0" tIns="0" rIns="0" bIns="0">
            <a:spAutoFit/>
          </a:bodyPr>
          <a:lstStyle/>
          <a:p>
            <a:pPr algn="ctr">
              <a:defRPr/>
            </a:pPr>
            <a:r>
              <a:rPr lang="en-US" altLang="ko-KR" sz="1100" dirty="0" smtClean="0">
                <a:solidFill>
                  <a:srgbClr val="FF0000"/>
                </a:solidFill>
                <a:latin typeface="HY헤드라인M" pitchFamily="18" charset="-127"/>
                <a:ea typeface="HY헤드라인M" pitchFamily="18" charset="-127"/>
              </a:rPr>
              <a:t>Lifecycle / Policy</a:t>
            </a:r>
            <a:endParaRPr lang="ko-KR" altLang="en-US" sz="1100" dirty="0">
              <a:solidFill>
                <a:srgbClr val="FF0000"/>
              </a:solidFill>
              <a:latin typeface="HY헤드라인M" pitchFamily="18" charset="-127"/>
              <a:ea typeface="HY헤드라인M" pitchFamily="18" charset="-127"/>
            </a:endParaRPr>
          </a:p>
        </p:txBody>
      </p:sp>
    </p:spTree>
    <p:extLst>
      <p:ext uri="{BB962C8B-B14F-4D97-AF65-F5344CB8AC3E}">
        <p14:creationId xmlns:p14="http://schemas.microsoft.com/office/powerpoint/2010/main" val="2790818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6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6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6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2"/>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6" grpId="0" animBg="1"/>
      <p:bldP spid="57" grpId="0"/>
      <p:bldP spid="58" grpId="0"/>
      <p:bldP spid="60" grpId="0" animBg="1"/>
      <p:bldP spid="61" grpId="0"/>
      <p:bldP spid="65" grpId="0" animBg="1"/>
      <p:bldP spid="66" grpId="0"/>
      <p:bldP spid="28" grpId="0"/>
      <p:bldP spid="29" grpId="0"/>
      <p:bldP spid="30" grpId="0"/>
      <p:bldP spid="31" grpId="0"/>
      <p:bldP spid="32" grpId="0"/>
      <p:bldP spid="33" grpId="0"/>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Additional</a:t>
            </a:r>
            <a:r>
              <a:rPr lang="it-IT" dirty="0" smtClean="0"/>
              <a:t> </a:t>
            </a:r>
            <a:r>
              <a:rPr lang="it-IT" dirty="0" err="1" smtClean="0"/>
              <a:t>use</a:t>
            </a:r>
            <a:r>
              <a:rPr lang="it-IT" dirty="0" smtClean="0"/>
              <a:t> </a:t>
            </a:r>
            <a:r>
              <a:rPr lang="it-IT" dirty="0" err="1" smtClean="0"/>
              <a:t>cases</a:t>
            </a:r>
            <a:endParaRPr lang="fr-FR" dirty="0"/>
          </a:p>
        </p:txBody>
      </p:sp>
      <p:sp>
        <p:nvSpPr>
          <p:cNvPr id="5" name="Segnaposto contenuto 4"/>
          <p:cNvSpPr>
            <a:spLocks noGrp="1"/>
          </p:cNvSpPr>
          <p:nvPr>
            <p:ph idx="1"/>
          </p:nvPr>
        </p:nvSpPr>
        <p:spPr/>
        <p:txBody>
          <a:bodyPr/>
          <a:lstStyle/>
          <a:p>
            <a:r>
              <a:rPr lang="it-IT" dirty="0" err="1" smtClean="0"/>
              <a:t>Protocol</a:t>
            </a:r>
            <a:r>
              <a:rPr lang="it-IT" dirty="0" smtClean="0"/>
              <a:t> </a:t>
            </a:r>
            <a:r>
              <a:rPr lang="it-IT" dirty="0" err="1" smtClean="0"/>
              <a:t>optimization</a:t>
            </a:r>
            <a:endParaRPr lang="it-IT" dirty="0" smtClean="0"/>
          </a:p>
          <a:p>
            <a:pPr lvl="1"/>
            <a:r>
              <a:rPr lang="it-IT" dirty="0" smtClean="0"/>
              <a:t>Requests messages (Location code length &amp; Login ID) </a:t>
            </a:r>
          </a:p>
          <a:p>
            <a:pPr lvl="1"/>
            <a:r>
              <a:rPr lang="it-IT" dirty="0" smtClean="0"/>
              <a:t>Synchronization (Contents &amp; Content Lists) across devices &amp; servers</a:t>
            </a:r>
          </a:p>
          <a:p>
            <a:pPr lvl="1"/>
            <a:r>
              <a:rPr lang="it-IT" dirty="0" smtClean="0"/>
              <a:t>Notification of updates &amp; deletion of entries or profile info across servers</a:t>
            </a:r>
          </a:p>
          <a:p>
            <a:r>
              <a:rPr lang="it-IT" dirty="0" err="1" smtClean="0"/>
              <a:t>Advanced</a:t>
            </a:r>
            <a:r>
              <a:rPr lang="it-IT" dirty="0" smtClean="0"/>
              <a:t> privacy management</a:t>
            </a:r>
          </a:p>
          <a:p>
            <a:pPr lvl="1"/>
            <a:r>
              <a:rPr lang="it-IT" dirty="0" smtClean="0">
                <a:solidFill>
                  <a:srgbClr val="FF0000"/>
                </a:solidFill>
              </a:rPr>
              <a:t>Contents sharing privacy levels</a:t>
            </a:r>
            <a:r>
              <a:rPr lang="it-IT" dirty="0" smtClean="0"/>
              <a:t> (Group / SNS / Public / Private sharing)</a:t>
            </a:r>
          </a:p>
          <a:p>
            <a:pPr lvl="1"/>
            <a:r>
              <a:rPr lang="it-IT" dirty="0" smtClean="0">
                <a:solidFill>
                  <a:srgbClr val="FF0000"/>
                </a:solidFill>
              </a:rPr>
              <a:t>Dynamic group privacy</a:t>
            </a:r>
            <a:r>
              <a:rPr lang="it-IT" dirty="0" smtClean="0"/>
              <a:t> (Open / Closed / Hidden)</a:t>
            </a:r>
          </a:p>
          <a:p>
            <a:pPr lvl="1"/>
            <a:r>
              <a:rPr lang="it-IT" dirty="0" smtClean="0"/>
              <a:t>Account/data migration issues among groups / SNS </a:t>
            </a:r>
            <a:endParaRPr lang="it-IT" dirty="0"/>
          </a:p>
          <a:p>
            <a:r>
              <a:rPr lang="it-IT" dirty="0"/>
              <a:t>Dynamic Social Group </a:t>
            </a:r>
            <a:r>
              <a:rPr lang="it-IT" dirty="0" smtClean="0"/>
              <a:t>Management</a:t>
            </a:r>
          </a:p>
          <a:p>
            <a:pPr lvl="1"/>
            <a:r>
              <a:rPr lang="en-US" dirty="0">
                <a:solidFill>
                  <a:srgbClr val="FF0000"/>
                </a:solidFill>
              </a:rPr>
              <a:t>Group Life Cycle Management</a:t>
            </a:r>
            <a:r>
              <a:rPr lang="en-US" dirty="0"/>
              <a:t> </a:t>
            </a:r>
            <a:r>
              <a:rPr lang="en-US" dirty="0" smtClean="0"/>
              <a:t>(dynamic </a:t>
            </a:r>
            <a:r>
              <a:rPr lang="en-US" dirty="0"/>
              <a:t>of static) based on the </a:t>
            </a:r>
            <a:r>
              <a:rPr lang="en-US" dirty="0" smtClean="0"/>
              <a:t>Location/Interest</a:t>
            </a:r>
            <a:endParaRPr lang="en-US" dirty="0"/>
          </a:p>
          <a:p>
            <a:pPr lvl="1"/>
            <a:r>
              <a:rPr lang="en-US" dirty="0" smtClean="0"/>
              <a:t>Geo-Context </a:t>
            </a:r>
            <a:r>
              <a:rPr lang="en-US" dirty="0"/>
              <a:t>Data (Social Data with GPS information built in Ontology</a:t>
            </a:r>
            <a:r>
              <a:rPr lang="en-US" dirty="0" smtClean="0"/>
              <a:t>)</a:t>
            </a:r>
          </a:p>
          <a:p>
            <a:pPr lvl="1"/>
            <a:r>
              <a:rPr lang="en-US" dirty="0" smtClean="0"/>
              <a:t>Group Recommendations based on profiles matching </a:t>
            </a:r>
            <a:r>
              <a:rPr lang="en-US" dirty="0" err="1" smtClean="0"/>
              <a:t>bt</a:t>
            </a:r>
            <a:r>
              <a:rPr lang="en-US" dirty="0" smtClean="0"/>
              <a:t> group &amp; user profiles</a:t>
            </a:r>
            <a:endParaRPr lang="it-IT"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12764</TotalTime>
  <Pages>15</Pages>
  <Words>533</Words>
  <Application>Microsoft Office PowerPoint</Application>
  <PresentationFormat>사용자 지정</PresentationFormat>
  <Paragraphs>70</Paragraphs>
  <Slides>4</Slides>
  <Notes>4</Notes>
  <HiddenSlides>0</HiddenSlides>
  <MMClips>0</MMClips>
  <ScaleCrop>false</ScaleCrop>
  <HeadingPairs>
    <vt:vector size="4" baseType="variant">
      <vt:variant>
        <vt:lpstr>테마</vt:lpstr>
      </vt:variant>
      <vt:variant>
        <vt:i4>1</vt:i4>
      </vt:variant>
      <vt:variant>
        <vt:lpstr>슬라이드 제목</vt:lpstr>
      </vt:variant>
      <vt:variant>
        <vt:i4>4</vt:i4>
      </vt:variant>
    </vt:vector>
  </HeadingPairs>
  <TitlesOfParts>
    <vt:vector size="5" baseType="lpstr">
      <vt:lpstr>OMA Template</vt:lpstr>
      <vt:lpstr>OMA-CD-MobSocNet-2012-0081-INP_Dynamic_Social_Group   Presentation of Social Network Web 1.1 Dynamic Social Group</vt:lpstr>
      <vt:lpstr>Example new use cases: Dynamic Social Grouping</vt:lpstr>
      <vt:lpstr>Main Use Case(s) 1. Dynamic Social Group– Proximity vs Interest Grouping</vt:lpstr>
      <vt:lpstr>Additional use cases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MAcBook</dc:creator>
  <dc:description>Rev PA1</dc:description>
  <cp:lastModifiedBy>MAcBook</cp:lastModifiedBy>
  <cp:revision>484</cp:revision>
  <cp:lastPrinted>1999-04-27T06:51:51Z</cp:lastPrinted>
  <dcterms:created xsi:type="dcterms:W3CDTF">2002-03-19T14:05:12Z</dcterms:created>
  <dcterms:modified xsi:type="dcterms:W3CDTF">2012-11-12T18:58:17Z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