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0" r:id="rId3"/>
    <p:sldId id="346" r:id="rId4"/>
    <p:sldId id="343"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DB5C3"/>
    <a:srgbClr val="99FFCC"/>
    <a:srgbClr val="FFCCCC"/>
    <a:srgbClr val="FEEDCE"/>
    <a:srgbClr val="330066"/>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8435" autoAdjust="0"/>
  </p:normalViewPr>
  <p:slideViewPr>
    <p:cSldViewPr>
      <p:cViewPr>
        <p:scale>
          <a:sx n="66" d="100"/>
          <a:sy n="66" d="100"/>
        </p:scale>
        <p:origin x="-1248" y="-1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546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35419687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ko-KR" dirty="0" smtClean="0">
                <a:ea typeface="굴림" charset="-127"/>
              </a:rPr>
              <a:t>Added Value to the Distributed Knowledge Sharing within the scope of the DSG with + MGT Issues!</a:t>
            </a:r>
          </a:p>
          <a:p>
            <a:endParaRPr lang="en-US" altLang="ko-KR" dirty="0" smtClean="0">
              <a:ea typeface="굴림" charset="-127"/>
            </a:endParaRPr>
          </a:p>
          <a:p>
            <a:r>
              <a:rPr lang="en-US" altLang="ko-KR" dirty="0" smtClean="0">
                <a:ea typeface="굴림" charset="-127"/>
              </a:rPr>
              <a:t>Details on the Contents sharing mechanism which we proposed a way to exchange contents itself &amp; lists by synchronizing between server and client app separately.</a:t>
            </a:r>
          </a:p>
          <a:p>
            <a:r>
              <a:rPr lang="en-US" altLang="ko-KR" dirty="0" smtClean="0">
                <a:ea typeface="굴림" charset="-127"/>
              </a:rPr>
              <a:t>	# 2 Distributed Knowledge Sharing</a:t>
            </a:r>
          </a:p>
          <a:p>
            <a:r>
              <a:rPr lang="en-US" altLang="ko-KR" dirty="0" smtClean="0">
                <a:ea typeface="굴림" charset="-127"/>
              </a:rPr>
              <a:t>	Tag Extraction (Auto Tagging)</a:t>
            </a:r>
          </a:p>
          <a:p>
            <a:r>
              <a:rPr lang="en-US" altLang="ko-KR" dirty="0" smtClean="0">
                <a:ea typeface="굴림" charset="-127"/>
              </a:rPr>
              <a:t>	Content Search (Collection + Analysis)</a:t>
            </a:r>
          </a:p>
          <a:p>
            <a:r>
              <a:rPr lang="en-US" altLang="ko-KR" dirty="0" smtClean="0">
                <a:ea typeface="굴림" charset="-127"/>
              </a:rPr>
              <a:t>	Content / List Synchronization Management</a:t>
            </a:r>
          </a:p>
          <a:p>
            <a:r>
              <a:rPr lang="en-US" altLang="ko-KR" dirty="0" smtClean="0">
                <a:ea typeface="굴림" charset="-127"/>
              </a:rPr>
              <a:t>	Sharing Levels Management</a:t>
            </a:r>
          </a:p>
          <a:p>
            <a:r>
              <a:rPr lang="en-US" altLang="ko-KR" dirty="0" smtClean="0">
                <a:ea typeface="굴림" charset="-127"/>
              </a:rPr>
              <a:t>	</a:t>
            </a:r>
          </a:p>
          <a:p>
            <a:r>
              <a:rPr lang="en-US" altLang="ko-KR" dirty="0" smtClean="0">
                <a:ea typeface="굴림" charset="-127"/>
              </a:rPr>
              <a:t>It is a content sharing application but issue regarding “social networks” are especially on its Contents Community Manager &amp; Contents Categorizer with the sharing level policy management.</a:t>
            </a:r>
          </a:p>
          <a:p>
            <a:endParaRPr lang="en-US" altLang="ko-KR" dirty="0" smtClean="0">
              <a:ea typeface="굴림" charset="-127"/>
            </a:endParaRPr>
          </a:p>
          <a:p>
            <a:r>
              <a:rPr lang="en-US" altLang="ko-KR" dirty="0" smtClean="0">
                <a:ea typeface="굴림" charset="-127"/>
              </a:rPr>
              <a:t>	# Contents Categorizer helps to achieve categorize contents into various types (movie, image audio, words &amp; </a:t>
            </a:r>
            <a:r>
              <a:rPr lang="en-US" altLang="ko-KR" dirty="0" err="1" smtClean="0">
                <a:ea typeface="굴림" charset="-127"/>
              </a:rPr>
              <a:t>etc</a:t>
            </a:r>
            <a:r>
              <a:rPr lang="en-US" altLang="ko-KR" dirty="0" smtClean="0">
                <a:ea typeface="굴림" charset="-127"/>
              </a:rPr>
              <a:t>) and so those contents are correspondingly managed &amp; shared  by related social group properties.</a:t>
            </a:r>
          </a:p>
          <a:p>
            <a:endParaRPr lang="en-US" altLang="ko-KR" dirty="0" smtClean="0">
              <a:ea typeface="굴림" charset="-127"/>
            </a:endParaRPr>
          </a:p>
          <a:p>
            <a:r>
              <a:rPr lang="en-US" altLang="ko-KR" dirty="0" smtClean="0">
                <a:ea typeface="굴림" charset="-127"/>
              </a:rPr>
              <a:t>	# Contents Community Manager supports autonomous way of managing contents between the groups and contents.</a:t>
            </a:r>
          </a:p>
          <a:p>
            <a:r>
              <a:rPr lang="en-US" altLang="ko-KR" dirty="0" smtClean="0">
                <a:ea typeface="굴림" charset="-127"/>
              </a:rPr>
              <a:t>	For instance, movies are shared by a movie related group with a particular sharing policy if nearby of interested social user joins the movie group. </a:t>
            </a:r>
          </a:p>
          <a:p>
            <a:r>
              <a:rPr lang="en-US" altLang="ko-KR" dirty="0" smtClean="0">
                <a:ea typeface="굴림" charset="-127"/>
              </a:rPr>
              <a:t>	And there are additional policy issues when the size of the movie need to be considered the available network bandwidth. In this case, we propose sharing content lists (URL/Location/File Name) to be shared in p2p manners.</a:t>
            </a:r>
          </a:p>
          <a:p>
            <a:endParaRPr lang="en-US" altLang="ko-KR" dirty="0" smtClean="0">
              <a:ea typeface="굴림" charset="-127"/>
            </a:endParaRPr>
          </a:p>
          <a:p>
            <a:r>
              <a:rPr lang="en-US" altLang="ko-KR" dirty="0" smtClean="0">
                <a:ea typeface="굴림" charset="-127"/>
              </a:rPr>
              <a:t>The protocols used for the contents management and synchronization are mainly the SOAP with relevant XML Parsers based on Java.</a:t>
            </a:r>
          </a:p>
          <a:p>
            <a:r>
              <a:rPr lang="en-US" altLang="ko-KR" dirty="0" smtClean="0">
                <a:ea typeface="굴림" charset="-127"/>
              </a:rPr>
              <a:t>In details, client &amp; server applications are built with SWT for GUI, igloo for WYSWYG, MySQL for DB and </a:t>
            </a:r>
            <a:r>
              <a:rPr lang="en-US" altLang="ko-KR" dirty="0" err="1" smtClean="0">
                <a:ea typeface="굴림" charset="-127"/>
              </a:rPr>
              <a:t>ibatis</a:t>
            </a:r>
            <a:r>
              <a:rPr lang="en-US" altLang="ko-KR" dirty="0" smtClean="0">
                <a:ea typeface="굴림" charset="-127"/>
              </a:rPr>
              <a:t> platform (</a:t>
            </a:r>
            <a:r>
              <a:rPr lang="en-US" altLang="ko-KR" dirty="0" err="1" smtClean="0">
                <a:ea typeface="굴림" charset="-127"/>
              </a:rPr>
              <a:t>ibator</a:t>
            </a:r>
            <a:r>
              <a:rPr lang="en-US" altLang="ko-KR" dirty="0" smtClean="0">
                <a:ea typeface="굴림" charset="-127"/>
              </a:rPr>
              <a:t>=</a:t>
            </a:r>
            <a:r>
              <a:rPr lang="en-US" altLang="ko-KR" dirty="0" err="1" smtClean="0">
                <a:ea typeface="굴림" charset="-127"/>
              </a:rPr>
              <a:t>ibatis</a:t>
            </a:r>
            <a:r>
              <a:rPr lang="en-US" altLang="ko-KR" dirty="0" smtClean="0">
                <a:ea typeface="굴림" charset="-127"/>
              </a:rPr>
              <a:t> program generator) for the interfaces. </a:t>
            </a:r>
          </a:p>
          <a:p>
            <a:endParaRPr lang="en-US" altLang="ko-KR" dirty="0" smtClean="0">
              <a:ea typeface="굴림" charset="-127"/>
            </a:endParaRPr>
          </a:p>
          <a:p>
            <a:r>
              <a:rPr lang="en-US" altLang="ko-KR" dirty="0" smtClean="0">
                <a:ea typeface="굴림" charset="-127"/>
              </a:rPr>
              <a:t>As the major issue is on the DSG management, we need to revise details on the content exchange and synchronization methods for the </a:t>
            </a:r>
            <a:r>
              <a:rPr lang="en-US" altLang="ko-KR" dirty="0" err="1" smtClean="0">
                <a:ea typeface="굴림" charset="-127"/>
              </a:rPr>
              <a:t>SNeW</a:t>
            </a:r>
            <a:r>
              <a:rPr lang="en-US" altLang="ko-KR" dirty="0" smtClean="0">
                <a:ea typeface="굴림" charset="-127"/>
              </a:rPr>
              <a:t> requirement as there are advanced ways of support contents exchange and synchronization such as </a:t>
            </a:r>
            <a:r>
              <a:rPr lang="en-US" altLang="ko-KR" dirty="0" err="1" smtClean="0">
                <a:ea typeface="굴림" charset="-127"/>
              </a:rPr>
              <a:t>SOAPjr</a:t>
            </a:r>
            <a:r>
              <a:rPr lang="en-US" altLang="ko-KR" dirty="0" smtClean="0">
                <a:ea typeface="굴림" charset="-127"/>
              </a:rPr>
              <a:t>(JSON-RPC) and etc.</a:t>
            </a:r>
          </a:p>
          <a:p>
            <a:endParaRPr lang="en-US" altLang="ko-KR" dirty="0"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1"/>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OMA-CD-MobSocNet-2012-0082</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jongyoul@etri.re.kr"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mailto:lhk@etri.re.kr" TargetMode="External"/><Relationship Id="rId5" Type="http://schemas.openxmlformats.org/officeDocument/2006/relationships/hyperlink" Target="mailto:jungtae_kim@etri.re.kr"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altLang="ko-KR" sz="1600" dirty="0"/>
              <a:t>OMA-CD-MobSocNet-2012-0082-INP_Distributed_Knowledge_Sharing</a:t>
            </a:r>
            <a:r>
              <a:rPr lang="en-US" sz="2400" dirty="0" smtClean="0"/>
              <a:t/>
            </a:r>
            <a:br>
              <a:rPr lang="en-US" sz="2400" dirty="0" smtClean="0"/>
            </a:br>
            <a:r>
              <a:rPr lang="en-US" sz="1600" dirty="0" smtClean="0"/>
              <a:t/>
            </a:r>
            <a:br>
              <a:rPr lang="en-US" sz="1600" dirty="0" smtClean="0"/>
            </a:br>
            <a:r>
              <a:rPr lang="en-US" sz="3600" dirty="0" smtClean="0"/>
              <a:t> </a:t>
            </a:r>
            <a:r>
              <a:rPr lang="en-US" sz="2800" dirty="0" smtClean="0"/>
              <a:t>Presentation of Social Network Web 1.1</a:t>
            </a:r>
            <a:br>
              <a:rPr lang="en-US" sz="2800" dirty="0" smtClean="0"/>
            </a:br>
            <a:r>
              <a:rPr lang="en-US" sz="2800" dirty="0" smtClean="0">
                <a:solidFill>
                  <a:schemeClr val="accent1">
                    <a:lumMod val="50000"/>
                  </a:schemeClr>
                </a:solidFill>
              </a:rPr>
              <a:t>Distributed Knowledge Sharing</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2063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11 November 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Jung-Tae KIM, </a:t>
            </a:r>
            <a:r>
              <a:rPr lang="en-US" altLang="zh-CN" sz="1400" b="1" dirty="0" smtClean="0">
                <a:latin typeface="Tahoma" pitchFamily="34" charset="0"/>
                <a:ea typeface="宋体"/>
                <a:cs typeface="宋体"/>
                <a:hlinkClick r:id="rId5"/>
              </a:rPr>
              <a:t>jungtae_kim@etri.re.kr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err="1" smtClean="0">
                <a:latin typeface="Tahoma" pitchFamily="34" charset="0"/>
                <a:ea typeface="宋体"/>
                <a:cs typeface="宋体"/>
              </a:rPr>
              <a:t>Hoon</a:t>
            </a:r>
            <a:r>
              <a:rPr lang="en-US" altLang="zh-CN" b="1" dirty="0" smtClean="0">
                <a:latin typeface="Tahoma" pitchFamily="34" charset="0"/>
                <a:ea typeface="宋体"/>
                <a:cs typeface="宋体"/>
              </a:rPr>
              <a:t>-Ki </a:t>
            </a:r>
            <a:r>
              <a:rPr lang="en-US" altLang="zh-CN" b="1" dirty="0">
                <a:latin typeface="Tahoma" pitchFamily="34" charset="0"/>
                <a:ea typeface="宋体"/>
                <a:cs typeface="宋体"/>
              </a:rPr>
              <a:t>LEE</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6"/>
              </a:rPr>
              <a:t>lhk@etri.re.kr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smtClean="0">
                <a:latin typeface="Tahoma" pitchFamily="34" charset="0"/>
                <a:ea typeface="宋体"/>
                <a:cs typeface="宋体"/>
              </a:rPr>
              <a:t>Jong-</a:t>
            </a:r>
            <a:r>
              <a:rPr lang="en-US" altLang="zh-CN" b="1" dirty="0" err="1" smtClean="0">
                <a:latin typeface="Tahoma" pitchFamily="34" charset="0"/>
                <a:ea typeface="宋体"/>
                <a:cs typeface="宋体"/>
              </a:rPr>
              <a:t>Youl</a:t>
            </a:r>
            <a:r>
              <a:rPr lang="en-US" altLang="zh-CN" b="1" dirty="0" smtClean="0">
                <a:latin typeface="Tahoma" pitchFamily="34" charset="0"/>
                <a:ea typeface="宋体"/>
                <a:cs typeface="宋体"/>
              </a:rPr>
              <a:t> Park</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7"/>
              </a:rPr>
              <a:t>jongyoul@etri.re.kr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ETRI South Korea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Distributed Knowledge Sharing</a:t>
            </a:r>
          </a:p>
        </p:txBody>
      </p:sp>
      <p:sp>
        <p:nvSpPr>
          <p:cNvPr id="4099" name="Segnaposto contenuto 2"/>
          <p:cNvSpPr>
            <a:spLocks noGrp="1"/>
          </p:cNvSpPr>
          <p:nvPr>
            <p:ph idx="1"/>
          </p:nvPr>
        </p:nvSpPr>
        <p:spPr/>
        <p:txBody>
          <a:bodyPr>
            <a:normAutofit/>
          </a:bodyPr>
          <a:lstStyle/>
          <a:p>
            <a:r>
              <a:rPr lang="en-US" altLang="ko-KR" sz="3000" dirty="0"/>
              <a:t>Purpose</a:t>
            </a:r>
          </a:p>
          <a:p>
            <a:pPr lvl="1"/>
            <a:r>
              <a:rPr lang="en-US" altLang="ko-KR" dirty="0">
                <a:ea typeface="굴림" charset="-127"/>
              </a:rPr>
              <a:t>Provide </a:t>
            </a:r>
            <a:r>
              <a:rPr lang="en-US" altLang="ko-KR" dirty="0" smtClean="0">
                <a:ea typeface="굴림" charset="-127"/>
              </a:rPr>
              <a:t>sharing </a:t>
            </a:r>
            <a:r>
              <a:rPr lang="en-US" altLang="ko-KR" dirty="0">
                <a:ea typeface="굴림" charset="-127"/>
              </a:rPr>
              <a:t>of the personal experiences and knowledge by establishing instant Social </a:t>
            </a:r>
            <a:r>
              <a:rPr lang="en-US" altLang="ko-KR" dirty="0" smtClean="0">
                <a:ea typeface="굴림" charset="-127"/>
              </a:rPr>
              <a:t>Networks (called Dynamic Social Group) </a:t>
            </a:r>
            <a:r>
              <a:rPr lang="en-US" altLang="ko-KR" dirty="0">
                <a:ea typeface="굴림" charset="-127"/>
              </a:rPr>
              <a:t>based on </a:t>
            </a:r>
            <a:r>
              <a:rPr lang="en-US" altLang="ko-KR" dirty="0" smtClean="0">
                <a:ea typeface="굴림" charset="-127"/>
              </a:rPr>
              <a:t>Proximity &amp; Interest of the </a:t>
            </a:r>
            <a:r>
              <a:rPr lang="en-US" altLang="ko-KR" dirty="0">
                <a:ea typeface="굴림" charset="-127"/>
              </a:rPr>
              <a:t>Geo-Spatial/Social </a:t>
            </a:r>
            <a:r>
              <a:rPr lang="en-US" altLang="ko-KR" dirty="0" smtClean="0">
                <a:ea typeface="굴림" charset="-127"/>
              </a:rPr>
              <a:t>Users</a:t>
            </a:r>
            <a:endParaRPr lang="en-US" sz="3000" dirty="0" smtClean="0"/>
          </a:p>
          <a:p>
            <a:pPr>
              <a:defRPr/>
            </a:pPr>
            <a:r>
              <a:rPr lang="en-US" altLang="ko-KR" sz="3200" dirty="0" smtClean="0">
                <a:ea typeface="굴림" charset="-127"/>
              </a:rPr>
              <a:t>Distributed Knowledge Sharing</a:t>
            </a:r>
          </a:p>
          <a:p>
            <a:pPr marL="444500" lvl="1" indent="-269875">
              <a:defRPr/>
            </a:pPr>
            <a:r>
              <a:rPr lang="en-US" altLang="ko-KR" dirty="0" smtClean="0">
                <a:ea typeface="굴림" charset="-127"/>
              </a:rPr>
              <a:t>DSG Contents </a:t>
            </a:r>
            <a:r>
              <a:rPr lang="en-US" altLang="ko-KR" dirty="0">
                <a:ea typeface="굴림" charset="-127"/>
              </a:rPr>
              <a:t>sharing mechanism which </a:t>
            </a:r>
            <a:r>
              <a:rPr lang="en-US" altLang="ko-KR" dirty="0" smtClean="0">
                <a:ea typeface="굴림" charset="-127"/>
              </a:rPr>
              <a:t>help </a:t>
            </a:r>
            <a:r>
              <a:rPr lang="en-US" altLang="ko-KR" dirty="0">
                <a:ea typeface="굴림" charset="-127"/>
              </a:rPr>
              <a:t>a way to exchange contents itself &amp; lists by synchronizing between server and client app </a:t>
            </a:r>
            <a:r>
              <a:rPr lang="en-US" altLang="ko-KR" dirty="0" smtClean="0">
                <a:ea typeface="굴림" charset="-127"/>
              </a:rPr>
              <a:t>separately</a:t>
            </a:r>
          </a:p>
          <a:p>
            <a:pPr marL="673100" lvl="2" indent="-269875">
              <a:defRPr/>
            </a:pPr>
            <a:r>
              <a:rPr lang="en-US" altLang="ko-KR" dirty="0">
                <a:ea typeface="굴림" charset="-127"/>
              </a:rPr>
              <a:t>Tag Extraction (Auto Tagging</a:t>
            </a:r>
            <a:r>
              <a:rPr lang="en-US" altLang="ko-KR" dirty="0" smtClean="0">
                <a:ea typeface="굴림" charset="-127"/>
              </a:rPr>
              <a:t>) from the Social Media</a:t>
            </a:r>
            <a:endParaRPr lang="en-US" altLang="ko-KR" dirty="0">
              <a:ea typeface="굴림" charset="-127"/>
            </a:endParaRPr>
          </a:p>
          <a:p>
            <a:pPr marL="673100" lvl="2" indent="-269875">
              <a:defRPr/>
            </a:pPr>
            <a:r>
              <a:rPr lang="en-US" altLang="ko-KR" dirty="0" smtClean="0">
                <a:ea typeface="굴림" charset="-127"/>
              </a:rPr>
              <a:t>Content </a:t>
            </a:r>
            <a:r>
              <a:rPr lang="en-US" altLang="ko-KR" dirty="0">
                <a:ea typeface="굴림" charset="-127"/>
              </a:rPr>
              <a:t>Search (Collection + Analysis</a:t>
            </a:r>
            <a:r>
              <a:rPr lang="en-US" altLang="ko-KR" dirty="0" smtClean="0">
                <a:ea typeface="굴림" charset="-127"/>
              </a:rPr>
              <a:t>) from the DSG</a:t>
            </a:r>
            <a:endParaRPr lang="en-US" altLang="ko-KR" dirty="0">
              <a:ea typeface="굴림" charset="-127"/>
            </a:endParaRPr>
          </a:p>
          <a:p>
            <a:pPr marL="673100" lvl="2" indent="-269875">
              <a:defRPr/>
            </a:pPr>
            <a:r>
              <a:rPr lang="en-US" altLang="ko-KR" dirty="0" smtClean="0">
                <a:ea typeface="굴림" charset="-127"/>
              </a:rPr>
              <a:t>Content </a:t>
            </a:r>
            <a:r>
              <a:rPr lang="en-US" altLang="ko-KR" dirty="0">
                <a:ea typeface="굴림" charset="-127"/>
              </a:rPr>
              <a:t>/ List Synchronization </a:t>
            </a:r>
            <a:r>
              <a:rPr lang="en-US" altLang="ko-KR" dirty="0" smtClean="0">
                <a:ea typeface="굴림" charset="-127"/>
              </a:rPr>
              <a:t>Management </a:t>
            </a:r>
            <a:endParaRPr lang="en-US" altLang="ko-KR" dirty="0">
              <a:ea typeface="굴림" charset="-127"/>
            </a:endParaRPr>
          </a:p>
          <a:p>
            <a:pPr marL="673100" lvl="2" indent="-269875">
              <a:defRPr/>
            </a:pPr>
            <a:r>
              <a:rPr lang="en-US" altLang="ko-KR" dirty="0" smtClean="0">
                <a:ea typeface="굴림" charset="-127"/>
              </a:rPr>
              <a:t>Sharing </a:t>
            </a:r>
            <a:r>
              <a:rPr lang="en-US" altLang="ko-KR" dirty="0">
                <a:ea typeface="굴림" charset="-127"/>
              </a:rPr>
              <a:t>Levels </a:t>
            </a:r>
            <a:r>
              <a:rPr lang="en-US" altLang="ko-KR" dirty="0" smtClean="0">
                <a:ea typeface="굴림" charset="-127"/>
              </a:rPr>
              <a:t>Security Management </a:t>
            </a:r>
          </a:p>
          <a:p>
            <a:pPr marL="403225" lvl="2" indent="0">
              <a:buNone/>
              <a:defRPr/>
            </a:pPr>
            <a:r>
              <a:rPr lang="en-US" altLang="ko-KR" dirty="0">
                <a:ea typeface="굴림" charset="-127"/>
              </a:rPr>
              <a:t> </a:t>
            </a:r>
            <a:r>
              <a:rPr lang="en-US" altLang="ko-KR" dirty="0" smtClean="0">
                <a:ea typeface="굴림" charset="-127"/>
              </a:rPr>
              <a:t>    (Public/Social/Group/Personal/No Sharing Permissions)</a:t>
            </a:r>
            <a:endParaRPr lang="en-US" altLang="ko-KR" dirty="0">
              <a:ea typeface="굴림" charset="-127"/>
            </a:endParaRPr>
          </a:p>
          <a:p>
            <a:pPr marL="673100" lvl="2" indent="-269875">
              <a:defRPr/>
            </a:pPr>
            <a:endParaRPr lang="en-US" altLang="ko-KR" dirty="0" smtClean="0">
              <a:ea typeface="굴림"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smtClean="0">
                <a:ea typeface="굴림" charset="-127"/>
              </a:rPr>
              <a:t>1. </a:t>
            </a:r>
            <a:r>
              <a:rPr lang="en-US" altLang="ko-KR" sz="1600" dirty="0">
                <a:solidFill>
                  <a:srgbClr val="0B52FC"/>
                </a:solidFill>
                <a:ea typeface="굴림" charset="-127"/>
              </a:rPr>
              <a:t>Dynamic Social Group– </a:t>
            </a:r>
            <a:r>
              <a:rPr lang="en-US" altLang="ko-KR" sz="1600" dirty="0" smtClean="0">
                <a:solidFill>
                  <a:srgbClr val="FF0000"/>
                </a:solidFill>
                <a:ea typeface="굴림" charset="-127"/>
              </a:rPr>
              <a:t>Distributed Knowledge Sharing</a:t>
            </a:r>
            <a:endParaRPr lang="en-GB" altLang="ko-KR" sz="2800" dirty="0" smtClean="0">
              <a:ea typeface="굴림" charset="-127"/>
            </a:endParaRPr>
          </a:p>
        </p:txBody>
      </p:sp>
      <p:sp>
        <p:nvSpPr>
          <p:cNvPr id="95" name="모서리가 둥근 직사각형 94"/>
          <p:cNvSpPr/>
          <p:nvPr/>
        </p:nvSpPr>
        <p:spPr>
          <a:xfrm>
            <a:off x="631825" y="1708150"/>
            <a:ext cx="3181350" cy="3281363"/>
          </a:xfrm>
          <a:prstGeom prst="roundRect">
            <a:avLst>
              <a:gd name="adj" fmla="val 5412"/>
            </a:avLst>
          </a:prstGeom>
          <a:noFill/>
          <a:ln w="25400" cap="flat" cmpd="sng" algn="ctr">
            <a:solidFill>
              <a:schemeClr val="tx1"/>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sp>
        <p:nvSpPr>
          <p:cNvPr id="96" name="TextBox 34"/>
          <p:cNvSpPr txBox="1"/>
          <p:nvPr/>
        </p:nvSpPr>
        <p:spPr bwMode="auto">
          <a:xfrm>
            <a:off x="5443538" y="5957888"/>
            <a:ext cx="3341687" cy="258762"/>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fontAlgn="auto">
              <a:spcBef>
                <a:spcPts val="0"/>
              </a:spcBef>
              <a:spcAft>
                <a:spcPts val="0"/>
              </a:spcAft>
              <a:buSzPct val="70000"/>
              <a:defRPr/>
            </a:pPr>
            <a:r>
              <a:rPr lang="en-US" altLang="ko-KR" sz="1200" b="1" spc="-50" dirty="0" smtClean="0">
                <a:ln w="11430"/>
                <a:effectLst>
                  <a:outerShdw blurRad="38100" dist="38100" dir="2700000" algn="tl">
                    <a:srgbClr val="000000">
                      <a:alpha val="43137"/>
                    </a:srgbClr>
                  </a:outerShdw>
                </a:effectLst>
                <a:latin typeface="Arial Black" pitchFamily="34" charset="0"/>
                <a:ea typeface="HY헤드라인M" pitchFamily="18" charset="-127"/>
              </a:rPr>
              <a:t>Distributed Information Synchronization</a:t>
            </a:r>
            <a:endParaRPr lang="ko-KR" altLang="en-US" sz="1200" b="1"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pic>
        <p:nvPicPr>
          <p:cNvPr id="9221" name="_x207611440" descr="EMB000018dc3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3906838"/>
            <a:ext cx="3265488"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_x207614560" descr="EMB000018dc3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75" y="1268413"/>
            <a:ext cx="1560513"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34"/>
          <p:cNvSpPr txBox="1"/>
          <p:nvPr/>
        </p:nvSpPr>
        <p:spPr bwMode="auto">
          <a:xfrm>
            <a:off x="438408" y="6086475"/>
            <a:ext cx="4260333" cy="461665"/>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buSzPct val="70000"/>
              <a:defRPr/>
            </a:pPr>
            <a:r>
              <a:rPr lang="en-US" altLang="ko-KR" sz="1200" b="1" u="sng" spc="-50" dirty="0" smtClean="0">
                <a:ln w="11430"/>
                <a:solidFill>
                  <a:srgbClr val="FF0000"/>
                </a:solidFill>
                <a:effectLst>
                  <a:outerShdw blurRad="38100" dist="38100" dir="2700000" algn="tl">
                    <a:srgbClr val="000000">
                      <a:alpha val="43137"/>
                    </a:srgbClr>
                  </a:outerShdw>
                </a:effectLst>
                <a:latin typeface="Arial Black" pitchFamily="34" charset="0"/>
                <a:ea typeface="HY헤드라인M" pitchFamily="18" charset="-127"/>
              </a:rPr>
              <a:t>Tag Extraction</a:t>
            </a:r>
            <a:r>
              <a:rPr lang="en-US" altLang="ko-KR" sz="1200" spc="-50" dirty="0" smtClean="0">
                <a:ln w="11430"/>
                <a:latin typeface="Arial Black" pitchFamily="34" charset="0"/>
                <a:ea typeface="HY헤드라인M" pitchFamily="18" charset="-127"/>
              </a:rPr>
              <a:t> based on the</a:t>
            </a:r>
            <a:endPar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endParaRPr>
          </a:p>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Vertical Keyword Index &amp; Horizontal Attribute Index</a:t>
            </a:r>
            <a:endParaRPr lang="ko-KR" altLang="en-US" sz="1200" b="1" u="sng"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sp>
        <p:nvSpPr>
          <p:cNvPr id="101" name="직사각형 100"/>
          <p:cNvSpPr/>
          <p:nvPr/>
        </p:nvSpPr>
        <p:spPr bwMode="auto">
          <a:xfrm>
            <a:off x="806449" y="2987674"/>
            <a:ext cx="1370014" cy="306733"/>
          </a:xfrm>
          <a:prstGeom prst="rect">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Synchronization </a:t>
            </a:r>
          </a:p>
          <a:p>
            <a:pPr algn="ctr"/>
            <a:r>
              <a:rPr lang="en-US" altLang="ko-KR" sz="1000" b="1" dirty="0">
                <a:ea typeface="굴림" charset="-127"/>
              </a:rPr>
              <a:t>Manager</a:t>
            </a:r>
            <a:endParaRPr lang="ko-KR" altLang="en-US" sz="1000" b="1" dirty="0">
              <a:ea typeface="굴림" charset="-127"/>
            </a:endParaRPr>
          </a:p>
        </p:txBody>
      </p:sp>
      <p:sp>
        <p:nvSpPr>
          <p:cNvPr id="102" name="한쪽 모서리가 잘린 사각형 101"/>
          <p:cNvSpPr/>
          <p:nvPr/>
        </p:nvSpPr>
        <p:spPr bwMode="auto">
          <a:xfrm flipH="1">
            <a:off x="806448" y="2647950"/>
            <a:ext cx="2816227" cy="339724"/>
          </a:xfrm>
          <a:prstGeom prst="snip1Rect">
            <a:avLst>
              <a:gd name="adj" fmla="val 23211"/>
            </a:avLst>
          </a:prstGeom>
          <a:noFill/>
          <a:ln w="19050" algn="ctr">
            <a:solidFill>
              <a:schemeClr val="tx1"/>
            </a:solidFill>
            <a:round/>
            <a:headEnd/>
            <a:tailEnd/>
          </a:ln>
          <a:effectLst/>
        </p:spPr>
        <p:txBody>
          <a:bodyPr wrap="none" anchor="ctr"/>
          <a:lstStyle/>
          <a:p>
            <a:pPr algn="ctr"/>
            <a:r>
              <a:rPr lang="en-US" altLang="ko-KR" sz="1000" b="1" dirty="0">
                <a:ea typeface="굴림" charset="-127"/>
                <a:cs typeface="Arial" charset="0"/>
              </a:rPr>
              <a:t>Distributed Information Agent</a:t>
            </a:r>
            <a:endParaRPr lang="ko-KR" altLang="en-US" sz="1000" b="1" dirty="0">
              <a:ea typeface="굴림" charset="-127"/>
              <a:cs typeface="Arial" charset="0"/>
            </a:endParaRPr>
          </a:p>
        </p:txBody>
      </p:sp>
      <p:sp>
        <p:nvSpPr>
          <p:cNvPr id="103" name="오각형 102"/>
          <p:cNvSpPr>
            <a:spLocks noChangeArrowheads="1"/>
          </p:cNvSpPr>
          <p:nvPr/>
        </p:nvSpPr>
        <p:spPr bwMode="auto">
          <a:xfrm rot="10800000" flipV="1">
            <a:off x="808038" y="3294408"/>
            <a:ext cx="1374775" cy="319088"/>
          </a:xfrm>
          <a:prstGeom prst="homePlate">
            <a:avLst>
              <a:gd name="adj" fmla="val 0"/>
            </a:avLst>
          </a:prstGeom>
          <a:noFill/>
          <a:ln w="19050" algn="ctr">
            <a:solidFill>
              <a:schemeClr val="tx1"/>
            </a:solidFill>
            <a:round/>
            <a:headEnd/>
            <a:tailEnd/>
          </a:ln>
          <a:effectLst/>
        </p:spPr>
        <p:txBody>
          <a:bodyPr wrap="none" lIns="36000" anchor="ctr"/>
          <a:lstStyle/>
          <a:p>
            <a:pPr algn="ctr"/>
            <a:r>
              <a:rPr lang="en-US" altLang="ko-KR" sz="1000" b="1">
                <a:ea typeface="굴림" charset="-127"/>
              </a:rPr>
              <a:t>Directory Manager</a:t>
            </a:r>
            <a:endParaRPr lang="ko-KR" altLang="en-US" sz="1000" b="1">
              <a:ea typeface="굴림" charset="-127"/>
            </a:endParaRPr>
          </a:p>
        </p:txBody>
      </p:sp>
      <p:sp>
        <p:nvSpPr>
          <p:cNvPr id="104" name="오른쪽 화살표 78"/>
          <p:cNvSpPr>
            <a:spLocks noChangeArrowheads="1"/>
          </p:cNvSpPr>
          <p:nvPr/>
        </p:nvSpPr>
        <p:spPr bwMode="auto">
          <a:xfrm flipH="1">
            <a:off x="806449" y="3938105"/>
            <a:ext cx="2825747" cy="314325"/>
          </a:xfrm>
          <a:prstGeom prst="rightArrow">
            <a:avLst>
              <a:gd name="adj1" fmla="val 87167"/>
              <a:gd name="adj2" fmla="val 0"/>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Contents Repository Manager</a:t>
            </a:r>
          </a:p>
        </p:txBody>
      </p:sp>
      <p:sp>
        <p:nvSpPr>
          <p:cNvPr id="105" name="직사각형 79"/>
          <p:cNvSpPr>
            <a:spLocks noChangeArrowheads="1"/>
          </p:cNvSpPr>
          <p:nvPr/>
        </p:nvSpPr>
        <p:spPr bwMode="auto">
          <a:xfrm>
            <a:off x="806450" y="3614325"/>
            <a:ext cx="2825746" cy="344486"/>
          </a:xfrm>
          <a:prstGeom prst="rect">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Preference / </a:t>
            </a:r>
            <a:r>
              <a:rPr lang="en-US" altLang="ko-KR" sz="1000" b="1" dirty="0">
                <a:solidFill>
                  <a:srgbClr val="FF0000"/>
                </a:solidFill>
                <a:ea typeface="굴림" charset="-127"/>
              </a:rPr>
              <a:t>Policy Manager</a:t>
            </a:r>
            <a:endParaRPr lang="ko-KR" altLang="en-US" sz="1000" b="1" dirty="0">
              <a:solidFill>
                <a:srgbClr val="FF0000"/>
              </a:solidFill>
              <a:ea typeface="굴림" charset="-127"/>
            </a:endParaRPr>
          </a:p>
        </p:txBody>
      </p:sp>
      <p:sp>
        <p:nvSpPr>
          <p:cNvPr id="106" name="오각형 105"/>
          <p:cNvSpPr>
            <a:spLocks noChangeArrowheads="1"/>
          </p:cNvSpPr>
          <p:nvPr/>
        </p:nvSpPr>
        <p:spPr bwMode="auto">
          <a:xfrm rot="10800000" flipV="1">
            <a:off x="2181224" y="3294408"/>
            <a:ext cx="1436687" cy="319088"/>
          </a:xfrm>
          <a:prstGeom prst="homePlate">
            <a:avLst>
              <a:gd name="adj" fmla="val 0"/>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 </a:t>
            </a:r>
            <a:r>
              <a:rPr lang="en-US" altLang="ko-KR" sz="1000" b="1" dirty="0">
                <a:solidFill>
                  <a:srgbClr val="FF0000"/>
                </a:solidFill>
                <a:ea typeface="굴림" charset="-127"/>
              </a:rPr>
              <a:t>Contents </a:t>
            </a:r>
          </a:p>
          <a:p>
            <a:pPr algn="ctr"/>
            <a:r>
              <a:rPr lang="en-US" altLang="ko-KR" sz="1000" b="1" dirty="0">
                <a:solidFill>
                  <a:srgbClr val="FF0000"/>
                </a:solidFill>
                <a:ea typeface="굴림" charset="-127"/>
              </a:rPr>
              <a:t>Categorizer</a:t>
            </a:r>
            <a:endParaRPr lang="ko-KR" altLang="en-US" sz="1000" b="1" dirty="0">
              <a:solidFill>
                <a:srgbClr val="FF0000"/>
              </a:solidFill>
              <a:ea typeface="굴림" charset="-127"/>
            </a:endParaRPr>
          </a:p>
        </p:txBody>
      </p:sp>
      <p:sp>
        <p:nvSpPr>
          <p:cNvPr id="107" name="직사각형 81"/>
          <p:cNvSpPr>
            <a:spLocks noChangeArrowheads="1"/>
          </p:cNvSpPr>
          <p:nvPr/>
        </p:nvSpPr>
        <p:spPr bwMode="auto">
          <a:xfrm>
            <a:off x="2176462" y="2987674"/>
            <a:ext cx="1444625" cy="306734"/>
          </a:xfrm>
          <a:prstGeom prst="rect">
            <a:avLst/>
          </a:prstGeom>
          <a:noFill/>
          <a:ln w="19050" algn="ctr">
            <a:solidFill>
              <a:schemeClr val="tx1"/>
            </a:solidFill>
            <a:round/>
            <a:headEnd/>
            <a:tailEnd/>
          </a:ln>
          <a:effectLst/>
        </p:spPr>
        <p:txBody>
          <a:bodyPr wrap="none" lIns="36000" anchor="ctr"/>
          <a:lstStyle/>
          <a:p>
            <a:pPr algn="ctr"/>
            <a:r>
              <a:rPr lang="en-US" altLang="ko-KR" sz="1000" b="1" dirty="0">
                <a:solidFill>
                  <a:srgbClr val="FF0000"/>
                </a:solidFill>
                <a:ea typeface="굴림" charset="-127"/>
              </a:rPr>
              <a:t>Contents Community </a:t>
            </a:r>
          </a:p>
          <a:p>
            <a:pPr algn="ctr"/>
            <a:r>
              <a:rPr lang="en-US" altLang="ko-KR" sz="1000" b="1" dirty="0">
                <a:solidFill>
                  <a:srgbClr val="FF0000"/>
                </a:solidFill>
                <a:ea typeface="굴림" charset="-127"/>
              </a:rPr>
              <a:t>Manager</a:t>
            </a:r>
            <a:endParaRPr lang="ko-KR" altLang="en-US" sz="1000" b="1" dirty="0">
              <a:solidFill>
                <a:srgbClr val="FF0000"/>
              </a:solidFill>
              <a:ea typeface="굴림" charset="-127"/>
            </a:endParaRPr>
          </a:p>
        </p:txBody>
      </p:sp>
      <p:grpSp>
        <p:nvGrpSpPr>
          <p:cNvPr id="9231" name="그룹 107"/>
          <p:cNvGrpSpPr>
            <a:grpSpLocks/>
          </p:cNvGrpSpPr>
          <p:nvPr/>
        </p:nvGrpSpPr>
        <p:grpSpPr bwMode="auto">
          <a:xfrm>
            <a:off x="935036" y="4392614"/>
            <a:ext cx="2667000" cy="591837"/>
            <a:chOff x="1150260" y="3970680"/>
            <a:chExt cx="2426064" cy="781665"/>
          </a:xfrm>
        </p:grpSpPr>
        <p:sp>
          <p:nvSpPr>
            <p:cNvPr id="115" name="순서도: 자기 디스크 86"/>
            <p:cNvSpPr>
              <a:spLocks noChangeArrowheads="1"/>
            </p:cNvSpPr>
            <p:nvPr/>
          </p:nvSpPr>
          <p:spPr bwMode="auto">
            <a:xfrm>
              <a:off x="1150260" y="3970680"/>
              <a:ext cx="1077288" cy="685612"/>
            </a:xfrm>
            <a:prstGeom prst="flowChartMagneticDisk">
              <a:avLst/>
            </a:prstGeom>
            <a:noFill/>
            <a:ln w="9525">
              <a:solidFill>
                <a:schemeClr val="tx1"/>
              </a:solidFill>
              <a:round/>
              <a:headEnd/>
              <a:tailEnd/>
            </a:ln>
            <a:effectLst/>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0" name="TextBox 109"/>
            <p:cNvSpPr txBox="1"/>
            <p:nvPr/>
          </p:nvSpPr>
          <p:spPr>
            <a:xfrm>
              <a:off x="1388225" y="4123734"/>
              <a:ext cx="631687" cy="609741"/>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effectLst>
                    <a:outerShdw blurRad="38100" dist="38100" dir="2700000" algn="tl">
                      <a:srgbClr val="000000">
                        <a:alpha val="43137"/>
                      </a:srgbClr>
                    </a:outerShdw>
                  </a:effectLst>
                  <a:latin typeface="맑은 고딕" pitchFamily="50" charset="-127"/>
                  <a:ea typeface="맑은 고딕" pitchFamily="50" charset="-127"/>
                </a:rPr>
                <a:t>Media </a:t>
              </a:r>
            </a:p>
            <a:p>
              <a:pPr algn="ctr" eaLnBrk="1" fontAlgn="auto" hangingPunct="1">
                <a:lnSpc>
                  <a:spcPct val="100000"/>
                </a:lnSpc>
                <a:spcBef>
                  <a:spcPts val="0"/>
                </a:spcBef>
                <a:spcAft>
                  <a:spcPts val="0"/>
                </a:spcAft>
                <a:defRPr/>
              </a:pPr>
              <a:r>
                <a:rPr lang="en-US" altLang="ko-KR" sz="1200" b="1" kern="0" dirty="0">
                  <a:effectLst>
                    <a:outerShdw blurRad="38100" dist="38100" dir="2700000" algn="tl">
                      <a:srgbClr val="000000">
                        <a:alpha val="43137"/>
                      </a:srgbClr>
                    </a:outerShdw>
                  </a:effectLst>
                  <a:latin typeface="맑은 고딕" pitchFamily="50" charset="-127"/>
                  <a:ea typeface="맑은 고딕" pitchFamily="50" charset="-127"/>
                </a:rPr>
                <a:t>Index</a:t>
              </a:r>
              <a:endParaRPr lang="ko-KR" altLang="en-US" sz="1200" b="1" kern="0" dirty="0">
                <a:effectLst>
                  <a:outerShdw blurRad="38100" dist="38100" dir="2700000" algn="tl">
                    <a:srgbClr val="000000">
                      <a:alpha val="43137"/>
                    </a:srgbClr>
                  </a:outerShdw>
                </a:effectLst>
                <a:latin typeface="맑은 고딕" pitchFamily="50" charset="-127"/>
                <a:ea typeface="맑은 고딕" pitchFamily="50" charset="-127"/>
              </a:endParaRPr>
            </a:p>
          </p:txBody>
        </p:sp>
        <p:sp>
          <p:nvSpPr>
            <p:cNvPr id="113" name="순서도: 자기 디스크 86"/>
            <p:cNvSpPr>
              <a:spLocks noChangeArrowheads="1"/>
            </p:cNvSpPr>
            <p:nvPr/>
          </p:nvSpPr>
          <p:spPr bwMode="auto">
            <a:xfrm>
              <a:off x="2499036" y="3989548"/>
              <a:ext cx="1077288" cy="685613"/>
            </a:xfrm>
            <a:prstGeom prst="flowChartMagneticDisk">
              <a:avLst/>
            </a:prstGeom>
            <a:noFill/>
            <a:ln w="9525">
              <a:solidFill>
                <a:schemeClr val="tx1"/>
              </a:solidFill>
              <a:round/>
              <a:headEnd/>
              <a:tailEnd/>
            </a:ln>
            <a:effectLst/>
          </p:spPr>
          <p:txBody>
            <a:bodyPr wrap="none" anchor="ctr"/>
            <a:lstStyle/>
            <a:p>
              <a:pPr marL="533400" indent="-533400">
                <a:buClr>
                  <a:srgbClr val="000000"/>
                </a:buClr>
                <a:buSzPct val="85000"/>
                <a:buFont typeface="Wingdings" pitchFamily="2" charset="2"/>
                <a:buNone/>
              </a:pPr>
              <a:endParaRPr lang="ko-KR" altLang="en-US" sz="1800">
                <a:solidFill>
                  <a:srgbClr val="000000"/>
                </a:solidFill>
                <a:ea typeface="굴림" charset="-127"/>
              </a:endParaRPr>
            </a:p>
          </p:txBody>
        </p:sp>
        <p:sp>
          <p:nvSpPr>
            <p:cNvPr id="112" name="TextBox 111"/>
            <p:cNvSpPr txBox="1"/>
            <p:nvPr/>
          </p:nvSpPr>
          <p:spPr>
            <a:xfrm>
              <a:off x="2672111" y="4142604"/>
              <a:ext cx="761467" cy="609741"/>
            </a:xfrm>
            <a:prstGeom prst="rect">
              <a:avLst/>
            </a:prstGeom>
            <a:noFill/>
          </p:spPr>
          <p:txBody>
            <a:bodyPr wrap="none">
              <a:spAutoFit/>
            </a:bodyPr>
            <a:lstStyle>
              <a:defPPr>
                <a:defRPr lang="en-US"/>
              </a:defPPr>
              <a:lvl1pPr algn="ctr" eaLnBrk="1" fontAlgn="auto" hangingPunct="1">
                <a:lnSpc>
                  <a:spcPct val="100000"/>
                </a:lnSpc>
                <a:spcBef>
                  <a:spcPts val="0"/>
                </a:spcBef>
                <a:spcAft>
                  <a:spcPts val="0"/>
                </a:spcAft>
                <a:defRPr sz="1200" b="1" kern="0">
                  <a:effectLst>
                    <a:outerShdw blurRad="38100" dist="38100" dir="2700000" algn="tl">
                      <a:srgbClr val="000000">
                        <a:alpha val="43137"/>
                      </a:srgbClr>
                    </a:outerShdw>
                  </a:effectLst>
                  <a:latin typeface="맑은 고딕" pitchFamily="50" charset="-127"/>
                  <a:ea typeface="맑은 고딕" pitchFamily="50" charset="-127"/>
                </a:defRPr>
              </a:lvl1pPr>
            </a:lstStyle>
            <a:p>
              <a:r>
                <a:rPr lang="en-US" altLang="ko-KR" dirty="0"/>
                <a:t>User </a:t>
              </a:r>
            </a:p>
            <a:p>
              <a:r>
                <a:rPr lang="en-US" altLang="ko-KR" dirty="0"/>
                <a:t>Contents</a:t>
              </a:r>
              <a:endParaRPr lang="ko-KR" altLang="en-US" dirty="0"/>
            </a:p>
          </p:txBody>
        </p:sp>
      </p:grpSp>
      <p:sp>
        <p:nvSpPr>
          <p:cNvPr id="117" name="직사각형 3"/>
          <p:cNvSpPr>
            <a:spLocks noChangeArrowheads="1"/>
          </p:cNvSpPr>
          <p:nvPr/>
        </p:nvSpPr>
        <p:spPr bwMode="auto">
          <a:xfrm>
            <a:off x="784225" y="1804988"/>
            <a:ext cx="2836863" cy="781050"/>
          </a:xfrm>
          <a:prstGeom prst="rect">
            <a:avLst/>
          </a:prstGeom>
          <a:noFill/>
          <a:ln w="9525" algn="ctr">
            <a:solidFill>
              <a:schemeClr val="tx1"/>
            </a:solid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1" name="TextBox 120"/>
          <p:cNvSpPr txBox="1"/>
          <p:nvPr/>
        </p:nvSpPr>
        <p:spPr>
          <a:xfrm>
            <a:off x="1779814" y="2095068"/>
            <a:ext cx="740908" cy="400110"/>
          </a:xfrm>
          <a:prstGeom prst="rect">
            <a:avLst/>
          </a:prstGeom>
          <a:noFill/>
          <a:ln>
            <a:solidFill>
              <a:schemeClr val="tx1"/>
            </a:solidFill>
          </a:ln>
        </p:spPr>
        <p:txBody>
          <a:bodyPr wrap="none">
            <a:spAutoFit/>
          </a:bodyPr>
          <a:lstStyle>
            <a:defPPr>
              <a:defRPr lang="en-US"/>
            </a:defPPr>
            <a:lvl1pPr algn="ctr" eaLnBrk="1" hangingPunct="1">
              <a:lnSpc>
                <a:spcPct val="100000"/>
              </a:lnSpc>
              <a:defRPr sz="1000" b="1">
                <a:ea typeface="굴림" charset="-127"/>
              </a:defRPr>
            </a:lvl1pPr>
            <a:lvl2pPr marL="742950" indent="-285750"/>
            <a:lvl3pPr marL="1143000" indent="-228600"/>
            <a:lvl4pPr marL="1600200" indent="-228600"/>
            <a:lvl5pPr marL="2057400" indent="-228600"/>
            <a:lvl6pPr marL="2514600" indent="-228600" eaLnBrk="0" fontAlgn="base" hangingPunct="0">
              <a:lnSpc>
                <a:spcPct val="90000"/>
              </a:lnSpc>
              <a:spcBef>
                <a:spcPct val="0"/>
              </a:spcBef>
              <a:spcAft>
                <a:spcPct val="0"/>
              </a:spcAft>
            </a:lvl6pPr>
            <a:lvl7pPr marL="2971800" indent="-228600" eaLnBrk="0" fontAlgn="base" hangingPunct="0">
              <a:lnSpc>
                <a:spcPct val="90000"/>
              </a:lnSpc>
              <a:spcBef>
                <a:spcPct val="0"/>
              </a:spcBef>
              <a:spcAft>
                <a:spcPct val="0"/>
              </a:spcAft>
            </a:lvl7pPr>
            <a:lvl8pPr marL="3429000" indent="-228600" eaLnBrk="0" fontAlgn="base" hangingPunct="0">
              <a:lnSpc>
                <a:spcPct val="90000"/>
              </a:lnSpc>
              <a:spcBef>
                <a:spcPct val="0"/>
              </a:spcBef>
              <a:spcAft>
                <a:spcPct val="0"/>
              </a:spcAft>
            </a:lvl8pPr>
            <a:lvl9pPr marL="3886200" indent="-228600" eaLnBrk="0" fontAlgn="base" hangingPunct="0">
              <a:lnSpc>
                <a:spcPct val="90000"/>
              </a:lnSpc>
              <a:spcBef>
                <a:spcPct val="0"/>
              </a:spcBef>
              <a:spcAft>
                <a:spcPct val="0"/>
              </a:spcAft>
            </a:lvl9pPr>
          </a:lstStyle>
          <a:p>
            <a:r>
              <a:rPr lang="en-US" altLang="ko-KR" dirty="0"/>
              <a:t>Contents</a:t>
            </a:r>
          </a:p>
          <a:p>
            <a:r>
              <a:rPr lang="en-US" altLang="ko-KR" dirty="0"/>
              <a:t>Sharing</a:t>
            </a:r>
            <a:endParaRPr lang="ko-KR" altLang="en-US" dirty="0"/>
          </a:p>
        </p:txBody>
      </p:sp>
      <p:sp>
        <p:nvSpPr>
          <p:cNvPr id="122" name="TextBox 121"/>
          <p:cNvSpPr txBox="1"/>
          <p:nvPr/>
        </p:nvSpPr>
        <p:spPr>
          <a:xfrm>
            <a:off x="2579995" y="2092325"/>
            <a:ext cx="888385" cy="400110"/>
          </a:xfrm>
          <a:prstGeom prst="rect">
            <a:avLst/>
          </a:prstGeom>
          <a:noFill/>
          <a:ln>
            <a:solidFill>
              <a:schemeClr val="tx1"/>
            </a:solidFill>
          </a:ln>
        </p:spPr>
        <p:txBody>
          <a:bodyPr wrap="none">
            <a:spAutoFit/>
          </a:bodyPr>
          <a:lstStyle>
            <a:defPPr>
              <a:defRPr lang="en-US"/>
            </a:defPPr>
            <a:lvl1pPr algn="ctr" eaLnBrk="1" hangingPunct="1">
              <a:lnSpc>
                <a:spcPct val="100000"/>
              </a:lnSpc>
              <a:defRPr sz="1000" b="1">
                <a:ea typeface="굴림" charset="-127"/>
              </a:defRPr>
            </a:lvl1pPr>
            <a:lvl2pPr marL="742950" indent="-285750"/>
            <a:lvl3pPr marL="1143000" indent="-228600"/>
            <a:lvl4pPr marL="1600200" indent="-228600"/>
            <a:lvl5pPr marL="2057400" indent="-228600"/>
            <a:lvl6pPr marL="2514600" indent="-228600" eaLnBrk="0" fontAlgn="base" hangingPunct="0">
              <a:lnSpc>
                <a:spcPct val="90000"/>
              </a:lnSpc>
              <a:spcBef>
                <a:spcPct val="0"/>
              </a:spcBef>
              <a:spcAft>
                <a:spcPct val="0"/>
              </a:spcAft>
            </a:lvl6pPr>
            <a:lvl7pPr marL="2971800" indent="-228600" eaLnBrk="0" fontAlgn="base" hangingPunct="0">
              <a:lnSpc>
                <a:spcPct val="90000"/>
              </a:lnSpc>
              <a:spcBef>
                <a:spcPct val="0"/>
              </a:spcBef>
              <a:spcAft>
                <a:spcPct val="0"/>
              </a:spcAft>
            </a:lvl7pPr>
            <a:lvl8pPr marL="3429000" indent="-228600" eaLnBrk="0" fontAlgn="base" hangingPunct="0">
              <a:lnSpc>
                <a:spcPct val="90000"/>
              </a:lnSpc>
              <a:spcBef>
                <a:spcPct val="0"/>
              </a:spcBef>
              <a:spcAft>
                <a:spcPct val="0"/>
              </a:spcAft>
            </a:lvl8pPr>
            <a:lvl9pPr marL="3886200" indent="-228600" eaLnBrk="0" fontAlgn="base" hangingPunct="0">
              <a:lnSpc>
                <a:spcPct val="90000"/>
              </a:lnSpc>
              <a:spcBef>
                <a:spcPct val="0"/>
              </a:spcBef>
              <a:spcAft>
                <a:spcPct val="0"/>
              </a:spcAft>
            </a:lvl9pPr>
          </a:lstStyle>
          <a:p>
            <a:r>
              <a:rPr lang="en-US" altLang="ko-KR" dirty="0"/>
              <a:t>Contents</a:t>
            </a:r>
          </a:p>
          <a:p>
            <a:r>
              <a:rPr lang="en-US" altLang="ko-KR" dirty="0"/>
              <a:t>Registering</a:t>
            </a:r>
            <a:endParaRPr lang="ko-KR" altLang="en-US" dirty="0"/>
          </a:p>
        </p:txBody>
      </p:sp>
      <p:sp>
        <p:nvSpPr>
          <p:cNvPr id="123" name="TextBox 10"/>
          <p:cNvSpPr txBox="1">
            <a:spLocks noChangeArrowheads="1"/>
          </p:cNvSpPr>
          <p:nvPr/>
        </p:nvSpPr>
        <p:spPr bwMode="auto">
          <a:xfrm>
            <a:off x="798513" y="1790700"/>
            <a:ext cx="2444750" cy="246063"/>
          </a:xfrm>
          <a:prstGeom prst="rect">
            <a:avLst/>
          </a:prstGeom>
          <a:noFill/>
          <a:ln w="9525">
            <a:noFill/>
            <a:miter lim="800000"/>
            <a:headEnd/>
            <a:tailEnd/>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hangingPunct="1">
              <a:lnSpc>
                <a:spcPct val="100000"/>
              </a:lnSpc>
            </a:pPr>
            <a:r>
              <a:rPr lang="en-US" altLang="ko-KR" sz="1000" b="1" dirty="0">
                <a:solidFill>
                  <a:srgbClr val="000000"/>
                </a:solidFill>
                <a:ea typeface="굴림" charset="-127"/>
              </a:rPr>
              <a:t>Distributed Contents Sharing Service</a:t>
            </a:r>
            <a:endParaRPr lang="ko-KR" altLang="en-US" sz="1000" b="1" dirty="0">
              <a:solidFill>
                <a:srgbClr val="000000"/>
              </a:solidFill>
              <a:ea typeface="굴림" charset="-127"/>
            </a:endParaRPr>
          </a:p>
        </p:txBody>
      </p:sp>
      <p:sp>
        <p:nvSpPr>
          <p:cNvPr id="124" name="TextBox 123"/>
          <p:cNvSpPr txBox="1"/>
          <p:nvPr/>
        </p:nvSpPr>
        <p:spPr>
          <a:xfrm>
            <a:off x="905602" y="2092325"/>
            <a:ext cx="801823" cy="400110"/>
          </a:xfrm>
          <a:prstGeom prst="rect">
            <a:avLst/>
          </a:prstGeom>
          <a:noFill/>
          <a:ln>
            <a:solidFill>
              <a:schemeClr val="tx1"/>
            </a:solidFill>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dirty="0">
                <a:ea typeface="굴림" charset="-127"/>
              </a:rPr>
              <a:t>Contents</a:t>
            </a:r>
          </a:p>
          <a:p>
            <a:pPr algn="ctr" eaLnBrk="1" hangingPunct="1">
              <a:lnSpc>
                <a:spcPct val="100000"/>
              </a:lnSpc>
            </a:pPr>
            <a:r>
              <a:rPr lang="en-US" altLang="ko-KR" sz="1000" b="1" dirty="0">
                <a:ea typeface="굴림" charset="-127"/>
              </a:rPr>
              <a:t>Searching</a:t>
            </a:r>
            <a:endParaRPr lang="ko-KR" altLang="en-US" sz="1000" b="1" dirty="0">
              <a:ea typeface="굴림" charset="-127"/>
            </a:endParaRPr>
          </a:p>
        </p:txBody>
      </p:sp>
      <p:cxnSp>
        <p:nvCxnSpPr>
          <p:cNvPr id="9240" name="꺾인 연결선 124"/>
          <p:cNvCxnSpPr>
            <a:cxnSpLocks noChangeShapeType="1"/>
            <a:stCxn id="104" idx="3"/>
          </p:cNvCxnSpPr>
          <p:nvPr/>
        </p:nvCxnSpPr>
        <p:spPr bwMode="auto">
          <a:xfrm rot="10800000" flipV="1">
            <a:off x="401637" y="4095268"/>
            <a:ext cx="404812" cy="1236662"/>
          </a:xfrm>
          <a:prstGeom prst="bentConnector2">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1" name="꺾인 연결선 125"/>
          <p:cNvCxnSpPr>
            <a:cxnSpLocks noChangeShapeType="1"/>
            <a:stCxn id="103" idx="3"/>
          </p:cNvCxnSpPr>
          <p:nvPr/>
        </p:nvCxnSpPr>
        <p:spPr bwMode="auto">
          <a:xfrm rot="10800000" flipV="1">
            <a:off x="401638" y="3453952"/>
            <a:ext cx="406401" cy="1875012"/>
          </a:xfrm>
          <a:prstGeom prst="bentConnector2">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sp>
        <p:nvSpPr>
          <p:cNvPr id="127" name="직사각형 126"/>
          <p:cNvSpPr/>
          <p:nvPr/>
        </p:nvSpPr>
        <p:spPr>
          <a:xfrm>
            <a:off x="6529388" y="4110038"/>
            <a:ext cx="585787" cy="942975"/>
          </a:xfrm>
          <a:prstGeom prst="rect">
            <a:avLst/>
          </a:prstGeom>
          <a:solidFill>
            <a:srgbClr val="8064A2">
              <a:lumMod val="40000"/>
              <a:lumOff val="60000"/>
              <a:alpha val="33000"/>
            </a:srgbClr>
          </a:solidFill>
          <a:ln w="15875"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cxnSp>
        <p:nvCxnSpPr>
          <p:cNvPr id="9243" name="꺾인 연결선 127"/>
          <p:cNvCxnSpPr>
            <a:cxnSpLocks noChangeShapeType="1"/>
            <a:stCxn id="105" idx="3"/>
          </p:cNvCxnSpPr>
          <p:nvPr/>
        </p:nvCxnSpPr>
        <p:spPr bwMode="auto">
          <a:xfrm>
            <a:off x="3632196" y="3786568"/>
            <a:ext cx="2897192" cy="819942"/>
          </a:xfrm>
          <a:prstGeom prst="bentConnector3">
            <a:avLst>
              <a:gd name="adj1" fmla="val 5493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4" name="직선 화살표 연결선 128"/>
          <p:cNvCxnSpPr>
            <a:cxnSpLocks noChangeShapeType="1"/>
          </p:cNvCxnSpPr>
          <p:nvPr/>
        </p:nvCxnSpPr>
        <p:spPr bwMode="auto">
          <a:xfrm flipV="1">
            <a:off x="3594100" y="2201863"/>
            <a:ext cx="866775" cy="7937"/>
          </a:xfrm>
          <a:prstGeom prst="straightConnector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pic>
        <p:nvPicPr>
          <p:cNvPr id="924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888" y="1484313"/>
            <a:ext cx="2886075" cy="2219325"/>
          </a:xfrm>
          <a:prstGeom prst="rect">
            <a:avLst/>
          </a:prstGeom>
          <a:noFill/>
          <a:ln w="28575">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246" name="직선 화살표 연결선 130"/>
          <p:cNvCxnSpPr>
            <a:cxnSpLocks noChangeShapeType="1"/>
          </p:cNvCxnSpPr>
          <p:nvPr/>
        </p:nvCxnSpPr>
        <p:spPr bwMode="auto">
          <a:xfrm>
            <a:off x="3622675" y="2754313"/>
            <a:ext cx="2459038" cy="0"/>
          </a:xfrm>
          <a:prstGeom prst="straightConnector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7" name="꺾인 연결선 131"/>
          <p:cNvCxnSpPr>
            <a:cxnSpLocks noChangeShapeType="1"/>
          </p:cNvCxnSpPr>
          <p:nvPr/>
        </p:nvCxnSpPr>
        <p:spPr bwMode="auto">
          <a:xfrm flipV="1">
            <a:off x="3630613" y="2754313"/>
            <a:ext cx="2451100" cy="333376"/>
          </a:xfrm>
          <a:prstGeom prst="bentConnector3">
            <a:avLst>
              <a:gd name="adj1" fmla="val 18135"/>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sp>
        <p:nvSpPr>
          <p:cNvPr id="9248" name="TextBox 132"/>
          <p:cNvSpPr txBox="1">
            <a:spLocks noChangeArrowheads="1"/>
          </p:cNvSpPr>
          <p:nvPr/>
        </p:nvSpPr>
        <p:spPr bwMode="auto">
          <a:xfrm>
            <a:off x="3817937" y="3816350"/>
            <a:ext cx="147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dirty="0">
                <a:latin typeface="HY헤드라인M" pitchFamily="18" charset="-127"/>
                <a:ea typeface="HY헤드라인M" pitchFamily="18" charset="-127"/>
              </a:rPr>
              <a:t>User Preference &amp; Content Sharing Lever Management</a:t>
            </a:r>
          </a:p>
          <a:p>
            <a:pPr algn="ctr"/>
            <a:r>
              <a:rPr lang="en-US" altLang="ko-KR" sz="1000" dirty="0">
                <a:latin typeface="HY헤드라인M" pitchFamily="18" charset="-127"/>
                <a:ea typeface="HY헤드라인M" pitchFamily="18" charset="-127"/>
              </a:rPr>
              <a:t>(All/Community/SNS)</a:t>
            </a:r>
            <a:endParaRPr lang="ko-KR" altLang="en-US" sz="1000" dirty="0">
              <a:latin typeface="HY헤드라인M" pitchFamily="18" charset="-127"/>
              <a:ea typeface="HY헤드라인M" pitchFamily="18" charset="-127"/>
            </a:endParaRPr>
          </a:p>
        </p:txBody>
      </p:sp>
      <p:sp>
        <p:nvSpPr>
          <p:cNvPr id="9249" name="TextBox 133"/>
          <p:cNvSpPr txBox="1">
            <a:spLocks noChangeArrowheads="1"/>
          </p:cNvSpPr>
          <p:nvPr/>
        </p:nvSpPr>
        <p:spPr bwMode="auto">
          <a:xfrm>
            <a:off x="4300537" y="2824163"/>
            <a:ext cx="15414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dirty="0">
                <a:latin typeface="HY헤드라인M" pitchFamily="18" charset="-127"/>
                <a:ea typeface="HY헤드라인M" pitchFamily="18" charset="-127"/>
              </a:rPr>
              <a:t>Content Search</a:t>
            </a:r>
            <a:endParaRPr lang="ko-KR" altLang="en-US" sz="1000" dirty="0">
              <a:latin typeface="HY헤드라인M" pitchFamily="18" charset="-127"/>
              <a:ea typeface="HY헤드라인M" pitchFamily="18" charset="-127"/>
            </a:endParaRPr>
          </a:p>
        </p:txBody>
      </p:sp>
      <p:grpSp>
        <p:nvGrpSpPr>
          <p:cNvPr id="9250" name="그룹 134"/>
          <p:cNvGrpSpPr>
            <a:grpSpLocks/>
          </p:cNvGrpSpPr>
          <p:nvPr/>
        </p:nvGrpSpPr>
        <p:grpSpPr bwMode="auto">
          <a:xfrm>
            <a:off x="273050" y="1101725"/>
            <a:ext cx="3754438" cy="733425"/>
            <a:chOff x="285720" y="1075469"/>
            <a:chExt cx="5072098" cy="733534"/>
          </a:xfrm>
        </p:grpSpPr>
        <p:sp>
          <p:nvSpPr>
            <p:cNvPr id="136" name="모서리가 둥근 직사각형 13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ysClr val="window" lastClr="FFFFFF"/>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137" name="Rectangle 71"/>
            <p:cNvSpPr txBox="1">
              <a:spLocks noChangeArrowheads="1"/>
            </p:cNvSpPr>
            <p:nvPr/>
          </p:nvSpPr>
          <p:spPr>
            <a:xfrm>
              <a:off x="454034" y="1075469"/>
              <a:ext cx="4735470" cy="7335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ts val="2500"/>
                </a:lnSpc>
                <a:spcBef>
                  <a:spcPts val="0"/>
                </a:spcBef>
                <a:spcAft>
                  <a:spcPts val="0"/>
                </a:spcAft>
                <a:defRPr/>
              </a:pP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Auto Tag Extraction</a:t>
              </a:r>
              <a:r>
                <a:rPr lang="en-US" altLang="ko-KR" sz="1600" b="1" spc="-50" dirty="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 </a:t>
              </a: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&amp; Content MGT</a:t>
              </a:r>
            </a:p>
          </p:txBody>
        </p:sp>
      </p:grpSp>
      <p:pic>
        <p:nvPicPr>
          <p:cNvPr id="36867" name="Picture 3"/>
          <p:cNvPicPr>
            <a:picLocks noChangeAspect="1" noChangeArrowheads="1"/>
          </p:cNvPicPr>
          <p:nvPr/>
        </p:nvPicPr>
        <p:blipFill>
          <a:blip r:embed="rId6"/>
          <a:srcRect/>
          <a:stretch>
            <a:fillRect/>
          </a:stretch>
        </p:blipFill>
        <p:spPr bwMode="auto">
          <a:xfrm>
            <a:off x="606425" y="5114925"/>
            <a:ext cx="3295650" cy="971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
        <p:nvSpPr>
          <p:cNvPr id="46" name="TextBox 45"/>
          <p:cNvSpPr txBox="1"/>
          <p:nvPr/>
        </p:nvSpPr>
        <p:spPr>
          <a:xfrm>
            <a:off x="4031986" y="4639859"/>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Security / Privacy MGT</a:t>
            </a:r>
            <a:endParaRPr lang="ko-KR" altLang="en-US" sz="1100" dirty="0">
              <a:solidFill>
                <a:srgbClr val="FF0000"/>
              </a:solidFill>
              <a:latin typeface="HY헤드라인M" pitchFamily="18" charset="-127"/>
              <a:ea typeface="HY헤드라인M" pitchFamily="18" charset="-127"/>
            </a:endParaRPr>
          </a:p>
        </p:txBody>
      </p:sp>
      <p:sp>
        <p:nvSpPr>
          <p:cNvPr id="47" name="TextBox 46"/>
          <p:cNvSpPr txBox="1"/>
          <p:nvPr/>
        </p:nvSpPr>
        <p:spPr>
          <a:xfrm>
            <a:off x="5489846" y="5328964"/>
            <a:ext cx="207908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Distributed Sharing / Synchronization Methods</a:t>
            </a:r>
            <a:endParaRPr lang="ko-KR" altLang="en-US" sz="1100" dirty="0">
              <a:solidFill>
                <a:srgbClr val="FF0000"/>
              </a:solidFill>
              <a:latin typeface="HY헤드라인M" pitchFamily="18" charset="-127"/>
              <a:ea typeface="HY헤드라인M" pitchFamily="18" charset="-127"/>
            </a:endParaRPr>
          </a:p>
        </p:txBody>
      </p:sp>
      <p:sp>
        <p:nvSpPr>
          <p:cNvPr id="41" name="TextBox 40"/>
          <p:cNvSpPr txBox="1"/>
          <p:nvPr/>
        </p:nvSpPr>
        <p:spPr>
          <a:xfrm>
            <a:off x="6341267" y="1208673"/>
            <a:ext cx="2629695" cy="169277"/>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Distributed Knowledge Grouping</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2413923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a:t>Contents </a:t>
            </a:r>
            <a:r>
              <a:rPr lang="it-IT" dirty="0" smtClean="0"/>
              <a:t>Categorizer</a:t>
            </a:r>
          </a:p>
          <a:p>
            <a:pPr lvl="1"/>
            <a:r>
              <a:rPr lang="en-US" dirty="0"/>
              <a:t>helps to </a:t>
            </a:r>
            <a:r>
              <a:rPr lang="en-US" dirty="0" smtClean="0">
                <a:solidFill>
                  <a:srgbClr val="FF0000"/>
                </a:solidFill>
              </a:rPr>
              <a:t>categorize </a:t>
            </a:r>
            <a:r>
              <a:rPr lang="en-US" dirty="0">
                <a:solidFill>
                  <a:srgbClr val="FF0000"/>
                </a:solidFill>
              </a:rPr>
              <a:t>contents</a:t>
            </a:r>
            <a:r>
              <a:rPr lang="en-US" dirty="0"/>
              <a:t> into various types (movie, image audio, words &amp; </a:t>
            </a:r>
            <a:r>
              <a:rPr lang="en-US" dirty="0" err="1"/>
              <a:t>etc</a:t>
            </a:r>
            <a:r>
              <a:rPr lang="en-US" dirty="0" smtClean="0"/>
              <a:t>)</a:t>
            </a:r>
          </a:p>
          <a:p>
            <a:pPr lvl="1"/>
            <a:r>
              <a:rPr lang="en-US" dirty="0" smtClean="0"/>
              <a:t>contents </a:t>
            </a:r>
            <a:r>
              <a:rPr lang="en-US" dirty="0"/>
              <a:t>are correspondingly managed &amp; shared  by related </a:t>
            </a:r>
            <a:r>
              <a:rPr lang="en-US" dirty="0" smtClean="0"/>
              <a:t>DSG properties</a:t>
            </a:r>
          </a:p>
          <a:p>
            <a:pPr lvl="1"/>
            <a:endParaRPr lang="it-IT" dirty="0" smtClean="0"/>
          </a:p>
          <a:p>
            <a:r>
              <a:rPr lang="it-IT" dirty="0"/>
              <a:t>Contents Community </a:t>
            </a:r>
            <a:r>
              <a:rPr lang="it-IT" dirty="0" smtClean="0"/>
              <a:t>Manager</a:t>
            </a:r>
          </a:p>
          <a:p>
            <a:pPr lvl="1"/>
            <a:r>
              <a:rPr lang="en-US" dirty="0"/>
              <a:t>supports autonomous way of </a:t>
            </a:r>
            <a:r>
              <a:rPr lang="en-US" dirty="0" smtClean="0"/>
              <a:t>the </a:t>
            </a:r>
            <a:r>
              <a:rPr lang="en-US" dirty="0" smtClean="0">
                <a:solidFill>
                  <a:srgbClr val="FF0000"/>
                </a:solidFill>
              </a:rPr>
              <a:t>contents management with DSG </a:t>
            </a:r>
            <a:r>
              <a:rPr lang="en-US" dirty="0" smtClean="0"/>
              <a:t>(No user upload, but auto-upload according to the Category)</a:t>
            </a:r>
          </a:p>
          <a:p>
            <a:pPr lvl="1"/>
            <a:r>
              <a:rPr lang="en-US" dirty="0"/>
              <a:t>For instance, movies are shared by a movie related group with a particular sharing policy if nearby of interested social user joins the movie group.</a:t>
            </a:r>
            <a:endParaRPr lang="it-IT" dirty="0" smtClean="0"/>
          </a:p>
          <a:p>
            <a:pPr lvl="1"/>
            <a:r>
              <a:rPr lang="en-US" dirty="0"/>
              <a:t>And there are additional </a:t>
            </a:r>
            <a:r>
              <a:rPr lang="en-US" dirty="0" smtClean="0">
                <a:solidFill>
                  <a:srgbClr val="FF0000"/>
                </a:solidFill>
              </a:rPr>
              <a:t>distribution policy</a:t>
            </a:r>
            <a:r>
              <a:rPr lang="en-US" dirty="0" smtClean="0"/>
              <a:t> </a:t>
            </a:r>
            <a:r>
              <a:rPr lang="en-US" dirty="0"/>
              <a:t>issues when the size of the movie need to be considered the available network bandwidth. In this case, we propose sharing content lists (URL/Location/File Name) to be shared in p2p manners.</a:t>
            </a:r>
            <a:endParaRPr lang="it-IT"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noFill/>
        <a:ln w="66675" algn="ctr">
          <a:solidFill>
            <a:srgbClr val="4A7EBB"/>
          </a:solidFill>
          <a:round/>
          <a:headEnd/>
          <a:tailEnd type="triangle" w="med" len="med"/>
        </a:ln>
        <a:extLst>
          <a:ext uri="{909E8E84-426E-40DD-AFC4-6F175D3DCCD1}">
            <a14:hiddenFill xmlns:a14="http://schemas.microsoft.com/office/drawing/2010/main">
              <a:noFill/>
            </a14:hiddenFill>
          </a:ext>
        </a:extLst>
      </a:spPr>
      <a:body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12777</TotalTime>
  <Pages>15</Pages>
  <Words>541</Words>
  <Application>Microsoft Office PowerPoint</Application>
  <PresentationFormat>사용자 지정</PresentationFormat>
  <Paragraphs>85</Paragraphs>
  <Slides>4</Slides>
  <Notes>4</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OMA Template</vt:lpstr>
      <vt:lpstr>OMA-CD-MobSocNet-2012-0082-INP_Distributed_Knowledge_Sharing   Presentation of Social Network Web 1.1 Distributed Knowledge Sharing</vt:lpstr>
      <vt:lpstr>Example new use cases: Distributed Knowledge Sharing</vt:lpstr>
      <vt:lpstr>Main Use Case(s) 1. Dynamic Social Group– Distributed Knowledge Sharing</vt:lpstr>
      <vt:lpstr>Additional use cases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MAcBook</dc:creator>
  <dc:description>Rev PA1</dc:description>
  <cp:lastModifiedBy>MAcBook</cp:lastModifiedBy>
  <cp:revision>485</cp:revision>
  <cp:lastPrinted>1999-04-27T06:51:51Z</cp:lastPrinted>
  <dcterms:created xsi:type="dcterms:W3CDTF">2002-03-19T14:05:12Z</dcterms:created>
  <dcterms:modified xsi:type="dcterms:W3CDTF">2012-11-12T19:01:02Z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