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9"/>
  </p:notesMasterIdLst>
  <p:handoutMasterIdLst>
    <p:handoutMasterId r:id="rId10"/>
  </p:handoutMasterIdLst>
  <p:sldIdLst>
    <p:sldId id="332" r:id="rId2"/>
    <p:sldId id="392" r:id="rId3"/>
    <p:sldId id="393" r:id="rId4"/>
    <p:sldId id="394" r:id="rId5"/>
    <p:sldId id="397" r:id="rId6"/>
    <p:sldId id="396" r:id="rId7"/>
    <p:sldId id="395" r:id="rId8"/>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4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4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4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4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D2DBFE"/>
    <a:srgbClr val="000066"/>
    <a:srgbClr val="480024"/>
    <a:srgbClr val="007600"/>
    <a:srgbClr val="000000"/>
    <a:srgbClr val="7F7F7F"/>
    <a:srgbClr val="0B2200"/>
    <a:srgbClr val="C00000"/>
    <a:srgbClr val="99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13189" autoAdjust="0"/>
    <p:restoredTop sz="94737" autoAdjust="0"/>
  </p:normalViewPr>
  <p:slideViewPr>
    <p:cSldViewPr>
      <p:cViewPr varScale="1">
        <p:scale>
          <a:sx n="76" d="100"/>
          <a:sy n="76" d="100"/>
        </p:scale>
        <p:origin x="-570" y="-42"/>
      </p:cViewPr>
      <p:guideLst>
        <p:guide orient="horz" pos="2208"/>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25" d="100"/>
        <a:sy n="125"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357340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8382" tIns="43415" rIns="88382" bIns="43415"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7411"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1999830964"/>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en-GB"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6572449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2188383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0430575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2817973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185874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0287153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5821253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6082437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23856213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61649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2069216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1073414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6" descr="oma bg_v3_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3"/>
          <p:cNvSpPr>
            <a:spLocks noChangeArrowheads="1"/>
          </p:cNvSpPr>
          <p:nvPr userDrawn="1"/>
        </p:nvSpPr>
        <p:spPr bwMode="auto">
          <a:xfrm>
            <a:off x="0" y="6619875"/>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p>
            <a:pPr defTabSz="403225">
              <a:tabLst>
                <a:tab pos="5372100" algn="ctr"/>
                <a:tab pos="9182100" algn="r"/>
              </a:tabLst>
            </a:pPr>
            <a:r>
              <a:rPr lang="en-GB" sz="1000" b="1" dirty="0">
                <a:cs typeface="Times New Roman" pitchFamily="18" charset="0"/>
              </a:rPr>
              <a:t>© </a:t>
            </a:r>
            <a:r>
              <a:rPr lang="en-GB" sz="1000" b="1" dirty="0" smtClean="0">
                <a:cs typeface="Times New Roman" pitchFamily="18" charset="0"/>
              </a:rPr>
              <a:t>2015 </a:t>
            </a:r>
            <a:r>
              <a:rPr lang="en-GB" sz="1000" b="1" dirty="0">
                <a:cs typeface="Times New Roman" pitchFamily="18" charset="0"/>
              </a:rPr>
              <a:t>Open Mobile Alliance Ltd. All Rights Reserved.</a:t>
            </a:r>
            <a:endParaRPr lang="en-US" sz="1000" b="1" dirty="0"/>
          </a:p>
          <a:p>
            <a:pPr defTabSz="403225">
              <a:tabLst>
                <a:tab pos="5372100" algn="ctr"/>
                <a:tab pos="9182100" algn="r"/>
              </a:tabLst>
            </a:pPr>
            <a:r>
              <a:rPr lang="en-US" sz="900" b="1" dirty="0">
                <a:latin typeface="Arial Narrow" pitchFamily="34" charset="0"/>
                <a:cs typeface="Times New Roman" pitchFamily="18"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028" name="Rectangle 24"/>
          <p:cNvSpPr>
            <a:spLocks noChangeArrowheads="1"/>
          </p:cNvSpPr>
          <p:nvPr userDrawn="1"/>
        </p:nvSpPr>
        <p:spPr bwMode="auto">
          <a:xfrm>
            <a:off x="4724400" y="6619875"/>
            <a:ext cx="3352800" cy="339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p>
            <a:pPr algn="ctr" defTabSz="403225">
              <a:tabLst>
                <a:tab pos="5372100" algn="ctr"/>
                <a:tab pos="9182100" algn="r"/>
              </a:tabLst>
            </a:pPr>
            <a:r>
              <a:rPr lang="en-US" sz="1800" b="1" dirty="0" smtClean="0">
                <a:latin typeface="Arial Narrow" pitchFamily="34" charset="0"/>
              </a:rPr>
              <a:t>OMA-CD-MobSocNet-2015-0009</a:t>
            </a:r>
            <a:endParaRPr lang="en-US" sz="1800" b="1" dirty="0">
              <a:solidFill>
                <a:srgbClr val="FF0000"/>
              </a:solidFill>
              <a:latin typeface="Arial Narrow" pitchFamily="34" charset="0"/>
            </a:endParaRPr>
          </a:p>
        </p:txBody>
      </p:sp>
      <p:sp>
        <p:nvSpPr>
          <p:cNvPr id="1029" name="Rectangle 25"/>
          <p:cNvSpPr>
            <a:spLocks noChangeArrowheads="1"/>
          </p:cNvSpPr>
          <p:nvPr userDrawn="1"/>
        </p:nvSpPr>
        <p:spPr bwMode="auto">
          <a:xfrm>
            <a:off x="8001000" y="6619875"/>
            <a:ext cx="1362075"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p>
            <a:pPr algn="r" defTabSz="403225">
              <a:tabLst>
                <a:tab pos="5372100" algn="ctr"/>
                <a:tab pos="9182100" algn="r"/>
              </a:tabLst>
            </a:pPr>
            <a:r>
              <a:rPr lang="en-US" sz="1800" b="1" dirty="0">
                <a:latin typeface="Arial Narrow" pitchFamily="34" charset="0"/>
              </a:rPr>
              <a:t>Slide #</a:t>
            </a:r>
            <a:fld id="{D6B52A71-AABD-435F-8AC2-B0CF82CDFA0A}" type="slidenum">
              <a:rPr lang="en-US" sz="1800" b="1">
                <a:latin typeface="Arial Narrow" pitchFamily="34" charset="0"/>
              </a:rPr>
              <a:pPr algn="r" defTabSz="403225">
                <a:tabLst>
                  <a:tab pos="5372100" algn="ctr"/>
                  <a:tab pos="9182100" algn="r"/>
                </a:tabLst>
              </a:pPr>
              <a:t>‹#›</a:t>
            </a:fld>
            <a:r>
              <a:rPr lang="en-US" sz="1800" b="1" dirty="0">
                <a:latin typeface="Arial Narrow" pitchFamily="34" charset="0"/>
              </a:rPr>
              <a:t/>
            </a:r>
            <a:br>
              <a:rPr lang="en-US" sz="1800" b="1" dirty="0">
                <a:latin typeface="Arial Narrow" pitchFamily="34" charset="0"/>
              </a:rPr>
            </a:br>
            <a:r>
              <a:rPr lang="en-US" sz="500" dirty="0">
                <a:solidFill>
                  <a:srgbClr val="999999"/>
                </a:solidFill>
              </a:rPr>
              <a:t>[OMA-Template-TPslides-20110101-I]</a:t>
            </a:r>
            <a:endParaRPr lang="en-US" sz="1800" b="1" dirty="0">
              <a:latin typeface="Arial Narrow" pitchFamily="34" charset="0"/>
            </a:endParaRPr>
          </a:p>
        </p:txBody>
      </p:sp>
      <p:sp>
        <p:nvSpPr>
          <p:cNvPr id="1030"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r>
              <a:rPr lang="en-GB" smtClean="0"/>
              <a:t>Title</a:t>
            </a:r>
          </a:p>
        </p:txBody>
      </p:sp>
      <p:sp>
        <p:nvSpPr>
          <p:cNvPr id="1031"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GB" dirty="0" smtClean="0"/>
              <a:t>1st Level Bullet</a:t>
            </a:r>
          </a:p>
          <a:p>
            <a:pPr lvl="1"/>
            <a:r>
              <a:rPr lang="en-GB" dirty="0" smtClean="0"/>
              <a:t>2nd Level Bullet</a:t>
            </a:r>
          </a:p>
          <a:p>
            <a:pPr lvl="2"/>
            <a:r>
              <a:rPr lang="en-GB" dirty="0" smtClean="0"/>
              <a:t>3rd Level Bullet</a:t>
            </a:r>
          </a:p>
          <a:p>
            <a:pPr lvl="3"/>
            <a:r>
              <a:rPr lang="en-GB" dirty="0" smtClean="0"/>
              <a:t>4th Level Bullet</a:t>
            </a:r>
          </a:p>
          <a:p>
            <a:pPr lvl="4"/>
            <a:r>
              <a:rPr lang="en-GB" dirty="0" smtClean="0"/>
              <a:t>5th Level Bullet</a:t>
            </a:r>
          </a:p>
        </p:txBody>
      </p:sp>
      <p:sp>
        <p:nvSpPr>
          <p:cNvPr id="1032"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US" dirty="0"/>
          </a:p>
        </p:txBody>
      </p:sp>
      <p:sp>
        <p:nvSpPr>
          <p:cNvPr id="1033"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p>
            <a:endParaRPr lang="en-GB" dirty="0"/>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09538" indent="-109538" algn="l" defTabSz="762000"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38138" indent="-114300" algn="l" defTabSz="762000" rtl="0" eaLnBrk="0" fontAlgn="base" hangingPunct="0">
        <a:spcBef>
          <a:spcPct val="25000"/>
        </a:spcBef>
        <a:spcAft>
          <a:spcPct val="0"/>
        </a:spcAft>
        <a:buClr>
          <a:schemeClr val="tx1"/>
        </a:buClr>
        <a:buSzPct val="80000"/>
        <a:buFont typeface="Arial Narrow" panose="020B0606020202030204" pitchFamily="34" charset="0"/>
        <a:buChar char="−"/>
        <a:defRPr sz="2200">
          <a:solidFill>
            <a:srgbClr val="480024"/>
          </a:solidFill>
          <a:latin typeface="+mn-lt"/>
        </a:defRPr>
      </a:lvl2pPr>
      <a:lvl3pPr marL="565150" indent="-112713" algn="l" defTabSz="762000" rtl="0" eaLnBrk="0" fontAlgn="base" hangingPunct="0">
        <a:spcBef>
          <a:spcPct val="25000"/>
        </a:spcBef>
        <a:spcAft>
          <a:spcPct val="0"/>
        </a:spcAft>
        <a:buClr>
          <a:schemeClr val="tx1"/>
        </a:buClr>
        <a:buSzPct val="80000"/>
        <a:buChar char="•"/>
        <a:defRPr sz="2000">
          <a:solidFill>
            <a:srgbClr val="0B2200"/>
          </a:solidFill>
          <a:latin typeface="+mn-lt"/>
        </a:defRPr>
      </a:lvl3pPr>
      <a:lvl4pPr marL="787400" indent="-107950" algn="l" defTabSz="762000" rtl="0" eaLnBrk="0" fontAlgn="base" hangingPunct="0">
        <a:spcBef>
          <a:spcPct val="20000"/>
        </a:spcBef>
        <a:spcAft>
          <a:spcPct val="0"/>
        </a:spcAft>
        <a:buClr>
          <a:schemeClr val="tx1"/>
        </a:buClr>
        <a:buSzPct val="80000"/>
        <a:buFont typeface="Arial Narrow" panose="020B0606020202030204" pitchFamily="34" charset="0"/>
        <a:buChar char="−"/>
        <a:defRPr>
          <a:solidFill>
            <a:srgbClr val="543800"/>
          </a:solidFill>
          <a:latin typeface="+mn-lt"/>
        </a:defRPr>
      </a:lvl4pPr>
      <a:lvl5pPr marL="10207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5pPr>
      <a:lvl6pPr marL="14779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6pPr>
      <a:lvl7pPr marL="19351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7pPr>
      <a:lvl8pPr marL="23923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8pPr>
      <a:lvl9pPr marL="2849563" indent="-119063" algn="l" defTabSz="762000"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http://www.openmobilealliance.org/UseAgreement.html" TargetMode="External"/><Relationship Id="rId4" Type="http://schemas.openxmlformats.org/officeDocument/2006/relationships/hyperlink" Target="mailto:andy.han@kwisa.org"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3"/>
          <p:cNvSpPr>
            <a:spLocks noChangeArrowheads="1"/>
          </p:cNvSpPr>
          <p:nvPr/>
        </p:nvSpPr>
        <p:spPr bwMode="auto">
          <a:xfrm>
            <a:off x="642938" y="1758950"/>
            <a:ext cx="80772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p>
            <a:pPr defTabSz="762000">
              <a:lnSpc>
                <a:spcPct val="95000"/>
              </a:lnSpc>
              <a:spcAft>
                <a:spcPct val="35000"/>
              </a:spcAft>
              <a:tabLst>
                <a:tab pos="1827213" algn="r"/>
                <a:tab pos="1939925" algn="l"/>
              </a:tabLst>
              <a:defRPr/>
            </a:pPr>
            <a:r>
              <a:rPr lang="en-US" sz="2000" b="1" dirty="0">
                <a:latin typeface="Tahoma" pitchFamily="34" charset="0"/>
              </a:rPr>
              <a:t>	Submitted To:	</a:t>
            </a:r>
            <a:r>
              <a:rPr lang="en-US" sz="2000" b="1" dirty="0" smtClean="0">
                <a:latin typeface="Tahoma" pitchFamily="34" charset="0"/>
              </a:rPr>
              <a:t>CD</a:t>
            </a:r>
            <a:endParaRPr lang="en-US" sz="2000" b="1" dirty="0">
              <a:latin typeface="Tahoma" pitchFamily="34" charset="0"/>
            </a:endParaRPr>
          </a:p>
          <a:p>
            <a:pPr defTabSz="762000">
              <a:lnSpc>
                <a:spcPct val="95000"/>
              </a:lnSpc>
              <a:spcAft>
                <a:spcPct val="35000"/>
              </a:spcAft>
              <a:tabLst>
                <a:tab pos="1827213" algn="r"/>
                <a:tab pos="1939925" algn="l"/>
              </a:tabLst>
              <a:defRPr/>
            </a:pPr>
            <a:r>
              <a:rPr lang="en-US" sz="2000" b="1" dirty="0">
                <a:latin typeface="Tahoma" pitchFamily="34" charset="0"/>
              </a:rPr>
              <a:t>	Date:	7</a:t>
            </a:r>
            <a:r>
              <a:rPr lang="en-US" sz="2000" b="1" dirty="0" smtClean="0">
                <a:latin typeface="Tahoma" pitchFamily="34" charset="0"/>
              </a:rPr>
              <a:t> Nov 2015</a:t>
            </a:r>
            <a:endParaRPr lang="en-US" sz="2000" b="1" dirty="0">
              <a:latin typeface="Tahoma" pitchFamily="34" charset="0"/>
            </a:endParaRPr>
          </a:p>
          <a:p>
            <a:pPr defTabSz="762000">
              <a:lnSpc>
                <a:spcPct val="95000"/>
              </a:lnSpc>
              <a:spcAft>
                <a:spcPct val="35000"/>
              </a:spcAft>
              <a:tabLst>
                <a:tab pos="1827213" algn="r"/>
                <a:tab pos="1939925" algn="l"/>
              </a:tabLst>
              <a:defRPr/>
            </a:pPr>
            <a:r>
              <a:rPr lang="en-US" sz="2000" b="1" dirty="0">
                <a:latin typeface="Tahoma" pitchFamily="34" charset="0"/>
              </a:rPr>
              <a:t>	Availability:	    Public 	  OMA Confidential</a:t>
            </a:r>
          </a:p>
          <a:p>
            <a:pPr defTabSz="762000">
              <a:lnSpc>
                <a:spcPct val="95000"/>
              </a:lnSpc>
              <a:spcAft>
                <a:spcPct val="35000"/>
              </a:spcAft>
              <a:tabLst>
                <a:tab pos="1827213" algn="r"/>
                <a:tab pos="1939925" algn="l"/>
              </a:tabLst>
              <a:defRPr/>
            </a:pPr>
            <a:r>
              <a:rPr lang="en-US" sz="2000" b="1" dirty="0">
                <a:latin typeface="Tahoma" pitchFamily="34" charset="0"/>
              </a:rPr>
              <a:t>	Contact:	</a:t>
            </a:r>
            <a:r>
              <a:rPr lang="en-US" sz="2000" b="1" dirty="0" smtClean="0">
                <a:latin typeface="Tahoma" pitchFamily="34" charset="0"/>
              </a:rPr>
              <a:t>Andrew Min-</a:t>
            </a:r>
            <a:r>
              <a:rPr lang="en-US" sz="2000" b="1" dirty="0" err="1" smtClean="0">
                <a:latin typeface="Tahoma" pitchFamily="34" charset="0"/>
              </a:rPr>
              <a:t>gyu</a:t>
            </a:r>
            <a:r>
              <a:rPr lang="en-US" sz="2000" b="1" dirty="0" smtClean="0">
                <a:latin typeface="Tahoma" pitchFamily="34" charset="0"/>
              </a:rPr>
              <a:t> Han, </a:t>
            </a:r>
            <a:r>
              <a:rPr lang="en-US" sz="2000" b="1" dirty="0" smtClean="0">
                <a:latin typeface="Tahoma" pitchFamily="34" charset="0"/>
                <a:hlinkClick r:id="rId4"/>
              </a:rPr>
              <a:t>andy.han@kwisa.org</a:t>
            </a:r>
            <a:endParaRPr lang="en-US" sz="2000" b="1" dirty="0" smtClean="0">
              <a:latin typeface="Tahoma" pitchFamily="34" charset="0"/>
            </a:endParaRPr>
          </a:p>
          <a:p>
            <a:pPr defTabSz="762000">
              <a:lnSpc>
                <a:spcPct val="95000"/>
              </a:lnSpc>
              <a:spcAft>
                <a:spcPct val="35000"/>
              </a:spcAft>
              <a:tabLst>
                <a:tab pos="1827213" algn="r"/>
                <a:tab pos="1939925" algn="l"/>
              </a:tabLst>
              <a:defRPr/>
            </a:pPr>
            <a:r>
              <a:rPr lang="en-US" sz="2000" b="1" dirty="0">
                <a:latin typeface="Tahoma" pitchFamily="34" charset="0"/>
              </a:rPr>
              <a:t> </a:t>
            </a:r>
            <a:r>
              <a:rPr lang="en-US" sz="2000" b="1" dirty="0" smtClean="0">
                <a:latin typeface="Tahoma" pitchFamily="34" charset="0"/>
              </a:rPr>
              <a:t>                         </a:t>
            </a:r>
            <a:r>
              <a:rPr lang="en-US" sz="2000" b="1" dirty="0" err="1" smtClean="0">
                <a:latin typeface="Tahoma" pitchFamily="34" charset="0"/>
              </a:rPr>
              <a:t>Dae-ki</a:t>
            </a:r>
            <a:r>
              <a:rPr lang="en-US" sz="2000" b="1" dirty="0" smtClean="0">
                <a:latin typeface="Tahoma" pitchFamily="34" charset="0"/>
              </a:rPr>
              <a:t> Kang , dkkang@kwisa.org</a:t>
            </a:r>
          </a:p>
          <a:p>
            <a:pPr defTabSz="762000">
              <a:lnSpc>
                <a:spcPct val="95000"/>
              </a:lnSpc>
              <a:spcAft>
                <a:spcPct val="35000"/>
              </a:spcAft>
              <a:tabLst>
                <a:tab pos="1827213" algn="r"/>
                <a:tab pos="1939925" algn="l"/>
              </a:tabLst>
              <a:defRPr/>
            </a:pPr>
            <a:r>
              <a:rPr lang="en-US" sz="2000" b="1" dirty="0">
                <a:latin typeface="Tahoma" pitchFamily="34" charset="0"/>
              </a:rPr>
              <a:t>	Source:	</a:t>
            </a:r>
            <a:r>
              <a:rPr lang="en-US" sz="2000" b="1" dirty="0" smtClean="0">
                <a:latin typeface="Tahoma" pitchFamily="34" charset="0"/>
              </a:rPr>
              <a:t>KWISA</a:t>
            </a:r>
            <a:endParaRPr lang="en-US" sz="2000" b="1" dirty="0">
              <a:latin typeface="Tahoma" pitchFamily="34" charset="0"/>
            </a:endParaRPr>
          </a:p>
          <a:p>
            <a:pPr defTabSz="762000">
              <a:lnSpc>
                <a:spcPct val="95000"/>
              </a:lnSpc>
              <a:spcAft>
                <a:spcPct val="35000"/>
              </a:spcAft>
              <a:tabLst>
                <a:tab pos="1827213" algn="r"/>
                <a:tab pos="1939925" algn="l"/>
              </a:tabLst>
              <a:defRPr/>
            </a:pPr>
            <a:r>
              <a:rPr lang="en-US" sz="2000" b="1" dirty="0">
                <a:latin typeface="+mj-lt"/>
              </a:rPr>
              <a:t>		</a:t>
            </a:r>
          </a:p>
          <a:p>
            <a:pPr defTabSz="762000">
              <a:lnSpc>
                <a:spcPct val="95000"/>
              </a:lnSpc>
              <a:spcAft>
                <a:spcPct val="35000"/>
              </a:spcAft>
              <a:tabLst>
                <a:tab pos="1827213" algn="r"/>
                <a:tab pos="1939925" algn="l"/>
              </a:tabLst>
              <a:defRPr/>
            </a:pPr>
            <a:r>
              <a:rPr lang="en-US" sz="2000" b="1" dirty="0">
                <a:latin typeface="+mj-lt"/>
              </a:rPr>
              <a:t>		</a:t>
            </a:r>
            <a:endParaRPr lang="es-ES" sz="2000" b="1" dirty="0">
              <a:latin typeface="+mj-lt"/>
            </a:endParaRPr>
          </a:p>
          <a:p>
            <a:pPr defTabSz="762000">
              <a:lnSpc>
                <a:spcPct val="95000"/>
              </a:lnSpc>
              <a:spcAft>
                <a:spcPct val="35000"/>
              </a:spcAft>
              <a:tabLst>
                <a:tab pos="1827213" algn="r"/>
                <a:tab pos="1939925" algn="l"/>
              </a:tabLst>
              <a:defRPr/>
            </a:pPr>
            <a:endParaRPr lang="en-US" sz="2000" dirty="0">
              <a:latin typeface="+mj-lt"/>
            </a:endParaRPr>
          </a:p>
          <a:p>
            <a:pPr defTabSz="762000">
              <a:lnSpc>
                <a:spcPct val="95000"/>
              </a:lnSpc>
              <a:spcAft>
                <a:spcPct val="35000"/>
              </a:spcAft>
              <a:tabLst>
                <a:tab pos="1827213" algn="r"/>
                <a:tab pos="1939925" algn="l"/>
              </a:tabLst>
              <a:defRPr/>
            </a:pPr>
            <a:endParaRPr lang="en-US" sz="2000" b="1" dirty="0">
              <a:latin typeface="Tahoma" pitchFamily="34" charset="0"/>
            </a:endParaRPr>
          </a:p>
        </p:txBody>
      </p:sp>
      <p:sp>
        <p:nvSpPr>
          <p:cNvPr id="2052" name="Rectangle 4"/>
          <p:cNvSpPr>
            <a:spLocks noGrp="1" noChangeArrowheads="1"/>
          </p:cNvSpPr>
          <p:nvPr>
            <p:ph type="ctrTitle"/>
          </p:nvPr>
        </p:nvSpPr>
        <p:spPr>
          <a:xfrm>
            <a:off x="0" y="228600"/>
            <a:ext cx="9363075" cy="1377950"/>
          </a:xfrm>
          <a:noFill/>
        </p:spPr>
        <p:txBody>
          <a:bodyPr anchor="t"/>
          <a:lstStyle/>
          <a:p>
            <a:r>
              <a:rPr lang="en-US" sz="2400" dirty="0" smtClean="0"/>
              <a:t>OMA-CD-MobSocNet-2015-0009-INP_Summary_of_SNEW_1_1 </a:t>
            </a:r>
            <a:br>
              <a:rPr lang="en-US" sz="2400" dirty="0" smtClean="0"/>
            </a:br>
            <a:r>
              <a:rPr lang="en-US" sz="1000" dirty="0" smtClean="0"/>
              <a:t> </a:t>
            </a:r>
            <a:r>
              <a:rPr lang="en-US" sz="2400" dirty="0" smtClean="0"/>
              <a:t/>
            </a:r>
            <a:br>
              <a:rPr lang="en-US" sz="2400" dirty="0" smtClean="0"/>
            </a:br>
            <a:r>
              <a:rPr lang="en-US" dirty="0" smtClean="0"/>
              <a:t>Summary </a:t>
            </a:r>
            <a:r>
              <a:rPr lang="en-US" dirty="0" smtClean="0"/>
              <a:t>of SNEW 1.1</a:t>
            </a:r>
            <a:endParaRPr lang="en-US" sz="2400" dirty="0" smtClean="0"/>
          </a:p>
        </p:txBody>
      </p:sp>
      <p:sp>
        <p:nvSpPr>
          <p:cNvPr id="2053" name="Text Box 5"/>
          <p:cNvSpPr txBox="1">
            <a:spLocks noChangeArrowheads="1"/>
          </p:cNvSpPr>
          <p:nvPr/>
        </p:nvSpPr>
        <p:spPr bwMode="auto">
          <a:xfrm>
            <a:off x="2641600" y="255270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400">
                <a:solidFill>
                  <a:schemeClr val="tx1"/>
                </a:solidFill>
                <a:latin typeface="Arial" charset="0"/>
              </a:defRPr>
            </a:lvl1pPr>
            <a:lvl2pPr marL="742950" indent="-285750" defTabSz="762000">
              <a:defRPr sz="2400">
                <a:solidFill>
                  <a:schemeClr val="tx1"/>
                </a:solidFill>
                <a:latin typeface="Arial" charset="0"/>
              </a:defRPr>
            </a:lvl2pPr>
            <a:lvl3pPr marL="1143000" indent="-228600" defTabSz="762000">
              <a:defRPr sz="2400">
                <a:solidFill>
                  <a:schemeClr val="tx1"/>
                </a:solidFill>
                <a:latin typeface="Arial" charset="0"/>
              </a:defRPr>
            </a:lvl3pPr>
            <a:lvl4pPr marL="1600200" indent="-228600" defTabSz="762000">
              <a:defRPr sz="2400">
                <a:solidFill>
                  <a:schemeClr val="tx1"/>
                </a:solidFill>
                <a:latin typeface="Arial" charset="0"/>
              </a:defRPr>
            </a:lvl4pPr>
            <a:lvl5pPr marL="2057400" indent="-228600" defTabSz="762000">
              <a:defRPr sz="2400">
                <a:solidFill>
                  <a:schemeClr val="tx1"/>
                </a:solidFill>
                <a:latin typeface="Arial" charset="0"/>
              </a:defRPr>
            </a:lvl5pPr>
            <a:lvl6pPr marL="2514600" indent="-228600" defTabSz="762000" eaLnBrk="0" fontAlgn="base" hangingPunct="0">
              <a:lnSpc>
                <a:spcPct val="90000"/>
              </a:lnSpc>
              <a:spcBef>
                <a:spcPct val="0"/>
              </a:spcBef>
              <a:spcAft>
                <a:spcPct val="0"/>
              </a:spcAft>
              <a:defRPr sz="2400">
                <a:solidFill>
                  <a:schemeClr val="tx1"/>
                </a:solidFill>
                <a:latin typeface="Arial" charset="0"/>
              </a:defRPr>
            </a:lvl6pPr>
            <a:lvl7pPr marL="2971800" indent="-228600" defTabSz="762000" eaLnBrk="0" fontAlgn="base" hangingPunct="0">
              <a:lnSpc>
                <a:spcPct val="90000"/>
              </a:lnSpc>
              <a:spcBef>
                <a:spcPct val="0"/>
              </a:spcBef>
              <a:spcAft>
                <a:spcPct val="0"/>
              </a:spcAft>
              <a:defRPr sz="2400">
                <a:solidFill>
                  <a:schemeClr val="tx1"/>
                </a:solidFill>
                <a:latin typeface="Arial" charset="0"/>
              </a:defRPr>
            </a:lvl7pPr>
            <a:lvl8pPr marL="3429000" indent="-228600" defTabSz="762000" eaLnBrk="0" fontAlgn="base" hangingPunct="0">
              <a:lnSpc>
                <a:spcPct val="90000"/>
              </a:lnSpc>
              <a:spcBef>
                <a:spcPct val="0"/>
              </a:spcBef>
              <a:spcAft>
                <a:spcPct val="0"/>
              </a:spcAft>
              <a:defRPr sz="2400">
                <a:solidFill>
                  <a:schemeClr val="tx1"/>
                </a:solidFill>
                <a:latin typeface="Arial" charset="0"/>
              </a:defRPr>
            </a:lvl8pPr>
            <a:lvl9pPr marL="3886200" indent="-228600" defTabSz="762000" eaLnBrk="0" fontAlgn="base" hangingPunct="0">
              <a:lnSpc>
                <a:spcPct val="90000"/>
              </a:lnSpc>
              <a:spcBef>
                <a:spcPct val="0"/>
              </a:spcBef>
              <a:spcAft>
                <a:spcPct val="0"/>
              </a:spcAft>
              <a:defRPr sz="2400">
                <a:solidFill>
                  <a:schemeClr val="tx1"/>
                </a:solidFill>
                <a:latin typeface="Arial" charset="0"/>
              </a:defRPr>
            </a:lvl9pPr>
          </a:lstStyle>
          <a:p>
            <a:pPr algn="ctr">
              <a:spcBef>
                <a:spcPct val="50000"/>
              </a:spcBef>
            </a:pPr>
            <a:r>
              <a:rPr lang="en-GB" altLang="ko-KR" sz="1800" b="1" dirty="0">
                <a:solidFill>
                  <a:srgbClr val="800000"/>
                </a:solidFill>
                <a:latin typeface="Tahoma" pitchFamily="34" charset="0"/>
              </a:rPr>
              <a:t>X</a:t>
            </a:r>
          </a:p>
        </p:txBody>
      </p:sp>
      <p:sp>
        <p:nvSpPr>
          <p:cNvPr id="2054" name="Text Box 6"/>
          <p:cNvSpPr txBox="1">
            <a:spLocks noChangeArrowheads="1"/>
          </p:cNvSpPr>
          <p:nvPr/>
        </p:nvSpPr>
        <p:spPr bwMode="auto">
          <a:xfrm>
            <a:off x="4376738" y="255270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400">
                <a:solidFill>
                  <a:schemeClr val="tx1"/>
                </a:solidFill>
                <a:latin typeface="Arial" charset="0"/>
              </a:defRPr>
            </a:lvl1pPr>
            <a:lvl2pPr marL="742950" indent="-285750" defTabSz="762000">
              <a:defRPr sz="2400">
                <a:solidFill>
                  <a:schemeClr val="tx1"/>
                </a:solidFill>
                <a:latin typeface="Arial" charset="0"/>
              </a:defRPr>
            </a:lvl2pPr>
            <a:lvl3pPr marL="1143000" indent="-228600" defTabSz="762000">
              <a:defRPr sz="2400">
                <a:solidFill>
                  <a:schemeClr val="tx1"/>
                </a:solidFill>
                <a:latin typeface="Arial" charset="0"/>
              </a:defRPr>
            </a:lvl3pPr>
            <a:lvl4pPr marL="1600200" indent="-228600" defTabSz="762000">
              <a:defRPr sz="2400">
                <a:solidFill>
                  <a:schemeClr val="tx1"/>
                </a:solidFill>
                <a:latin typeface="Arial" charset="0"/>
              </a:defRPr>
            </a:lvl4pPr>
            <a:lvl5pPr marL="2057400" indent="-228600" defTabSz="762000">
              <a:defRPr sz="2400">
                <a:solidFill>
                  <a:schemeClr val="tx1"/>
                </a:solidFill>
                <a:latin typeface="Arial" charset="0"/>
              </a:defRPr>
            </a:lvl5pPr>
            <a:lvl6pPr marL="2514600" indent="-228600" defTabSz="762000" eaLnBrk="0" fontAlgn="base" hangingPunct="0">
              <a:lnSpc>
                <a:spcPct val="90000"/>
              </a:lnSpc>
              <a:spcBef>
                <a:spcPct val="0"/>
              </a:spcBef>
              <a:spcAft>
                <a:spcPct val="0"/>
              </a:spcAft>
              <a:defRPr sz="2400">
                <a:solidFill>
                  <a:schemeClr val="tx1"/>
                </a:solidFill>
                <a:latin typeface="Arial" charset="0"/>
              </a:defRPr>
            </a:lvl6pPr>
            <a:lvl7pPr marL="2971800" indent="-228600" defTabSz="762000" eaLnBrk="0" fontAlgn="base" hangingPunct="0">
              <a:lnSpc>
                <a:spcPct val="90000"/>
              </a:lnSpc>
              <a:spcBef>
                <a:spcPct val="0"/>
              </a:spcBef>
              <a:spcAft>
                <a:spcPct val="0"/>
              </a:spcAft>
              <a:defRPr sz="2400">
                <a:solidFill>
                  <a:schemeClr val="tx1"/>
                </a:solidFill>
                <a:latin typeface="Arial" charset="0"/>
              </a:defRPr>
            </a:lvl7pPr>
            <a:lvl8pPr marL="3429000" indent="-228600" defTabSz="762000" eaLnBrk="0" fontAlgn="base" hangingPunct="0">
              <a:lnSpc>
                <a:spcPct val="90000"/>
              </a:lnSpc>
              <a:spcBef>
                <a:spcPct val="0"/>
              </a:spcBef>
              <a:spcAft>
                <a:spcPct val="0"/>
              </a:spcAft>
              <a:defRPr sz="2400">
                <a:solidFill>
                  <a:schemeClr val="tx1"/>
                </a:solidFill>
                <a:latin typeface="Arial" charset="0"/>
              </a:defRPr>
            </a:lvl8pPr>
            <a:lvl9pPr marL="3886200" indent="-228600" defTabSz="762000" eaLnBrk="0" fontAlgn="base" hangingPunct="0">
              <a:lnSpc>
                <a:spcPct val="90000"/>
              </a:lnSpc>
              <a:spcBef>
                <a:spcPct val="0"/>
              </a:spcBef>
              <a:spcAft>
                <a:spcPct val="0"/>
              </a:spcAft>
              <a:defRPr sz="2400">
                <a:solidFill>
                  <a:schemeClr val="tx1"/>
                </a:solidFill>
                <a:latin typeface="Arial" charset="0"/>
              </a:defRPr>
            </a:lvl9pPr>
          </a:lstStyle>
          <a:p>
            <a:pPr algn="ctr">
              <a:spcBef>
                <a:spcPct val="50000"/>
              </a:spcBef>
            </a:pPr>
            <a:endParaRPr lang="en-GB" sz="1800" b="1" dirty="0">
              <a:solidFill>
                <a:srgbClr val="800000"/>
              </a:solidFill>
              <a:latin typeface="Tahoma" pitchFamily="34" charset="0"/>
            </a:endParaRPr>
          </a:p>
        </p:txBody>
      </p:sp>
      <p:sp>
        <p:nvSpPr>
          <p:cNvPr id="2055" name="Text Box 9"/>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400">
                <a:solidFill>
                  <a:schemeClr val="tx1"/>
                </a:solidFill>
                <a:latin typeface="Arial" charset="0"/>
              </a:defRPr>
            </a:lvl1pPr>
            <a:lvl2pPr marL="742950" indent="-285750" defTabSz="762000">
              <a:defRPr sz="2400">
                <a:solidFill>
                  <a:schemeClr val="tx1"/>
                </a:solidFill>
                <a:latin typeface="Arial" charset="0"/>
              </a:defRPr>
            </a:lvl2pPr>
            <a:lvl3pPr marL="1143000" indent="-228600" defTabSz="762000">
              <a:defRPr sz="2400">
                <a:solidFill>
                  <a:schemeClr val="tx1"/>
                </a:solidFill>
                <a:latin typeface="Arial" charset="0"/>
              </a:defRPr>
            </a:lvl3pPr>
            <a:lvl4pPr marL="1600200" indent="-228600" defTabSz="762000">
              <a:defRPr sz="2400">
                <a:solidFill>
                  <a:schemeClr val="tx1"/>
                </a:solidFill>
                <a:latin typeface="Arial" charset="0"/>
              </a:defRPr>
            </a:lvl4pPr>
            <a:lvl5pPr marL="2057400" indent="-228600" defTabSz="762000">
              <a:defRPr sz="2400">
                <a:solidFill>
                  <a:schemeClr val="tx1"/>
                </a:solidFill>
                <a:latin typeface="Arial" charset="0"/>
              </a:defRPr>
            </a:lvl5pPr>
            <a:lvl6pPr marL="2514600" indent="-228600" defTabSz="762000" eaLnBrk="0" fontAlgn="base" hangingPunct="0">
              <a:lnSpc>
                <a:spcPct val="90000"/>
              </a:lnSpc>
              <a:spcBef>
                <a:spcPct val="0"/>
              </a:spcBef>
              <a:spcAft>
                <a:spcPct val="0"/>
              </a:spcAft>
              <a:defRPr sz="2400">
                <a:solidFill>
                  <a:schemeClr val="tx1"/>
                </a:solidFill>
                <a:latin typeface="Arial" charset="0"/>
              </a:defRPr>
            </a:lvl6pPr>
            <a:lvl7pPr marL="2971800" indent="-228600" defTabSz="762000" eaLnBrk="0" fontAlgn="base" hangingPunct="0">
              <a:lnSpc>
                <a:spcPct val="90000"/>
              </a:lnSpc>
              <a:spcBef>
                <a:spcPct val="0"/>
              </a:spcBef>
              <a:spcAft>
                <a:spcPct val="0"/>
              </a:spcAft>
              <a:defRPr sz="2400">
                <a:solidFill>
                  <a:schemeClr val="tx1"/>
                </a:solidFill>
                <a:latin typeface="Arial" charset="0"/>
              </a:defRPr>
            </a:lvl7pPr>
            <a:lvl8pPr marL="3429000" indent="-228600" defTabSz="762000" eaLnBrk="0" fontAlgn="base" hangingPunct="0">
              <a:lnSpc>
                <a:spcPct val="90000"/>
              </a:lnSpc>
              <a:spcBef>
                <a:spcPct val="0"/>
              </a:spcBef>
              <a:spcAft>
                <a:spcPct val="0"/>
              </a:spcAft>
              <a:defRPr sz="2400">
                <a:solidFill>
                  <a:schemeClr val="tx1"/>
                </a:solidFill>
                <a:latin typeface="Arial" charset="0"/>
              </a:defRPr>
            </a:lvl8pPr>
            <a:lvl9pPr marL="3886200" indent="-228600" defTabSz="762000" eaLnBrk="0" fontAlgn="base" hangingPunct="0">
              <a:lnSpc>
                <a:spcPct val="90000"/>
              </a:lnSpc>
              <a:spcBef>
                <a:spcPct val="0"/>
              </a:spcBef>
              <a:spcAft>
                <a:spcPct val="0"/>
              </a:spcAft>
              <a:defRPr sz="2400">
                <a:solidFill>
                  <a:schemeClr val="tx1"/>
                </a:solidFill>
                <a:latin typeface="Arial" charset="0"/>
              </a:defRPr>
            </a:lvl9pPr>
          </a:lstStyle>
          <a:p>
            <a:pPr>
              <a:spcBef>
                <a:spcPct val="35000"/>
              </a:spcBef>
            </a:pPr>
            <a:r>
              <a:rPr lang="en-US" sz="900" dirty="0">
                <a:cs typeface="Times New Roman" pitchFamily="18" charset="0"/>
              </a:rPr>
              <a:t>USE OF THIS DOCUMENT BY NON-OMA MEMBERS IS SUBJECT TO ALL OF THE TERMS AND CONDITIONS OF THE USE AGREEMENT (located at </a:t>
            </a:r>
            <a:r>
              <a:rPr lang="en-US" sz="900" dirty="0">
                <a:cs typeface="Times New Roman" pitchFamily="18" charset="0"/>
                <a:hlinkClick r:id="rId5"/>
              </a:rPr>
              <a:t>http://www.openmobilealliance.org/UseAgreement.html</a:t>
            </a:r>
            <a:r>
              <a:rPr lang="en-US" sz="900" dirty="0">
                <a:cs typeface="Times New Roman" pitchFamily="18" charset="0"/>
              </a:rPr>
              <a:t>) AND IF YOU HAVE NOT AGREED TO THE TERMS OF THE USE AGREEMENT, YOU DO NOT HAVE THE RIGHT TO USE, COPY OR DISTRIBUTE THIS DOCUMENT.</a:t>
            </a:r>
          </a:p>
          <a:p>
            <a:pPr>
              <a:spcBef>
                <a:spcPct val="35000"/>
              </a:spcBef>
            </a:pPr>
            <a:r>
              <a:rPr lang="en-US" sz="900" dirty="0">
                <a:cs typeface="Times New Roman" pitchFamily="18" charset="0"/>
              </a:rPr>
              <a:t>THIS DOCUMENT IS PROVIDED ON AN "AS IS" "AS AVAILABLE" AND "WITH ALL FAULTS" BASIS.</a:t>
            </a:r>
            <a:endParaRPr lang="en-US" sz="900" dirty="0"/>
          </a:p>
        </p:txBody>
      </p:sp>
      <p:sp>
        <p:nvSpPr>
          <p:cNvPr id="2056" name="Text Box 10"/>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400">
                <a:solidFill>
                  <a:schemeClr val="tx1"/>
                </a:solidFill>
                <a:latin typeface="Arial" charset="0"/>
              </a:defRPr>
            </a:lvl1pPr>
            <a:lvl2pPr marL="742950" indent="-285750" defTabSz="762000">
              <a:defRPr sz="2400">
                <a:solidFill>
                  <a:schemeClr val="tx1"/>
                </a:solidFill>
                <a:latin typeface="Arial" charset="0"/>
              </a:defRPr>
            </a:lvl2pPr>
            <a:lvl3pPr marL="1143000" indent="-228600" defTabSz="762000">
              <a:defRPr sz="2400">
                <a:solidFill>
                  <a:schemeClr val="tx1"/>
                </a:solidFill>
                <a:latin typeface="Arial" charset="0"/>
              </a:defRPr>
            </a:lvl3pPr>
            <a:lvl4pPr marL="1600200" indent="-228600" defTabSz="762000">
              <a:defRPr sz="2400">
                <a:solidFill>
                  <a:schemeClr val="tx1"/>
                </a:solidFill>
                <a:latin typeface="Arial" charset="0"/>
              </a:defRPr>
            </a:lvl4pPr>
            <a:lvl5pPr marL="2057400" indent="-228600" defTabSz="762000">
              <a:defRPr sz="2400">
                <a:solidFill>
                  <a:schemeClr val="tx1"/>
                </a:solidFill>
                <a:latin typeface="Arial" charset="0"/>
              </a:defRPr>
            </a:lvl5pPr>
            <a:lvl6pPr marL="2514600" indent="-228600" defTabSz="762000" eaLnBrk="0" fontAlgn="base" hangingPunct="0">
              <a:lnSpc>
                <a:spcPct val="90000"/>
              </a:lnSpc>
              <a:spcBef>
                <a:spcPct val="0"/>
              </a:spcBef>
              <a:spcAft>
                <a:spcPct val="0"/>
              </a:spcAft>
              <a:defRPr sz="2400">
                <a:solidFill>
                  <a:schemeClr val="tx1"/>
                </a:solidFill>
                <a:latin typeface="Arial" charset="0"/>
              </a:defRPr>
            </a:lvl6pPr>
            <a:lvl7pPr marL="2971800" indent="-228600" defTabSz="762000" eaLnBrk="0" fontAlgn="base" hangingPunct="0">
              <a:lnSpc>
                <a:spcPct val="90000"/>
              </a:lnSpc>
              <a:spcBef>
                <a:spcPct val="0"/>
              </a:spcBef>
              <a:spcAft>
                <a:spcPct val="0"/>
              </a:spcAft>
              <a:defRPr sz="2400">
                <a:solidFill>
                  <a:schemeClr val="tx1"/>
                </a:solidFill>
                <a:latin typeface="Arial" charset="0"/>
              </a:defRPr>
            </a:lvl7pPr>
            <a:lvl8pPr marL="3429000" indent="-228600" defTabSz="762000" eaLnBrk="0" fontAlgn="base" hangingPunct="0">
              <a:lnSpc>
                <a:spcPct val="90000"/>
              </a:lnSpc>
              <a:spcBef>
                <a:spcPct val="0"/>
              </a:spcBef>
              <a:spcAft>
                <a:spcPct val="0"/>
              </a:spcAft>
              <a:defRPr sz="2400">
                <a:solidFill>
                  <a:schemeClr val="tx1"/>
                </a:solidFill>
                <a:latin typeface="Arial" charset="0"/>
              </a:defRPr>
            </a:lvl8pPr>
            <a:lvl9pPr marL="3886200" indent="-228600" defTabSz="762000" eaLnBrk="0" fontAlgn="base" hangingPunct="0">
              <a:lnSpc>
                <a:spcPct val="90000"/>
              </a:lnSpc>
              <a:spcBef>
                <a:spcPct val="0"/>
              </a:spcBef>
              <a:spcAft>
                <a:spcPct val="0"/>
              </a:spcAft>
              <a:defRPr sz="2400">
                <a:solidFill>
                  <a:schemeClr val="tx1"/>
                </a:solidFill>
                <a:latin typeface="Arial" charset="0"/>
              </a:defRPr>
            </a:lvl9pPr>
          </a:lstStyle>
          <a:p>
            <a:pPr algn="ctr">
              <a:spcBef>
                <a:spcPct val="35000"/>
              </a:spcBef>
            </a:pPr>
            <a:r>
              <a:rPr lang="en-US" sz="900" b="1" dirty="0">
                <a:cs typeface="Times New Roman" pitchFamily="18" charset="0"/>
              </a:rPr>
              <a:t>Intellectual Property Rights</a:t>
            </a:r>
          </a:p>
          <a:p>
            <a:pPr>
              <a:spcBef>
                <a:spcPct val="35000"/>
              </a:spcBef>
            </a:pPr>
            <a:r>
              <a:rPr lang="en-US" sz="900" dirty="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General information about the Work Item</a:t>
            </a:r>
            <a:endParaRPr lang="ko-KR" altLang="en-US" dirty="0"/>
          </a:p>
        </p:txBody>
      </p:sp>
      <p:sp>
        <p:nvSpPr>
          <p:cNvPr id="3" name="내용 개체 틀 2"/>
          <p:cNvSpPr>
            <a:spLocks noGrp="1"/>
          </p:cNvSpPr>
          <p:nvPr>
            <p:ph idx="1"/>
          </p:nvPr>
        </p:nvSpPr>
        <p:spPr/>
        <p:txBody>
          <a:bodyPr/>
          <a:lstStyle/>
          <a:p>
            <a:r>
              <a:rPr lang="en-US" altLang="ko-KR" dirty="0"/>
              <a:t>WID Information</a:t>
            </a:r>
          </a:p>
          <a:p>
            <a:pPr lvl="1"/>
            <a:r>
              <a:rPr lang="en-US" altLang="ko-KR" dirty="0"/>
              <a:t>WID 0277 –Social Network Web </a:t>
            </a:r>
            <a:r>
              <a:rPr lang="en-US" altLang="ko-KR" dirty="0" smtClean="0"/>
              <a:t>1.1</a:t>
            </a:r>
          </a:p>
          <a:p>
            <a:pPr lvl="2"/>
            <a:r>
              <a:rPr lang="en-US" altLang="ko-KR" dirty="0" smtClean="0"/>
              <a:t>http</a:t>
            </a:r>
            <a:r>
              <a:rPr lang="en-US" altLang="ko-KR" dirty="0"/>
              <a:t>://member.openmobilealliance.org/ftp/Public_documents/TP/Permanent_documents/OMA-WID_0277-SNeW-V1_1-20120913-D.zip</a:t>
            </a:r>
          </a:p>
          <a:p>
            <a:r>
              <a:rPr lang="en-US" altLang="ko-KR" dirty="0" smtClean="0"/>
              <a:t>Work </a:t>
            </a:r>
            <a:r>
              <a:rPr lang="en-US" altLang="ko-KR" dirty="0"/>
              <a:t>Areas:</a:t>
            </a:r>
          </a:p>
          <a:p>
            <a:pPr lvl="1"/>
            <a:r>
              <a:rPr lang="en-US" altLang="ko-KR" dirty="0"/>
              <a:t>The Work Areas in the scope of this Work Item </a:t>
            </a:r>
            <a:r>
              <a:rPr lang="en-US" altLang="ko-KR" dirty="0" smtClean="0"/>
              <a:t>are:</a:t>
            </a:r>
          </a:p>
          <a:p>
            <a:pPr lvl="2"/>
            <a:r>
              <a:rPr lang="en-US" altLang="ko-KR" dirty="0" smtClean="0"/>
              <a:t>Enhance </a:t>
            </a:r>
            <a:r>
              <a:rPr lang="en-US" altLang="ko-KR" dirty="0" err="1"/>
              <a:t>SNeW</a:t>
            </a:r>
            <a:r>
              <a:rPr lang="en-US" altLang="ko-KR" dirty="0"/>
              <a:t> 1.0 based on new market requirements, in particular focusing on new mobile-specific functionalities (see use cases </a:t>
            </a:r>
            <a:r>
              <a:rPr lang="en-US" altLang="ko-KR" dirty="0" smtClean="0"/>
              <a:t>above)</a:t>
            </a:r>
          </a:p>
          <a:p>
            <a:pPr lvl="2"/>
            <a:r>
              <a:rPr lang="en-US" altLang="ko-KR" dirty="0" smtClean="0"/>
              <a:t>Further </a:t>
            </a:r>
            <a:r>
              <a:rPr lang="en-US" altLang="ko-KR" dirty="0"/>
              <a:t>investigate and consider requirements from </a:t>
            </a:r>
            <a:r>
              <a:rPr lang="en-US" altLang="ko-KR" dirty="0" err="1"/>
              <a:t>SNeW</a:t>
            </a:r>
            <a:r>
              <a:rPr lang="en-US" altLang="ko-KR" dirty="0"/>
              <a:t> 1.0 eventually postponed (e.g. Device APIs, acquaintance </a:t>
            </a:r>
            <a:r>
              <a:rPr lang="en-US" altLang="ko-KR" dirty="0" smtClean="0"/>
              <a:t>discovery)</a:t>
            </a:r>
          </a:p>
          <a:p>
            <a:pPr lvl="2"/>
            <a:r>
              <a:rPr lang="en-US" altLang="ko-KR" dirty="0" smtClean="0"/>
              <a:t>Investigate </a:t>
            </a:r>
            <a:r>
              <a:rPr lang="en-US" altLang="ko-KR" dirty="0"/>
              <a:t>new requirements from other OMA enablers and possibly provide related guidelines</a:t>
            </a:r>
          </a:p>
          <a:p>
            <a:endParaRPr lang="ko-KR" altLang="en-US" dirty="0"/>
          </a:p>
        </p:txBody>
      </p:sp>
    </p:spTree>
    <p:extLst>
      <p:ext uri="{BB962C8B-B14F-4D97-AF65-F5344CB8AC3E}">
        <p14:creationId xmlns:p14="http://schemas.microsoft.com/office/powerpoint/2010/main" val="496968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Main Features</a:t>
            </a:r>
            <a:endParaRPr lang="ko-KR" altLang="en-US" dirty="0"/>
          </a:p>
        </p:txBody>
      </p:sp>
      <p:sp>
        <p:nvSpPr>
          <p:cNvPr id="3" name="내용 개체 틀 2"/>
          <p:cNvSpPr>
            <a:spLocks noGrp="1"/>
          </p:cNvSpPr>
          <p:nvPr>
            <p:ph idx="1"/>
          </p:nvPr>
        </p:nvSpPr>
        <p:spPr/>
        <p:txBody>
          <a:bodyPr/>
          <a:lstStyle/>
          <a:p>
            <a:r>
              <a:rPr lang="en-US" altLang="ko-KR" dirty="0"/>
              <a:t>Main work areas in the scope of this Work Item include:</a:t>
            </a:r>
          </a:p>
          <a:p>
            <a:pPr lvl="1"/>
            <a:r>
              <a:rPr lang="en-US" altLang="ko-KR" dirty="0" smtClean="0"/>
              <a:t>Social Network Web 1.1</a:t>
            </a:r>
          </a:p>
          <a:p>
            <a:pPr lvl="1"/>
            <a:r>
              <a:rPr lang="en-US" altLang="ko-KR" dirty="0" smtClean="0"/>
              <a:t>Loyalty and Payment in </a:t>
            </a:r>
            <a:r>
              <a:rPr lang="en-US" altLang="ko-KR" dirty="0" err="1" smtClean="0"/>
              <a:t>SNeW</a:t>
            </a:r>
            <a:r>
              <a:rPr lang="en-US" altLang="ko-KR" dirty="0" smtClean="0"/>
              <a:t> (WP)</a:t>
            </a:r>
          </a:p>
          <a:p>
            <a:pPr lvl="1"/>
            <a:r>
              <a:rPr lang="en-US" altLang="ko-KR" dirty="0" err="1" smtClean="0"/>
              <a:t>SNeW</a:t>
            </a:r>
            <a:r>
              <a:rPr lang="en-US" altLang="ko-KR" dirty="0" smtClean="0"/>
              <a:t> in Gaming (WP)</a:t>
            </a:r>
          </a:p>
          <a:p>
            <a:pPr lvl="1"/>
            <a:r>
              <a:rPr lang="en-US" altLang="ko-KR" dirty="0" smtClean="0"/>
              <a:t>Social Web of Things (WP)</a:t>
            </a:r>
            <a:endParaRPr lang="en-US" altLang="ko-KR" dirty="0"/>
          </a:p>
          <a:p>
            <a:pPr lvl="1"/>
            <a:endParaRPr lang="en-US" altLang="ko-KR" dirty="0"/>
          </a:p>
          <a:p>
            <a:endParaRPr lang="ko-KR" altLang="en-US" dirty="0"/>
          </a:p>
        </p:txBody>
      </p:sp>
    </p:spTree>
    <p:extLst>
      <p:ext uri="{BB962C8B-B14F-4D97-AF65-F5344CB8AC3E}">
        <p14:creationId xmlns:p14="http://schemas.microsoft.com/office/powerpoint/2010/main" val="26194692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err="1" smtClean="0"/>
              <a:t>SNeW</a:t>
            </a:r>
            <a:r>
              <a:rPr lang="en-US" altLang="ko-KR" dirty="0" smtClean="0"/>
              <a:t> V1.1 Architecture  </a:t>
            </a:r>
            <a:endParaRPr lang="ko-KR" altLang="en-US" dirty="0"/>
          </a:p>
        </p:txBody>
      </p:sp>
      <p:sp>
        <p:nvSpPr>
          <p:cNvPr id="4" name="Rectangle 2"/>
          <p:cNvSpPr>
            <a:spLocks noChangeArrowheads="1"/>
          </p:cNvSpPr>
          <p:nvPr/>
        </p:nvSpPr>
        <p:spPr bwMode="auto">
          <a:xfrm>
            <a:off x="0" y="0"/>
            <a:ext cx="9363075"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sp>
        <p:nvSpPr>
          <p:cNvPr id="7" name="직사각형 6"/>
          <p:cNvSpPr/>
          <p:nvPr/>
        </p:nvSpPr>
        <p:spPr bwMode="auto">
          <a:xfrm>
            <a:off x="5062537" y="3103536"/>
            <a:ext cx="1600200" cy="914400"/>
          </a:xfrm>
          <a:prstGeom prst="rect">
            <a:avLst/>
          </a:prstGeom>
          <a:solidFill>
            <a:schemeClr val="bg1"/>
          </a:solid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ko-KR" sz="1400" b="0" i="0" u="none" strike="noStrike" cap="none" normalizeH="0" baseline="0" dirty="0" smtClean="0">
                <a:ln>
                  <a:noFill/>
                </a:ln>
                <a:effectLst/>
                <a:latin typeface="Arial" charset="0"/>
              </a:rPr>
              <a:t>SNEW Server</a:t>
            </a:r>
            <a:endParaRPr kumimoji="0" lang="ko-KR" altLang="en-US" sz="1400" b="0" i="0" u="none" strike="noStrike" cap="none" normalizeH="0" baseline="0" dirty="0" smtClean="0">
              <a:ln>
                <a:noFill/>
              </a:ln>
              <a:effectLst/>
              <a:latin typeface="Arial" charset="0"/>
            </a:endParaRPr>
          </a:p>
        </p:txBody>
      </p:sp>
      <p:sp>
        <p:nvSpPr>
          <p:cNvPr id="9" name="직사각형 8"/>
          <p:cNvSpPr/>
          <p:nvPr/>
        </p:nvSpPr>
        <p:spPr bwMode="auto">
          <a:xfrm>
            <a:off x="7348537" y="3101622"/>
            <a:ext cx="1600200" cy="914400"/>
          </a:xfrm>
          <a:prstGeom prst="rect">
            <a:avLst/>
          </a:prstGeom>
          <a:solidFill>
            <a:schemeClr val="bg1"/>
          </a:solidFill>
          <a:ln w="25400"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ko-KR" sz="1400" b="0" i="0" u="none" strike="noStrike" cap="none" normalizeH="0" baseline="0" dirty="0" smtClean="0">
                <a:ln>
                  <a:noFill/>
                </a:ln>
                <a:effectLst/>
                <a:latin typeface="Arial" charset="0"/>
              </a:rPr>
              <a:t>Other</a:t>
            </a:r>
          </a:p>
          <a:p>
            <a:pPr marL="0" marR="0" indent="0" algn="ctr" defTabSz="914400" rtl="0" eaLnBrk="0" fontAlgn="base" latinLnBrk="0" hangingPunct="0">
              <a:lnSpc>
                <a:spcPct val="90000"/>
              </a:lnSpc>
              <a:spcBef>
                <a:spcPct val="0"/>
              </a:spcBef>
              <a:spcAft>
                <a:spcPct val="0"/>
              </a:spcAft>
              <a:buClrTx/>
              <a:buSzTx/>
              <a:buFontTx/>
              <a:buNone/>
              <a:tabLst/>
            </a:pPr>
            <a:r>
              <a:rPr kumimoji="0" lang="en-US" altLang="ko-KR" sz="1400" b="0" i="0" u="none" strike="noStrike" cap="none" normalizeH="0" baseline="0" dirty="0" smtClean="0">
                <a:ln>
                  <a:noFill/>
                </a:ln>
                <a:effectLst/>
                <a:latin typeface="Arial" charset="0"/>
              </a:rPr>
              <a:t>SNEW Server</a:t>
            </a:r>
            <a:endParaRPr kumimoji="0" lang="ko-KR" altLang="en-US" sz="1400" b="0" i="0" u="none" strike="noStrike" cap="none" normalizeH="0" baseline="0" dirty="0" smtClean="0">
              <a:ln>
                <a:noFill/>
              </a:ln>
              <a:effectLst/>
              <a:latin typeface="Arial" charset="0"/>
            </a:endParaRPr>
          </a:p>
        </p:txBody>
      </p:sp>
      <p:sp>
        <p:nvSpPr>
          <p:cNvPr id="10" name="직사각형 9"/>
          <p:cNvSpPr/>
          <p:nvPr/>
        </p:nvSpPr>
        <p:spPr bwMode="auto">
          <a:xfrm>
            <a:off x="2776537" y="3103536"/>
            <a:ext cx="1600200" cy="914400"/>
          </a:xfrm>
          <a:prstGeom prst="rect">
            <a:avLst/>
          </a:prstGeom>
          <a:solidFill>
            <a:schemeClr val="bg1"/>
          </a:solid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ko-KR" sz="1400" b="0" i="0" u="none" strike="noStrike" cap="none" normalizeH="0" baseline="0" dirty="0" smtClean="0">
                <a:ln>
                  <a:noFill/>
                </a:ln>
                <a:effectLst/>
                <a:latin typeface="Arial" charset="0"/>
              </a:rPr>
              <a:t>SNEW Client</a:t>
            </a:r>
            <a:endParaRPr kumimoji="0" lang="ko-KR" altLang="en-US" sz="1400" b="0" i="0" u="none" strike="noStrike" cap="none" normalizeH="0" baseline="0" dirty="0" smtClean="0">
              <a:ln>
                <a:noFill/>
              </a:ln>
              <a:effectLst/>
              <a:latin typeface="Arial" charset="0"/>
            </a:endParaRPr>
          </a:p>
        </p:txBody>
      </p:sp>
      <p:sp>
        <p:nvSpPr>
          <p:cNvPr id="11" name="직사각형 10"/>
          <p:cNvSpPr/>
          <p:nvPr/>
        </p:nvSpPr>
        <p:spPr bwMode="auto">
          <a:xfrm>
            <a:off x="490537" y="3103536"/>
            <a:ext cx="1600200" cy="914400"/>
          </a:xfrm>
          <a:prstGeom prst="rect">
            <a:avLst/>
          </a:prstGeom>
          <a:solidFill>
            <a:schemeClr val="bg1"/>
          </a:solidFill>
          <a:ln w="25400"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ko-KR" sz="1400" b="0" i="0" u="none" strike="noStrike" cap="none" normalizeH="0" baseline="0" dirty="0" smtClean="0">
                <a:ln>
                  <a:noFill/>
                </a:ln>
                <a:effectLst/>
                <a:latin typeface="Arial" charset="0"/>
              </a:rPr>
              <a:t>Other</a:t>
            </a:r>
          </a:p>
          <a:p>
            <a:pPr marL="0" marR="0" indent="0" algn="ctr" defTabSz="914400" rtl="0" eaLnBrk="0" fontAlgn="base" latinLnBrk="0" hangingPunct="0">
              <a:lnSpc>
                <a:spcPct val="90000"/>
              </a:lnSpc>
              <a:spcBef>
                <a:spcPct val="0"/>
              </a:spcBef>
              <a:spcAft>
                <a:spcPct val="0"/>
              </a:spcAft>
              <a:buClrTx/>
              <a:buSzTx/>
              <a:buFontTx/>
              <a:buNone/>
              <a:tabLst/>
            </a:pPr>
            <a:r>
              <a:rPr kumimoji="0" lang="en-US" altLang="ko-KR" sz="1400" b="0" i="0" u="none" strike="noStrike" cap="none" normalizeH="0" baseline="0" dirty="0" smtClean="0">
                <a:ln>
                  <a:noFill/>
                </a:ln>
                <a:effectLst/>
                <a:latin typeface="Arial" charset="0"/>
              </a:rPr>
              <a:t>SNEW Client</a:t>
            </a:r>
            <a:endParaRPr kumimoji="0" lang="ko-KR" altLang="en-US" sz="1400" b="0" i="0" u="none" strike="noStrike" cap="none" normalizeH="0" baseline="0" dirty="0" smtClean="0">
              <a:ln>
                <a:noFill/>
              </a:ln>
              <a:effectLst/>
              <a:latin typeface="Arial" charset="0"/>
            </a:endParaRPr>
          </a:p>
        </p:txBody>
      </p:sp>
      <p:cxnSp>
        <p:nvCxnSpPr>
          <p:cNvPr id="13" name="직선 화살표 연결선 12"/>
          <p:cNvCxnSpPr>
            <a:stCxn id="11" idx="3"/>
            <a:endCxn id="10" idx="1"/>
          </p:cNvCxnSpPr>
          <p:nvPr/>
        </p:nvCxnSpPr>
        <p:spPr bwMode="auto">
          <a:xfrm>
            <a:off x="2090737" y="3560736"/>
            <a:ext cx="68580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14" name="TextBox 13"/>
          <p:cNvSpPr txBox="1"/>
          <p:nvPr/>
        </p:nvSpPr>
        <p:spPr>
          <a:xfrm>
            <a:off x="2090737" y="3306920"/>
            <a:ext cx="734496" cy="244682"/>
          </a:xfrm>
          <a:prstGeom prst="rect">
            <a:avLst/>
          </a:prstGeom>
          <a:noFill/>
        </p:spPr>
        <p:txBody>
          <a:bodyPr wrap="none" rtlCol="0">
            <a:spAutoFit/>
          </a:bodyPr>
          <a:lstStyle/>
          <a:p>
            <a:r>
              <a:rPr lang="en-US" altLang="ko-KR" sz="1100" dirty="0" smtClean="0"/>
              <a:t>SNEW-6</a:t>
            </a:r>
            <a:endParaRPr lang="ko-KR" altLang="en-US" sz="1100" dirty="0"/>
          </a:p>
        </p:txBody>
      </p:sp>
      <p:cxnSp>
        <p:nvCxnSpPr>
          <p:cNvPr id="15" name="직선 화살표 연결선 14"/>
          <p:cNvCxnSpPr/>
          <p:nvPr/>
        </p:nvCxnSpPr>
        <p:spPr bwMode="auto">
          <a:xfrm>
            <a:off x="4376737" y="3407205"/>
            <a:ext cx="68580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6" name="직선 화살표 연결선 15"/>
          <p:cNvCxnSpPr/>
          <p:nvPr/>
        </p:nvCxnSpPr>
        <p:spPr bwMode="auto">
          <a:xfrm>
            <a:off x="4376737" y="3712005"/>
            <a:ext cx="685800" cy="0"/>
          </a:xfrm>
          <a:prstGeom prst="straightConnector1">
            <a:avLst/>
          </a:prstGeom>
          <a:solidFill>
            <a:schemeClr val="accent1"/>
          </a:solidFill>
          <a:ln w="12700" cap="flat" cmpd="sng" algn="ctr">
            <a:solidFill>
              <a:schemeClr val="tx1"/>
            </a:solidFill>
            <a:prstDash val="solid"/>
            <a:round/>
            <a:headEnd type="triangle" w="med" len="med"/>
            <a:tailEnd type="none"/>
          </a:ln>
          <a:effectLst/>
        </p:spPr>
      </p:cxnSp>
      <p:sp>
        <p:nvSpPr>
          <p:cNvPr id="17" name="TextBox 16"/>
          <p:cNvSpPr txBox="1"/>
          <p:nvPr/>
        </p:nvSpPr>
        <p:spPr>
          <a:xfrm>
            <a:off x="4376737" y="3162523"/>
            <a:ext cx="734496" cy="244682"/>
          </a:xfrm>
          <a:prstGeom prst="rect">
            <a:avLst/>
          </a:prstGeom>
          <a:noFill/>
        </p:spPr>
        <p:txBody>
          <a:bodyPr wrap="none" rtlCol="0">
            <a:spAutoFit/>
          </a:bodyPr>
          <a:lstStyle/>
          <a:p>
            <a:r>
              <a:rPr lang="en-US" altLang="ko-KR" sz="1100" dirty="0" smtClean="0"/>
              <a:t>SNEW-1</a:t>
            </a:r>
            <a:endParaRPr lang="ko-KR" altLang="en-US" sz="1100" dirty="0"/>
          </a:p>
        </p:txBody>
      </p:sp>
      <p:sp>
        <p:nvSpPr>
          <p:cNvPr id="18" name="TextBox 17"/>
          <p:cNvSpPr txBox="1"/>
          <p:nvPr/>
        </p:nvSpPr>
        <p:spPr>
          <a:xfrm>
            <a:off x="4376737" y="3712005"/>
            <a:ext cx="734496" cy="244682"/>
          </a:xfrm>
          <a:prstGeom prst="rect">
            <a:avLst/>
          </a:prstGeom>
          <a:noFill/>
        </p:spPr>
        <p:txBody>
          <a:bodyPr wrap="none" rtlCol="0">
            <a:spAutoFit/>
          </a:bodyPr>
          <a:lstStyle/>
          <a:p>
            <a:r>
              <a:rPr lang="en-US" altLang="ko-KR" sz="1100" dirty="0" smtClean="0"/>
              <a:t>SNEW-5</a:t>
            </a:r>
            <a:endParaRPr lang="ko-KR" altLang="en-US" sz="1100" dirty="0"/>
          </a:p>
        </p:txBody>
      </p:sp>
      <p:cxnSp>
        <p:nvCxnSpPr>
          <p:cNvPr id="19" name="직선 화살표 연결선 18"/>
          <p:cNvCxnSpPr>
            <a:stCxn id="7" idx="3"/>
            <a:endCxn id="9" idx="1"/>
          </p:cNvCxnSpPr>
          <p:nvPr/>
        </p:nvCxnSpPr>
        <p:spPr bwMode="auto">
          <a:xfrm flipV="1">
            <a:off x="6662737" y="3558822"/>
            <a:ext cx="685800" cy="1914"/>
          </a:xfrm>
          <a:prstGeom prst="straightConnector1">
            <a:avLst/>
          </a:prstGeom>
          <a:solidFill>
            <a:schemeClr val="accent1"/>
          </a:solidFill>
          <a:ln w="12700" cap="flat" cmpd="sng" algn="ctr">
            <a:solidFill>
              <a:schemeClr val="tx1"/>
            </a:solidFill>
            <a:prstDash val="solid"/>
            <a:round/>
            <a:headEnd type="triangle" w="med" len="med"/>
            <a:tailEnd type="none"/>
          </a:ln>
          <a:effectLst/>
        </p:spPr>
      </p:cxnSp>
      <p:sp>
        <p:nvSpPr>
          <p:cNvPr id="22" name="TextBox 21"/>
          <p:cNvSpPr txBox="1"/>
          <p:nvPr/>
        </p:nvSpPr>
        <p:spPr>
          <a:xfrm>
            <a:off x="6662737" y="3314923"/>
            <a:ext cx="734496" cy="244682"/>
          </a:xfrm>
          <a:prstGeom prst="rect">
            <a:avLst/>
          </a:prstGeom>
          <a:noFill/>
        </p:spPr>
        <p:txBody>
          <a:bodyPr wrap="none" rtlCol="0">
            <a:spAutoFit/>
          </a:bodyPr>
          <a:lstStyle/>
          <a:p>
            <a:r>
              <a:rPr lang="en-US" altLang="ko-KR" sz="1100" dirty="0" smtClean="0"/>
              <a:t>SNEW-3</a:t>
            </a:r>
            <a:endParaRPr lang="ko-KR" altLang="en-US" sz="1100" dirty="0"/>
          </a:p>
        </p:txBody>
      </p:sp>
      <p:sp>
        <p:nvSpPr>
          <p:cNvPr id="23" name="직사각형 22"/>
          <p:cNvSpPr/>
          <p:nvPr/>
        </p:nvSpPr>
        <p:spPr bwMode="auto">
          <a:xfrm>
            <a:off x="5062537" y="1502205"/>
            <a:ext cx="1600200" cy="914400"/>
          </a:xfrm>
          <a:prstGeom prst="rect">
            <a:avLst/>
          </a:prstGeom>
          <a:solidFill>
            <a:schemeClr val="bg1"/>
          </a:solidFill>
          <a:ln w="25400"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ko-KR" sz="1400" b="0" i="0" u="none" strike="noStrike" cap="none" normalizeH="0" baseline="0" dirty="0" smtClean="0">
                <a:ln>
                  <a:noFill/>
                </a:ln>
                <a:effectLst/>
                <a:latin typeface="Arial" charset="0"/>
              </a:rPr>
              <a:t>SNEW Enabled</a:t>
            </a:r>
          </a:p>
          <a:p>
            <a:pPr marL="0" marR="0" indent="0" algn="ctr" defTabSz="914400" rtl="0" eaLnBrk="0" fontAlgn="base" latinLnBrk="0" hangingPunct="0">
              <a:lnSpc>
                <a:spcPct val="90000"/>
              </a:lnSpc>
              <a:spcBef>
                <a:spcPct val="0"/>
              </a:spcBef>
              <a:spcAft>
                <a:spcPct val="0"/>
              </a:spcAft>
              <a:buClrTx/>
              <a:buSzTx/>
              <a:buFontTx/>
              <a:buNone/>
              <a:tabLst/>
            </a:pPr>
            <a:r>
              <a:rPr lang="en-US" altLang="ko-KR" sz="1400" dirty="0" smtClean="0"/>
              <a:t>Applications</a:t>
            </a:r>
            <a:endParaRPr kumimoji="0" lang="ko-KR" altLang="en-US" sz="1400" b="0" i="0" u="none" strike="noStrike" cap="none" normalizeH="0" baseline="0" dirty="0" smtClean="0">
              <a:ln>
                <a:noFill/>
              </a:ln>
              <a:effectLst/>
              <a:latin typeface="Arial" charset="0"/>
            </a:endParaRPr>
          </a:p>
        </p:txBody>
      </p:sp>
      <p:sp>
        <p:nvSpPr>
          <p:cNvPr id="24" name="직사각형 23"/>
          <p:cNvSpPr/>
          <p:nvPr/>
        </p:nvSpPr>
        <p:spPr bwMode="auto">
          <a:xfrm>
            <a:off x="2776537" y="1502205"/>
            <a:ext cx="1600200" cy="914400"/>
          </a:xfrm>
          <a:prstGeom prst="rect">
            <a:avLst/>
          </a:prstGeom>
          <a:solidFill>
            <a:schemeClr val="bg1"/>
          </a:solidFill>
          <a:ln w="25400"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ko-KR" sz="1400" b="0" i="0" u="none" strike="noStrike" cap="none" normalizeH="0" baseline="0" dirty="0" smtClean="0">
                <a:ln>
                  <a:noFill/>
                </a:ln>
                <a:effectLst/>
                <a:latin typeface="Arial" charset="0"/>
              </a:rPr>
              <a:t>SNEW Enabled</a:t>
            </a:r>
          </a:p>
          <a:p>
            <a:pPr marL="0" marR="0" indent="0" algn="ctr" defTabSz="914400" rtl="0" eaLnBrk="0" fontAlgn="base" latinLnBrk="0" hangingPunct="0">
              <a:lnSpc>
                <a:spcPct val="90000"/>
              </a:lnSpc>
              <a:spcBef>
                <a:spcPct val="0"/>
              </a:spcBef>
              <a:spcAft>
                <a:spcPct val="0"/>
              </a:spcAft>
              <a:buClrTx/>
              <a:buSzTx/>
              <a:buFontTx/>
              <a:buNone/>
              <a:tabLst/>
            </a:pPr>
            <a:r>
              <a:rPr lang="en-US" altLang="ko-KR" sz="1400" dirty="0" smtClean="0"/>
              <a:t>Device</a:t>
            </a:r>
          </a:p>
          <a:p>
            <a:pPr marL="0" marR="0" indent="0" algn="ctr" defTabSz="914400" rtl="0" eaLnBrk="0" fontAlgn="base" latinLnBrk="0" hangingPunct="0">
              <a:lnSpc>
                <a:spcPct val="90000"/>
              </a:lnSpc>
              <a:spcBef>
                <a:spcPct val="0"/>
              </a:spcBef>
              <a:spcAft>
                <a:spcPct val="0"/>
              </a:spcAft>
              <a:buClrTx/>
              <a:buSzTx/>
              <a:buFontTx/>
              <a:buNone/>
              <a:tabLst/>
            </a:pPr>
            <a:r>
              <a:rPr kumimoji="0" lang="en-US" altLang="ko-KR" sz="1400" b="0" i="0" u="none" strike="noStrike" cap="none" normalizeH="0" baseline="0" dirty="0" smtClean="0">
                <a:ln>
                  <a:noFill/>
                </a:ln>
                <a:effectLst/>
                <a:latin typeface="Arial" charset="0"/>
              </a:rPr>
              <a:t>Applications</a:t>
            </a:r>
            <a:endParaRPr kumimoji="0" lang="ko-KR" altLang="en-US" sz="1400" b="0" i="0" u="none" strike="noStrike" cap="none" normalizeH="0" baseline="0" dirty="0" smtClean="0">
              <a:ln>
                <a:noFill/>
              </a:ln>
              <a:effectLst/>
              <a:latin typeface="Arial" charset="0"/>
            </a:endParaRPr>
          </a:p>
        </p:txBody>
      </p:sp>
      <p:cxnSp>
        <p:nvCxnSpPr>
          <p:cNvPr id="25" name="직선 화살표 연결선 24"/>
          <p:cNvCxnSpPr>
            <a:stCxn id="24" idx="2"/>
            <a:endCxn id="10" idx="0"/>
          </p:cNvCxnSpPr>
          <p:nvPr/>
        </p:nvCxnSpPr>
        <p:spPr bwMode="auto">
          <a:xfrm>
            <a:off x="3576637" y="2416605"/>
            <a:ext cx="0" cy="686931"/>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8" name="직선 화살표 연결선 27"/>
          <p:cNvCxnSpPr>
            <a:stCxn id="23" idx="2"/>
            <a:endCxn id="7" idx="0"/>
          </p:cNvCxnSpPr>
          <p:nvPr/>
        </p:nvCxnSpPr>
        <p:spPr bwMode="auto">
          <a:xfrm>
            <a:off x="5862637" y="2416605"/>
            <a:ext cx="0" cy="686931"/>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31" name="TextBox 30"/>
          <p:cNvSpPr txBox="1"/>
          <p:nvPr/>
        </p:nvSpPr>
        <p:spPr>
          <a:xfrm>
            <a:off x="3566041" y="2645205"/>
            <a:ext cx="734496" cy="244682"/>
          </a:xfrm>
          <a:prstGeom prst="rect">
            <a:avLst/>
          </a:prstGeom>
          <a:noFill/>
        </p:spPr>
        <p:txBody>
          <a:bodyPr wrap="none" rtlCol="0">
            <a:spAutoFit/>
          </a:bodyPr>
          <a:lstStyle/>
          <a:p>
            <a:r>
              <a:rPr lang="en-US" altLang="ko-KR" sz="1100" dirty="0" smtClean="0"/>
              <a:t>SNEW-4</a:t>
            </a:r>
            <a:endParaRPr lang="ko-KR" altLang="en-US" sz="1100" dirty="0"/>
          </a:p>
        </p:txBody>
      </p:sp>
      <p:sp>
        <p:nvSpPr>
          <p:cNvPr id="32" name="TextBox 31"/>
          <p:cNvSpPr txBox="1"/>
          <p:nvPr/>
        </p:nvSpPr>
        <p:spPr>
          <a:xfrm>
            <a:off x="5852041" y="2645205"/>
            <a:ext cx="734496" cy="244682"/>
          </a:xfrm>
          <a:prstGeom prst="rect">
            <a:avLst/>
          </a:prstGeom>
          <a:noFill/>
        </p:spPr>
        <p:txBody>
          <a:bodyPr wrap="none" rtlCol="0">
            <a:spAutoFit/>
          </a:bodyPr>
          <a:lstStyle/>
          <a:p>
            <a:r>
              <a:rPr lang="en-US" altLang="ko-KR" sz="1100" dirty="0" smtClean="0"/>
              <a:t>SNEW-2</a:t>
            </a:r>
            <a:endParaRPr lang="ko-KR" altLang="en-US" sz="1100" dirty="0"/>
          </a:p>
        </p:txBody>
      </p:sp>
      <p:sp>
        <p:nvSpPr>
          <p:cNvPr id="33" name="직사각형 32"/>
          <p:cNvSpPr/>
          <p:nvPr/>
        </p:nvSpPr>
        <p:spPr bwMode="auto">
          <a:xfrm>
            <a:off x="5062537" y="4702605"/>
            <a:ext cx="1600200" cy="914400"/>
          </a:xfrm>
          <a:prstGeom prst="rect">
            <a:avLst/>
          </a:prstGeom>
          <a:solidFill>
            <a:schemeClr val="bg1"/>
          </a:solidFill>
          <a:ln w="25400"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ko-KR" sz="1400" b="0" i="0" u="none" strike="noStrike" cap="none" normalizeH="0" baseline="0" dirty="0" smtClean="0">
                <a:ln>
                  <a:noFill/>
                </a:ln>
                <a:effectLst/>
                <a:latin typeface="Arial" charset="0"/>
              </a:rPr>
              <a:t>External</a:t>
            </a:r>
            <a:r>
              <a:rPr kumimoji="0" lang="en-US" altLang="ko-KR" sz="1400" b="0" i="0" u="none" strike="noStrike" cap="none" normalizeH="0" dirty="0" smtClean="0">
                <a:ln>
                  <a:noFill/>
                </a:ln>
                <a:effectLst/>
                <a:latin typeface="Arial" charset="0"/>
              </a:rPr>
              <a:t> </a:t>
            </a:r>
            <a:r>
              <a:rPr kumimoji="0" lang="en-US" altLang="ko-KR" sz="1400" b="0" i="0" u="none" strike="noStrike" cap="none" normalizeH="0" baseline="0" dirty="0" smtClean="0">
                <a:ln>
                  <a:noFill/>
                </a:ln>
                <a:effectLst/>
                <a:latin typeface="Arial" charset="0"/>
              </a:rPr>
              <a:t>SNs</a:t>
            </a:r>
            <a:endParaRPr kumimoji="0" lang="ko-KR" altLang="en-US" sz="1400" b="0" i="0" u="none" strike="noStrike" cap="none" normalizeH="0" baseline="0" dirty="0" smtClean="0">
              <a:ln>
                <a:noFill/>
              </a:ln>
              <a:effectLst/>
              <a:latin typeface="Arial" charset="0"/>
            </a:endParaRPr>
          </a:p>
        </p:txBody>
      </p:sp>
      <p:cxnSp>
        <p:nvCxnSpPr>
          <p:cNvPr id="34" name="직선 화살표 연결선 33"/>
          <p:cNvCxnSpPr>
            <a:stCxn id="7" idx="2"/>
            <a:endCxn id="33" idx="0"/>
          </p:cNvCxnSpPr>
          <p:nvPr/>
        </p:nvCxnSpPr>
        <p:spPr bwMode="auto">
          <a:xfrm>
            <a:off x="5862637" y="4017936"/>
            <a:ext cx="0" cy="684669"/>
          </a:xfrm>
          <a:prstGeom prst="straightConnector1">
            <a:avLst/>
          </a:prstGeom>
          <a:solidFill>
            <a:schemeClr val="accent1"/>
          </a:solidFill>
          <a:ln w="12700" cap="flat" cmpd="sng" algn="ctr">
            <a:solidFill>
              <a:schemeClr val="tx1"/>
            </a:solidFill>
            <a:prstDash val="dash"/>
            <a:round/>
            <a:headEnd type="none" w="med" len="med"/>
            <a:tailEnd type="triangle"/>
          </a:ln>
          <a:effectLst/>
        </p:spPr>
      </p:cxnSp>
      <p:sp>
        <p:nvSpPr>
          <p:cNvPr id="35" name="TextBox 34"/>
          <p:cNvSpPr txBox="1"/>
          <p:nvPr/>
        </p:nvSpPr>
        <p:spPr>
          <a:xfrm>
            <a:off x="5852041" y="4245405"/>
            <a:ext cx="734496" cy="244682"/>
          </a:xfrm>
          <a:prstGeom prst="rect">
            <a:avLst/>
          </a:prstGeom>
          <a:noFill/>
        </p:spPr>
        <p:txBody>
          <a:bodyPr wrap="none" rtlCol="0">
            <a:spAutoFit/>
          </a:bodyPr>
          <a:lstStyle/>
          <a:p>
            <a:r>
              <a:rPr lang="en-US" altLang="ko-KR" sz="1100" dirty="0" smtClean="0"/>
              <a:t>SNEW-2</a:t>
            </a:r>
            <a:endParaRPr lang="ko-KR" altLang="en-US" sz="1100" dirty="0"/>
          </a:p>
        </p:txBody>
      </p:sp>
      <p:grpSp>
        <p:nvGrpSpPr>
          <p:cNvPr id="57" name="그룹 56"/>
          <p:cNvGrpSpPr/>
          <p:nvPr/>
        </p:nvGrpSpPr>
        <p:grpSpPr>
          <a:xfrm>
            <a:off x="604249" y="4841194"/>
            <a:ext cx="2819400" cy="1323545"/>
            <a:chOff x="291099" y="4245405"/>
            <a:chExt cx="2819400" cy="1323545"/>
          </a:xfrm>
        </p:grpSpPr>
        <p:sp>
          <p:nvSpPr>
            <p:cNvPr id="38" name="직사각형 37"/>
            <p:cNvSpPr/>
            <p:nvPr/>
          </p:nvSpPr>
          <p:spPr bwMode="auto">
            <a:xfrm>
              <a:off x="291099" y="4245405"/>
              <a:ext cx="457200" cy="256745"/>
            </a:xfrm>
            <a:prstGeom prst="rect">
              <a:avLst/>
            </a:prstGeom>
            <a:solidFill>
              <a:schemeClr val="bg1"/>
            </a:solid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endParaRPr kumimoji="0" lang="ko-KR" altLang="en-US" sz="1400" b="0" i="0" u="none" strike="noStrike" cap="none" normalizeH="0" baseline="0" dirty="0" smtClean="0">
                <a:ln>
                  <a:noFill/>
                </a:ln>
                <a:effectLst/>
                <a:latin typeface="Arial" charset="0"/>
              </a:endParaRPr>
            </a:p>
          </p:txBody>
        </p:sp>
        <p:sp>
          <p:nvSpPr>
            <p:cNvPr id="39" name="직사각형 38"/>
            <p:cNvSpPr/>
            <p:nvPr/>
          </p:nvSpPr>
          <p:spPr bwMode="auto">
            <a:xfrm>
              <a:off x="291099" y="4600531"/>
              <a:ext cx="457200" cy="256745"/>
            </a:xfrm>
            <a:prstGeom prst="rect">
              <a:avLst/>
            </a:prstGeom>
            <a:solidFill>
              <a:schemeClr val="bg1"/>
            </a:solidFill>
            <a:ln w="25400" cap="flat" cmpd="sng" algn="ctr">
              <a:solidFill>
                <a:schemeClr val="tx1"/>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endParaRPr kumimoji="0" lang="ko-KR" altLang="en-US" sz="1400" b="0" i="0" u="none" strike="noStrike" cap="none" normalizeH="0" baseline="0" dirty="0" smtClean="0">
                <a:ln>
                  <a:noFill/>
                </a:ln>
                <a:effectLst/>
                <a:latin typeface="Arial" charset="0"/>
              </a:endParaRPr>
            </a:p>
          </p:txBody>
        </p:sp>
        <p:sp>
          <p:nvSpPr>
            <p:cNvPr id="40" name="TextBox 39"/>
            <p:cNvSpPr txBox="1"/>
            <p:nvPr/>
          </p:nvSpPr>
          <p:spPr>
            <a:xfrm>
              <a:off x="748299" y="4257468"/>
              <a:ext cx="2362200" cy="244682"/>
            </a:xfrm>
            <a:prstGeom prst="rect">
              <a:avLst/>
            </a:prstGeom>
            <a:noFill/>
          </p:spPr>
          <p:txBody>
            <a:bodyPr wrap="square" rtlCol="0">
              <a:spAutoFit/>
            </a:bodyPr>
            <a:lstStyle/>
            <a:p>
              <a:r>
                <a:rPr lang="en-US" altLang="ko-KR" sz="1100" dirty="0" smtClean="0"/>
                <a:t>Component in scope of </a:t>
              </a:r>
              <a:r>
                <a:rPr lang="en-US" altLang="ko-KR" sz="1100" dirty="0" err="1" smtClean="0"/>
                <a:t>SNeW</a:t>
              </a:r>
              <a:endParaRPr lang="ko-KR" altLang="en-US" sz="1100" dirty="0"/>
            </a:p>
          </p:txBody>
        </p:sp>
        <p:sp>
          <p:nvSpPr>
            <p:cNvPr id="41" name="TextBox 40"/>
            <p:cNvSpPr txBox="1"/>
            <p:nvPr/>
          </p:nvSpPr>
          <p:spPr>
            <a:xfrm>
              <a:off x="748299" y="4612594"/>
              <a:ext cx="2362200" cy="244682"/>
            </a:xfrm>
            <a:prstGeom prst="rect">
              <a:avLst/>
            </a:prstGeom>
            <a:noFill/>
          </p:spPr>
          <p:txBody>
            <a:bodyPr wrap="square" rtlCol="0">
              <a:spAutoFit/>
            </a:bodyPr>
            <a:lstStyle/>
            <a:p>
              <a:r>
                <a:rPr lang="en-US" altLang="ko-KR" sz="1100" dirty="0" smtClean="0"/>
                <a:t>Component out of scope of </a:t>
              </a:r>
              <a:r>
                <a:rPr lang="en-US" altLang="ko-KR" sz="1100" dirty="0" err="1" smtClean="0"/>
                <a:t>SNeW</a:t>
              </a:r>
              <a:endParaRPr lang="ko-KR" altLang="en-US" sz="1100" dirty="0"/>
            </a:p>
          </p:txBody>
        </p:sp>
        <p:sp>
          <p:nvSpPr>
            <p:cNvPr id="42" name="직사각형 41"/>
            <p:cNvSpPr/>
            <p:nvPr/>
          </p:nvSpPr>
          <p:spPr bwMode="auto">
            <a:xfrm>
              <a:off x="291099" y="4959350"/>
              <a:ext cx="457200" cy="256745"/>
            </a:xfrm>
            <a:prstGeom prst="rect">
              <a:avLst/>
            </a:prstGeom>
            <a:solidFill>
              <a:schemeClr val="bg1"/>
            </a:solidFill>
            <a:ln w="25400"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endParaRPr kumimoji="0" lang="ko-KR" altLang="en-US" sz="1400" b="0" i="0" u="none" strike="noStrike" cap="none" normalizeH="0" baseline="0" dirty="0" smtClean="0">
                <a:ln>
                  <a:noFill/>
                </a:ln>
                <a:effectLst/>
                <a:latin typeface="Arial" charset="0"/>
              </a:endParaRPr>
            </a:p>
          </p:txBody>
        </p:sp>
        <p:sp>
          <p:nvSpPr>
            <p:cNvPr id="43" name="직사각형 42"/>
            <p:cNvSpPr/>
            <p:nvPr/>
          </p:nvSpPr>
          <p:spPr bwMode="auto">
            <a:xfrm>
              <a:off x="291099" y="5312205"/>
              <a:ext cx="457200" cy="256745"/>
            </a:xfrm>
            <a:prstGeom prst="rect">
              <a:avLst/>
            </a:prstGeom>
            <a:solidFill>
              <a:schemeClr val="bg1"/>
            </a:solidFill>
            <a:ln w="25400"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endParaRPr kumimoji="0" lang="ko-KR" altLang="en-US" sz="1400" b="0" i="0" u="none" strike="noStrike" cap="none" normalizeH="0" baseline="0" dirty="0" smtClean="0">
                <a:ln>
                  <a:noFill/>
                </a:ln>
                <a:effectLst/>
                <a:latin typeface="Arial" charset="0"/>
              </a:endParaRPr>
            </a:p>
          </p:txBody>
        </p:sp>
        <p:sp>
          <p:nvSpPr>
            <p:cNvPr id="44" name="TextBox 43"/>
            <p:cNvSpPr txBox="1"/>
            <p:nvPr/>
          </p:nvSpPr>
          <p:spPr>
            <a:xfrm>
              <a:off x="748299" y="4969142"/>
              <a:ext cx="2362200" cy="244682"/>
            </a:xfrm>
            <a:prstGeom prst="rect">
              <a:avLst/>
            </a:prstGeom>
            <a:noFill/>
          </p:spPr>
          <p:txBody>
            <a:bodyPr wrap="square" rtlCol="0">
              <a:spAutoFit/>
            </a:bodyPr>
            <a:lstStyle/>
            <a:p>
              <a:r>
                <a:rPr lang="en-US" altLang="ko-KR" sz="1100" dirty="0" smtClean="0"/>
                <a:t>Interface in scope of </a:t>
              </a:r>
              <a:r>
                <a:rPr lang="en-US" altLang="ko-KR" sz="1100" dirty="0" err="1" smtClean="0"/>
                <a:t>SNeW</a:t>
              </a:r>
              <a:endParaRPr lang="ko-KR" altLang="en-US" sz="1100" dirty="0"/>
            </a:p>
          </p:txBody>
        </p:sp>
        <p:sp>
          <p:nvSpPr>
            <p:cNvPr id="45" name="TextBox 44"/>
            <p:cNvSpPr txBox="1"/>
            <p:nvPr/>
          </p:nvSpPr>
          <p:spPr>
            <a:xfrm>
              <a:off x="748299" y="5324268"/>
              <a:ext cx="2362200" cy="244682"/>
            </a:xfrm>
            <a:prstGeom prst="rect">
              <a:avLst/>
            </a:prstGeom>
            <a:noFill/>
          </p:spPr>
          <p:txBody>
            <a:bodyPr wrap="square" rtlCol="0">
              <a:spAutoFit/>
            </a:bodyPr>
            <a:lstStyle/>
            <a:p>
              <a:r>
                <a:rPr lang="en-US" altLang="ko-KR" sz="1100" dirty="0" smtClean="0"/>
                <a:t>Interface out of scope of </a:t>
              </a:r>
              <a:r>
                <a:rPr lang="en-US" altLang="ko-KR" sz="1100" dirty="0" err="1" smtClean="0"/>
                <a:t>SNeW</a:t>
              </a:r>
              <a:endParaRPr lang="ko-KR" altLang="en-US" sz="1100" dirty="0"/>
            </a:p>
          </p:txBody>
        </p:sp>
        <p:cxnSp>
          <p:nvCxnSpPr>
            <p:cNvPr id="46" name="직선 화살표 연결선 45"/>
            <p:cNvCxnSpPr>
              <a:stCxn id="42" idx="1"/>
              <a:endCxn id="44" idx="1"/>
            </p:cNvCxnSpPr>
            <p:nvPr/>
          </p:nvCxnSpPr>
          <p:spPr bwMode="auto">
            <a:xfrm>
              <a:off x="291099" y="5087723"/>
              <a:ext cx="457200" cy="376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50" name="직선 화살표 연결선 49"/>
            <p:cNvCxnSpPr>
              <a:stCxn id="43" idx="1"/>
              <a:endCxn id="45" idx="1"/>
            </p:cNvCxnSpPr>
            <p:nvPr/>
          </p:nvCxnSpPr>
          <p:spPr bwMode="auto">
            <a:xfrm>
              <a:off x="291099" y="5440578"/>
              <a:ext cx="457200" cy="6031"/>
            </a:xfrm>
            <a:prstGeom prst="straightConnector1">
              <a:avLst/>
            </a:prstGeom>
            <a:solidFill>
              <a:schemeClr val="accent1"/>
            </a:solidFill>
            <a:ln w="12700" cap="flat" cmpd="sng" algn="ctr">
              <a:solidFill>
                <a:schemeClr val="tx1"/>
              </a:solidFill>
              <a:prstDash val="dash"/>
              <a:round/>
              <a:headEnd type="none" w="med" len="med"/>
              <a:tailEnd type="triangle"/>
            </a:ln>
            <a:effectLst/>
          </p:spPr>
        </p:cxnSp>
      </p:grpSp>
    </p:spTree>
    <p:extLst>
      <p:ext uri="{BB962C8B-B14F-4D97-AF65-F5344CB8AC3E}">
        <p14:creationId xmlns:p14="http://schemas.microsoft.com/office/powerpoint/2010/main" val="41163235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err="1" smtClean="0"/>
              <a:t>SNeW</a:t>
            </a:r>
            <a:r>
              <a:rPr lang="en-US" altLang="ko-KR" dirty="0" smtClean="0"/>
              <a:t> V1.1 Major Features</a:t>
            </a:r>
            <a:endParaRPr lang="ko-KR" altLang="en-US" dirty="0"/>
          </a:p>
        </p:txBody>
      </p:sp>
      <p:sp>
        <p:nvSpPr>
          <p:cNvPr id="3" name="내용 개체 틀 2"/>
          <p:cNvSpPr>
            <a:spLocks noGrp="1"/>
          </p:cNvSpPr>
          <p:nvPr>
            <p:ph idx="1"/>
          </p:nvPr>
        </p:nvSpPr>
        <p:spPr/>
        <p:txBody>
          <a:bodyPr/>
          <a:lstStyle/>
          <a:p>
            <a:r>
              <a:rPr lang="en-US" altLang="ko-KR" dirty="0" smtClean="0"/>
              <a:t>People Service and </a:t>
            </a:r>
            <a:r>
              <a:rPr lang="en-US" altLang="ko-KR" dirty="0" err="1" smtClean="0"/>
              <a:t>ActivityStream</a:t>
            </a:r>
            <a:endParaRPr lang="en-US" altLang="ko-KR" dirty="0" smtClean="0"/>
          </a:p>
          <a:p>
            <a:r>
              <a:rPr lang="en-US" altLang="ko-KR" dirty="0" smtClean="0"/>
              <a:t>Subscription-mode</a:t>
            </a:r>
          </a:p>
          <a:p>
            <a:r>
              <a:rPr lang="en-US" altLang="ko-KR" dirty="0" smtClean="0"/>
              <a:t>External SN connection</a:t>
            </a:r>
          </a:p>
          <a:p>
            <a:r>
              <a:rPr lang="en-US" altLang="ko-KR" dirty="0" smtClean="0"/>
              <a:t>Link sharing</a:t>
            </a:r>
          </a:p>
          <a:p>
            <a:r>
              <a:rPr lang="en-US" altLang="ko-KR" dirty="0" smtClean="0"/>
              <a:t>Social data portability</a:t>
            </a:r>
          </a:p>
          <a:p>
            <a:r>
              <a:rPr lang="en-US" altLang="ko-KR" dirty="0" smtClean="0"/>
              <a:t>Salmon/</a:t>
            </a:r>
            <a:r>
              <a:rPr lang="en-US" altLang="ko-KR" dirty="0" err="1" smtClean="0"/>
              <a:t>PubSubHubbub</a:t>
            </a:r>
            <a:r>
              <a:rPr lang="en-US" altLang="ko-KR" dirty="0" smtClean="0"/>
              <a:t> support</a:t>
            </a:r>
          </a:p>
          <a:p>
            <a:r>
              <a:rPr lang="en-US" altLang="ko-KR" dirty="0" smtClean="0"/>
              <a:t>Portable contacts</a:t>
            </a:r>
          </a:p>
          <a:p>
            <a:r>
              <a:rPr lang="en-US" altLang="ko-KR" dirty="0" smtClean="0"/>
              <a:t>NFC Device-to-device</a:t>
            </a:r>
          </a:p>
          <a:p>
            <a:r>
              <a:rPr lang="en-US" altLang="ko-KR" dirty="0" smtClean="0"/>
              <a:t>Wi-Fi P2P</a:t>
            </a:r>
          </a:p>
          <a:p>
            <a:r>
              <a:rPr lang="en-US" altLang="ko-KR" dirty="0" smtClean="0"/>
              <a:t>Other specific field consideration (WPs)</a:t>
            </a:r>
            <a:endParaRPr lang="ko-KR" altLang="en-US" dirty="0"/>
          </a:p>
        </p:txBody>
      </p:sp>
    </p:spTree>
    <p:extLst>
      <p:ext uri="{BB962C8B-B14F-4D97-AF65-F5344CB8AC3E}">
        <p14:creationId xmlns:p14="http://schemas.microsoft.com/office/powerpoint/2010/main" val="39604864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err="1" smtClean="0"/>
              <a:t>SNeW</a:t>
            </a:r>
            <a:r>
              <a:rPr lang="en-US" altLang="ko-KR" dirty="0" smtClean="0"/>
              <a:t> V1.1 ERP Package</a:t>
            </a:r>
            <a:endParaRPr lang="ko-KR" altLang="en-US" dirty="0"/>
          </a:p>
        </p:txBody>
      </p:sp>
      <p:sp>
        <p:nvSpPr>
          <p:cNvPr id="3" name="내용 개체 틀 2"/>
          <p:cNvSpPr>
            <a:spLocks noGrp="1"/>
          </p:cNvSpPr>
          <p:nvPr>
            <p:ph idx="1"/>
          </p:nvPr>
        </p:nvSpPr>
        <p:spPr/>
        <p:txBody>
          <a:bodyPr/>
          <a:lstStyle/>
          <a:p>
            <a:r>
              <a:rPr lang="en-US" altLang="ko-KR" dirty="0" smtClean="0"/>
              <a:t>OMA-ER-SNeW-V1_1-20150818-D</a:t>
            </a:r>
          </a:p>
          <a:p>
            <a:r>
              <a:rPr lang="en-US" altLang="ko-KR" dirty="0" smtClean="0"/>
              <a:t>OMA-WP-Loyalty_and_Payments_in_SNeW-20140721-D</a:t>
            </a:r>
          </a:p>
          <a:p>
            <a:r>
              <a:rPr lang="en-US" altLang="ko-KR" dirty="0" smtClean="0"/>
              <a:t>OMA-WP-SNeW_in_Gaming-20140918-D</a:t>
            </a:r>
          </a:p>
          <a:p>
            <a:r>
              <a:rPr lang="en-US" altLang="ko-KR" dirty="0" smtClean="0"/>
              <a:t>OMA-WP-Social_Web_of_Things-20151030-D</a:t>
            </a:r>
            <a:endParaRPr lang="ko-KR" altLang="en-US" dirty="0"/>
          </a:p>
        </p:txBody>
      </p:sp>
    </p:spTree>
    <p:extLst>
      <p:ext uri="{BB962C8B-B14F-4D97-AF65-F5344CB8AC3E}">
        <p14:creationId xmlns:p14="http://schemas.microsoft.com/office/powerpoint/2010/main" val="19698657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Conclusions</a:t>
            </a:r>
            <a:endParaRPr lang="ko-KR" altLang="en-US" dirty="0"/>
          </a:p>
        </p:txBody>
      </p:sp>
      <p:sp>
        <p:nvSpPr>
          <p:cNvPr id="3" name="내용 개체 틀 2"/>
          <p:cNvSpPr>
            <a:spLocks noGrp="1"/>
          </p:cNvSpPr>
          <p:nvPr>
            <p:ph idx="1"/>
          </p:nvPr>
        </p:nvSpPr>
        <p:spPr/>
        <p:txBody>
          <a:bodyPr/>
          <a:lstStyle/>
          <a:p>
            <a:r>
              <a:rPr lang="en-US" altLang="ko-KR" dirty="0"/>
              <a:t>The </a:t>
            </a:r>
            <a:r>
              <a:rPr lang="en-US" altLang="ko-KR" dirty="0" err="1" smtClean="0"/>
              <a:t>SNeW</a:t>
            </a:r>
            <a:r>
              <a:rPr lang="en-US" altLang="ko-KR" dirty="0" smtClean="0"/>
              <a:t> V1.1 </a:t>
            </a:r>
            <a:r>
              <a:rPr lang="en-US" altLang="ko-KR" dirty="0"/>
              <a:t>Enabler </a:t>
            </a:r>
            <a:r>
              <a:rPr lang="en-US" altLang="ko-KR" dirty="0" smtClean="0"/>
              <a:t>is ready to submit for TP approval as Candidate Enabler. </a:t>
            </a:r>
            <a:endParaRPr lang="en-US" altLang="ko-KR" dirty="0"/>
          </a:p>
          <a:p>
            <a:endParaRPr lang="en-US" altLang="ko-KR" dirty="0"/>
          </a:p>
          <a:p>
            <a:r>
              <a:rPr lang="en-US" altLang="ko-KR" dirty="0" smtClean="0"/>
              <a:t>It is expected that </a:t>
            </a:r>
            <a:r>
              <a:rPr lang="en-US" altLang="ko-KR" dirty="0" err="1" smtClean="0"/>
              <a:t>SNeW</a:t>
            </a:r>
            <a:r>
              <a:rPr lang="en-US" altLang="ko-KR" dirty="0" smtClean="0"/>
              <a:t> V1.1 will be Candidate Enabler by the end of Jan 2016.(Next F2F TP)  </a:t>
            </a:r>
            <a:endParaRPr lang="en-US" altLang="ko-KR" dirty="0"/>
          </a:p>
          <a:p>
            <a:endParaRPr lang="en-US" altLang="ko-KR" dirty="0"/>
          </a:p>
          <a:p>
            <a:r>
              <a:rPr lang="en-US" altLang="ko-KR" dirty="0"/>
              <a:t>This presentation is provided to </a:t>
            </a:r>
            <a:r>
              <a:rPr lang="en-US" altLang="ko-KR" dirty="0" smtClean="0"/>
              <a:t>CD </a:t>
            </a:r>
            <a:r>
              <a:rPr lang="en-US" altLang="ko-KR" dirty="0"/>
              <a:t>for information.</a:t>
            </a:r>
            <a:endParaRPr lang="en-US" altLang="ko-KR" dirty="0" smtClean="0"/>
          </a:p>
        </p:txBody>
      </p:sp>
    </p:spTree>
    <p:extLst>
      <p:ext uri="{BB962C8B-B14F-4D97-AF65-F5344CB8AC3E}">
        <p14:creationId xmlns:p14="http://schemas.microsoft.com/office/powerpoint/2010/main" val="3955163875"/>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2954</TotalTime>
  <Pages>15</Pages>
  <Words>456</Words>
  <Application>Microsoft Office PowerPoint</Application>
  <PresentationFormat>사용자 지정</PresentationFormat>
  <Paragraphs>75</Paragraphs>
  <Slides>7</Slides>
  <Notes>1</Notes>
  <HiddenSlides>0</HiddenSlides>
  <MMClips>0</MMClips>
  <ScaleCrop>false</ScaleCrop>
  <HeadingPairs>
    <vt:vector size="4" baseType="variant">
      <vt:variant>
        <vt:lpstr>테마</vt:lpstr>
      </vt:variant>
      <vt:variant>
        <vt:i4>1</vt:i4>
      </vt:variant>
      <vt:variant>
        <vt:lpstr>슬라이드 제목</vt:lpstr>
      </vt:variant>
      <vt:variant>
        <vt:i4>7</vt:i4>
      </vt:variant>
    </vt:vector>
  </HeadingPairs>
  <TitlesOfParts>
    <vt:vector size="8" baseType="lpstr">
      <vt:lpstr>OMA Template</vt:lpstr>
      <vt:lpstr>OMA-CD-MobSocNet-2015-0009-INP_Summary_of_SNEW_1_1    Summary of SNEW 1.1</vt:lpstr>
      <vt:lpstr>General information about the Work Item</vt:lpstr>
      <vt:lpstr>Main Features</vt:lpstr>
      <vt:lpstr>SNeW V1.1 Architecture  </vt:lpstr>
      <vt:lpstr>SNeW V1.1 Major Features</vt:lpstr>
      <vt:lpstr>SNeW V1.1 ERP Package</vt:lpstr>
      <vt:lpstr>Conclusions</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TP Opening Slides</dc:title>
  <dc:creator>OMA</dc:creator>
  <cp:lastModifiedBy>Andrew Min-gyu Han</cp:lastModifiedBy>
  <cp:revision>1131</cp:revision>
  <cp:lastPrinted>1999-04-27T06:51:51Z</cp:lastPrinted>
  <dcterms:created xsi:type="dcterms:W3CDTF">2002-03-19T14:05:12Z</dcterms:created>
  <dcterms:modified xsi:type="dcterms:W3CDTF">2015-11-11T23:03:16Z</dcterms:modified>
</cp:coreProperties>
</file>