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6.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18" r:id="rId3"/>
    <p:sldId id="319" r:id="rId4"/>
    <p:sldId id="330" r:id="rId5"/>
    <p:sldId id="331" r:id="rId6"/>
    <p:sldId id="332" r:id="rId7"/>
    <p:sldId id="323" r:id="rId8"/>
    <p:sldId id="324" r:id="rId9"/>
    <p:sldId id="325" r:id="rId10"/>
    <p:sldId id="326" r:id="rId11"/>
    <p:sldId id="327" r:id="rId12"/>
    <p:sldId id="328" r:id="rId13"/>
    <p:sldId id="329"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0" d="100"/>
          <a:sy n="70" d="100"/>
        </p:scale>
        <p:origin x="-706" y="2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20010;&#20154;&#34701;&#21512;&#36890;&#20449;\&#25216;&#26415;&#26041;&#26696;\&#28040;&#24687;&#27169;&#24335;&#23545;&#27604;&#20998;&#26512;\&#32456;&#31471;&#27979;&#35797;&#23545;&#27604;.xlsx"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Sheet2!$N$4</c:f>
              <c:strCache>
                <c:ptCount val="1"/>
                <c:pt idx="0">
                  <c:v>session mode</c:v>
                </c:pt>
              </c:strCache>
            </c:strRef>
          </c:tx>
          <c:cat>
            <c:strRef>
              <c:f>Sheet2!$O$2:$P$2</c:f>
              <c:strCache>
                <c:ptCount val="2"/>
                <c:pt idx="0">
                  <c:v>low packet loss</c:v>
                </c:pt>
                <c:pt idx="1">
                  <c:v>high packet loss</c:v>
                </c:pt>
              </c:strCache>
            </c:strRef>
          </c:cat>
          <c:val>
            <c:numRef>
              <c:f>Sheet2!$O$4:$P$4</c:f>
              <c:numCache>
                <c:formatCode>General</c:formatCode>
                <c:ptCount val="2"/>
                <c:pt idx="0">
                  <c:v>191.58</c:v>
                </c:pt>
                <c:pt idx="1">
                  <c:v>288.54000000000002</c:v>
                </c:pt>
              </c:numCache>
            </c:numRef>
          </c:val>
        </c:ser>
        <c:ser>
          <c:idx val="2"/>
          <c:order val="1"/>
          <c:tx>
            <c:strRef>
              <c:f>Sheet2!$N$5</c:f>
              <c:strCache>
                <c:ptCount val="1"/>
                <c:pt idx="0">
                  <c:v>Standalone</c:v>
                </c:pt>
              </c:strCache>
            </c:strRef>
          </c:tx>
          <c:cat>
            <c:strRef>
              <c:f>Sheet2!$O$2:$P$2</c:f>
              <c:strCache>
                <c:ptCount val="2"/>
                <c:pt idx="0">
                  <c:v>low packet loss</c:v>
                </c:pt>
                <c:pt idx="1">
                  <c:v>high packet loss</c:v>
                </c:pt>
              </c:strCache>
            </c:strRef>
          </c:cat>
          <c:val>
            <c:numRef>
              <c:f>Sheet2!$O$5:$P$5</c:f>
              <c:numCache>
                <c:formatCode>General</c:formatCode>
                <c:ptCount val="2"/>
                <c:pt idx="0">
                  <c:v>102.34</c:v>
                </c:pt>
                <c:pt idx="1">
                  <c:v>120.43</c:v>
                </c:pt>
              </c:numCache>
            </c:numRef>
          </c:val>
        </c:ser>
        <c:axId val="102157312"/>
        <c:axId val="102204160"/>
      </c:barChart>
      <c:catAx>
        <c:axId val="102157312"/>
        <c:scaling>
          <c:orientation val="minMax"/>
        </c:scaling>
        <c:axPos val="b"/>
        <c:tickLblPos val="nextTo"/>
        <c:crossAx val="102204160"/>
        <c:crosses val="autoZero"/>
        <c:auto val="1"/>
        <c:lblAlgn val="ctr"/>
        <c:lblOffset val="100"/>
      </c:catAx>
      <c:valAx>
        <c:axId val="102204160"/>
        <c:scaling>
          <c:orientation val="minMax"/>
        </c:scaling>
        <c:axPos val="l"/>
        <c:majorGridlines/>
        <c:title>
          <c:tx>
            <c:rich>
              <a:bodyPr rot="-5400000" vert="horz"/>
              <a:lstStyle/>
              <a:p>
                <a:pPr>
                  <a:defRPr/>
                </a:pPr>
                <a:r>
                  <a:rPr lang="en-US" altLang="zh-CN"/>
                  <a:t>Traffic</a:t>
                </a:r>
                <a:r>
                  <a:rPr lang="en-US" altLang="zh-CN" baseline="0"/>
                  <a:t> Consumption </a:t>
                </a:r>
                <a:r>
                  <a:rPr lang="zh-CN" altLang="en-US" baseline="0"/>
                  <a:t>（</a:t>
                </a:r>
                <a:r>
                  <a:rPr lang="en-US" altLang="zh-CN" baseline="0"/>
                  <a:t>KB</a:t>
                </a:r>
                <a:r>
                  <a:rPr lang="zh-CN" altLang="en-US" baseline="0"/>
                  <a:t>）</a:t>
                </a:r>
                <a:endParaRPr lang="zh-CN" altLang="en-US"/>
              </a:p>
            </c:rich>
          </c:tx>
          <c:layout/>
        </c:title>
        <c:numFmt formatCode="General" sourceLinked="1"/>
        <c:tickLblPos val="nextTo"/>
        <c:crossAx val="102157312"/>
        <c:crosses val="autoZero"/>
        <c:crossBetween val="between"/>
      </c:valAx>
    </c:plotArea>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Sheet2!$N$10</c:f>
              <c:strCache>
                <c:ptCount val="1"/>
                <c:pt idx="0">
                  <c:v>session mode</c:v>
                </c:pt>
              </c:strCache>
            </c:strRef>
          </c:tx>
          <c:cat>
            <c:strRef>
              <c:f>Sheet2!$O$8:$P$8</c:f>
              <c:strCache>
                <c:ptCount val="2"/>
                <c:pt idx="0">
                  <c:v>low packet loss</c:v>
                </c:pt>
                <c:pt idx="1">
                  <c:v>high packet loss</c:v>
                </c:pt>
              </c:strCache>
            </c:strRef>
          </c:cat>
          <c:val>
            <c:numRef>
              <c:f>Sheet2!$O$10:$P$10</c:f>
              <c:numCache>
                <c:formatCode>General</c:formatCode>
                <c:ptCount val="2"/>
                <c:pt idx="0">
                  <c:v>592.26</c:v>
                </c:pt>
                <c:pt idx="1">
                  <c:v>771.51</c:v>
                </c:pt>
              </c:numCache>
            </c:numRef>
          </c:val>
        </c:ser>
        <c:ser>
          <c:idx val="2"/>
          <c:order val="1"/>
          <c:tx>
            <c:strRef>
              <c:f>Sheet2!$N$11</c:f>
              <c:strCache>
                <c:ptCount val="1"/>
                <c:pt idx="0">
                  <c:v>Standalone</c:v>
                </c:pt>
              </c:strCache>
            </c:strRef>
          </c:tx>
          <c:cat>
            <c:strRef>
              <c:f>Sheet2!$O$8:$P$8</c:f>
              <c:strCache>
                <c:ptCount val="2"/>
                <c:pt idx="0">
                  <c:v>low packet loss</c:v>
                </c:pt>
                <c:pt idx="1">
                  <c:v>high packet loss</c:v>
                </c:pt>
              </c:strCache>
            </c:strRef>
          </c:cat>
          <c:val>
            <c:numRef>
              <c:f>Sheet2!$O$11:$P$11</c:f>
              <c:numCache>
                <c:formatCode>General</c:formatCode>
                <c:ptCount val="2"/>
                <c:pt idx="0">
                  <c:v>326.89</c:v>
                </c:pt>
                <c:pt idx="1">
                  <c:v>360.1</c:v>
                </c:pt>
              </c:numCache>
            </c:numRef>
          </c:val>
        </c:ser>
        <c:axId val="105254272"/>
        <c:axId val="105299968"/>
      </c:barChart>
      <c:catAx>
        <c:axId val="105254272"/>
        <c:scaling>
          <c:orientation val="minMax"/>
        </c:scaling>
        <c:axPos val="b"/>
        <c:tickLblPos val="nextTo"/>
        <c:crossAx val="105299968"/>
        <c:crosses val="autoZero"/>
        <c:auto val="1"/>
        <c:lblAlgn val="ctr"/>
        <c:lblOffset val="100"/>
      </c:catAx>
      <c:valAx>
        <c:axId val="105299968"/>
        <c:scaling>
          <c:orientation val="minMax"/>
        </c:scaling>
        <c:axPos val="l"/>
        <c:majorGridlines/>
        <c:title>
          <c:tx>
            <c:rich>
              <a:bodyPr rot="-5400000" vert="horz"/>
              <a:lstStyle/>
              <a:p>
                <a:pPr>
                  <a:defRPr/>
                </a:pPr>
                <a:r>
                  <a:rPr lang="en-US" altLang="zh-CN"/>
                  <a:t>Traffic Consumption </a:t>
                </a:r>
                <a:r>
                  <a:rPr lang="zh-CN" altLang="en-US"/>
                  <a:t>（</a:t>
                </a:r>
                <a:r>
                  <a:rPr lang="en-US" altLang="zh-CN"/>
                  <a:t>KB</a:t>
                </a:r>
                <a:r>
                  <a:rPr lang="zh-CN" altLang="en-US"/>
                  <a:t>）</a:t>
                </a:r>
              </a:p>
            </c:rich>
          </c:tx>
          <c:layout/>
        </c:title>
        <c:numFmt formatCode="General" sourceLinked="1"/>
        <c:tickLblPos val="nextTo"/>
        <c:crossAx val="105254272"/>
        <c:crosses val="autoZero"/>
        <c:crossBetween val="between"/>
      </c:valAx>
    </c:plotArea>
    <c:plotVisOnly val="1"/>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Sheet2!$N$16</c:f>
              <c:strCache>
                <c:ptCount val="1"/>
                <c:pt idx="0">
                  <c:v>session mode</c:v>
                </c:pt>
              </c:strCache>
            </c:strRef>
          </c:tx>
          <c:cat>
            <c:strRef>
              <c:f>Sheet2!$O$14:$P$14</c:f>
              <c:strCache>
                <c:ptCount val="2"/>
                <c:pt idx="0">
                  <c:v>low packet loss</c:v>
                </c:pt>
                <c:pt idx="1">
                  <c:v>high packet loss</c:v>
                </c:pt>
              </c:strCache>
            </c:strRef>
          </c:cat>
          <c:val>
            <c:numRef>
              <c:f>Sheet2!$O$16:$P$16</c:f>
              <c:numCache>
                <c:formatCode>General</c:formatCode>
                <c:ptCount val="2"/>
                <c:pt idx="0">
                  <c:v>913.08</c:v>
                </c:pt>
                <c:pt idx="1">
                  <c:v>1280.02</c:v>
                </c:pt>
              </c:numCache>
            </c:numRef>
          </c:val>
        </c:ser>
        <c:ser>
          <c:idx val="2"/>
          <c:order val="1"/>
          <c:tx>
            <c:strRef>
              <c:f>Sheet2!$N$17</c:f>
              <c:strCache>
                <c:ptCount val="1"/>
                <c:pt idx="0">
                  <c:v>Standalone</c:v>
                </c:pt>
              </c:strCache>
            </c:strRef>
          </c:tx>
          <c:cat>
            <c:strRef>
              <c:f>Sheet2!$O$14:$P$14</c:f>
              <c:strCache>
                <c:ptCount val="2"/>
                <c:pt idx="0">
                  <c:v>low packet loss</c:v>
                </c:pt>
                <c:pt idx="1">
                  <c:v>high packet loss</c:v>
                </c:pt>
              </c:strCache>
            </c:strRef>
          </c:cat>
          <c:val>
            <c:numRef>
              <c:f>Sheet2!$O$17:$P$17</c:f>
              <c:numCache>
                <c:formatCode>General</c:formatCode>
                <c:ptCount val="2"/>
                <c:pt idx="0">
                  <c:v>709.16</c:v>
                </c:pt>
                <c:pt idx="1">
                  <c:v>731.18000000000029</c:v>
                </c:pt>
              </c:numCache>
            </c:numRef>
          </c:val>
        </c:ser>
        <c:axId val="105463808"/>
        <c:axId val="105465344"/>
      </c:barChart>
      <c:catAx>
        <c:axId val="105463808"/>
        <c:scaling>
          <c:orientation val="minMax"/>
        </c:scaling>
        <c:axPos val="b"/>
        <c:tickLblPos val="nextTo"/>
        <c:crossAx val="105465344"/>
        <c:crosses val="autoZero"/>
        <c:auto val="1"/>
        <c:lblAlgn val="ctr"/>
        <c:lblOffset val="100"/>
      </c:catAx>
      <c:valAx>
        <c:axId val="105465344"/>
        <c:scaling>
          <c:orientation val="minMax"/>
        </c:scaling>
        <c:axPos val="l"/>
        <c:majorGridlines/>
        <c:title>
          <c:tx>
            <c:rich>
              <a:bodyPr rot="-5400000" vert="horz"/>
              <a:lstStyle/>
              <a:p>
                <a:pPr>
                  <a:defRPr/>
                </a:pPr>
                <a:r>
                  <a:rPr lang="en-US" altLang="zh-CN"/>
                  <a:t>Traffic Consumption </a:t>
                </a:r>
                <a:r>
                  <a:rPr lang="zh-CN" altLang="en-US"/>
                  <a:t>（</a:t>
                </a:r>
                <a:r>
                  <a:rPr lang="en-US" altLang="zh-CN"/>
                  <a:t>KB</a:t>
                </a:r>
                <a:r>
                  <a:rPr lang="zh-CN" altLang="en-US"/>
                  <a:t>）</a:t>
                </a:r>
              </a:p>
            </c:rich>
          </c:tx>
          <c:layout/>
        </c:title>
        <c:numFmt formatCode="General" sourceLinked="1"/>
        <c:tickLblPos val="nextTo"/>
        <c:crossAx val="105463808"/>
        <c:crosses val="autoZero"/>
        <c:crossBetween val="between"/>
      </c:valAx>
    </c:plotArea>
    <c:legend>
      <c:legendPos val="r"/>
      <c:layout/>
    </c:legend>
    <c:plotVisOnly val="1"/>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Sheet2!$B$4</c:f>
              <c:strCache>
                <c:ptCount val="1"/>
                <c:pt idx="0">
                  <c:v>session mode</c:v>
                </c:pt>
              </c:strCache>
            </c:strRef>
          </c:tx>
          <c:cat>
            <c:strRef>
              <c:f>Sheet2!$C$2:$D$2</c:f>
              <c:strCache>
                <c:ptCount val="2"/>
                <c:pt idx="0">
                  <c:v>low packet loss</c:v>
                </c:pt>
                <c:pt idx="1">
                  <c:v>high packet loss</c:v>
                </c:pt>
              </c:strCache>
            </c:strRef>
          </c:cat>
          <c:val>
            <c:numRef>
              <c:f>Sheet2!$C$4:$D$4</c:f>
              <c:numCache>
                <c:formatCode>General</c:formatCode>
                <c:ptCount val="2"/>
                <c:pt idx="0">
                  <c:v>3.25</c:v>
                </c:pt>
                <c:pt idx="1">
                  <c:v>8.6</c:v>
                </c:pt>
              </c:numCache>
            </c:numRef>
          </c:val>
        </c:ser>
        <c:ser>
          <c:idx val="2"/>
          <c:order val="1"/>
          <c:tx>
            <c:strRef>
              <c:f>Sheet2!$B$5</c:f>
              <c:strCache>
                <c:ptCount val="1"/>
                <c:pt idx="0">
                  <c:v>Standalone</c:v>
                </c:pt>
              </c:strCache>
            </c:strRef>
          </c:tx>
          <c:cat>
            <c:strRef>
              <c:f>Sheet2!$C$2:$D$2</c:f>
              <c:strCache>
                <c:ptCount val="2"/>
                <c:pt idx="0">
                  <c:v>low packet loss</c:v>
                </c:pt>
                <c:pt idx="1">
                  <c:v>high packet loss</c:v>
                </c:pt>
              </c:strCache>
            </c:strRef>
          </c:cat>
          <c:val>
            <c:numRef>
              <c:f>Sheet2!$C$5:$D$5</c:f>
              <c:numCache>
                <c:formatCode>General</c:formatCode>
                <c:ptCount val="2"/>
                <c:pt idx="0">
                  <c:v>4.22</c:v>
                </c:pt>
                <c:pt idx="1">
                  <c:v>5.8199999999999985</c:v>
                </c:pt>
              </c:numCache>
            </c:numRef>
          </c:val>
        </c:ser>
        <c:axId val="105514880"/>
        <c:axId val="105516416"/>
      </c:barChart>
      <c:catAx>
        <c:axId val="105514880"/>
        <c:scaling>
          <c:orientation val="minMax"/>
        </c:scaling>
        <c:axPos val="b"/>
        <c:tickLblPos val="nextTo"/>
        <c:crossAx val="105516416"/>
        <c:crosses val="autoZero"/>
        <c:auto val="1"/>
        <c:lblAlgn val="ctr"/>
        <c:lblOffset val="100"/>
      </c:catAx>
      <c:valAx>
        <c:axId val="105516416"/>
        <c:scaling>
          <c:orientation val="minMax"/>
        </c:scaling>
        <c:axPos val="l"/>
        <c:majorGridlines/>
        <c:title>
          <c:tx>
            <c:rich>
              <a:bodyPr rot="-5400000" vert="horz"/>
              <a:lstStyle/>
              <a:p>
                <a:pPr>
                  <a:defRPr/>
                </a:pPr>
                <a:r>
                  <a:rPr lang="en-US" altLang="zh-CN" dirty="0" smtClean="0"/>
                  <a:t>Power</a:t>
                </a:r>
                <a:r>
                  <a:rPr lang="en-US" altLang="zh-CN" baseline="0" dirty="0" smtClean="0"/>
                  <a:t> Consumption  (</a:t>
                </a:r>
                <a:r>
                  <a:rPr lang="en-US" altLang="zh-CN" baseline="0" dirty="0" err="1" smtClean="0"/>
                  <a:t>mAh</a:t>
                </a:r>
                <a:r>
                  <a:rPr lang="en-US" altLang="zh-CN" baseline="0" dirty="0" smtClean="0"/>
                  <a:t>)</a:t>
                </a:r>
                <a:endParaRPr lang="zh-CN" altLang="en-US" dirty="0"/>
              </a:p>
            </c:rich>
          </c:tx>
          <c:layout/>
        </c:title>
        <c:numFmt formatCode="General" sourceLinked="1"/>
        <c:tickLblPos val="nextTo"/>
        <c:crossAx val="105514880"/>
        <c:crosses val="autoZero"/>
        <c:crossBetween val="between"/>
      </c:valAx>
    </c:plotArea>
    <c:plotVisOnly val="1"/>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Sheet2!$B$10</c:f>
              <c:strCache>
                <c:ptCount val="1"/>
                <c:pt idx="0">
                  <c:v>session mode</c:v>
                </c:pt>
              </c:strCache>
            </c:strRef>
          </c:tx>
          <c:cat>
            <c:strRef>
              <c:f>Sheet2!$C$8:$D$8</c:f>
              <c:strCache>
                <c:ptCount val="2"/>
                <c:pt idx="0">
                  <c:v>low packet loss</c:v>
                </c:pt>
                <c:pt idx="1">
                  <c:v>high packet loss</c:v>
                </c:pt>
              </c:strCache>
            </c:strRef>
          </c:cat>
          <c:val>
            <c:numRef>
              <c:f>Sheet2!$C$10:$D$10</c:f>
              <c:numCache>
                <c:formatCode>General</c:formatCode>
                <c:ptCount val="2"/>
                <c:pt idx="0">
                  <c:v>10.860000000000005</c:v>
                </c:pt>
                <c:pt idx="1">
                  <c:v>21.08</c:v>
                </c:pt>
              </c:numCache>
            </c:numRef>
          </c:val>
        </c:ser>
        <c:ser>
          <c:idx val="2"/>
          <c:order val="1"/>
          <c:tx>
            <c:strRef>
              <c:f>Sheet2!$B$11</c:f>
              <c:strCache>
                <c:ptCount val="1"/>
                <c:pt idx="0">
                  <c:v>Standalone</c:v>
                </c:pt>
              </c:strCache>
            </c:strRef>
          </c:tx>
          <c:cat>
            <c:strRef>
              <c:f>Sheet2!$C$8:$D$8</c:f>
              <c:strCache>
                <c:ptCount val="2"/>
                <c:pt idx="0">
                  <c:v>low packet loss</c:v>
                </c:pt>
                <c:pt idx="1">
                  <c:v>high packet loss</c:v>
                </c:pt>
              </c:strCache>
            </c:strRef>
          </c:cat>
          <c:val>
            <c:numRef>
              <c:f>Sheet2!$C$11:$D$11</c:f>
              <c:numCache>
                <c:formatCode>General</c:formatCode>
                <c:ptCount val="2"/>
                <c:pt idx="0">
                  <c:v>11.27</c:v>
                </c:pt>
                <c:pt idx="1">
                  <c:v>13.09</c:v>
                </c:pt>
              </c:numCache>
            </c:numRef>
          </c:val>
        </c:ser>
        <c:axId val="105549184"/>
        <c:axId val="105563264"/>
      </c:barChart>
      <c:catAx>
        <c:axId val="105549184"/>
        <c:scaling>
          <c:orientation val="minMax"/>
        </c:scaling>
        <c:axPos val="b"/>
        <c:tickLblPos val="nextTo"/>
        <c:crossAx val="105563264"/>
        <c:crosses val="autoZero"/>
        <c:auto val="1"/>
        <c:lblAlgn val="ctr"/>
        <c:lblOffset val="100"/>
      </c:catAx>
      <c:valAx>
        <c:axId val="105563264"/>
        <c:scaling>
          <c:orientation val="minMax"/>
        </c:scaling>
        <c:axPos val="l"/>
        <c:majorGridlines/>
        <c:title>
          <c:tx>
            <c:rich>
              <a:bodyPr rot="-5400000" vert="horz"/>
              <a:lstStyle/>
              <a:p>
                <a:pPr>
                  <a:defRPr/>
                </a:pPr>
                <a:r>
                  <a:rPr lang="en-US" altLang="zh-CN"/>
                  <a:t>Power</a:t>
                </a:r>
                <a:r>
                  <a:rPr lang="en-US" altLang="zh-CN" baseline="0"/>
                  <a:t> Consumption</a:t>
                </a:r>
                <a:r>
                  <a:rPr lang="zh-CN" altLang="en-US" baseline="0"/>
                  <a:t>（</a:t>
                </a:r>
                <a:r>
                  <a:rPr lang="en-US" altLang="zh-CN" baseline="0"/>
                  <a:t>mAh)</a:t>
                </a:r>
                <a:endParaRPr lang="zh-CN" altLang="en-US"/>
              </a:p>
            </c:rich>
          </c:tx>
          <c:layout/>
        </c:title>
        <c:numFmt formatCode="General" sourceLinked="1"/>
        <c:tickLblPos val="nextTo"/>
        <c:crossAx val="105549184"/>
        <c:crosses val="autoZero"/>
        <c:crossBetween val="between"/>
      </c:valAx>
    </c:plotArea>
    <c:plotVisOnly val="1"/>
  </c:chart>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plotArea>
      <c:layout/>
      <c:barChart>
        <c:barDir val="col"/>
        <c:grouping val="clustered"/>
        <c:ser>
          <c:idx val="1"/>
          <c:order val="0"/>
          <c:tx>
            <c:strRef>
              <c:f>Sheet2!$B$16</c:f>
              <c:strCache>
                <c:ptCount val="1"/>
                <c:pt idx="0">
                  <c:v>session mode</c:v>
                </c:pt>
              </c:strCache>
            </c:strRef>
          </c:tx>
          <c:cat>
            <c:strRef>
              <c:f>Sheet2!$C$14:$D$14</c:f>
              <c:strCache>
                <c:ptCount val="2"/>
                <c:pt idx="0">
                  <c:v>low packet loss</c:v>
                </c:pt>
                <c:pt idx="1">
                  <c:v>high packet loss</c:v>
                </c:pt>
              </c:strCache>
            </c:strRef>
          </c:cat>
          <c:val>
            <c:numRef>
              <c:f>Sheet2!$C$16:$D$16</c:f>
              <c:numCache>
                <c:formatCode>General</c:formatCode>
                <c:ptCount val="2"/>
                <c:pt idx="0">
                  <c:v>18.12</c:v>
                </c:pt>
                <c:pt idx="1">
                  <c:v>34.620000000000012</c:v>
                </c:pt>
              </c:numCache>
            </c:numRef>
          </c:val>
        </c:ser>
        <c:ser>
          <c:idx val="2"/>
          <c:order val="1"/>
          <c:tx>
            <c:strRef>
              <c:f>Sheet2!$B$17</c:f>
              <c:strCache>
                <c:ptCount val="1"/>
                <c:pt idx="0">
                  <c:v>Standalone</c:v>
                </c:pt>
              </c:strCache>
            </c:strRef>
          </c:tx>
          <c:cat>
            <c:strRef>
              <c:f>Sheet2!$C$14:$D$14</c:f>
              <c:strCache>
                <c:ptCount val="2"/>
                <c:pt idx="0">
                  <c:v>low packet loss</c:v>
                </c:pt>
                <c:pt idx="1">
                  <c:v>high packet loss</c:v>
                </c:pt>
              </c:strCache>
            </c:strRef>
          </c:cat>
          <c:val>
            <c:numRef>
              <c:f>Sheet2!$C$17:$D$17</c:f>
              <c:numCache>
                <c:formatCode>General</c:formatCode>
                <c:ptCount val="2"/>
                <c:pt idx="0">
                  <c:v>18.52</c:v>
                </c:pt>
                <c:pt idx="1">
                  <c:v>20.09</c:v>
                </c:pt>
              </c:numCache>
            </c:numRef>
          </c:val>
        </c:ser>
        <c:axId val="105735296"/>
        <c:axId val="105736832"/>
      </c:barChart>
      <c:catAx>
        <c:axId val="105735296"/>
        <c:scaling>
          <c:orientation val="minMax"/>
        </c:scaling>
        <c:axPos val="b"/>
        <c:tickLblPos val="nextTo"/>
        <c:crossAx val="105736832"/>
        <c:crosses val="autoZero"/>
        <c:auto val="1"/>
        <c:lblAlgn val="ctr"/>
        <c:lblOffset val="100"/>
      </c:catAx>
      <c:valAx>
        <c:axId val="105736832"/>
        <c:scaling>
          <c:orientation val="minMax"/>
        </c:scaling>
        <c:axPos val="l"/>
        <c:majorGridlines/>
        <c:title>
          <c:tx>
            <c:rich>
              <a:bodyPr rot="-5400000" vert="horz"/>
              <a:lstStyle/>
              <a:p>
                <a:pPr>
                  <a:defRPr/>
                </a:pPr>
                <a:r>
                  <a:rPr lang="en-US" altLang="zh-CN"/>
                  <a:t>Power</a:t>
                </a:r>
                <a:r>
                  <a:rPr lang="en-US" altLang="zh-CN" baseline="0"/>
                  <a:t> Consumption (mAh)</a:t>
                </a:r>
                <a:endParaRPr lang="zh-CN" altLang="en-US"/>
              </a:p>
            </c:rich>
          </c:tx>
          <c:layout/>
        </c:title>
        <c:numFmt formatCode="General" sourceLinked="1"/>
        <c:tickLblPos val="nextTo"/>
        <c:crossAx val="105735296"/>
        <c:crosses val="autoZero"/>
        <c:crossBetween val="between"/>
      </c:valAx>
    </c:plotArea>
    <c:legend>
      <c:legendPos val="r"/>
      <c:layout/>
    </c:legend>
    <c:plotVisOnly val="1"/>
  </c:chart>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Tree>
    <p:extLst>
      <p:ext uri="{BB962C8B-B14F-4D97-AF65-F5344CB8AC3E}">
        <p14:creationId xmlns=""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2017 Open Mobile Alliance All Rights Reserved.</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OMA-COM-CPM-2017-0121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OMA-Template-SlideDeck-20170904-I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COM-CPM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25 Oct </a:t>
            </a:r>
            <a:r>
              <a:rPr lang="en-US" altLang="zh-CN" b="1" dirty="0">
                <a:latin typeface="Tahoma" pitchFamily="34" charset="0"/>
                <a:ea typeface="宋体" charset="-122"/>
              </a:rPr>
              <a:t>2017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pitchFamily="2" charset="-122"/>
              </a:rPr>
              <a:t> </a:t>
            </a:r>
            <a:r>
              <a:rPr lang="en-US" altLang="zh-CN" b="1" dirty="0" err="1" smtClean="0">
                <a:latin typeface="Tahoma" pitchFamily="34" charset="0"/>
                <a:ea typeface="宋体" pitchFamily="2" charset="-122"/>
              </a:rPr>
              <a:t>Jianping</a:t>
            </a:r>
            <a:r>
              <a:rPr lang="en-US" altLang="zh-CN" b="1" dirty="0" smtClean="0">
                <a:latin typeface="Tahoma" pitchFamily="34" charset="0"/>
                <a:ea typeface="宋体" pitchFamily="2" charset="-122"/>
              </a:rPr>
              <a:t> Zheng, Yue Liu, </a:t>
            </a:r>
            <a:r>
              <a:rPr lang="en-US" altLang="zh-CN" b="1" dirty="0" err="1" smtClean="0">
                <a:latin typeface="Tahoma" pitchFamily="34" charset="0"/>
                <a:ea typeface="宋体" pitchFamily="2" charset="-122"/>
              </a:rPr>
              <a:t>Yingjie</a:t>
            </a:r>
            <a:r>
              <a:rPr lang="en-US" altLang="zh-CN" b="1" dirty="0" smtClean="0">
                <a:latin typeface="Tahoma" pitchFamily="34" charset="0"/>
                <a:ea typeface="宋体" pitchFamily="2" charset="-122"/>
              </a:rPr>
              <a:t> Hong, </a:t>
            </a:r>
            <a:r>
              <a:rPr lang="en-US" altLang="zh-CN" b="1" dirty="0" err="1" smtClean="0">
                <a:latin typeface="Tahoma" pitchFamily="34" charset="0"/>
                <a:ea typeface="宋体" pitchFamily="2" charset="-122"/>
              </a:rPr>
              <a:t>Hao</a:t>
            </a:r>
            <a:r>
              <a:rPr lang="en-US" altLang="zh-CN" b="1" dirty="0" smtClean="0">
                <a:latin typeface="Tahoma" pitchFamily="34" charset="0"/>
                <a:ea typeface="宋体" pitchFamily="2" charset="-122"/>
              </a:rPr>
              <a:t> Dong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pitchFamily="2" charset="-122"/>
              </a:rPr>
              <a:t> China Mobile, ZTE Corporation</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OMA-COM-CPM-2017-0121-INP_discussion_on_pager_mode</a:t>
            </a:r>
            <a:r>
              <a:rPr lang="en-US" altLang="zh-CN" sz="1400" dirty="0" smtClean="0">
                <a:ea typeface="宋体" charset="-122"/>
              </a:rPr>
              <a:t/>
            </a:r>
            <a:br>
              <a:rPr lang="en-US" altLang="zh-CN" sz="1400" dirty="0" smtClean="0">
                <a:ea typeface="宋体" charset="-122"/>
              </a:rPr>
            </a:br>
            <a:r>
              <a:rPr lang="en-US" altLang="zh-CN" dirty="0" smtClean="0">
                <a:ea typeface="宋体" charset="-122"/>
              </a:rPr>
              <a:t>Discussion on Pager Mode Standalone Message</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Question: Can we have a Pager Mode Message over 1300 bytes? </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Analysis on related specifications </a:t>
            </a:r>
            <a:endParaRPr lang="zh-CN" altLang="en-US" dirty="0"/>
          </a:p>
        </p:txBody>
      </p:sp>
      <p:sp>
        <p:nvSpPr>
          <p:cNvPr id="4" name="TextBox 3"/>
          <p:cNvSpPr txBox="1"/>
          <p:nvPr/>
        </p:nvSpPr>
        <p:spPr>
          <a:xfrm>
            <a:off x="907178" y="5940818"/>
            <a:ext cx="6979731" cy="3416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altLang="zh-CN" sz="1800" b="1" dirty="0" smtClean="0"/>
              <a:t>IETF RFCs allow SIP MESSAGE exceed 1300 bytes, and SIMPLE IM does so</a:t>
            </a:r>
            <a:endParaRPr lang="zh-CN" altLang="en-US" sz="1800" b="1" dirty="0"/>
          </a:p>
        </p:txBody>
      </p:sp>
      <p:sp>
        <p:nvSpPr>
          <p:cNvPr id="6" name="内容占位符 2"/>
          <p:cNvSpPr>
            <a:spLocks noGrp="1"/>
          </p:cNvSpPr>
          <p:nvPr>
            <p:ph idx="1"/>
          </p:nvPr>
        </p:nvSpPr>
        <p:spPr>
          <a:xfrm>
            <a:off x="292100" y="1169988"/>
            <a:ext cx="8778875" cy="4398962"/>
          </a:xfrm>
        </p:spPr>
        <p:txBody>
          <a:bodyPr>
            <a:normAutofit fontScale="77500" lnSpcReduction="20000"/>
          </a:bodyPr>
          <a:lstStyle/>
          <a:p>
            <a:r>
              <a:rPr lang="en-US" altLang="zh-CN" dirty="0" smtClean="0"/>
              <a:t> IETF RFCs</a:t>
            </a:r>
          </a:p>
          <a:p>
            <a:pPr lvl="1"/>
            <a:r>
              <a:rPr lang="en-US" altLang="zh-CN" dirty="0" smtClean="0"/>
              <a:t>SIP </a:t>
            </a:r>
          </a:p>
          <a:p>
            <a:pPr lvl="2"/>
            <a:r>
              <a:rPr lang="en-US" altLang="zh-CN" dirty="0" smtClean="0">
                <a:ea typeface="宋体" pitchFamily="2" charset="-122"/>
              </a:rPr>
              <a:t>[</a:t>
            </a:r>
            <a:r>
              <a:rPr lang="en-US" altLang="zh-CN" b="1" dirty="0" smtClean="0">
                <a:ea typeface="宋体" pitchFamily="2" charset="-122"/>
              </a:rPr>
              <a:t>RFC 3261</a:t>
            </a:r>
            <a:r>
              <a:rPr lang="en-US" altLang="zh-CN" dirty="0" smtClean="0">
                <a:ea typeface="宋体" pitchFamily="2" charset="-122"/>
              </a:rPr>
              <a:t>]</a:t>
            </a:r>
            <a:r>
              <a:rPr lang="zh-CN" altLang="en-US" dirty="0" smtClean="0">
                <a:ea typeface="宋体" pitchFamily="2" charset="-122"/>
              </a:rPr>
              <a:t> </a:t>
            </a:r>
            <a:r>
              <a:rPr lang="en-US" altLang="zh-CN" dirty="0" smtClean="0">
                <a:ea typeface="宋体" pitchFamily="2" charset="-122"/>
              </a:rPr>
              <a:t>If a request is within 200 bytes of the path MTU, or if it is larger</a:t>
            </a:r>
            <a:r>
              <a:rPr lang="zh-CN" altLang="en-US" dirty="0" smtClean="0">
                <a:ea typeface="宋体" pitchFamily="2" charset="-122"/>
              </a:rPr>
              <a:t> </a:t>
            </a:r>
            <a:r>
              <a:rPr lang="en-US" altLang="zh-CN" dirty="0" smtClean="0">
                <a:ea typeface="宋体" pitchFamily="2" charset="-122"/>
              </a:rPr>
              <a:t>than </a:t>
            </a:r>
            <a:r>
              <a:rPr lang="en-US" altLang="zh-CN" dirty="0" smtClean="0">
                <a:solidFill>
                  <a:srgbClr val="FF0000"/>
                </a:solidFill>
                <a:ea typeface="宋体" pitchFamily="2" charset="-122"/>
              </a:rPr>
              <a:t>1300</a:t>
            </a:r>
            <a:r>
              <a:rPr lang="en-US" altLang="zh-CN" dirty="0" smtClean="0">
                <a:ea typeface="宋体" pitchFamily="2" charset="-122"/>
              </a:rPr>
              <a:t> bytes and the path MTU is unknown, the request MUST be sent</a:t>
            </a:r>
            <a:r>
              <a:rPr lang="zh-CN" altLang="en-US" dirty="0" smtClean="0">
                <a:ea typeface="宋体" pitchFamily="2" charset="-122"/>
              </a:rPr>
              <a:t> </a:t>
            </a:r>
            <a:r>
              <a:rPr lang="en-US" altLang="zh-CN" dirty="0" smtClean="0">
                <a:ea typeface="宋体" pitchFamily="2" charset="-122"/>
              </a:rPr>
              <a:t>using an RFC 2914 congestion controlled transport protocol, such</a:t>
            </a:r>
            <a:r>
              <a:rPr lang="zh-CN" altLang="en-US" dirty="0" smtClean="0">
                <a:ea typeface="宋体" pitchFamily="2" charset="-122"/>
              </a:rPr>
              <a:t> </a:t>
            </a:r>
            <a:r>
              <a:rPr lang="en-US" altLang="zh-CN" dirty="0" smtClean="0">
                <a:ea typeface="宋体" pitchFamily="2" charset="-122"/>
              </a:rPr>
              <a:t>as </a:t>
            </a:r>
            <a:r>
              <a:rPr lang="en-US" altLang="zh-CN" dirty="0" smtClean="0">
                <a:solidFill>
                  <a:srgbClr val="FF0000"/>
                </a:solidFill>
                <a:ea typeface="宋体" pitchFamily="2" charset="-122"/>
              </a:rPr>
              <a:t>TCP</a:t>
            </a:r>
          </a:p>
          <a:p>
            <a:pPr lvl="2"/>
            <a:endParaRPr lang="en-US" altLang="zh-CN" dirty="0" smtClean="0"/>
          </a:p>
          <a:p>
            <a:pPr lvl="1"/>
            <a:r>
              <a:rPr lang="en-US" altLang="zh-CN" dirty="0" smtClean="0"/>
              <a:t>SIP MESSAGE</a:t>
            </a:r>
          </a:p>
          <a:p>
            <a:pPr lvl="2"/>
            <a:r>
              <a:rPr lang="en-US" altLang="zh-CN" dirty="0" smtClean="0">
                <a:ea typeface="宋体" pitchFamily="2" charset="-122"/>
              </a:rPr>
              <a:t>[</a:t>
            </a:r>
            <a:r>
              <a:rPr lang="en-US" altLang="zh-CN" b="1" dirty="0" smtClean="0">
                <a:ea typeface="宋体" pitchFamily="2" charset="-122"/>
              </a:rPr>
              <a:t>RFC 3428</a:t>
            </a:r>
            <a:r>
              <a:rPr lang="en-US" altLang="zh-CN" dirty="0" smtClean="0">
                <a:ea typeface="宋体" pitchFamily="2" charset="-122"/>
              </a:rPr>
              <a:t>] The size of MESSAGE requests outside of a media session MUST NOT</a:t>
            </a:r>
            <a:r>
              <a:rPr lang="zh-CN" altLang="en-US" dirty="0" smtClean="0">
                <a:ea typeface="宋体" pitchFamily="2" charset="-122"/>
              </a:rPr>
              <a:t> </a:t>
            </a:r>
            <a:r>
              <a:rPr lang="en-US" altLang="zh-CN" dirty="0" smtClean="0">
                <a:ea typeface="宋体" pitchFamily="2" charset="-122"/>
              </a:rPr>
              <a:t>exceed </a:t>
            </a:r>
            <a:r>
              <a:rPr lang="en-US" altLang="zh-CN" dirty="0" smtClean="0">
                <a:solidFill>
                  <a:srgbClr val="FF0000"/>
                </a:solidFill>
                <a:ea typeface="宋体" pitchFamily="2" charset="-122"/>
              </a:rPr>
              <a:t>1300</a:t>
            </a:r>
            <a:r>
              <a:rPr lang="en-US" altLang="zh-CN" dirty="0" smtClean="0">
                <a:ea typeface="宋体" pitchFamily="2" charset="-122"/>
              </a:rPr>
              <a:t> bytes</a:t>
            </a:r>
            <a:r>
              <a:rPr lang="en-US" altLang="zh-CN" dirty="0" smtClean="0">
                <a:solidFill>
                  <a:srgbClr val="FF0000"/>
                </a:solidFill>
                <a:ea typeface="宋体" pitchFamily="2" charset="-122"/>
              </a:rPr>
              <a:t>, unless the UAC has positive knowledge </a:t>
            </a:r>
            <a:r>
              <a:rPr lang="en-US" altLang="zh-CN" dirty="0" smtClean="0">
                <a:ea typeface="宋体" pitchFamily="2" charset="-122"/>
              </a:rPr>
              <a:t>that the</a:t>
            </a:r>
            <a:r>
              <a:rPr lang="zh-CN" altLang="en-US" dirty="0" smtClean="0">
                <a:ea typeface="宋体" pitchFamily="2" charset="-122"/>
              </a:rPr>
              <a:t> </a:t>
            </a:r>
            <a:r>
              <a:rPr lang="en-US" altLang="zh-CN" dirty="0" smtClean="0">
                <a:ea typeface="宋体" pitchFamily="2" charset="-122"/>
              </a:rPr>
              <a:t>message will not traverse a congestion-unsafe link at any hop, or</a:t>
            </a:r>
            <a:r>
              <a:rPr lang="zh-CN" altLang="en-US" dirty="0" smtClean="0">
                <a:ea typeface="宋体" pitchFamily="2" charset="-122"/>
              </a:rPr>
              <a:t> </a:t>
            </a:r>
            <a:r>
              <a:rPr lang="en-US" altLang="zh-CN" dirty="0" smtClean="0">
                <a:ea typeface="宋体" pitchFamily="2" charset="-122"/>
              </a:rPr>
              <a:t>that the message size is at least 200 bytes less than the lowest MTU</a:t>
            </a:r>
            <a:r>
              <a:rPr lang="zh-CN" altLang="en-US" dirty="0" smtClean="0">
                <a:ea typeface="宋体" pitchFamily="2" charset="-122"/>
              </a:rPr>
              <a:t> </a:t>
            </a:r>
            <a:r>
              <a:rPr lang="en-US" altLang="zh-CN" dirty="0" smtClean="0">
                <a:ea typeface="宋体" pitchFamily="2" charset="-122"/>
              </a:rPr>
              <a:t>value found en route to the UAS.</a:t>
            </a:r>
            <a:endParaRPr lang="en-US" altLang="zh-CN" dirty="0" smtClean="0"/>
          </a:p>
          <a:p>
            <a:endParaRPr lang="en-US" altLang="zh-CN" dirty="0" smtClean="0"/>
          </a:p>
          <a:p>
            <a:r>
              <a:rPr lang="en-US" altLang="zh-CN" dirty="0" smtClean="0"/>
              <a:t>OMA TS</a:t>
            </a:r>
          </a:p>
          <a:p>
            <a:pPr lvl="1"/>
            <a:r>
              <a:rPr lang="en-US" altLang="zh-CN" dirty="0" smtClean="0"/>
              <a:t>SIMPLE IM</a:t>
            </a:r>
          </a:p>
          <a:p>
            <a:pPr lvl="2"/>
            <a:r>
              <a:rPr lang="en-US" altLang="zh-CN" dirty="0" smtClean="0">
                <a:ea typeface="宋体" pitchFamily="2" charset="-122"/>
              </a:rPr>
              <a:t>the total size of the message is below 1300 bytes; or the total size of the </a:t>
            </a:r>
            <a:r>
              <a:rPr lang="en-US" altLang="zh-CN" dirty="0" smtClean="0">
                <a:solidFill>
                  <a:srgbClr val="FF0000"/>
                </a:solidFill>
                <a:ea typeface="宋体" pitchFamily="2" charset="-122"/>
              </a:rPr>
              <a:t>message is greater than 1300 </a:t>
            </a:r>
            <a:r>
              <a:rPr lang="en-US" altLang="zh-CN" dirty="0" smtClean="0">
                <a:ea typeface="宋体" pitchFamily="2" charset="-122"/>
              </a:rPr>
              <a:t>bytes and the IM Client </a:t>
            </a:r>
            <a:r>
              <a:rPr lang="en-US" altLang="zh-CN" dirty="0" smtClean="0">
                <a:solidFill>
                  <a:srgbClr val="FF0000"/>
                </a:solidFill>
                <a:ea typeface="宋体" pitchFamily="2" charset="-122"/>
              </a:rPr>
              <a:t>has a positive knowledge </a:t>
            </a:r>
            <a:r>
              <a:rPr lang="en-US" altLang="zh-CN" dirty="0" smtClean="0">
                <a:ea typeface="宋体" pitchFamily="2" charset="-122"/>
              </a:rPr>
              <a:t>of a guaranteed end-to-end connection of a ‘connection-oriented transport protocol’, as defined in [RFC 3428].</a:t>
            </a:r>
            <a:endParaRPr lang="zh-CN" altLang="en-US" dirty="0">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Practice in Super Pager Mode Message</a:t>
            </a:r>
            <a:endParaRPr lang="zh-CN" altLang="en-US" dirty="0"/>
          </a:p>
        </p:txBody>
      </p:sp>
      <p:sp>
        <p:nvSpPr>
          <p:cNvPr id="3" name="内容占位符 2"/>
          <p:cNvSpPr>
            <a:spLocks noGrp="1"/>
          </p:cNvSpPr>
          <p:nvPr>
            <p:ph idx="1"/>
          </p:nvPr>
        </p:nvSpPr>
        <p:spPr>
          <a:xfrm>
            <a:off x="292100" y="1169988"/>
            <a:ext cx="8778875" cy="3941762"/>
          </a:xfrm>
        </p:spPr>
        <p:txBody>
          <a:bodyPr>
            <a:normAutofit fontScale="92500" lnSpcReduction="20000"/>
          </a:bodyPr>
          <a:lstStyle/>
          <a:p>
            <a:r>
              <a:rPr lang="en-US" altLang="zh-CN" dirty="0" smtClean="0"/>
              <a:t>In China Mobile’s RCS, the size of Pager Mode message can be up to 8K</a:t>
            </a:r>
          </a:p>
          <a:p>
            <a:endParaRPr lang="en-US" altLang="zh-CN" dirty="0" smtClean="0"/>
          </a:p>
          <a:p>
            <a:r>
              <a:rPr lang="en-US" altLang="zh-CN" dirty="0" smtClean="0"/>
              <a:t>TCP is used for UNI</a:t>
            </a:r>
          </a:p>
          <a:p>
            <a:pPr lvl="1"/>
            <a:r>
              <a:rPr lang="en-US" altLang="zh-CN" dirty="0" smtClean="0"/>
              <a:t>PS connection, WLAN connection</a:t>
            </a:r>
          </a:p>
          <a:p>
            <a:endParaRPr lang="en-US" altLang="zh-CN" dirty="0" smtClean="0"/>
          </a:p>
          <a:p>
            <a:r>
              <a:rPr lang="en-US" altLang="zh-CN" dirty="0" smtClean="0"/>
              <a:t>UDP is used for NNI of RCS Interworking between MNOs (in testing trail)</a:t>
            </a:r>
          </a:p>
          <a:p>
            <a:pPr lvl="1"/>
            <a:r>
              <a:rPr lang="en-US" altLang="zh-CN" dirty="0" smtClean="0"/>
              <a:t>Interconnection over Internet between MNOs</a:t>
            </a:r>
          </a:p>
          <a:p>
            <a:pPr lvl="1"/>
            <a:endParaRPr lang="en-US" altLang="zh-CN" dirty="0" smtClean="0"/>
          </a:p>
          <a:p>
            <a:r>
              <a:rPr lang="en-US" altLang="zh-CN" dirty="0" smtClean="0"/>
              <a:t>Based on the testing result, the reliability of super Pager Mode Messages (2K-8K) is nearly equivalent to small Page Mode Message (less than 1300 bytes) </a:t>
            </a:r>
            <a:endParaRPr lang="zh-CN" altLang="en-US" dirty="0"/>
          </a:p>
        </p:txBody>
      </p:sp>
      <p:sp>
        <p:nvSpPr>
          <p:cNvPr id="5" name="TextBox 4"/>
          <p:cNvSpPr txBox="1"/>
          <p:nvPr/>
        </p:nvSpPr>
        <p:spPr>
          <a:xfrm>
            <a:off x="1485291" y="5721350"/>
            <a:ext cx="5939446" cy="3416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altLang="zh-CN" sz="1800" b="1" dirty="0" smtClean="0"/>
              <a:t>The feasibility of  super Pager Mode Message  has been verified</a:t>
            </a:r>
            <a:endParaRPr lang="zh-CN" altLang="en-US" sz="18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Amendment of </a:t>
            </a:r>
            <a:r>
              <a:rPr lang="en-US" altLang="zh-CN" dirty="0" smtClean="0">
                <a:ea typeface="宋体" pitchFamily="2" charset="-122"/>
              </a:rPr>
              <a:t>Pager Mode Standalone Message</a:t>
            </a:r>
            <a:endParaRPr lang="zh-CN" altLang="en-US" dirty="0"/>
          </a:p>
        </p:txBody>
      </p:sp>
      <p:sp>
        <p:nvSpPr>
          <p:cNvPr id="3" name="内容占位符 2"/>
          <p:cNvSpPr>
            <a:spLocks noGrp="1"/>
          </p:cNvSpPr>
          <p:nvPr>
            <p:ph idx="1"/>
          </p:nvPr>
        </p:nvSpPr>
        <p:spPr/>
        <p:txBody>
          <a:bodyPr>
            <a:normAutofit/>
          </a:bodyPr>
          <a:lstStyle/>
          <a:p>
            <a:pPr>
              <a:buFont typeface="Arial" pitchFamily="34" charset="0"/>
              <a:buChar char="•"/>
              <a:defRPr/>
            </a:pPr>
            <a:r>
              <a:rPr lang="en-US" altLang="zh-CN" dirty="0" smtClean="0">
                <a:ea typeface="宋体" pitchFamily="2" charset="-122"/>
              </a:rPr>
              <a:t>The size of Page Mode Standalone Message can exceed 1300 bytes (up to 8K) if the client has positive knowledge that the message will not traverse a congestion-unsafe link at any hop</a:t>
            </a:r>
          </a:p>
          <a:p>
            <a:pPr>
              <a:buFont typeface="Arial" pitchFamily="34" charset="0"/>
              <a:buChar char="•"/>
              <a:defRPr/>
            </a:pPr>
            <a:endParaRPr lang="en-US" altLang="zh-CN" dirty="0" smtClean="0">
              <a:ea typeface="宋体" pitchFamily="2" charset="-122"/>
            </a:endParaRPr>
          </a:p>
          <a:p>
            <a:pPr>
              <a:buFont typeface="Arial" pitchFamily="34" charset="0"/>
              <a:buChar char="•"/>
              <a:defRPr/>
            </a:pPr>
            <a:r>
              <a:rPr lang="en-US" altLang="zh-CN" dirty="0" smtClean="0">
                <a:ea typeface="宋体" pitchFamily="2" charset="-122"/>
              </a:rPr>
              <a:t>It is proposed to amend the specification about Pager Mode Standalone Message in CPM</a:t>
            </a:r>
          </a:p>
          <a:p>
            <a:pPr lvl="1">
              <a:buFont typeface="Arial" pitchFamily="34" charset="0"/>
              <a:buChar char="•"/>
              <a:defRPr/>
            </a:pPr>
            <a:r>
              <a:rPr lang="en-US" altLang="zh-CN" dirty="0" smtClean="0">
                <a:ea typeface="宋体" pitchFamily="2" charset="-122"/>
              </a:rPr>
              <a:t>The related CR against </a:t>
            </a:r>
            <a:r>
              <a:rPr lang="en-GB" altLang="zh-CN" i="1" dirty="0" smtClean="0"/>
              <a:t>OMA-TS-CPM_Conversation_Function-V2_2-20170612-D</a:t>
            </a:r>
            <a:r>
              <a:rPr lang="en-GB" altLang="zh-CN" dirty="0" smtClean="0"/>
              <a:t> </a:t>
            </a:r>
            <a:r>
              <a:rPr lang="en-US" altLang="zh-CN" dirty="0" smtClean="0">
                <a:ea typeface="宋体" pitchFamily="2" charset="-122"/>
              </a:rPr>
              <a:t>is proposed , see </a:t>
            </a:r>
            <a:r>
              <a:rPr lang="en-US" altLang="zh-CN" i="1" dirty="0" smtClean="0"/>
              <a:t>OMA-COM-CPM-2017-0120-CR_pager_mode_amendment</a:t>
            </a:r>
            <a:endParaRPr lang="en-US" altLang="zh-CN" i="1" dirty="0" smtClean="0">
              <a:ea typeface="宋体" pitchFamily="2" charset="-122"/>
            </a:endParaRPr>
          </a:p>
          <a:p>
            <a:pPr>
              <a:buFont typeface="Arial" pitchFamily="34" charset="0"/>
              <a:buChar char="•"/>
              <a:defRPr/>
            </a:pPr>
            <a:endParaRPr lang="en-US" altLang="zh-CN" dirty="0" smtClean="0">
              <a:ea typeface="宋体" pitchFamily="2" charset="-122"/>
            </a:endParaRPr>
          </a:p>
          <a:p>
            <a:pPr>
              <a:buFont typeface="Arial" pitchFamily="34" charset="0"/>
              <a:buChar char="•"/>
              <a:defRPr/>
            </a:pPr>
            <a:endParaRPr lang="en-US" altLang="zh-CN" dirty="0" smtClean="0">
              <a:ea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Outline</a:t>
            </a:r>
          </a:p>
        </p:txBody>
      </p:sp>
      <p:sp>
        <p:nvSpPr>
          <p:cNvPr id="3075" name="Rectangle 5"/>
          <p:cNvSpPr>
            <a:spLocks noGrp="1" noChangeArrowheads="1"/>
          </p:cNvSpPr>
          <p:nvPr>
            <p:ph type="body" idx="1"/>
          </p:nvPr>
        </p:nvSpPr>
        <p:spPr/>
        <p:txBody>
          <a:bodyPr/>
          <a:lstStyle/>
          <a:p>
            <a:pPr>
              <a:buFont typeface="Wingdings" pitchFamily="2" charset="2"/>
              <a:buChar char="n"/>
            </a:pPr>
            <a:r>
              <a:rPr lang="en-GB" altLang="zh-CN" dirty="0" smtClean="0">
                <a:ea typeface="宋体" charset="-122"/>
              </a:rPr>
              <a:t>Standalone Message vs. Chat for 1-1 Messaging</a:t>
            </a:r>
          </a:p>
          <a:p>
            <a:pPr>
              <a:buFont typeface="Wingdings" pitchFamily="2" charset="2"/>
              <a:buChar char="n"/>
            </a:pPr>
            <a:endParaRPr lang="en-GB" altLang="zh-CN" dirty="0" smtClean="0">
              <a:ea typeface="宋体" charset="-122"/>
            </a:endParaRPr>
          </a:p>
          <a:p>
            <a:pPr>
              <a:buFont typeface="Wingdings" pitchFamily="2" charset="2"/>
              <a:buChar char="n"/>
            </a:pPr>
            <a:r>
              <a:rPr lang="en-US" altLang="zh-CN" dirty="0" smtClean="0">
                <a:ea typeface="宋体" pitchFamily="2" charset="-122"/>
              </a:rPr>
              <a:t>Analysis on Limitation of Pager Mode Standalone Message</a:t>
            </a:r>
          </a:p>
          <a:p>
            <a:pPr>
              <a:buFont typeface="Wingdings" pitchFamily="2" charset="2"/>
              <a:buChar char="n"/>
            </a:pPr>
            <a:endParaRPr lang="en-US" altLang="zh-CN" dirty="0" smtClean="0">
              <a:ea typeface="宋体" pitchFamily="2" charset="-122"/>
            </a:endParaRPr>
          </a:p>
          <a:p>
            <a:pPr>
              <a:buFont typeface="Wingdings" pitchFamily="2" charset="2"/>
              <a:buChar char="n"/>
            </a:pPr>
            <a:r>
              <a:rPr lang="en-GB" altLang="zh-CN" dirty="0" smtClean="0">
                <a:ea typeface="宋体" charset="-122"/>
              </a:rPr>
              <a:t>Proposal: </a:t>
            </a:r>
            <a:r>
              <a:rPr lang="en-US" altLang="zh-CN" dirty="0" smtClean="0"/>
              <a:t>Amendment of </a:t>
            </a:r>
            <a:r>
              <a:rPr lang="en-US" altLang="zh-CN" dirty="0" smtClean="0">
                <a:ea typeface="宋体" pitchFamily="2" charset="-122"/>
              </a:rPr>
              <a:t>Pager Mode Standalone Message</a:t>
            </a:r>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 Messaging Mechanisms</a:t>
            </a:r>
            <a:endParaRPr lang="zh-CN" altLang="en-US" dirty="0"/>
          </a:p>
        </p:txBody>
      </p:sp>
      <p:sp>
        <p:nvSpPr>
          <p:cNvPr id="3" name="内容占位符 2"/>
          <p:cNvSpPr>
            <a:spLocks noGrp="1"/>
          </p:cNvSpPr>
          <p:nvPr>
            <p:ph idx="1"/>
          </p:nvPr>
        </p:nvSpPr>
        <p:spPr>
          <a:xfrm>
            <a:off x="292100" y="1169988"/>
            <a:ext cx="8778875" cy="4779962"/>
          </a:xfrm>
        </p:spPr>
        <p:txBody>
          <a:bodyPr/>
          <a:lstStyle/>
          <a:p>
            <a:r>
              <a:rPr lang="en-US" altLang="zh-CN" dirty="0" smtClean="0"/>
              <a:t>Considering the large scale connections of CPM clients and high concurrency of message traffic,  we need a low cost mechanism for 1-1 Messaging  </a:t>
            </a:r>
            <a:endParaRPr lang="zh-CN" altLang="en-US" dirty="0" smtClean="0"/>
          </a:p>
          <a:p>
            <a:endParaRPr lang="en-US" altLang="zh-CN" dirty="0" smtClean="0"/>
          </a:p>
          <a:p>
            <a:r>
              <a:rPr lang="en-US" altLang="zh-CN" dirty="0" smtClean="0"/>
              <a:t>Option 1: Chat</a:t>
            </a:r>
          </a:p>
          <a:p>
            <a:endParaRPr lang="en-US" altLang="zh-CN" dirty="0" smtClean="0"/>
          </a:p>
          <a:p>
            <a:r>
              <a:rPr lang="en-US" altLang="zh-CN" dirty="0" smtClean="0"/>
              <a:t>Option 2: Standalone Message</a:t>
            </a:r>
          </a:p>
          <a:p>
            <a:pPr lvl="1"/>
            <a:r>
              <a:rPr lang="en-US" altLang="zh-CN" dirty="0" smtClean="0"/>
              <a:t>Pager Mode</a:t>
            </a:r>
          </a:p>
          <a:p>
            <a:pPr lvl="1"/>
            <a:endParaRPr lang="en-US" altLang="zh-CN" dirty="0" smtClean="0"/>
          </a:p>
          <a:p>
            <a:pPr lvl="1"/>
            <a:r>
              <a:rPr lang="en-US" altLang="zh-CN" dirty="0" smtClean="0"/>
              <a:t>Large Message Mode</a:t>
            </a:r>
          </a:p>
          <a:p>
            <a:pPr lvl="1"/>
            <a:endParaRPr lang="en-US" altLang="zh-CN" dirty="0" smtClean="0"/>
          </a:p>
          <a:p>
            <a:pPr lvl="1"/>
            <a:endParaRPr lang="en-US"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5737" y="233363"/>
            <a:ext cx="8991600" cy="703262"/>
          </a:xfrm>
        </p:spPr>
        <p:txBody>
          <a:bodyPr/>
          <a:lstStyle/>
          <a:p>
            <a:r>
              <a:rPr lang="en-US" altLang="zh-CN" sz="2400" dirty="0" smtClean="0"/>
              <a:t>Network Resource </a:t>
            </a:r>
            <a:r>
              <a:rPr lang="en-US" altLang="zh-CN" sz="2400" dirty="0" smtClean="0">
                <a:ea typeface="宋体" pitchFamily="2" charset="-122"/>
              </a:rPr>
              <a:t>Consumption </a:t>
            </a:r>
            <a:r>
              <a:rPr lang="en-US" altLang="zh-CN" sz="2400" dirty="0" smtClean="0"/>
              <a:t>: Standalone Message vs. Chat</a:t>
            </a:r>
            <a:endParaRPr lang="zh-CN" altLang="en-US" sz="2400" dirty="0"/>
          </a:p>
        </p:txBody>
      </p:sp>
      <p:sp>
        <p:nvSpPr>
          <p:cNvPr id="3" name="内容占位符 2"/>
          <p:cNvSpPr>
            <a:spLocks noGrp="1"/>
          </p:cNvSpPr>
          <p:nvPr>
            <p:ph idx="1"/>
          </p:nvPr>
        </p:nvSpPr>
        <p:spPr>
          <a:xfrm>
            <a:off x="261937" y="1149350"/>
            <a:ext cx="8778875" cy="1122362"/>
          </a:xfrm>
        </p:spPr>
        <p:txBody>
          <a:bodyPr/>
          <a:lstStyle/>
          <a:p>
            <a:r>
              <a:rPr lang="en-US" altLang="zh-CN" sz="2000" dirty="0" smtClean="0"/>
              <a:t>Memory:  see Table 2.</a:t>
            </a:r>
          </a:p>
          <a:p>
            <a:r>
              <a:rPr lang="en-US" altLang="zh-CN" sz="2000" dirty="0" smtClean="0"/>
              <a:t>IP Address: Chat needs much more IP/Port resource </a:t>
            </a:r>
            <a:r>
              <a:rPr lang="en-US" altLang="zh-CN" sz="2000" dirty="0" smtClean="0"/>
              <a:t>for MSRP sessions</a:t>
            </a:r>
            <a:endParaRPr lang="en-US" altLang="zh-CN" sz="2000" dirty="0" smtClean="0"/>
          </a:p>
          <a:p>
            <a:pPr>
              <a:buNone/>
            </a:pPr>
            <a:endParaRPr lang="zh-CN" altLang="en-US" sz="2400" dirty="0"/>
          </a:p>
        </p:txBody>
      </p:sp>
      <p:graphicFrame>
        <p:nvGraphicFramePr>
          <p:cNvPr id="4" name="表格 3"/>
          <p:cNvGraphicFramePr>
            <a:graphicFrameLocks noGrp="1"/>
          </p:cNvGraphicFramePr>
          <p:nvPr/>
        </p:nvGraphicFramePr>
        <p:xfrm>
          <a:off x="338137" y="4353935"/>
          <a:ext cx="8382000" cy="1772696"/>
        </p:xfrm>
        <a:graphic>
          <a:graphicData uri="http://schemas.openxmlformats.org/drawingml/2006/table">
            <a:tbl>
              <a:tblPr firstRow="1" bandRow="1">
                <a:tableStyleId>{5C22544A-7EE6-4342-B048-85BDC9FD1C3A}</a:tableStyleId>
              </a:tblPr>
              <a:tblGrid>
                <a:gridCol w="1219200"/>
                <a:gridCol w="1219200"/>
                <a:gridCol w="1485900"/>
                <a:gridCol w="1485900"/>
                <a:gridCol w="1485900"/>
                <a:gridCol w="1485900"/>
              </a:tblGrid>
              <a:tr h="401096">
                <a:tc gridSpan="2">
                  <a:txBody>
                    <a:bodyPr/>
                    <a:lstStyle/>
                    <a:p>
                      <a:endParaRPr lang="zh-CN" altLang="en-US" sz="1200" dirty="0">
                        <a:latin typeface="微软雅黑" pitchFamily="34" charset="-122"/>
                        <a:ea typeface="微软雅黑" pitchFamily="34" charset="-122"/>
                      </a:endParaRPr>
                    </a:p>
                  </a:txBody>
                  <a:tcPr anchor="ctr"/>
                </a:tc>
                <a:tc hMerge="1">
                  <a:txBody>
                    <a:bodyPr/>
                    <a:lstStyle/>
                    <a:p>
                      <a:endParaRPr lang="zh-CN" altLang="en-US" sz="1200" dirty="0">
                        <a:latin typeface="微软雅黑" pitchFamily="34" charset="-122"/>
                        <a:ea typeface="微软雅黑" pitchFamily="34" charset="-122"/>
                      </a:endParaRPr>
                    </a:p>
                  </a:txBody>
                  <a:tcPr/>
                </a:tc>
                <a:tc>
                  <a:txBody>
                    <a:bodyPr/>
                    <a:lstStyle/>
                    <a:p>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(A)</a:t>
                      </a:r>
                      <a:endParaRPr lang="zh-CN" altLang="en-US" sz="1200" dirty="0">
                        <a:latin typeface="微软雅黑" pitchFamily="34" charset="-122"/>
                        <a:ea typeface="微软雅黑"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(B)</a:t>
                      </a:r>
                      <a:endParaRPr lang="zh-CN" altLang="en-US" sz="1200" dirty="0" smtClean="0">
                        <a:latin typeface="微软雅黑" pitchFamily="34" charset="-122"/>
                        <a:ea typeface="微软雅黑" pitchFamily="34" charset="-122"/>
                      </a:endParaRPr>
                    </a:p>
                  </a:txBody>
                  <a:tcPr anchor="ctr"/>
                </a:tc>
                <a:tc>
                  <a:txBody>
                    <a:bodyPr/>
                    <a:lstStyle/>
                    <a:p>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(C)</a:t>
                      </a:r>
                      <a:endParaRPr lang="zh-CN" altLang="en-US" sz="1200" dirty="0">
                        <a:latin typeface="微软雅黑" pitchFamily="34" charset="-122"/>
                        <a:ea typeface="微软雅黑"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(D)</a:t>
                      </a:r>
                      <a:endParaRPr lang="zh-CN" altLang="en-US" sz="1200" dirty="0" smtClean="0">
                        <a:latin typeface="微软雅黑" pitchFamily="34" charset="-122"/>
                        <a:ea typeface="微软雅黑" pitchFamily="34" charset="-122"/>
                      </a:endParaRPr>
                    </a:p>
                  </a:txBody>
                  <a:tcPr anchor="ctr"/>
                </a:tc>
              </a:tr>
              <a:tr h="240658">
                <a:tc gridSpan="2">
                  <a:txBody>
                    <a:bodyPr/>
                    <a:lstStyle/>
                    <a:p>
                      <a:r>
                        <a:rPr lang="en-US" altLang="zh-CN" sz="1200" dirty="0" smtClean="0">
                          <a:latin typeface="微软雅黑" pitchFamily="34" charset="-122"/>
                          <a:ea typeface="微软雅黑" pitchFamily="34" charset="-122"/>
                        </a:rPr>
                        <a:t>Standalone</a:t>
                      </a:r>
                      <a:r>
                        <a:rPr lang="en-US" altLang="zh-CN" sz="1200" baseline="0" dirty="0" smtClean="0">
                          <a:latin typeface="微软雅黑" pitchFamily="34" charset="-122"/>
                          <a:ea typeface="微软雅黑" pitchFamily="34" charset="-122"/>
                        </a:rPr>
                        <a:t> message</a:t>
                      </a:r>
                      <a:endParaRPr lang="zh-CN" altLang="en-US" sz="1200" dirty="0">
                        <a:latin typeface="微软雅黑" pitchFamily="34" charset="-122"/>
                        <a:ea typeface="微软雅黑" pitchFamily="34" charset="-122"/>
                      </a:endParaRPr>
                    </a:p>
                  </a:txBody>
                  <a:tcPr/>
                </a:tc>
                <a:tc hMerge="1">
                  <a:txBody>
                    <a:bodyPr/>
                    <a:lstStyle/>
                    <a:p>
                      <a:endParaRPr lang="zh-CN" altLang="en-US" sz="1200" dirty="0">
                        <a:latin typeface="微软雅黑" pitchFamily="34" charset="-122"/>
                        <a:ea typeface="微软雅黑" pitchFamily="34" charset="-122"/>
                      </a:endParaRPr>
                    </a:p>
                  </a:txBody>
                  <a:tcPr/>
                </a:tc>
                <a:tc>
                  <a:txBody>
                    <a:bodyPr/>
                    <a:lstStyle/>
                    <a:p>
                      <a:pPr indent="266700" algn="just" fontAlgn="base">
                        <a:spcAft>
                          <a:spcPts val="0"/>
                        </a:spcAft>
                      </a:pPr>
                      <a:r>
                        <a:rPr lang="en-US" sz="1200" b="1" kern="100" dirty="0">
                          <a:solidFill>
                            <a:schemeClr val="accent6"/>
                          </a:solidFill>
                          <a:latin typeface="微软雅黑" pitchFamily="34" charset="-122"/>
                          <a:ea typeface="微软雅黑" pitchFamily="34" charset="-122"/>
                          <a:cs typeface="Times New Roman"/>
                        </a:rPr>
                        <a:t>128.59 </a:t>
                      </a:r>
                      <a:endParaRPr lang="zh-CN" sz="1200" b="1" kern="100" dirty="0">
                        <a:solidFill>
                          <a:schemeClr val="accent6"/>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chemeClr val="accent6"/>
                          </a:solidFill>
                          <a:latin typeface="微软雅黑" pitchFamily="34" charset="-122"/>
                          <a:ea typeface="微软雅黑" pitchFamily="34" charset="-122"/>
                          <a:cs typeface="Times New Roman"/>
                        </a:rPr>
                        <a:t>128.59 </a:t>
                      </a:r>
                      <a:endParaRPr lang="zh-CN" sz="1200" b="1" kern="100" dirty="0">
                        <a:solidFill>
                          <a:schemeClr val="accent6"/>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chemeClr val="accent6"/>
                          </a:solidFill>
                          <a:latin typeface="微软雅黑" pitchFamily="34" charset="-122"/>
                          <a:ea typeface="微软雅黑" pitchFamily="34" charset="-122"/>
                          <a:cs typeface="Times New Roman"/>
                        </a:rPr>
                        <a:t>128.59 </a:t>
                      </a:r>
                      <a:endParaRPr lang="zh-CN" sz="1200" b="1" kern="100" dirty="0">
                        <a:solidFill>
                          <a:schemeClr val="accent6"/>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chemeClr val="accent6"/>
                          </a:solidFill>
                          <a:latin typeface="微软雅黑" pitchFamily="34" charset="-122"/>
                          <a:ea typeface="微软雅黑" pitchFamily="34" charset="-122"/>
                          <a:cs typeface="Times New Roman"/>
                        </a:rPr>
                        <a:t>128.59 </a:t>
                      </a:r>
                      <a:endParaRPr lang="zh-CN" sz="1200" b="1" kern="100" dirty="0">
                        <a:solidFill>
                          <a:schemeClr val="accent6"/>
                        </a:solidFill>
                        <a:latin typeface="微软雅黑" pitchFamily="34" charset="-122"/>
                        <a:ea typeface="微软雅黑" pitchFamily="34" charset="-122"/>
                        <a:cs typeface="Times New Roman"/>
                      </a:endParaRPr>
                    </a:p>
                  </a:txBody>
                  <a:tcPr marL="68580" marR="68580" marT="0" marB="0" anchor="ctr"/>
                </a:tc>
              </a:tr>
              <a:tr h="240658">
                <a:tc rowSpan="4">
                  <a:txBody>
                    <a:bodyPr/>
                    <a:lstStyle/>
                    <a:p>
                      <a:pPr algn="ctr"/>
                      <a:r>
                        <a:rPr lang="en-US" altLang="zh-CN" sz="1200" dirty="0" smtClean="0">
                          <a:latin typeface="微软雅黑" pitchFamily="34" charset="-122"/>
                          <a:ea typeface="微软雅黑" pitchFamily="34" charset="-122"/>
                        </a:rPr>
                        <a:t>Session</a:t>
                      </a:r>
                      <a:r>
                        <a:rPr lang="en-US" altLang="zh-CN" sz="1200" baseline="0" dirty="0" smtClean="0">
                          <a:latin typeface="微软雅黑" pitchFamily="34" charset="-122"/>
                          <a:ea typeface="微软雅黑" pitchFamily="34" charset="-122"/>
                        </a:rPr>
                        <a:t> mode(</a:t>
                      </a:r>
                      <a:r>
                        <a:rPr lang="en-US" altLang="zh-CN" sz="800" baseline="0" dirty="0" smtClean="0">
                          <a:latin typeface="微软雅黑" pitchFamily="34" charset="-122"/>
                          <a:ea typeface="微软雅黑" pitchFamily="34" charset="-122"/>
                        </a:rPr>
                        <a:t>Note 1</a:t>
                      </a:r>
                      <a:r>
                        <a:rPr lang="en-US" altLang="zh-CN" sz="1200" baseline="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a:txBody>
                  <a:tcPr anchor="ctr"/>
                </a:tc>
                <a:tc>
                  <a:txBody>
                    <a:bodyPr/>
                    <a:lstStyle/>
                    <a:p>
                      <a:pPr marL="0" algn="l"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overall</a:t>
                      </a:r>
                      <a:endParaRPr lang="zh-CN" altLang="en-US" sz="1200" kern="1200" dirty="0" smtClean="0">
                        <a:solidFill>
                          <a:schemeClr val="dk1"/>
                        </a:solidFill>
                        <a:latin typeface="微软雅黑" pitchFamily="34" charset="-122"/>
                        <a:ea typeface="微软雅黑" pitchFamily="34" charset="-122"/>
                        <a:cs typeface="+mn-cs"/>
                      </a:endParaRPr>
                    </a:p>
                  </a:txBody>
                  <a:tcPr/>
                </a:tc>
                <a:tc>
                  <a:txBody>
                    <a:bodyPr/>
                    <a:lstStyle/>
                    <a:p>
                      <a:pPr indent="266700" algn="just" fontAlgn="base">
                        <a:spcAft>
                          <a:spcPts val="0"/>
                        </a:spcAft>
                      </a:pPr>
                      <a:r>
                        <a:rPr lang="en-US" sz="1200" b="1" kern="100" dirty="0">
                          <a:solidFill>
                            <a:srgbClr val="FF0000"/>
                          </a:solidFill>
                          <a:latin typeface="微软雅黑" pitchFamily="34" charset="-122"/>
                          <a:ea typeface="微软雅黑" pitchFamily="34" charset="-122"/>
                          <a:cs typeface="Times New Roman"/>
                        </a:rPr>
                        <a:t>146.05 </a:t>
                      </a:r>
                      <a:endParaRPr lang="zh-CN" sz="1200" b="1" kern="100" dirty="0">
                        <a:solidFill>
                          <a:srgbClr val="FF0000"/>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rgbClr val="FF0000"/>
                          </a:solidFill>
                          <a:latin typeface="微软雅黑" pitchFamily="34" charset="-122"/>
                          <a:ea typeface="微软雅黑" pitchFamily="34" charset="-122"/>
                          <a:cs typeface="Times New Roman"/>
                        </a:rPr>
                        <a:t>164.10 </a:t>
                      </a:r>
                      <a:endParaRPr lang="zh-CN" sz="1200" b="1" kern="100" dirty="0">
                        <a:solidFill>
                          <a:srgbClr val="FF0000"/>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rgbClr val="FF0000"/>
                          </a:solidFill>
                          <a:latin typeface="微软雅黑" pitchFamily="34" charset="-122"/>
                          <a:ea typeface="微软雅黑" pitchFamily="34" charset="-122"/>
                          <a:cs typeface="Times New Roman"/>
                        </a:rPr>
                        <a:t>308.50 </a:t>
                      </a:r>
                      <a:endParaRPr lang="zh-CN" sz="1200" b="1" kern="100" dirty="0">
                        <a:solidFill>
                          <a:srgbClr val="FF0000"/>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b="1" kern="100" dirty="0">
                          <a:solidFill>
                            <a:srgbClr val="FF0000"/>
                          </a:solidFill>
                          <a:latin typeface="微软雅黑" pitchFamily="34" charset="-122"/>
                          <a:ea typeface="微软雅黑" pitchFamily="34" charset="-122"/>
                          <a:cs typeface="Times New Roman"/>
                        </a:rPr>
                        <a:t>489.00 </a:t>
                      </a:r>
                      <a:endParaRPr lang="zh-CN" sz="1200" b="1" kern="100" dirty="0">
                        <a:solidFill>
                          <a:srgbClr val="FF0000"/>
                        </a:solidFill>
                        <a:latin typeface="微软雅黑" pitchFamily="34" charset="-122"/>
                        <a:ea typeface="微软雅黑" pitchFamily="34" charset="-122"/>
                        <a:cs typeface="Times New Roman"/>
                      </a:endParaRPr>
                    </a:p>
                  </a:txBody>
                  <a:tcPr marL="68580" marR="68580" marT="0" marB="0" anchor="ctr"/>
                </a:tc>
              </a:tr>
              <a:tr h="240658">
                <a:tc vMerge="1">
                  <a:txBody>
                    <a:bodyPr/>
                    <a:lstStyle/>
                    <a:p>
                      <a:endParaRPr lang="zh-CN" altLang="en-US" sz="1200" dirty="0">
                        <a:latin typeface="微软雅黑" pitchFamily="34" charset="-122"/>
                        <a:ea typeface="微软雅黑" pitchFamily="34" charset="-122"/>
                      </a:endParaRPr>
                    </a:p>
                  </a:txBody>
                  <a:tcPr/>
                </a:tc>
                <a:tc>
                  <a:txBody>
                    <a:bodyPr/>
                    <a:lstStyle/>
                    <a:p>
                      <a:pPr marL="0" algn="l"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SIP</a:t>
                      </a:r>
                      <a:r>
                        <a:rPr lang="en-US" altLang="zh-CN" sz="1200" kern="1200" baseline="0" dirty="0" smtClean="0">
                          <a:solidFill>
                            <a:schemeClr val="dk1"/>
                          </a:solidFill>
                          <a:latin typeface="微软雅黑" pitchFamily="34" charset="-122"/>
                          <a:ea typeface="微软雅黑" pitchFamily="34" charset="-122"/>
                          <a:cs typeface="+mn-cs"/>
                        </a:rPr>
                        <a:t> stack</a:t>
                      </a:r>
                      <a:endParaRPr lang="zh-CN" altLang="en-US" sz="1200" kern="1200" dirty="0" smtClean="0">
                        <a:solidFill>
                          <a:schemeClr val="dk1"/>
                        </a:solidFill>
                        <a:latin typeface="微软雅黑" pitchFamily="34" charset="-122"/>
                        <a:ea typeface="微软雅黑" pitchFamily="34" charset="-122"/>
                        <a:cs typeface="+mn-cs"/>
                      </a:endParaRPr>
                    </a:p>
                  </a:txBody>
                  <a:tcP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132.05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136.10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168.50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209.00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r>
              <a:tr h="240658">
                <a:tc vMerge="1">
                  <a:txBody>
                    <a:bodyPr/>
                    <a:lstStyle/>
                    <a:p>
                      <a:endParaRPr lang="zh-CN" altLang="en-US" sz="1200" dirty="0">
                        <a:latin typeface="微软雅黑" pitchFamily="34" charset="-122"/>
                        <a:ea typeface="微软雅黑" pitchFamily="34" charset="-122"/>
                      </a:endParaRPr>
                    </a:p>
                  </a:txBody>
                  <a:tcPr/>
                </a:tc>
                <a:tc>
                  <a:txBody>
                    <a:bodyPr/>
                    <a:lstStyle/>
                    <a:p>
                      <a:pPr marL="0" algn="l"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MSRP stack</a:t>
                      </a:r>
                      <a:endParaRPr lang="zh-CN" altLang="en-US" sz="1200" kern="1200" dirty="0" smtClean="0">
                        <a:solidFill>
                          <a:schemeClr val="dk1"/>
                        </a:solidFill>
                        <a:latin typeface="微软雅黑" pitchFamily="34" charset="-122"/>
                        <a:ea typeface="微软雅黑" pitchFamily="34" charset="-122"/>
                        <a:cs typeface="+mn-cs"/>
                      </a:endParaRPr>
                    </a:p>
                  </a:txBody>
                  <a:tcP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1.20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2.40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12.00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24.00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r>
              <a:tr h="240658">
                <a:tc vMerge="1">
                  <a:txBody>
                    <a:bodyPr/>
                    <a:lstStyle/>
                    <a:p>
                      <a:endParaRPr lang="zh-CN" altLang="en-US" sz="1200" dirty="0">
                        <a:latin typeface="微软雅黑" pitchFamily="34" charset="-122"/>
                        <a:ea typeface="微软雅黑" pitchFamily="34" charset="-122"/>
                      </a:endParaRPr>
                    </a:p>
                  </a:txBody>
                  <a:tcPr/>
                </a:tc>
                <a:tc>
                  <a:txBody>
                    <a:bodyPr/>
                    <a:lstStyle/>
                    <a:p>
                      <a:pPr marL="0" algn="l" defTabSz="914400" rtl="0" eaLnBrk="1" latinLnBrk="0" hangingPunct="1"/>
                      <a:r>
                        <a:rPr lang="en-US" altLang="zh-CN" sz="1200" kern="1200" dirty="0" smtClean="0">
                          <a:solidFill>
                            <a:schemeClr val="dk1"/>
                          </a:solidFill>
                          <a:latin typeface="微软雅黑" pitchFamily="34" charset="-122"/>
                          <a:ea typeface="微软雅黑" pitchFamily="34" charset="-122"/>
                          <a:cs typeface="+mn-cs"/>
                        </a:rPr>
                        <a:t>MSRP k-alive</a:t>
                      </a:r>
                      <a:endParaRPr lang="zh-CN" altLang="en-US" sz="1200" kern="1200" dirty="0" smtClean="0">
                        <a:solidFill>
                          <a:schemeClr val="dk1"/>
                        </a:solidFill>
                        <a:latin typeface="微软雅黑" pitchFamily="34" charset="-122"/>
                        <a:ea typeface="微软雅黑" pitchFamily="34" charset="-122"/>
                        <a:cs typeface="+mn-cs"/>
                      </a:endParaRPr>
                    </a:p>
                  </a:txBody>
                  <a:tcP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12.80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25.60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128.00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c>
                  <a:txBody>
                    <a:bodyPr/>
                    <a:lstStyle/>
                    <a:p>
                      <a:pPr indent="266700" algn="just" fontAlgn="base">
                        <a:spcAft>
                          <a:spcPts val="0"/>
                        </a:spcAft>
                      </a:pPr>
                      <a:r>
                        <a:rPr lang="en-US" sz="1200" kern="100" dirty="0">
                          <a:solidFill>
                            <a:schemeClr val="tx1"/>
                          </a:solidFill>
                          <a:latin typeface="微软雅黑" pitchFamily="34" charset="-122"/>
                          <a:ea typeface="微软雅黑" pitchFamily="34" charset="-122"/>
                          <a:cs typeface="Times New Roman"/>
                        </a:rPr>
                        <a:t>256.00 </a:t>
                      </a:r>
                      <a:endParaRPr lang="zh-CN" sz="1200" kern="100" dirty="0">
                        <a:solidFill>
                          <a:schemeClr val="tx1"/>
                        </a:solidFill>
                        <a:latin typeface="微软雅黑" pitchFamily="34" charset="-122"/>
                        <a:ea typeface="微软雅黑" pitchFamily="34" charset="-122"/>
                        <a:cs typeface="Times New Roman"/>
                      </a:endParaRPr>
                    </a:p>
                  </a:txBody>
                  <a:tcPr marL="68580" marR="68580" marT="0" marB="0" anchor="ctr"/>
                </a:tc>
              </a:tr>
            </a:tbl>
          </a:graphicData>
        </a:graphic>
      </p:graphicFrame>
      <p:graphicFrame>
        <p:nvGraphicFramePr>
          <p:cNvPr id="5" name="表格 4"/>
          <p:cNvGraphicFramePr>
            <a:graphicFrameLocks noGrp="1"/>
          </p:cNvGraphicFramePr>
          <p:nvPr/>
        </p:nvGraphicFramePr>
        <p:xfrm>
          <a:off x="338137" y="2673350"/>
          <a:ext cx="8382000" cy="1280160"/>
        </p:xfrm>
        <a:graphic>
          <a:graphicData uri="http://schemas.openxmlformats.org/drawingml/2006/table">
            <a:tbl>
              <a:tblPr firstRow="1" bandRow="1">
                <a:tableStyleId>{5C22544A-7EE6-4342-B048-85BDC9FD1C3A}</a:tableStyleId>
              </a:tblPr>
              <a:tblGrid>
                <a:gridCol w="2438400"/>
                <a:gridCol w="1485900"/>
                <a:gridCol w="1485900"/>
                <a:gridCol w="1485900"/>
                <a:gridCol w="1485900"/>
              </a:tblGrid>
              <a:tr h="195943">
                <a:tc>
                  <a:txBody>
                    <a:bodyPr/>
                    <a:lstStyle/>
                    <a:p>
                      <a:endParaRPr lang="zh-CN" altLang="en-US" sz="1200" dirty="0">
                        <a:latin typeface="微软雅黑" pitchFamily="34" charset="-122"/>
                        <a:ea typeface="微软雅黑" pitchFamily="34" charset="-122"/>
                      </a:endParaRPr>
                    </a:p>
                  </a:txBody>
                  <a:tcPr/>
                </a:tc>
                <a:tc>
                  <a:txBody>
                    <a:bodyPr/>
                    <a:lstStyle/>
                    <a:p>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(A)</a:t>
                      </a:r>
                      <a:endParaRPr lang="zh-CN" altLang="en-US" sz="1200" dirty="0">
                        <a:latin typeface="微软雅黑" pitchFamily="34" charset="-122"/>
                        <a:ea typeface="微软雅黑" pitchFamily="34"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(B)</a:t>
                      </a:r>
                      <a:endParaRPr lang="zh-CN" altLang="en-US" sz="1200" dirty="0" smtClean="0">
                        <a:latin typeface="微软雅黑" pitchFamily="34" charset="-122"/>
                        <a:ea typeface="微软雅黑" pitchFamily="34" charset="-122"/>
                      </a:endParaRPr>
                    </a:p>
                  </a:txBody>
                  <a:tcPr/>
                </a:tc>
                <a:tc>
                  <a:txBody>
                    <a:bodyPr/>
                    <a:lstStyle/>
                    <a:p>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(C)</a:t>
                      </a:r>
                      <a:endParaRPr lang="zh-CN" altLang="en-US" sz="1200" dirty="0">
                        <a:latin typeface="微软雅黑" pitchFamily="34" charset="-122"/>
                        <a:ea typeface="微软雅黑" pitchFamily="34"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itchFamily="34" charset="-122"/>
                          <a:ea typeface="微软雅黑" pitchFamily="34" charset="-122"/>
                        </a:rPr>
                        <a:t>Traffic</a:t>
                      </a:r>
                      <a:r>
                        <a:rPr lang="en-US" altLang="zh-CN" sz="1200" baseline="0" dirty="0" smtClean="0">
                          <a:latin typeface="微软雅黑" pitchFamily="34" charset="-122"/>
                          <a:ea typeface="微软雅黑" pitchFamily="34" charset="-122"/>
                        </a:rPr>
                        <a:t> Mode (D)</a:t>
                      </a:r>
                      <a:endParaRPr lang="zh-CN" altLang="en-US" sz="1200" dirty="0" smtClean="0">
                        <a:latin typeface="微软雅黑" pitchFamily="34" charset="-122"/>
                        <a:ea typeface="微软雅黑" pitchFamily="34" charset="-122"/>
                      </a:endParaRPr>
                    </a:p>
                  </a:txBody>
                  <a:tcPr/>
                </a:tc>
              </a:tr>
              <a:tr h="195943">
                <a:tc>
                  <a:txBody>
                    <a:bodyPr/>
                    <a:lstStyle/>
                    <a:p>
                      <a:r>
                        <a:rPr lang="en-US" altLang="zh-CN" sz="1200" dirty="0" smtClean="0">
                          <a:latin typeface="微软雅黑" pitchFamily="34" charset="-122"/>
                          <a:ea typeface="微软雅黑" pitchFamily="34" charset="-122"/>
                        </a:rPr>
                        <a:t>Online users</a:t>
                      </a:r>
                      <a:endParaRPr lang="zh-CN" altLang="en-US" sz="1200" dirty="0">
                        <a:latin typeface="微软雅黑" pitchFamily="34" charset="-122"/>
                        <a:ea typeface="微软雅黑" pitchFamily="34" charset="-122"/>
                      </a:endParaRPr>
                    </a:p>
                  </a:txBody>
                  <a:tcPr/>
                </a:tc>
                <a:tc>
                  <a:txBody>
                    <a:bodyPr/>
                    <a:lstStyle/>
                    <a:p>
                      <a:pPr indent="266700" algn="just">
                        <a:spcAft>
                          <a:spcPts val="0"/>
                        </a:spcAft>
                      </a:pPr>
                      <a:r>
                        <a:rPr lang="en-US" sz="1200" dirty="0">
                          <a:latin typeface="微软雅黑" pitchFamily="34" charset="-122"/>
                          <a:ea typeface="微软雅黑" pitchFamily="34" charset="-122"/>
                          <a:cs typeface="Times New Roman"/>
                        </a:rPr>
                        <a:t>1000000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a:latin typeface="微软雅黑" pitchFamily="34" charset="-122"/>
                          <a:ea typeface="微软雅黑" pitchFamily="34" charset="-122"/>
                          <a:cs typeface="Times New Roman"/>
                        </a:rPr>
                        <a:t>1000000 </a:t>
                      </a:r>
                      <a:endParaRPr lang="zh-CN" sz="120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1000000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1000000 </a:t>
                      </a:r>
                      <a:endParaRPr lang="zh-CN" sz="1200" dirty="0">
                        <a:latin typeface="微软雅黑" pitchFamily="34" charset="-122"/>
                        <a:ea typeface="微软雅黑" pitchFamily="34" charset="-122"/>
                        <a:cs typeface="Times New Roman"/>
                      </a:endParaRPr>
                    </a:p>
                  </a:txBody>
                  <a:tcPr marL="68580" marR="68580" marT="0" marB="0" anchor="ctr"/>
                </a:tc>
              </a:tr>
              <a:tr h="195943">
                <a:tc>
                  <a:txBody>
                    <a:bodyPr/>
                    <a:lstStyle/>
                    <a:p>
                      <a:r>
                        <a:rPr lang="en-US" altLang="zh-CN" sz="1200" dirty="0" smtClean="0">
                          <a:latin typeface="微软雅黑" pitchFamily="34" charset="-122"/>
                          <a:ea typeface="微软雅黑" pitchFamily="34" charset="-122"/>
                        </a:rPr>
                        <a:t>Average conversation per user</a:t>
                      </a:r>
                      <a:r>
                        <a:rPr lang="en-US" altLang="zh-CN" sz="1200" baseline="0" dirty="0" smtClean="0">
                          <a:latin typeface="微软雅黑" pitchFamily="34" charset="-122"/>
                          <a:ea typeface="微软雅黑" pitchFamily="34" charset="-122"/>
                        </a:rPr>
                        <a:t> </a:t>
                      </a:r>
                      <a:endParaRPr lang="zh-CN" altLang="en-US" sz="1200" dirty="0">
                        <a:latin typeface="微软雅黑" pitchFamily="34" charset="-122"/>
                        <a:ea typeface="微软雅黑" pitchFamily="34" charset="-122"/>
                      </a:endParaRPr>
                    </a:p>
                  </a:txBody>
                  <a:tcPr/>
                </a:tc>
                <a:tc>
                  <a:txBody>
                    <a:bodyPr/>
                    <a:lstStyle/>
                    <a:p>
                      <a:pPr indent="266700" algn="just">
                        <a:spcAft>
                          <a:spcPts val="0"/>
                        </a:spcAft>
                      </a:pPr>
                      <a:r>
                        <a:rPr lang="en-US" sz="1200" dirty="0">
                          <a:latin typeface="微软雅黑" pitchFamily="34" charset="-122"/>
                          <a:ea typeface="微软雅黑" pitchFamily="34" charset="-122"/>
                          <a:cs typeface="Times New Roman"/>
                        </a:rPr>
                        <a:t>0.10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0.20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a:latin typeface="微软雅黑" pitchFamily="34" charset="-122"/>
                          <a:ea typeface="微软雅黑" pitchFamily="34" charset="-122"/>
                          <a:cs typeface="Times New Roman"/>
                        </a:rPr>
                        <a:t>1.00 </a:t>
                      </a:r>
                      <a:endParaRPr lang="zh-CN" sz="120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2.00 </a:t>
                      </a:r>
                      <a:endParaRPr lang="zh-CN" sz="1200" dirty="0">
                        <a:latin typeface="微软雅黑" pitchFamily="34" charset="-122"/>
                        <a:ea typeface="微软雅黑" pitchFamily="34" charset="-122"/>
                        <a:cs typeface="Times New Roman"/>
                      </a:endParaRPr>
                    </a:p>
                  </a:txBody>
                  <a:tcPr marL="68580" marR="68580" marT="0" marB="0" anchor="ctr"/>
                </a:tc>
              </a:tr>
              <a:tr h="326571">
                <a:tc>
                  <a:txBody>
                    <a:bodyPr/>
                    <a:lstStyle/>
                    <a:p>
                      <a:r>
                        <a:rPr lang="en-US" altLang="zh-CN" sz="1200" dirty="0" smtClean="0">
                          <a:latin typeface="微软雅黑" pitchFamily="34" charset="-122"/>
                          <a:ea typeface="微软雅黑" pitchFamily="34" charset="-122"/>
                        </a:rPr>
                        <a:t>Average</a:t>
                      </a:r>
                      <a:r>
                        <a:rPr lang="en-US" altLang="zh-CN" sz="1200" baseline="0" dirty="0" smtClean="0">
                          <a:latin typeface="微软雅黑" pitchFamily="34" charset="-122"/>
                          <a:ea typeface="微软雅黑" pitchFamily="34" charset="-122"/>
                        </a:rPr>
                        <a:t> messages per </a:t>
                      </a:r>
                      <a:r>
                        <a:rPr lang="en-US" altLang="zh-CN" sz="1200" dirty="0" smtClean="0">
                          <a:latin typeface="微软雅黑" pitchFamily="34" charset="-122"/>
                          <a:ea typeface="微软雅黑" pitchFamily="34" charset="-122"/>
                        </a:rPr>
                        <a:t>conversation </a:t>
                      </a:r>
                      <a:endParaRPr lang="zh-CN" altLang="en-US" sz="1200" dirty="0">
                        <a:latin typeface="微软雅黑" pitchFamily="34" charset="-122"/>
                        <a:ea typeface="微软雅黑" pitchFamily="34" charset="-122"/>
                      </a:endParaRPr>
                    </a:p>
                  </a:txBody>
                  <a:tcPr/>
                </a:tc>
                <a:tc>
                  <a:txBody>
                    <a:bodyPr/>
                    <a:lstStyle/>
                    <a:p>
                      <a:pPr indent="266700" algn="just">
                        <a:spcAft>
                          <a:spcPts val="0"/>
                        </a:spcAft>
                      </a:pPr>
                      <a:r>
                        <a:rPr lang="en-US" sz="1200" dirty="0">
                          <a:latin typeface="微软雅黑" pitchFamily="34" charset="-122"/>
                          <a:ea typeface="微软雅黑" pitchFamily="34" charset="-122"/>
                          <a:cs typeface="Times New Roman"/>
                        </a:rPr>
                        <a:t>20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a:latin typeface="微软雅黑" pitchFamily="34" charset="-122"/>
                          <a:ea typeface="微软雅黑" pitchFamily="34" charset="-122"/>
                          <a:cs typeface="Times New Roman"/>
                        </a:rPr>
                        <a:t>10 </a:t>
                      </a:r>
                      <a:endParaRPr lang="zh-CN" sz="120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2 </a:t>
                      </a:r>
                      <a:endParaRPr lang="zh-CN" sz="1200" dirty="0">
                        <a:latin typeface="微软雅黑" pitchFamily="34" charset="-122"/>
                        <a:ea typeface="微软雅黑" pitchFamily="34" charset="-122"/>
                        <a:cs typeface="Times New Roman"/>
                      </a:endParaRPr>
                    </a:p>
                  </a:txBody>
                  <a:tcPr marL="68580" marR="68580" marT="0" marB="0" anchor="ctr"/>
                </a:tc>
                <a:tc>
                  <a:txBody>
                    <a:bodyPr/>
                    <a:lstStyle/>
                    <a:p>
                      <a:pPr indent="266700" algn="just">
                        <a:spcAft>
                          <a:spcPts val="0"/>
                        </a:spcAft>
                      </a:pPr>
                      <a:r>
                        <a:rPr lang="en-US" sz="1200" dirty="0">
                          <a:latin typeface="微软雅黑" pitchFamily="34" charset="-122"/>
                          <a:ea typeface="微软雅黑" pitchFamily="34" charset="-122"/>
                          <a:cs typeface="Times New Roman"/>
                        </a:rPr>
                        <a:t>1 </a:t>
                      </a:r>
                      <a:endParaRPr lang="zh-CN" sz="1200" dirty="0">
                        <a:latin typeface="微软雅黑" pitchFamily="34" charset="-122"/>
                        <a:ea typeface="微软雅黑" pitchFamily="34" charset="-122"/>
                        <a:cs typeface="Times New Roman"/>
                      </a:endParaRPr>
                    </a:p>
                  </a:txBody>
                  <a:tcPr marL="68580" marR="68580" marT="0" marB="0" anchor="ctr"/>
                </a:tc>
              </a:tr>
            </a:tbl>
          </a:graphicData>
        </a:graphic>
      </p:graphicFrame>
      <p:sp>
        <p:nvSpPr>
          <p:cNvPr id="6" name="TextBox 5"/>
          <p:cNvSpPr txBox="1"/>
          <p:nvPr/>
        </p:nvSpPr>
        <p:spPr>
          <a:xfrm>
            <a:off x="6738937" y="6254750"/>
            <a:ext cx="1933543" cy="244682"/>
          </a:xfrm>
          <a:prstGeom prst="rect">
            <a:avLst/>
          </a:prstGeom>
          <a:noFill/>
        </p:spPr>
        <p:txBody>
          <a:bodyPr wrap="none" rtlCol="0">
            <a:spAutoFit/>
          </a:bodyPr>
          <a:lstStyle/>
          <a:p>
            <a:r>
              <a:rPr lang="en-US" altLang="zh-CN" sz="1100" dirty="0" smtClean="0"/>
              <a:t>Note 1:session timer = 300s</a:t>
            </a:r>
            <a:endParaRPr lang="zh-CN" altLang="en-US" sz="1100" dirty="0"/>
          </a:p>
        </p:txBody>
      </p:sp>
      <p:sp>
        <p:nvSpPr>
          <p:cNvPr id="7" name="TextBox 6"/>
          <p:cNvSpPr txBox="1"/>
          <p:nvPr/>
        </p:nvSpPr>
        <p:spPr>
          <a:xfrm>
            <a:off x="3562655" y="2368550"/>
            <a:ext cx="1932965" cy="258532"/>
          </a:xfrm>
          <a:prstGeom prst="rect">
            <a:avLst/>
          </a:prstGeom>
          <a:noFill/>
        </p:spPr>
        <p:txBody>
          <a:bodyPr wrap="none" rtlCol="0">
            <a:spAutoFit/>
          </a:bodyPr>
          <a:lstStyle/>
          <a:p>
            <a:pPr algn="ctr"/>
            <a:r>
              <a:rPr lang="en-US" altLang="zh-CN" sz="1200" dirty="0" smtClean="0"/>
              <a:t>Table 1: User traffic mode</a:t>
            </a:r>
            <a:endParaRPr lang="zh-CN" altLang="en-US" sz="1200" dirty="0"/>
          </a:p>
        </p:txBody>
      </p:sp>
      <p:sp>
        <p:nvSpPr>
          <p:cNvPr id="8" name="TextBox 7"/>
          <p:cNvSpPr txBox="1"/>
          <p:nvPr/>
        </p:nvSpPr>
        <p:spPr>
          <a:xfrm>
            <a:off x="2275764" y="4091218"/>
            <a:ext cx="4506747" cy="258532"/>
          </a:xfrm>
          <a:prstGeom prst="rect">
            <a:avLst/>
          </a:prstGeom>
          <a:noFill/>
        </p:spPr>
        <p:txBody>
          <a:bodyPr wrap="none" rtlCol="0">
            <a:spAutoFit/>
          </a:bodyPr>
          <a:lstStyle/>
          <a:p>
            <a:pPr algn="ctr"/>
            <a:r>
              <a:rPr lang="en-US" altLang="zh-CN" sz="1200" dirty="0" smtClean="0"/>
              <a:t>Table 2: </a:t>
            </a:r>
            <a:r>
              <a:rPr lang="en-US" altLang="zh-CN" sz="1200" dirty="0" smtClean="0">
                <a:latin typeface="微软雅黑" pitchFamily="34" charset="-122"/>
                <a:ea typeface="微软雅黑" pitchFamily="34" charset="-122"/>
              </a:rPr>
              <a:t>Memory consumption in network equipments (GB)</a:t>
            </a:r>
            <a:endParaRPr lang="zh-CN" altLang="en-US" sz="1200" dirty="0" smtClean="0">
              <a:latin typeface="微软雅黑" pitchFamily="34" charset="-122"/>
              <a:ea typeface="微软雅黑"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smtClean="0"/>
              <a:t>Client Resource </a:t>
            </a:r>
            <a:r>
              <a:rPr lang="en-US" altLang="zh-CN" sz="2400" dirty="0" smtClean="0">
                <a:ea typeface="宋体" pitchFamily="2" charset="-122"/>
              </a:rPr>
              <a:t>Consumption</a:t>
            </a:r>
            <a:r>
              <a:rPr lang="en-US" altLang="zh-CN" sz="2400" dirty="0" smtClean="0"/>
              <a:t>: Standalone Message vs. Chat</a:t>
            </a:r>
            <a:endParaRPr lang="zh-CN" altLang="en-US" sz="2400" dirty="0"/>
          </a:p>
        </p:txBody>
      </p:sp>
      <p:sp>
        <p:nvSpPr>
          <p:cNvPr id="3" name="内容占位符 2"/>
          <p:cNvSpPr>
            <a:spLocks noGrp="1"/>
          </p:cNvSpPr>
          <p:nvPr>
            <p:ph idx="1"/>
          </p:nvPr>
        </p:nvSpPr>
        <p:spPr>
          <a:xfrm>
            <a:off x="322262" y="1149350"/>
            <a:ext cx="8778875" cy="2362200"/>
          </a:xfrm>
        </p:spPr>
        <p:txBody>
          <a:bodyPr>
            <a:normAutofit/>
          </a:bodyPr>
          <a:lstStyle/>
          <a:p>
            <a:r>
              <a:rPr lang="en-US" altLang="zh-CN" dirty="0" smtClean="0"/>
              <a:t>Testing Environment</a:t>
            </a:r>
          </a:p>
          <a:p>
            <a:pPr lvl="1"/>
            <a:r>
              <a:rPr lang="en-US" altLang="zh-CN" dirty="0" smtClean="0"/>
              <a:t>User traffic mode: see Table 1. </a:t>
            </a:r>
          </a:p>
          <a:p>
            <a:pPr lvl="1"/>
            <a:r>
              <a:rPr lang="en-US" altLang="zh-CN" dirty="0" smtClean="0"/>
              <a:t>Network condition: low packet loss (L),  high packet loss (H)</a:t>
            </a:r>
          </a:p>
          <a:p>
            <a:pPr lvl="1">
              <a:buNone/>
            </a:pPr>
            <a:endParaRPr lang="en-US" altLang="zh-CN" dirty="0" smtClean="0"/>
          </a:p>
        </p:txBody>
      </p:sp>
      <p:graphicFrame>
        <p:nvGraphicFramePr>
          <p:cNvPr id="4" name="表格 3"/>
          <p:cNvGraphicFramePr>
            <a:graphicFrameLocks noGrp="1"/>
          </p:cNvGraphicFramePr>
          <p:nvPr/>
        </p:nvGraphicFramePr>
        <p:xfrm>
          <a:off x="215899" y="4425950"/>
          <a:ext cx="8610600" cy="1066800"/>
        </p:xfrm>
        <a:graphic>
          <a:graphicData uri="http://schemas.openxmlformats.org/drawingml/2006/table">
            <a:tbl>
              <a:tblPr firstRow="1" bandRow="1">
                <a:tableStyleId>{5C22544A-7EE6-4342-B048-85BDC9FD1C3A}</a:tableStyleId>
              </a:tblPr>
              <a:tblGrid>
                <a:gridCol w="2152650"/>
                <a:gridCol w="2152650"/>
                <a:gridCol w="2152650"/>
                <a:gridCol w="2152650"/>
              </a:tblGrid>
              <a:tr h="365760">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User activity</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1-to-1 text </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1-to-1  multimedia </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marL="0" marR="0" indent="266700" algn="ctr" defTabSz="914400" rtl="0" eaLnBrk="1" fontAlgn="base" latinLnBrk="0" hangingPunct="1">
                        <a:lnSpc>
                          <a:spcPct val="100000"/>
                        </a:lnSpc>
                        <a:spcBef>
                          <a:spcPts val="0"/>
                        </a:spcBef>
                        <a:spcAft>
                          <a:spcPts val="0"/>
                        </a:spcAft>
                        <a:buClrTx/>
                        <a:buSzTx/>
                        <a:buFontTx/>
                        <a:buNone/>
                        <a:tabLst/>
                        <a:defRPr/>
                      </a:pPr>
                      <a:r>
                        <a:rPr lang="en-US" altLang="zh-CN" sz="1400" kern="100" dirty="0" smtClean="0">
                          <a:latin typeface="微软雅黑" pitchFamily="34" charset="-122"/>
                          <a:ea typeface="微软雅黑" pitchFamily="34" charset="-122"/>
                          <a:cs typeface="Times New Roman"/>
                        </a:rPr>
                        <a:t>Active</a:t>
                      </a:r>
                      <a:endParaRPr lang="zh-CN" altLang="zh-CN" sz="1400" kern="100" dirty="0" smtClean="0">
                        <a:latin typeface="微软雅黑" pitchFamily="34" charset="-122"/>
                        <a:ea typeface="微软雅黑" pitchFamily="34" charset="-122"/>
                        <a:cs typeface="Times New Roman"/>
                      </a:endParaRPr>
                    </a:p>
                    <a:p>
                      <a:pPr indent="266700" algn="ctr" fontAlgn="base">
                        <a:spcAft>
                          <a:spcPts val="0"/>
                        </a:spcAft>
                      </a:pPr>
                      <a:r>
                        <a:rPr lang="en-US" altLang="zh-CN" sz="1400" kern="100" dirty="0" smtClean="0">
                          <a:latin typeface="微软雅黑" pitchFamily="34" charset="-122"/>
                          <a:ea typeface="微软雅黑" pitchFamily="34" charset="-122"/>
                          <a:cs typeface="Times New Roman"/>
                        </a:rPr>
                        <a:t>Groups</a:t>
                      </a:r>
                      <a:endParaRPr lang="zh-CN" sz="1400" kern="100" dirty="0">
                        <a:latin typeface="微软雅黑" pitchFamily="34" charset="-122"/>
                        <a:ea typeface="微软雅黑" pitchFamily="34" charset="-122"/>
                        <a:cs typeface="Times New Roman"/>
                      </a:endParaRPr>
                    </a:p>
                  </a:txBody>
                  <a:tcPr marL="68580" marR="68580" marT="0" marB="0" anchor="ctr"/>
                </a:tc>
              </a:tr>
              <a:tr h="182880">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low</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a:latin typeface="微软雅黑" pitchFamily="34" charset="-122"/>
                          <a:ea typeface="微软雅黑" pitchFamily="34" charset="-122"/>
                          <a:cs typeface="Times New Roman"/>
                        </a:rPr>
                        <a:t>23.5</a:t>
                      </a:r>
                      <a:endParaRPr lang="zh-CN" sz="1400" kern="10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dirty="0">
                          <a:latin typeface="微软雅黑" pitchFamily="34" charset="-122"/>
                          <a:ea typeface="微软雅黑" pitchFamily="34" charset="-122"/>
                          <a:cs typeface="Times New Roman"/>
                        </a:rPr>
                        <a:t>4.5</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a:latin typeface="微软雅黑" pitchFamily="34" charset="-122"/>
                          <a:ea typeface="微软雅黑" pitchFamily="34" charset="-122"/>
                          <a:cs typeface="Times New Roman"/>
                        </a:rPr>
                        <a:t>3</a:t>
                      </a:r>
                      <a:endParaRPr lang="zh-CN" sz="1400" kern="100">
                        <a:latin typeface="微软雅黑" pitchFamily="34" charset="-122"/>
                        <a:ea typeface="微软雅黑" pitchFamily="34" charset="-122"/>
                        <a:cs typeface="Times New Roman"/>
                      </a:endParaRPr>
                    </a:p>
                  </a:txBody>
                  <a:tcPr marL="68580" marR="68580" marT="0" marB="0" anchor="ctr"/>
                </a:tc>
              </a:tr>
              <a:tr h="182880">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medium</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a:latin typeface="微软雅黑" pitchFamily="34" charset="-122"/>
                          <a:ea typeface="微软雅黑" pitchFamily="34" charset="-122"/>
                          <a:cs typeface="Times New Roman"/>
                        </a:rPr>
                        <a:t>38.8</a:t>
                      </a:r>
                      <a:endParaRPr lang="zh-CN" sz="1400" kern="10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a:latin typeface="微软雅黑" pitchFamily="34" charset="-122"/>
                          <a:ea typeface="微软雅黑" pitchFamily="34" charset="-122"/>
                          <a:cs typeface="Times New Roman"/>
                        </a:rPr>
                        <a:t>12.9</a:t>
                      </a:r>
                      <a:endParaRPr lang="zh-CN" sz="1400" kern="10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dirty="0">
                          <a:latin typeface="微软雅黑" pitchFamily="34" charset="-122"/>
                          <a:ea typeface="微软雅黑" pitchFamily="34" charset="-122"/>
                          <a:cs typeface="Times New Roman"/>
                        </a:rPr>
                        <a:t>11</a:t>
                      </a:r>
                      <a:endParaRPr lang="zh-CN" sz="1400" kern="100" dirty="0">
                        <a:latin typeface="微软雅黑" pitchFamily="34" charset="-122"/>
                        <a:ea typeface="微软雅黑" pitchFamily="34" charset="-122"/>
                        <a:cs typeface="Times New Roman"/>
                      </a:endParaRPr>
                    </a:p>
                  </a:txBody>
                  <a:tcPr marL="68580" marR="68580" marT="0" marB="0" anchor="ctr"/>
                </a:tc>
              </a:tr>
              <a:tr h="182880">
                <a:tc>
                  <a:txBody>
                    <a:bodyPr/>
                    <a:lstStyle/>
                    <a:p>
                      <a:pPr indent="266700" algn="ctr" fontAlgn="base">
                        <a:spcAft>
                          <a:spcPts val="0"/>
                        </a:spcAft>
                      </a:pPr>
                      <a:r>
                        <a:rPr lang="en-US" altLang="zh-CN" sz="1400" kern="100" dirty="0" smtClean="0">
                          <a:latin typeface="微软雅黑" pitchFamily="34" charset="-122"/>
                          <a:ea typeface="微软雅黑" pitchFamily="34" charset="-122"/>
                          <a:cs typeface="Times New Roman"/>
                        </a:rPr>
                        <a:t>high</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a:latin typeface="微软雅黑" pitchFamily="34" charset="-122"/>
                          <a:ea typeface="微软雅黑" pitchFamily="34" charset="-122"/>
                          <a:cs typeface="Times New Roman"/>
                        </a:rPr>
                        <a:t>64.4</a:t>
                      </a:r>
                      <a:endParaRPr lang="zh-CN" sz="1400" kern="10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dirty="0">
                          <a:latin typeface="微软雅黑" pitchFamily="34" charset="-122"/>
                          <a:ea typeface="微软雅黑" pitchFamily="34" charset="-122"/>
                          <a:cs typeface="Times New Roman"/>
                        </a:rPr>
                        <a:t>16.2</a:t>
                      </a:r>
                      <a:endParaRPr lang="zh-CN" sz="1400" kern="100" dirty="0">
                        <a:latin typeface="微软雅黑" pitchFamily="34" charset="-122"/>
                        <a:ea typeface="微软雅黑" pitchFamily="34" charset="-122"/>
                        <a:cs typeface="Times New Roman"/>
                      </a:endParaRPr>
                    </a:p>
                  </a:txBody>
                  <a:tcPr marL="68580" marR="68580" marT="0" marB="0" anchor="ctr"/>
                </a:tc>
                <a:tc>
                  <a:txBody>
                    <a:bodyPr/>
                    <a:lstStyle/>
                    <a:p>
                      <a:pPr indent="266700" algn="ctr" fontAlgn="base">
                        <a:spcAft>
                          <a:spcPts val="0"/>
                        </a:spcAft>
                      </a:pPr>
                      <a:r>
                        <a:rPr lang="en-US" sz="1400" kern="100" dirty="0">
                          <a:latin typeface="微软雅黑" pitchFamily="34" charset="-122"/>
                          <a:ea typeface="微软雅黑" pitchFamily="34" charset="-122"/>
                          <a:cs typeface="Times New Roman"/>
                        </a:rPr>
                        <a:t>14</a:t>
                      </a:r>
                      <a:endParaRPr lang="zh-CN" sz="1400" kern="100" dirty="0">
                        <a:latin typeface="微软雅黑" pitchFamily="34" charset="-122"/>
                        <a:ea typeface="微软雅黑" pitchFamily="34" charset="-122"/>
                        <a:cs typeface="Times New Roman"/>
                      </a:endParaRPr>
                    </a:p>
                  </a:txBody>
                  <a:tcPr marL="68580" marR="68580" marT="0" marB="0" anchor="ctr"/>
                </a:tc>
              </a:tr>
            </a:tbl>
          </a:graphicData>
        </a:graphic>
      </p:graphicFrame>
      <p:sp>
        <p:nvSpPr>
          <p:cNvPr id="9" name="TextBox 8"/>
          <p:cNvSpPr txBox="1"/>
          <p:nvPr/>
        </p:nvSpPr>
        <p:spPr>
          <a:xfrm>
            <a:off x="3592817" y="4121150"/>
            <a:ext cx="1932965" cy="258532"/>
          </a:xfrm>
          <a:prstGeom prst="rect">
            <a:avLst/>
          </a:prstGeom>
          <a:noFill/>
        </p:spPr>
        <p:txBody>
          <a:bodyPr wrap="none" rtlCol="0">
            <a:spAutoFit/>
          </a:bodyPr>
          <a:lstStyle/>
          <a:p>
            <a:pPr algn="ctr"/>
            <a:r>
              <a:rPr lang="en-US" altLang="zh-CN" sz="1200" dirty="0" smtClean="0"/>
              <a:t>Table 1: User traffic mode</a:t>
            </a:r>
            <a:endParaRPr lang="zh-CN" alt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Client Resource </a:t>
            </a:r>
            <a:r>
              <a:rPr lang="en-US" altLang="zh-CN" dirty="0" smtClean="0">
                <a:ea typeface="宋体" pitchFamily="2" charset="-122"/>
              </a:rPr>
              <a:t>Consumption</a:t>
            </a:r>
            <a:r>
              <a:rPr lang="en-US" altLang="zh-CN" dirty="0" smtClean="0"/>
              <a:t>: Standalone Message vs. Chat</a:t>
            </a:r>
            <a:endParaRPr lang="zh-CN" altLang="en-US" dirty="0"/>
          </a:p>
        </p:txBody>
      </p:sp>
      <p:grpSp>
        <p:nvGrpSpPr>
          <p:cNvPr id="19" name="组合 18"/>
          <p:cNvGrpSpPr/>
          <p:nvPr/>
        </p:nvGrpSpPr>
        <p:grpSpPr>
          <a:xfrm>
            <a:off x="0" y="1066618"/>
            <a:ext cx="9363075" cy="2749732"/>
            <a:chOff x="0" y="1066618"/>
            <a:chExt cx="9363075" cy="2749732"/>
          </a:xfrm>
        </p:grpSpPr>
        <p:sp>
          <p:nvSpPr>
            <p:cNvPr id="20" name="TextBox 19"/>
            <p:cNvSpPr txBox="1"/>
            <p:nvPr/>
          </p:nvSpPr>
          <p:spPr>
            <a:xfrm>
              <a:off x="3170770" y="1066618"/>
              <a:ext cx="2934394" cy="258532"/>
            </a:xfrm>
            <a:prstGeom prst="rect">
              <a:avLst/>
            </a:prstGeom>
            <a:noFill/>
          </p:spPr>
          <p:txBody>
            <a:bodyPr wrap="none" rtlCol="0">
              <a:spAutoFit/>
            </a:bodyPr>
            <a:lstStyle/>
            <a:p>
              <a:pPr algn="ctr"/>
              <a:r>
                <a:rPr lang="en-US" altLang="zh-CN" sz="1200" dirty="0" smtClean="0"/>
                <a:t>Table 2:  </a:t>
              </a:r>
              <a:r>
                <a:rPr lang="en-US" altLang="zh-CN" sz="1200" dirty="0" smtClean="0">
                  <a:latin typeface="微软雅黑" pitchFamily="34" charset="-122"/>
                  <a:ea typeface="微软雅黑" pitchFamily="34" charset="-122"/>
                </a:rPr>
                <a:t>Traffic consumption in client </a:t>
              </a:r>
              <a:endParaRPr lang="zh-CN" altLang="en-US" sz="1200" dirty="0" smtClean="0">
                <a:latin typeface="微软雅黑" pitchFamily="34" charset="-122"/>
                <a:ea typeface="微软雅黑" pitchFamily="34" charset="-122"/>
              </a:endParaRPr>
            </a:p>
          </p:txBody>
        </p:sp>
        <p:sp>
          <p:nvSpPr>
            <p:cNvPr id="21" name="矩形 20"/>
            <p:cNvSpPr/>
            <p:nvPr/>
          </p:nvSpPr>
          <p:spPr>
            <a:xfrm>
              <a:off x="674687" y="1371418"/>
              <a:ext cx="1701800" cy="258532"/>
            </a:xfrm>
            <a:prstGeom prst="rect">
              <a:avLst/>
            </a:prstGeom>
            <a:solidFill>
              <a:schemeClr val="bg1">
                <a:lumMod val="75000"/>
              </a:schemeClr>
            </a:solidFill>
          </p:spPr>
          <p:txBody>
            <a:bodyPr wrap="square">
              <a:spAutoFit/>
            </a:bodyPr>
            <a:lstStyle/>
            <a:p>
              <a:pPr>
                <a:defRPr/>
              </a:pPr>
              <a:r>
                <a:rPr lang="en-US" altLang="zh-CN" sz="1200" dirty="0">
                  <a:latin typeface="Arial" charset="0"/>
                  <a:ea typeface="宋体" pitchFamily="2" charset="-122"/>
                </a:rPr>
                <a:t>Low user activity</a:t>
              </a:r>
              <a:endParaRPr lang="zh-CN" altLang="en-US" sz="1200" dirty="0">
                <a:latin typeface="Arial" charset="0"/>
                <a:ea typeface="宋体" pitchFamily="2" charset="-122"/>
              </a:endParaRPr>
            </a:p>
          </p:txBody>
        </p:sp>
        <p:sp>
          <p:nvSpPr>
            <p:cNvPr id="22" name="矩形 21"/>
            <p:cNvSpPr/>
            <p:nvPr/>
          </p:nvSpPr>
          <p:spPr>
            <a:xfrm>
              <a:off x="3189287" y="1371418"/>
              <a:ext cx="2055812" cy="258532"/>
            </a:xfrm>
            <a:prstGeom prst="rect">
              <a:avLst/>
            </a:prstGeom>
            <a:solidFill>
              <a:schemeClr val="bg1">
                <a:lumMod val="75000"/>
              </a:schemeClr>
            </a:solidFill>
          </p:spPr>
          <p:txBody>
            <a:bodyPr wrap="square">
              <a:spAutoFit/>
            </a:bodyPr>
            <a:lstStyle/>
            <a:p>
              <a:pPr>
                <a:defRPr/>
              </a:pPr>
              <a:r>
                <a:rPr lang="en-US" altLang="zh-CN" sz="1200">
                  <a:latin typeface="Arial" charset="0"/>
                  <a:ea typeface="宋体" pitchFamily="2" charset="-122"/>
                </a:rPr>
                <a:t>medium user activity</a:t>
              </a:r>
              <a:endParaRPr lang="zh-CN" altLang="en-US" sz="1200">
                <a:latin typeface="Arial" charset="0"/>
                <a:ea typeface="宋体" pitchFamily="2" charset="-122"/>
              </a:endParaRPr>
            </a:p>
          </p:txBody>
        </p:sp>
        <p:sp>
          <p:nvSpPr>
            <p:cNvPr id="23" name="矩形 22"/>
            <p:cNvSpPr/>
            <p:nvPr/>
          </p:nvSpPr>
          <p:spPr>
            <a:xfrm>
              <a:off x="5900737" y="1361893"/>
              <a:ext cx="1746250" cy="258532"/>
            </a:xfrm>
            <a:prstGeom prst="rect">
              <a:avLst/>
            </a:prstGeom>
            <a:solidFill>
              <a:schemeClr val="bg1">
                <a:lumMod val="75000"/>
              </a:schemeClr>
            </a:solidFill>
          </p:spPr>
          <p:txBody>
            <a:bodyPr wrap="square">
              <a:spAutoFit/>
            </a:bodyPr>
            <a:lstStyle/>
            <a:p>
              <a:pPr>
                <a:defRPr/>
              </a:pPr>
              <a:r>
                <a:rPr lang="en-US" altLang="zh-CN" sz="1200">
                  <a:latin typeface="Arial" charset="0"/>
                  <a:ea typeface="宋体" pitchFamily="2" charset="-122"/>
                </a:rPr>
                <a:t>High user activity</a:t>
              </a:r>
              <a:endParaRPr lang="zh-CN" altLang="en-US" sz="1200">
                <a:latin typeface="Arial" charset="0"/>
                <a:ea typeface="宋体" pitchFamily="2" charset="-122"/>
              </a:endParaRPr>
            </a:p>
          </p:txBody>
        </p:sp>
        <p:graphicFrame>
          <p:nvGraphicFramePr>
            <p:cNvPr id="24" name="图表 23"/>
            <p:cNvGraphicFramePr/>
            <p:nvPr/>
          </p:nvGraphicFramePr>
          <p:xfrm>
            <a:off x="0" y="1656350"/>
            <a:ext cx="2700000" cy="216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p:cNvGraphicFramePr/>
            <p:nvPr/>
          </p:nvGraphicFramePr>
          <p:xfrm>
            <a:off x="2776537" y="1656350"/>
            <a:ext cx="2700000" cy="216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 25"/>
            <p:cNvGraphicFramePr/>
            <p:nvPr/>
          </p:nvGraphicFramePr>
          <p:xfrm>
            <a:off x="5547075" y="1656350"/>
            <a:ext cx="3816000" cy="2160000"/>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7" name="组合 26"/>
          <p:cNvGrpSpPr/>
          <p:nvPr/>
        </p:nvGrpSpPr>
        <p:grpSpPr>
          <a:xfrm>
            <a:off x="0" y="3836218"/>
            <a:ext cx="9363075" cy="2597332"/>
            <a:chOff x="0" y="3836218"/>
            <a:chExt cx="9363075" cy="2597332"/>
          </a:xfrm>
        </p:grpSpPr>
        <p:sp>
          <p:nvSpPr>
            <p:cNvPr id="28" name="TextBox 27"/>
            <p:cNvSpPr txBox="1"/>
            <p:nvPr/>
          </p:nvSpPr>
          <p:spPr>
            <a:xfrm>
              <a:off x="3284291" y="3836218"/>
              <a:ext cx="2881494" cy="258532"/>
            </a:xfrm>
            <a:prstGeom prst="rect">
              <a:avLst/>
            </a:prstGeom>
            <a:noFill/>
          </p:spPr>
          <p:txBody>
            <a:bodyPr wrap="none" rtlCol="0">
              <a:spAutoFit/>
            </a:bodyPr>
            <a:lstStyle/>
            <a:p>
              <a:pPr algn="ctr"/>
              <a:r>
                <a:rPr lang="en-US" altLang="zh-CN" sz="1200" dirty="0" smtClean="0"/>
                <a:t>Table 3: Power </a:t>
              </a:r>
              <a:r>
                <a:rPr lang="en-US" altLang="zh-CN" sz="1200" dirty="0" smtClean="0">
                  <a:latin typeface="微软雅黑" pitchFamily="34" charset="-122"/>
                  <a:ea typeface="微软雅黑" pitchFamily="34" charset="-122"/>
                </a:rPr>
                <a:t>consumption in client </a:t>
              </a:r>
              <a:endParaRPr lang="zh-CN" altLang="en-US" sz="1200" dirty="0" smtClean="0">
                <a:latin typeface="微软雅黑" pitchFamily="34" charset="-122"/>
                <a:ea typeface="微软雅黑" pitchFamily="34" charset="-122"/>
              </a:endParaRPr>
            </a:p>
          </p:txBody>
        </p:sp>
        <p:sp>
          <p:nvSpPr>
            <p:cNvPr id="29" name="矩形 28"/>
            <p:cNvSpPr/>
            <p:nvPr/>
          </p:nvSpPr>
          <p:spPr>
            <a:xfrm>
              <a:off x="674687" y="4064818"/>
              <a:ext cx="1701800" cy="258532"/>
            </a:xfrm>
            <a:prstGeom prst="rect">
              <a:avLst/>
            </a:prstGeom>
            <a:solidFill>
              <a:schemeClr val="bg1">
                <a:lumMod val="75000"/>
              </a:schemeClr>
            </a:solidFill>
          </p:spPr>
          <p:txBody>
            <a:bodyPr wrap="square">
              <a:spAutoFit/>
            </a:bodyPr>
            <a:lstStyle/>
            <a:p>
              <a:pPr>
                <a:defRPr/>
              </a:pPr>
              <a:r>
                <a:rPr lang="en-US" altLang="zh-CN" sz="1200" dirty="0">
                  <a:latin typeface="Arial" charset="0"/>
                  <a:ea typeface="宋体" pitchFamily="2" charset="-122"/>
                </a:rPr>
                <a:t>Low user activity</a:t>
              </a:r>
              <a:endParaRPr lang="zh-CN" altLang="en-US" sz="1200" dirty="0">
                <a:latin typeface="Arial" charset="0"/>
                <a:ea typeface="宋体" pitchFamily="2" charset="-122"/>
              </a:endParaRPr>
            </a:p>
          </p:txBody>
        </p:sp>
        <p:sp>
          <p:nvSpPr>
            <p:cNvPr id="30" name="矩形 29"/>
            <p:cNvSpPr/>
            <p:nvPr/>
          </p:nvSpPr>
          <p:spPr>
            <a:xfrm>
              <a:off x="3189287" y="4064818"/>
              <a:ext cx="2055812" cy="258532"/>
            </a:xfrm>
            <a:prstGeom prst="rect">
              <a:avLst/>
            </a:prstGeom>
            <a:solidFill>
              <a:schemeClr val="bg1">
                <a:lumMod val="75000"/>
              </a:schemeClr>
            </a:solidFill>
          </p:spPr>
          <p:txBody>
            <a:bodyPr wrap="square">
              <a:spAutoFit/>
            </a:bodyPr>
            <a:lstStyle/>
            <a:p>
              <a:pPr>
                <a:defRPr/>
              </a:pPr>
              <a:r>
                <a:rPr lang="en-US" altLang="zh-CN" sz="1200">
                  <a:latin typeface="Arial" charset="0"/>
                  <a:ea typeface="宋体" pitchFamily="2" charset="-122"/>
                </a:rPr>
                <a:t>medium user activity</a:t>
              </a:r>
              <a:endParaRPr lang="zh-CN" altLang="en-US" sz="1200">
                <a:latin typeface="Arial" charset="0"/>
                <a:ea typeface="宋体" pitchFamily="2" charset="-122"/>
              </a:endParaRPr>
            </a:p>
          </p:txBody>
        </p:sp>
        <p:sp>
          <p:nvSpPr>
            <p:cNvPr id="31" name="矩形 30"/>
            <p:cNvSpPr/>
            <p:nvPr/>
          </p:nvSpPr>
          <p:spPr>
            <a:xfrm>
              <a:off x="5900737" y="4055293"/>
              <a:ext cx="1746250" cy="258532"/>
            </a:xfrm>
            <a:prstGeom prst="rect">
              <a:avLst/>
            </a:prstGeom>
            <a:solidFill>
              <a:schemeClr val="bg1">
                <a:lumMod val="75000"/>
              </a:schemeClr>
            </a:solidFill>
          </p:spPr>
          <p:txBody>
            <a:bodyPr wrap="square">
              <a:spAutoFit/>
            </a:bodyPr>
            <a:lstStyle/>
            <a:p>
              <a:pPr>
                <a:defRPr/>
              </a:pPr>
              <a:r>
                <a:rPr lang="en-US" altLang="zh-CN" sz="1200">
                  <a:latin typeface="Arial" charset="0"/>
                  <a:ea typeface="宋体" pitchFamily="2" charset="-122"/>
                </a:rPr>
                <a:t>High user activity</a:t>
              </a:r>
              <a:endParaRPr lang="zh-CN" altLang="en-US" sz="1200">
                <a:latin typeface="Arial" charset="0"/>
                <a:ea typeface="宋体" pitchFamily="2" charset="-122"/>
              </a:endParaRPr>
            </a:p>
          </p:txBody>
        </p:sp>
        <p:graphicFrame>
          <p:nvGraphicFramePr>
            <p:cNvPr id="32" name="图表 31"/>
            <p:cNvGraphicFramePr/>
            <p:nvPr/>
          </p:nvGraphicFramePr>
          <p:xfrm>
            <a:off x="0" y="4273550"/>
            <a:ext cx="2700000" cy="216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3" name="图表 32"/>
            <p:cNvGraphicFramePr/>
            <p:nvPr/>
          </p:nvGraphicFramePr>
          <p:xfrm>
            <a:off x="2776537" y="4273550"/>
            <a:ext cx="2700000" cy="21600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4" name="图表 33"/>
            <p:cNvGraphicFramePr/>
            <p:nvPr/>
          </p:nvGraphicFramePr>
          <p:xfrm>
            <a:off x="5547075" y="4273550"/>
            <a:ext cx="3816000" cy="2160000"/>
          </p:xfrm>
          <a:graphic>
            <a:graphicData uri="http://schemas.openxmlformats.org/drawingml/2006/chart">
              <c:chart xmlns:c="http://schemas.openxmlformats.org/drawingml/2006/chart" xmlns:r="http://schemas.openxmlformats.org/officeDocument/2006/relationships" r:id="rId7"/>
            </a:graphicData>
          </a:graphic>
        </p:graphicFrame>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Standalone Message vs. Chat</a:t>
            </a:r>
            <a:endParaRPr lang="zh-CN" altLang="en-US" dirty="0"/>
          </a:p>
        </p:txBody>
      </p:sp>
      <p:sp>
        <p:nvSpPr>
          <p:cNvPr id="3" name="内容占位符 2"/>
          <p:cNvSpPr>
            <a:spLocks noGrp="1"/>
          </p:cNvSpPr>
          <p:nvPr>
            <p:ph idx="1"/>
          </p:nvPr>
        </p:nvSpPr>
        <p:spPr/>
        <p:txBody>
          <a:bodyPr/>
          <a:lstStyle/>
          <a:p>
            <a:r>
              <a:rPr lang="en-US" altLang="zh-CN" dirty="0" smtClean="0">
                <a:ea typeface="宋体" pitchFamily="2" charset="-122"/>
              </a:rPr>
              <a:t>We can see advantages of Standalone </a:t>
            </a:r>
            <a:r>
              <a:rPr lang="en-US" altLang="zh-CN" dirty="0" smtClean="0">
                <a:ea typeface="宋体" pitchFamily="2" charset="-122"/>
              </a:rPr>
              <a:t>Message over Chat </a:t>
            </a:r>
            <a:endParaRPr lang="en-US" altLang="zh-CN" dirty="0" smtClean="0">
              <a:ea typeface="宋体" pitchFamily="2" charset="-122"/>
            </a:endParaRPr>
          </a:p>
          <a:p>
            <a:endParaRPr lang="en-US" altLang="zh-CN" dirty="0" smtClean="0">
              <a:ea typeface="宋体" pitchFamily="2" charset="-122"/>
            </a:endParaRPr>
          </a:p>
          <a:p>
            <a:pPr lvl="1"/>
            <a:r>
              <a:rPr lang="en-US" altLang="zh-CN" b="1" dirty="0" smtClean="0">
                <a:ea typeface="宋体" pitchFamily="2" charset="-122"/>
              </a:rPr>
              <a:t>For user:  </a:t>
            </a:r>
            <a:r>
              <a:rPr lang="en-US" altLang="zh-CN" dirty="0" smtClean="0">
                <a:ea typeface="宋体" pitchFamily="2" charset="-122"/>
              </a:rPr>
              <a:t>lower consumption </a:t>
            </a:r>
            <a:r>
              <a:rPr lang="en-US" altLang="zh-CN" dirty="0" smtClean="0">
                <a:ea typeface="宋体" pitchFamily="2" charset="-122"/>
              </a:rPr>
              <a:t>of power and traffic in the </a:t>
            </a:r>
            <a:r>
              <a:rPr lang="en-US" altLang="zh-CN" dirty="0" smtClean="0">
                <a:ea typeface="宋体" pitchFamily="2" charset="-122"/>
              </a:rPr>
              <a:t>client</a:t>
            </a:r>
            <a:endParaRPr lang="en-US" altLang="zh-CN" dirty="0" smtClean="0">
              <a:ea typeface="宋体" pitchFamily="2" charset="-122"/>
            </a:endParaRPr>
          </a:p>
          <a:p>
            <a:pPr lvl="1"/>
            <a:r>
              <a:rPr lang="en-US" altLang="zh-CN" b="1" dirty="0" smtClean="0">
                <a:ea typeface="宋体" pitchFamily="2" charset="-122"/>
              </a:rPr>
              <a:t>For MNO: </a:t>
            </a:r>
            <a:r>
              <a:rPr lang="en-US" altLang="zh-CN" dirty="0" smtClean="0">
                <a:ea typeface="宋体" pitchFamily="2" charset="-122"/>
              </a:rPr>
              <a:t> lower network cost  of servers, less IP addresses</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sz="2600" dirty="0" smtClean="0">
                <a:solidFill>
                  <a:srgbClr val="000066"/>
                </a:solidFill>
                <a:ea typeface="宋体" pitchFamily="2" charset="-122"/>
              </a:rPr>
              <a:t>The limitation of Pager Mode message</a:t>
            </a:r>
            <a:endParaRPr lang="zh-CN" altLang="en-US" dirty="0"/>
          </a:p>
        </p:txBody>
      </p:sp>
      <p:sp>
        <p:nvSpPr>
          <p:cNvPr id="3" name="内容占位符 2"/>
          <p:cNvSpPr>
            <a:spLocks noGrp="1"/>
          </p:cNvSpPr>
          <p:nvPr>
            <p:ph idx="1"/>
          </p:nvPr>
        </p:nvSpPr>
        <p:spPr/>
        <p:txBody>
          <a:bodyPr/>
          <a:lstStyle/>
          <a:p>
            <a:pPr marL="111125" lvl="1" indent="-111125"/>
            <a:r>
              <a:rPr lang="en-US" altLang="zh-CN" dirty="0" smtClean="0"/>
              <a:t>As specified in CPM, </a:t>
            </a:r>
            <a:r>
              <a:rPr lang="en-US" altLang="zh-CN" dirty="0" smtClean="0">
                <a:ea typeface="宋体" pitchFamily="2" charset="-122"/>
              </a:rPr>
              <a:t>The Size of Pager Mode in CPM is </a:t>
            </a:r>
            <a:r>
              <a:rPr lang="en-US" altLang="zh-CN" b="1" dirty="0" smtClean="0">
                <a:ea typeface="宋体" pitchFamily="2" charset="-122"/>
              </a:rPr>
              <a:t>strictly limited to </a:t>
            </a:r>
            <a:r>
              <a:rPr lang="en-US" altLang="zh-CN" b="1" dirty="0" smtClean="0">
                <a:solidFill>
                  <a:srgbClr val="FF0000"/>
                </a:solidFill>
                <a:ea typeface="宋体" pitchFamily="2" charset="-122"/>
              </a:rPr>
              <a:t>1300 bytes</a:t>
            </a:r>
          </a:p>
          <a:p>
            <a:pPr marL="339725" lvl="2" indent="-111125"/>
            <a:r>
              <a:rPr lang="en-US" altLang="zh-CN" i="1" dirty="0" smtClean="0">
                <a:solidFill>
                  <a:schemeClr val="tx1"/>
                </a:solidFill>
                <a:ea typeface="宋体" pitchFamily="2" charset="-122"/>
              </a:rPr>
              <a:t>The size of a Pager Mode CPM Standalone Message </a:t>
            </a:r>
            <a:r>
              <a:rPr lang="en-US" altLang="zh-CN" b="1" i="1" dirty="0" smtClean="0">
                <a:solidFill>
                  <a:srgbClr val="FF0000"/>
                </a:solidFill>
                <a:ea typeface="宋体" pitchFamily="2" charset="-122"/>
              </a:rPr>
              <a:t>should not exceed 1300 bytes</a:t>
            </a:r>
            <a:r>
              <a:rPr lang="en-US" altLang="zh-CN" i="1" dirty="0" smtClean="0">
                <a:solidFill>
                  <a:schemeClr val="tx1"/>
                </a:solidFill>
                <a:ea typeface="宋体" pitchFamily="2" charset="-122"/>
              </a:rPr>
              <a:t>. If a CPM Standalone Message is larger than 1300 bytes, the contents of the </a:t>
            </a:r>
            <a:r>
              <a:rPr lang="en-US" altLang="zh-CN" b="1" i="1" dirty="0" smtClean="0">
                <a:solidFill>
                  <a:schemeClr val="tx1"/>
                </a:solidFill>
                <a:ea typeface="宋体" pitchFamily="2" charset="-122"/>
              </a:rPr>
              <a:t>message are not inserted into the SIP MESSAGE request but are carried via MSRP</a:t>
            </a:r>
            <a:r>
              <a:rPr lang="en-US" altLang="zh-CN" i="1" dirty="0" smtClean="0">
                <a:solidFill>
                  <a:schemeClr val="tx1"/>
                </a:solidFill>
                <a:ea typeface="宋体" pitchFamily="2" charset="-122"/>
              </a:rPr>
              <a:t> as defined in [RFC4975] and [RFC6714]. In that case, a SIP session is established between the interested parties (sender and all receivers) with MSRP as the Media Stream. </a:t>
            </a:r>
          </a:p>
          <a:p>
            <a:pPr marL="339725" lvl="2" indent="-111125"/>
            <a:r>
              <a:rPr lang="en-US" altLang="zh-CN" i="1" dirty="0" smtClean="0">
                <a:solidFill>
                  <a:schemeClr val="tx1"/>
                </a:solidFill>
                <a:ea typeface="宋体" pitchFamily="2" charset="-122"/>
              </a:rPr>
              <a:t>(Note: from 5.1 CPM Standalone Message)</a:t>
            </a:r>
          </a:p>
          <a:p>
            <a:pPr marL="339725" lvl="2" indent="-111125"/>
            <a:endParaRPr lang="en-US" altLang="zh-CN" b="1" dirty="0" smtClean="0">
              <a:solidFill>
                <a:schemeClr val="tx1"/>
              </a:solidFill>
              <a:ea typeface="宋体" pitchFamily="2" charset="-122"/>
            </a:endParaRPr>
          </a:p>
          <a:p>
            <a:pPr marL="339725" lvl="2" indent="-111125"/>
            <a:endParaRPr lang="en-US" altLang="zh-CN" b="1" dirty="0" smtClean="0">
              <a:solidFill>
                <a:schemeClr val="tx1"/>
              </a:solidFill>
              <a:ea typeface="宋体" pitchFamily="2" charset="-122"/>
            </a:endParaRP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Problem: long size of RCS Additional Headers</a:t>
            </a:r>
            <a:endParaRPr lang="zh-CN" altLang="en-US" dirty="0"/>
          </a:p>
        </p:txBody>
      </p:sp>
      <p:sp>
        <p:nvSpPr>
          <p:cNvPr id="3" name="内容占位符 2"/>
          <p:cNvSpPr>
            <a:spLocks noGrp="1"/>
          </p:cNvSpPr>
          <p:nvPr>
            <p:ph idx="1"/>
          </p:nvPr>
        </p:nvSpPr>
        <p:spPr>
          <a:xfrm>
            <a:off x="292100" y="1169988"/>
            <a:ext cx="8778875" cy="4475162"/>
          </a:xfrm>
        </p:spPr>
        <p:txBody>
          <a:bodyPr>
            <a:normAutofit lnSpcReduction="10000"/>
          </a:bodyPr>
          <a:lstStyle/>
          <a:p>
            <a:pPr marL="111125" lvl="1" indent="-111125"/>
            <a:r>
              <a:rPr lang="en-US" altLang="zh-CN" b="1" dirty="0" smtClean="0">
                <a:solidFill>
                  <a:schemeClr val="tx1"/>
                </a:solidFill>
                <a:ea typeface="宋体" pitchFamily="2" charset="-122"/>
              </a:rPr>
              <a:t>In RCS 1-1 Messaging,  due to so many additional Headers </a:t>
            </a:r>
            <a:r>
              <a:rPr lang="en-US" altLang="zh-CN" sz="2400" dirty="0" smtClean="0">
                <a:ea typeface="宋体" pitchFamily="2" charset="-122"/>
              </a:rPr>
              <a:t>introduced by IMS/RCS, it is likely that the size of Pager Mode Message Header will </a:t>
            </a:r>
            <a:r>
              <a:rPr lang="en-US" altLang="zh-CN" sz="2400" dirty="0" smtClean="0">
                <a:ea typeface="宋体" pitchFamily="2" charset="-122"/>
              </a:rPr>
              <a:t>be close to1300 bytes or even more.</a:t>
            </a:r>
            <a:endParaRPr lang="en-US" altLang="zh-CN" sz="2400" dirty="0" smtClean="0">
              <a:ea typeface="宋体" pitchFamily="2" charset="-122"/>
            </a:endParaRPr>
          </a:p>
          <a:p>
            <a:pPr marL="339725" lvl="2" indent="-111125"/>
            <a:r>
              <a:rPr lang="en-US" altLang="zh-CN" dirty="0" smtClean="0">
                <a:ea typeface="宋体" pitchFamily="2" charset="-122"/>
              </a:rPr>
              <a:t>Examples</a:t>
            </a:r>
          </a:p>
          <a:p>
            <a:pPr marL="565150" lvl="3"/>
            <a:r>
              <a:rPr lang="en-US" altLang="zh-CN" sz="2000" dirty="0" smtClean="0">
                <a:ea typeface="宋体" pitchFamily="2" charset="-122"/>
              </a:rPr>
              <a:t>Some special feature tags, such as system message and alias in </a:t>
            </a:r>
            <a:r>
              <a:rPr lang="en-US" altLang="zh-CN" sz="2000" dirty="0" err="1" smtClean="0">
                <a:ea typeface="宋体" pitchFamily="2" charset="-122"/>
              </a:rPr>
              <a:t>MaaP</a:t>
            </a:r>
            <a:r>
              <a:rPr lang="en-US" altLang="zh-CN" sz="2000" dirty="0" smtClean="0">
                <a:ea typeface="宋体" pitchFamily="2" charset="-122"/>
              </a:rPr>
              <a:t>, shell be included in many header (e.g. accept-contact, P-</a:t>
            </a:r>
            <a:r>
              <a:rPr lang="en-US" altLang="zh-CN" sz="2000" dirty="0" err="1" smtClean="0">
                <a:ea typeface="宋体" pitchFamily="2" charset="-122"/>
              </a:rPr>
              <a:t>Perferred</a:t>
            </a:r>
            <a:r>
              <a:rPr lang="en-US" altLang="zh-CN" sz="2000" dirty="0" smtClean="0">
                <a:ea typeface="宋体" pitchFamily="2" charset="-122"/>
              </a:rPr>
              <a:t>-Service)</a:t>
            </a:r>
          </a:p>
          <a:p>
            <a:pPr marL="798512" lvl="4"/>
            <a:r>
              <a:rPr lang="en-US" altLang="zh-CN" b="1" i="1" dirty="0" smtClean="0">
                <a:solidFill>
                  <a:schemeClr val="tx1"/>
                </a:solidFill>
                <a:ea typeface="宋体" pitchFamily="2" charset="-122"/>
              </a:rPr>
              <a:t>+</a:t>
            </a:r>
            <a:r>
              <a:rPr lang="en-US" altLang="zh-CN" b="1" i="1" dirty="0" smtClean="0">
                <a:solidFill>
                  <a:schemeClr val="tx1"/>
                </a:solidFill>
                <a:ea typeface="宋体" pitchFamily="2" charset="-122"/>
              </a:rPr>
              <a:t>g.3gpp.icsi-ref="urn%3Aurn-7%3A3gpp-application.ims.icsi.cpm.systemmsg"</a:t>
            </a:r>
          </a:p>
          <a:p>
            <a:pPr marL="798512" lvl="4"/>
            <a:r>
              <a:rPr lang="en-US" altLang="zh-CN" b="1" i="1" dirty="0" smtClean="0">
                <a:solidFill>
                  <a:schemeClr val="tx1"/>
                </a:solidFill>
                <a:ea typeface="宋体" pitchFamily="2" charset="-122"/>
              </a:rPr>
              <a:t>+g.3gpp.iari-ref="urn%3Aurn-7%3A3gpp-application.ims.iari.rcs.alias";</a:t>
            </a:r>
            <a:r>
              <a:rPr lang="en-US" altLang="zh-CN" b="1" i="1" dirty="0" err="1" smtClean="0">
                <a:solidFill>
                  <a:schemeClr val="tx1"/>
                </a:solidFill>
                <a:ea typeface="宋体" pitchFamily="2" charset="-122"/>
              </a:rPr>
              <a:t>require;explicit</a:t>
            </a:r>
            <a:endParaRPr lang="en-US" altLang="zh-CN" b="1" i="1" dirty="0" smtClean="0">
              <a:solidFill>
                <a:schemeClr val="tx1"/>
              </a:solidFill>
              <a:ea typeface="宋体" pitchFamily="2" charset="-122"/>
            </a:endParaRPr>
          </a:p>
          <a:p>
            <a:pPr marL="565150" lvl="3"/>
            <a:r>
              <a:rPr lang="en-US" altLang="zh-CN" sz="2000" dirty="0" smtClean="0">
                <a:ea typeface="宋体" pitchFamily="2" charset="-122"/>
              </a:rPr>
              <a:t>Some headers required by 3GPP, such as </a:t>
            </a:r>
            <a:r>
              <a:rPr lang="en-GB" altLang="zh-CN" sz="2000" dirty="0" smtClean="0">
                <a:ea typeface="宋体" pitchFamily="2" charset="-122"/>
              </a:rPr>
              <a:t>P-Access-Network-Info</a:t>
            </a:r>
            <a:endParaRPr lang="en-US" altLang="zh-CN" sz="2000" dirty="0" smtClean="0">
              <a:ea typeface="宋体" pitchFamily="2" charset="-122"/>
            </a:endParaRPr>
          </a:p>
          <a:p>
            <a:pPr marL="798512" lvl="4"/>
            <a:r>
              <a:rPr lang="en-US" altLang="zh-CN" b="1" i="1" dirty="0" smtClean="0">
                <a:solidFill>
                  <a:schemeClr val="tx1"/>
                </a:solidFill>
                <a:ea typeface="宋体" pitchFamily="2" charset="-122"/>
              </a:rPr>
              <a:t> P-Access-Network-Info:3GPP-EUTRAN-TDD; utran-cell-id-3gpp=1112233C476B4321;network-provided</a:t>
            </a:r>
          </a:p>
          <a:p>
            <a:pPr marL="565150" lvl="3"/>
            <a:r>
              <a:rPr lang="en-US" altLang="zh-CN" sz="2000" dirty="0" smtClean="0">
                <a:ea typeface="宋体" pitchFamily="2" charset="-122"/>
              </a:rPr>
              <a:t>Some additional CPIM headers</a:t>
            </a:r>
          </a:p>
          <a:p>
            <a:pPr marL="798512" lvl="4"/>
            <a:r>
              <a:rPr lang="en-US" altLang="zh-CN" b="1" dirty="0" smtClean="0">
                <a:solidFill>
                  <a:schemeClr val="tx1"/>
                </a:solidFill>
                <a:ea typeface="宋体" pitchFamily="2" charset="-122"/>
              </a:rPr>
              <a:t>In multi-device scenario,  </a:t>
            </a:r>
            <a:r>
              <a:rPr lang="en-US" altLang="zh-CN" b="1" dirty="0" err="1" smtClean="0">
                <a:solidFill>
                  <a:schemeClr val="tx1"/>
                </a:solidFill>
                <a:ea typeface="宋体" pitchFamily="2" charset="-122"/>
              </a:rPr>
              <a:t>sip.instance</a:t>
            </a:r>
            <a:r>
              <a:rPr lang="en-US" altLang="zh-CN" b="1" dirty="0" smtClean="0">
                <a:solidFill>
                  <a:schemeClr val="tx1"/>
                </a:solidFill>
                <a:ea typeface="宋体" pitchFamily="2" charset="-122"/>
              </a:rPr>
              <a:t> carried in </a:t>
            </a:r>
            <a:r>
              <a:rPr lang="en-US" altLang="zh-CN" b="1" dirty="0" err="1" smtClean="0">
                <a:solidFill>
                  <a:schemeClr val="tx1"/>
                </a:solidFill>
                <a:ea typeface="宋体" pitchFamily="2" charset="-122"/>
              </a:rPr>
              <a:t>CPIM.from</a:t>
            </a:r>
            <a:r>
              <a:rPr lang="en-US" altLang="zh-CN" b="1" dirty="0" smtClean="0">
                <a:solidFill>
                  <a:schemeClr val="tx1"/>
                </a:solidFill>
                <a:ea typeface="宋体" pitchFamily="2" charset="-122"/>
              </a:rPr>
              <a:t>/</a:t>
            </a:r>
            <a:r>
              <a:rPr lang="en-US" altLang="zh-CN" b="1" dirty="0" err="1" smtClean="0">
                <a:solidFill>
                  <a:schemeClr val="tx1"/>
                </a:solidFill>
                <a:ea typeface="宋体" pitchFamily="2" charset="-122"/>
              </a:rPr>
              <a:t>CPIM.to</a:t>
            </a:r>
            <a:r>
              <a:rPr lang="en-US" altLang="zh-CN" b="1" dirty="0" smtClean="0">
                <a:solidFill>
                  <a:schemeClr val="tx1"/>
                </a:solidFill>
                <a:ea typeface="宋体" pitchFamily="2" charset="-122"/>
              </a:rPr>
              <a:t> header because </a:t>
            </a:r>
            <a:r>
              <a:rPr lang="en-US" altLang="zh-CN" b="1" dirty="0" smtClean="0">
                <a:solidFill>
                  <a:schemeClr val="tx1"/>
                </a:solidFill>
                <a:ea typeface="宋体" pitchFamily="2" charset="-122"/>
              </a:rPr>
              <a:t>Connect </a:t>
            </a:r>
            <a:r>
              <a:rPr lang="en-US" altLang="zh-CN" b="1" dirty="0" smtClean="0">
                <a:solidFill>
                  <a:schemeClr val="tx1"/>
                </a:solidFill>
                <a:ea typeface="宋体" pitchFamily="2" charset="-122"/>
              </a:rPr>
              <a:t>header is not supported in SIP MESSAGE.</a:t>
            </a:r>
          </a:p>
          <a:p>
            <a:endParaRPr lang="zh-CN" altLang="en-US" dirty="0"/>
          </a:p>
        </p:txBody>
      </p:sp>
      <p:sp>
        <p:nvSpPr>
          <p:cNvPr id="4" name="TextBox 3"/>
          <p:cNvSpPr txBox="1"/>
          <p:nvPr/>
        </p:nvSpPr>
        <p:spPr>
          <a:xfrm>
            <a:off x="250637" y="5568950"/>
            <a:ext cx="8850500" cy="590931"/>
          </a:xfrm>
          <a:prstGeom prst="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1800" b="1" dirty="0" smtClean="0"/>
              <a:t>Pager Mode Standalone Message can only carry very small size text content (e.g. less than 100bytes), or even worse, </a:t>
            </a:r>
            <a:r>
              <a:rPr lang="en-US" altLang="zh-CN" sz="1800" b="1" dirty="0" smtClean="0"/>
              <a:t> </a:t>
            </a:r>
            <a:r>
              <a:rPr lang="en-US" altLang="zh-CN" sz="1800" b="1" dirty="0" smtClean="0"/>
              <a:t>it will not be used  in Standalone Message</a:t>
            </a:r>
            <a:endParaRPr lang="zh-CN" altLang="en-US" sz="18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5882</TotalTime>
  <Pages>15</Pages>
  <Words>1194</Words>
  <Application>Microsoft Office PowerPoint</Application>
  <PresentationFormat>自定义</PresentationFormat>
  <Paragraphs>168</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OMA Template</vt:lpstr>
      <vt:lpstr>OMA-COM-CPM-2017-0121-INP_discussion_on_pager_mode Discussion on Pager Mode Standalone Message </vt:lpstr>
      <vt:lpstr>Outline</vt:lpstr>
      <vt:lpstr>1-1 Messaging Mechanisms</vt:lpstr>
      <vt:lpstr>Network Resource Consumption : Standalone Message vs. Chat</vt:lpstr>
      <vt:lpstr>Client Resource Consumption: Standalone Message vs. Chat</vt:lpstr>
      <vt:lpstr>Client Resource Consumption: Standalone Message vs. Chat</vt:lpstr>
      <vt:lpstr>Standalone Message vs. Chat</vt:lpstr>
      <vt:lpstr>The limitation of Pager Mode message</vt:lpstr>
      <vt:lpstr>Problem: long size of RCS Additional Headers</vt:lpstr>
      <vt:lpstr>Question: Can we have a Pager Mode Message over 1300 bytes? </vt:lpstr>
      <vt:lpstr>Analysis on related specifications </vt:lpstr>
      <vt:lpstr>Practice in Super Pager Mode Message</vt:lpstr>
      <vt:lpstr>Proposal: Amendment of Pager Mode Standalone Message</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郑健平</cp:lastModifiedBy>
  <cp:revision>305</cp:revision>
  <cp:lastPrinted>1999-04-27T06:51:51Z</cp:lastPrinted>
  <dcterms:created xsi:type="dcterms:W3CDTF">2002-03-19T14:05:12Z</dcterms:created>
  <dcterms:modified xsi:type="dcterms:W3CDTF">2017-10-27T02:59:23Z</dcterms:modified>
</cp:coreProperties>
</file>