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9" r:id="rId1"/>
  </p:sldMasterIdLst>
  <p:notesMasterIdLst>
    <p:notesMasterId r:id="rId11"/>
  </p:notesMasterIdLst>
  <p:handoutMasterIdLst>
    <p:handoutMasterId r:id="rId12"/>
  </p:handoutMasterIdLst>
  <p:sldIdLst>
    <p:sldId id="293" r:id="rId2"/>
    <p:sldId id="318" r:id="rId3"/>
    <p:sldId id="324" r:id="rId4"/>
    <p:sldId id="326" r:id="rId5"/>
    <p:sldId id="328" r:id="rId6"/>
    <p:sldId id="329" r:id="rId7"/>
    <p:sldId id="332" r:id="rId8"/>
    <p:sldId id="320" r:id="rId9"/>
    <p:sldId id="333" r:id="rId10"/>
  </p:sldIdLst>
  <p:sldSz cx="9363075" cy="7023100"/>
  <p:notesSz cx="6858000" cy="9180513"/>
  <p:kinsoku lang="ja-JP" invalStChars="、。，．・：；？！゛゜ヽヾゝゞ々ー’”）〕］｝〉》」』】°‰′″℃￠％ぁぃぅぇぉっゃゅょゎァィゥェォッャュョヮヵヶ!%),.:;?]}｡｣､･ｧｨｩｪｫｬｭｮｯｰﾞﾟ" invalEndChars="‘“（〔［｛〈《「『【￥＄$([\{｢￡"/>
  <p:defaultTextStyle>
    <a:defPPr>
      <a:defRPr lang="en-US"/>
    </a:defPPr>
    <a:lvl1pPr algn="l" rtl="0" fontAlgn="base">
      <a:spcBef>
        <a:spcPct val="0"/>
      </a:spcBef>
      <a:spcAft>
        <a:spcPct val="0"/>
      </a:spcAft>
      <a:defRPr sz="2000" kern="1200">
        <a:solidFill>
          <a:schemeClr val="tx1"/>
        </a:solidFill>
        <a:latin typeface="Arial" charset="0"/>
        <a:ea typeface="+mn-ea"/>
        <a:cs typeface="+mn-cs"/>
      </a:defRPr>
    </a:lvl1pPr>
    <a:lvl2pPr marL="457200" algn="l" rtl="0" fontAlgn="base">
      <a:spcBef>
        <a:spcPct val="0"/>
      </a:spcBef>
      <a:spcAft>
        <a:spcPct val="0"/>
      </a:spcAft>
      <a:defRPr sz="2000" kern="1200">
        <a:solidFill>
          <a:schemeClr val="tx1"/>
        </a:solidFill>
        <a:latin typeface="Arial" charset="0"/>
        <a:ea typeface="+mn-ea"/>
        <a:cs typeface="+mn-cs"/>
      </a:defRPr>
    </a:lvl2pPr>
    <a:lvl3pPr marL="914400" algn="l" rtl="0" fontAlgn="base">
      <a:spcBef>
        <a:spcPct val="0"/>
      </a:spcBef>
      <a:spcAft>
        <a:spcPct val="0"/>
      </a:spcAft>
      <a:defRPr sz="2000" kern="1200">
        <a:solidFill>
          <a:schemeClr val="tx1"/>
        </a:solidFill>
        <a:latin typeface="Arial" charset="0"/>
        <a:ea typeface="+mn-ea"/>
        <a:cs typeface="+mn-cs"/>
      </a:defRPr>
    </a:lvl3pPr>
    <a:lvl4pPr marL="1371600" algn="l" rtl="0" fontAlgn="base">
      <a:spcBef>
        <a:spcPct val="0"/>
      </a:spcBef>
      <a:spcAft>
        <a:spcPct val="0"/>
      </a:spcAft>
      <a:defRPr sz="2000" kern="1200">
        <a:solidFill>
          <a:schemeClr val="tx1"/>
        </a:solidFill>
        <a:latin typeface="Arial" charset="0"/>
        <a:ea typeface="+mn-ea"/>
        <a:cs typeface="+mn-cs"/>
      </a:defRPr>
    </a:lvl4pPr>
    <a:lvl5pPr marL="1828800" algn="l" rtl="0" fontAlgn="base">
      <a:spcBef>
        <a:spcPct val="0"/>
      </a:spcBef>
      <a:spcAft>
        <a:spcPct val="0"/>
      </a:spcAft>
      <a:defRPr sz="2000" kern="1200">
        <a:solidFill>
          <a:schemeClr val="tx1"/>
        </a:solidFill>
        <a:latin typeface="Arial" charset="0"/>
        <a:ea typeface="+mn-ea"/>
        <a:cs typeface="+mn-cs"/>
      </a:defRPr>
    </a:lvl5pPr>
    <a:lvl6pPr marL="2286000" algn="l" defTabSz="914400" rtl="0" eaLnBrk="1" latinLnBrk="0" hangingPunct="1">
      <a:defRPr sz="2000" kern="1200">
        <a:solidFill>
          <a:schemeClr val="tx1"/>
        </a:solidFill>
        <a:latin typeface="Arial" charset="0"/>
        <a:ea typeface="+mn-ea"/>
        <a:cs typeface="+mn-cs"/>
      </a:defRPr>
    </a:lvl6pPr>
    <a:lvl7pPr marL="2743200" algn="l" defTabSz="914400" rtl="0" eaLnBrk="1" latinLnBrk="0" hangingPunct="1">
      <a:defRPr sz="2000" kern="1200">
        <a:solidFill>
          <a:schemeClr val="tx1"/>
        </a:solidFill>
        <a:latin typeface="Arial" charset="0"/>
        <a:ea typeface="+mn-ea"/>
        <a:cs typeface="+mn-cs"/>
      </a:defRPr>
    </a:lvl7pPr>
    <a:lvl8pPr marL="3200400" algn="l" defTabSz="914400" rtl="0" eaLnBrk="1" latinLnBrk="0" hangingPunct="1">
      <a:defRPr sz="2000" kern="1200">
        <a:solidFill>
          <a:schemeClr val="tx1"/>
        </a:solidFill>
        <a:latin typeface="Arial" charset="0"/>
        <a:ea typeface="+mn-ea"/>
        <a:cs typeface="+mn-cs"/>
      </a:defRPr>
    </a:lvl8pPr>
    <a:lvl9pPr marL="3657600" algn="l" defTabSz="914400" rtl="0" eaLnBrk="1" latinLnBrk="0" hangingPunct="1">
      <a:defRPr sz="20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chemeClr val="tx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30066"/>
    <a:srgbClr val="FFFF99"/>
    <a:srgbClr val="FDB5C3"/>
    <a:srgbClr val="99FFCC"/>
    <a:srgbClr val="FFCCCC"/>
    <a:srgbClr val="FEEDCE"/>
    <a:srgbClr val="543800"/>
    <a:srgbClr val="00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Stile medio 2 - Color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556" autoAdjust="0"/>
    <p:restoredTop sz="98003" autoAdjust="0"/>
  </p:normalViewPr>
  <p:slideViewPr>
    <p:cSldViewPr>
      <p:cViewPr varScale="1">
        <p:scale>
          <a:sx n="76" d="100"/>
          <a:sy n="76" d="100"/>
        </p:scale>
        <p:origin x="-942" y="-78"/>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55" d="100"/>
          <a:sy n="55" d="100"/>
        </p:scale>
        <p:origin x="-1284" y="-90"/>
      </p:cViewPr>
      <p:guideLst>
        <p:guide orient="horz" pos="2892"/>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57181960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smtClean="0"/>
              <a:t>Body Text</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3315"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p:spPr>
      </p:sp>
    </p:spTree>
    <p:extLst>
      <p:ext uri="{BB962C8B-B14F-4D97-AF65-F5344CB8AC3E}">
        <p14:creationId xmlns:p14="http://schemas.microsoft.com/office/powerpoint/2010/main" val="1623753457"/>
      </p:ext>
    </p:extLst>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Rectangle 2"/>
          <p:cNvSpPr>
            <a:spLocks noGrp="1" noRot="1" noChangeAspect="1" noChangeArrowheads="1" noTextEdit="1"/>
          </p:cNvSpPr>
          <p:nvPr>
            <p:ph type="sldImg"/>
          </p:nvPr>
        </p:nvSpPr>
        <p:spPr>
          <a:ln/>
        </p:spPr>
      </p:sp>
      <p:sp>
        <p:nvSpPr>
          <p:cNvPr id="16386" name="Rectangle 3"/>
          <p:cNvSpPr>
            <a:spLocks noGrp="1" noChangeArrowheads="1"/>
          </p:cNvSpPr>
          <p:nvPr>
            <p:ph type="body" idx="1"/>
          </p:nvPr>
        </p:nvSpPr>
        <p:spPr>
          <a:noFill/>
          <a:ln w="9525"/>
        </p:spPr>
        <p:txBody>
          <a:bodyPr/>
          <a:lstStyle/>
          <a:p>
            <a:endParaRPr lang="en-GB"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2"/>
          <p:cNvSpPr>
            <a:spLocks noGrp="1" noRot="1" noChangeAspect="1" noChangeArrowheads="1" noTextEdit="1"/>
          </p:cNvSpPr>
          <p:nvPr>
            <p:ph type="sldImg"/>
          </p:nvPr>
        </p:nvSpPr>
        <p:spPr>
          <a:ln/>
        </p:spPr>
      </p:sp>
      <p:sp>
        <p:nvSpPr>
          <p:cNvPr id="18434" name="Rectangle 3"/>
          <p:cNvSpPr>
            <a:spLocks noGrp="1" noChangeArrowheads="1"/>
          </p:cNvSpPr>
          <p:nvPr>
            <p:ph type="body" idx="1"/>
          </p:nvPr>
        </p:nvSpPr>
        <p:spPr>
          <a:noFill/>
          <a:ln w="9525"/>
        </p:spPr>
        <p:txBody>
          <a:bodyPr/>
          <a:lstStyle/>
          <a:p>
            <a:endParaRPr lang="en-GB" dirty="0"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21433572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2143357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06388" y="233363"/>
            <a:ext cx="8748712" cy="703262"/>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292100" y="1169988"/>
            <a:ext cx="4313238"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lIns="90488" tIns="44450" rIns="90488" bIns="44450"/>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dirty="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0962" name="Picture 25" descr="oma bg_v3_2"/>
          <p:cNvPicPr>
            <a:picLocks noChangeAspect="1" noChangeArrowheads="1"/>
          </p:cNvPicPr>
          <p:nvPr userDrawn="1"/>
        </p:nvPicPr>
        <p:blipFill>
          <a:blip r:embed="rId13" cstate="print"/>
          <a:srcRect/>
          <a:stretch>
            <a:fillRect/>
          </a:stretch>
        </p:blipFill>
        <p:spPr bwMode="auto">
          <a:xfrm>
            <a:off x="0" y="0"/>
            <a:ext cx="9363075" cy="7016750"/>
          </a:xfrm>
          <a:prstGeom prst="rect">
            <a:avLst/>
          </a:prstGeom>
          <a:noFill/>
          <a:ln w="9525">
            <a:noFill/>
            <a:miter lim="800000"/>
            <a:headEnd/>
            <a:tailEnd/>
          </a:ln>
        </p:spPr>
      </p:pic>
      <p:sp>
        <p:nvSpPr>
          <p:cNvPr id="186371" name="Rectangle 3"/>
          <p:cNvSpPr>
            <a:spLocks noChangeArrowheads="1"/>
          </p:cNvSpPr>
          <p:nvPr/>
        </p:nvSpPr>
        <p:spPr bwMode="auto">
          <a:xfrm>
            <a:off x="7346950" y="6272213"/>
            <a:ext cx="1628775" cy="488950"/>
          </a:xfrm>
          <a:prstGeom prst="rect">
            <a:avLst/>
          </a:prstGeom>
          <a:noFill/>
          <a:ln w="9525">
            <a:noFill/>
            <a:miter lim="800000"/>
            <a:headEnd/>
            <a:tailEnd/>
          </a:ln>
        </p:spPr>
        <p:txBody>
          <a:bodyPr lIns="91434" tIns="45718" rIns="91434" bIns="45718"/>
          <a:lstStyle/>
          <a:p>
            <a:pPr defTabSz="912813" eaLnBrk="0" hangingPunct="0">
              <a:lnSpc>
                <a:spcPct val="90000"/>
              </a:lnSpc>
              <a:defRPr/>
            </a:pPr>
            <a:endParaRPr lang="en-GB"/>
          </a:p>
        </p:txBody>
      </p:sp>
      <p:sp>
        <p:nvSpPr>
          <p:cNvPr id="186377"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333399">
                <a:gamma/>
                <a:shade val="60000"/>
                <a:invGamma/>
              </a:srgbClr>
            </a:prstShdw>
          </a:effectLst>
        </p:spPr>
        <p:txBody>
          <a:bodyPr/>
          <a:lstStyle/>
          <a:p>
            <a:pPr eaLnBrk="0" hangingPunct="0">
              <a:lnSpc>
                <a:spcPct val="90000"/>
              </a:lnSpc>
              <a:defRPr/>
            </a:pPr>
            <a:endParaRPr lang="en-GB" dirty="0"/>
          </a:p>
        </p:txBody>
      </p:sp>
      <p:sp>
        <p:nvSpPr>
          <p:cNvPr id="186382" name="Rectangle 14"/>
          <p:cNvSpPr>
            <a:spLocks noChangeArrowheads="1"/>
          </p:cNvSpPr>
          <p:nvPr userDrawn="1"/>
        </p:nvSpPr>
        <p:spPr bwMode="auto">
          <a:xfrm>
            <a:off x="0" y="6553200"/>
            <a:ext cx="9363075" cy="76200"/>
          </a:xfrm>
          <a:prstGeom prst="rect">
            <a:avLst/>
          </a:prstGeom>
          <a:solidFill>
            <a:srgbClr val="333399"/>
          </a:solidFill>
          <a:ln w="12700">
            <a:noFill/>
            <a:miter lim="800000"/>
            <a:headEnd/>
            <a:tailEnd/>
          </a:ln>
        </p:spPr>
        <p:txBody>
          <a:bodyPr wrap="none" lIns="91434" tIns="45718" rIns="91434" bIns="45718" anchor="ctr"/>
          <a:lstStyle/>
          <a:p>
            <a:pPr defTabSz="912813" eaLnBrk="0" hangingPunct="0">
              <a:lnSpc>
                <a:spcPct val="90000"/>
              </a:lnSpc>
              <a:defRPr/>
            </a:pPr>
            <a:endParaRPr lang="en-GB"/>
          </a:p>
        </p:txBody>
      </p:sp>
      <p:sp>
        <p:nvSpPr>
          <p:cNvPr id="186385" name="Rectangle 17"/>
          <p:cNvSpPr>
            <a:spLocks noChangeArrowheads="1"/>
          </p:cNvSpPr>
          <p:nvPr userDrawn="1"/>
        </p:nvSpPr>
        <p:spPr bwMode="auto">
          <a:xfrm>
            <a:off x="0" y="6629400"/>
            <a:ext cx="4800600" cy="352911"/>
          </a:xfrm>
          <a:prstGeom prst="rect">
            <a:avLst/>
          </a:prstGeom>
          <a:noFill/>
          <a:ln w="12700">
            <a:noFill/>
            <a:miter lim="800000"/>
            <a:headEnd/>
            <a:tailEnd/>
          </a:ln>
        </p:spPr>
        <p:txBody>
          <a:bodyPr lIns="90483" tIns="44447" rIns="90483" bIns="44447">
            <a:spAutoFit/>
          </a:bodyPr>
          <a:lstStyle/>
          <a:p>
            <a:pPr defTabSz="403225" eaLnBrk="0" hangingPunct="0">
              <a:lnSpc>
                <a:spcPct val="90000"/>
              </a:lnSpc>
              <a:tabLst>
                <a:tab pos="5372100" algn="ctr"/>
                <a:tab pos="9182100" algn="r"/>
              </a:tabLst>
              <a:defRPr/>
            </a:pPr>
            <a:r>
              <a:rPr lang="en-GB" sz="1000" b="1" dirty="0">
                <a:cs typeface="Times New Roman" pitchFamily="18" charset="0"/>
              </a:rPr>
              <a:t>© </a:t>
            </a:r>
            <a:r>
              <a:rPr lang="en-GB" sz="1000" b="1" dirty="0" smtClean="0">
                <a:cs typeface="Times New Roman" pitchFamily="18" charset="0"/>
              </a:rPr>
              <a:t>2013 </a:t>
            </a:r>
            <a:r>
              <a:rPr lang="en-GB" sz="1000" b="1" dirty="0">
                <a:cs typeface="Times New Roman" pitchFamily="18" charset="0"/>
              </a:rPr>
              <a:t>Open Mobile Alliance Ltd.  All Rights Reserved.</a:t>
            </a:r>
            <a:endParaRPr lang="en-US" sz="1000" b="1" dirty="0"/>
          </a:p>
          <a:p>
            <a:pPr defTabSz="403225" eaLnBrk="0" hangingPunct="0">
              <a:lnSpc>
                <a:spcPct val="90000"/>
              </a:lnSpc>
              <a:tabLst>
                <a:tab pos="5372100" algn="ctr"/>
                <a:tab pos="9182100" algn="r"/>
              </a:tabLst>
              <a:defRPr/>
            </a:pPr>
            <a:r>
              <a:rPr lang="en-US" sz="900" b="1" dirty="0">
                <a:latin typeface="Arial Narrow" pitchFamily="34" charset="0"/>
                <a:cs typeface="Times New Roman" pitchFamily="18" charset="0"/>
              </a:rPr>
              <a:t>Used with the permission of the Open Mobile Alliance Ltd. under the terms as stated in this document.</a:t>
            </a:r>
            <a:endParaRPr lang="en-US" sz="900" b="1" dirty="0">
              <a:solidFill>
                <a:srgbClr val="999999"/>
              </a:solidFill>
              <a:latin typeface="Arial Narrow" pitchFamily="34" charset="0"/>
            </a:endParaRPr>
          </a:p>
        </p:txBody>
      </p:sp>
      <p:sp>
        <p:nvSpPr>
          <p:cNvPr id="186386" name="Rectangle 18"/>
          <p:cNvSpPr>
            <a:spLocks noChangeArrowheads="1"/>
          </p:cNvSpPr>
          <p:nvPr userDrawn="1"/>
        </p:nvSpPr>
        <p:spPr bwMode="auto">
          <a:xfrm>
            <a:off x="4605337" y="6698438"/>
            <a:ext cx="3810000" cy="255961"/>
          </a:xfrm>
          <a:prstGeom prst="rect">
            <a:avLst/>
          </a:prstGeom>
          <a:noFill/>
          <a:ln w="12700">
            <a:noFill/>
            <a:miter lim="800000"/>
            <a:headEnd/>
            <a:tailEnd/>
          </a:ln>
        </p:spPr>
        <p:txBody>
          <a:bodyPr wrap="square" lIns="90483" tIns="44447" rIns="90483" bIns="44447">
            <a:spAutoFit/>
          </a:bodyPr>
          <a:lstStyle/>
          <a:p>
            <a:pPr algn="ctr" defTabSz="403225" eaLnBrk="0" hangingPunct="0">
              <a:lnSpc>
                <a:spcPct val="90000"/>
              </a:lnSpc>
              <a:tabLst>
                <a:tab pos="5372100" algn="ctr"/>
                <a:tab pos="9182100" algn="r"/>
              </a:tabLst>
            </a:pPr>
            <a:r>
              <a:rPr lang="fr-FR" sz="1200" dirty="0" smtClean="0"/>
              <a:t>OMA-ISC-2013-0092R01</a:t>
            </a:r>
            <a:endParaRPr lang="fr-FR" sz="1200" dirty="0" smtClean="0"/>
          </a:p>
        </p:txBody>
      </p:sp>
      <p:sp>
        <p:nvSpPr>
          <p:cNvPr id="186387" name="Rectangle 19"/>
          <p:cNvSpPr>
            <a:spLocks noChangeArrowheads="1"/>
          </p:cNvSpPr>
          <p:nvPr userDrawn="1"/>
        </p:nvSpPr>
        <p:spPr bwMode="auto">
          <a:xfrm>
            <a:off x="7653338" y="6629400"/>
            <a:ext cx="1709737" cy="404813"/>
          </a:xfrm>
          <a:prstGeom prst="rect">
            <a:avLst/>
          </a:prstGeom>
          <a:noFill/>
          <a:ln w="12700">
            <a:noFill/>
            <a:miter lim="800000"/>
            <a:headEnd/>
            <a:tailEnd/>
          </a:ln>
        </p:spPr>
        <p:txBody>
          <a:bodyPr lIns="90483" tIns="44447" rIns="90483" bIns="44447">
            <a:spAutoFit/>
          </a:bodyPr>
          <a:lstStyle/>
          <a:p>
            <a:pPr algn="r" defTabSz="403225" eaLnBrk="0" hangingPunct="0">
              <a:lnSpc>
                <a:spcPct val="90000"/>
              </a:lnSpc>
              <a:tabLst>
                <a:tab pos="5372100" algn="ctr"/>
                <a:tab pos="9182100" algn="r"/>
              </a:tabLst>
              <a:defRPr/>
            </a:pPr>
            <a:r>
              <a:rPr lang="en-US" sz="1800" b="1" dirty="0">
                <a:latin typeface="Arial Narrow" pitchFamily="34" charset="0"/>
              </a:rPr>
              <a:t>Slide #</a:t>
            </a:r>
            <a:fld id="{B4C8F82B-B31D-49CD-8D7A-B419C1C61F5D}" type="slidenum">
              <a:rPr lang="en-US" sz="1800" b="1">
                <a:latin typeface="Arial Narrow" pitchFamily="34" charset="0"/>
              </a:rPr>
              <a:pPr algn="r" defTabSz="403225" eaLnBrk="0" hangingPunct="0">
                <a:lnSpc>
                  <a:spcPct val="90000"/>
                </a:lnSpc>
                <a:tabLst>
                  <a:tab pos="5372100" algn="ctr"/>
                  <a:tab pos="9182100" algn="r"/>
                </a:tabLst>
                <a:defRPr/>
              </a:pPr>
              <a:t>‹#›</a:t>
            </a:fld>
            <a:r>
              <a:rPr lang="en-US" sz="1800" b="1" dirty="0">
                <a:latin typeface="Arial Narrow" pitchFamily="34" charset="0"/>
              </a:rPr>
              <a:t/>
            </a:r>
            <a:br>
              <a:rPr lang="en-US" sz="1800" b="1" dirty="0">
                <a:latin typeface="Arial Narrow" pitchFamily="34" charset="0"/>
              </a:rPr>
            </a:br>
            <a:r>
              <a:rPr lang="en-US" sz="500" dirty="0">
                <a:solidFill>
                  <a:srgbClr val="999999"/>
                </a:solidFill>
              </a:rPr>
              <a:t>[</a:t>
            </a:r>
            <a:r>
              <a:rPr lang="en-US" sz="500" dirty="0" smtClean="0">
                <a:solidFill>
                  <a:srgbClr val="999999"/>
                </a:solidFill>
              </a:rPr>
              <a:t>OMA-Template-WIDpresentation-20130101-I</a:t>
            </a:r>
            <a:r>
              <a:rPr lang="en-US" sz="500" dirty="0">
                <a:solidFill>
                  <a:srgbClr val="999999"/>
                </a:solidFill>
              </a:rPr>
              <a:t>]</a:t>
            </a:r>
            <a:endParaRPr lang="en-US" sz="1800" b="1" dirty="0">
              <a:latin typeface="Arial Narrow" pitchFamily="34" charset="0"/>
            </a:endParaRPr>
          </a:p>
        </p:txBody>
      </p:sp>
      <p:sp>
        <p:nvSpPr>
          <p:cNvPr id="40969" name="Rectangle 2"/>
          <p:cNvSpPr>
            <a:spLocks noGrp="1" noChangeArrowheads="1"/>
          </p:cNvSpPr>
          <p:nvPr>
            <p:ph type="title"/>
          </p:nvPr>
        </p:nvSpPr>
        <p:spPr bwMode="auto">
          <a:xfrm>
            <a:off x="306388" y="233363"/>
            <a:ext cx="8748712" cy="703262"/>
          </a:xfrm>
          <a:prstGeom prst="rect">
            <a:avLst/>
          </a:prstGeom>
          <a:noFill/>
          <a:ln w="12700">
            <a:noFill/>
            <a:miter lim="800000"/>
            <a:headEnd/>
            <a:tailEnd/>
          </a:ln>
        </p:spPr>
        <p:txBody>
          <a:bodyPr vert="horz" wrap="square" lIns="90483" tIns="44447" rIns="90483" bIns="44447" numCol="1" anchor="ctr" anchorCtr="0" compatLnSpc="1">
            <a:prstTxWarp prst="textNoShape">
              <a:avLst/>
            </a:prstTxWarp>
          </a:bodyPr>
          <a:lstStyle/>
          <a:p>
            <a:pPr lvl="0"/>
            <a:endParaRPr lang="fr-FR" smtClean="0"/>
          </a:p>
        </p:txBody>
      </p:sp>
      <p:sp>
        <p:nvSpPr>
          <p:cNvPr id="40970" name="Rectangle 5"/>
          <p:cNvSpPr>
            <a:spLocks noGrp="1" noChangeArrowheads="1"/>
          </p:cNvSpPr>
          <p:nvPr>
            <p:ph type="body" idx="1"/>
          </p:nvPr>
        </p:nvSpPr>
        <p:spPr bwMode="auto">
          <a:xfrm>
            <a:off x="292100" y="1169988"/>
            <a:ext cx="8778875" cy="5383212"/>
          </a:xfrm>
          <a:prstGeom prst="rect">
            <a:avLst/>
          </a:prstGeom>
          <a:noFill/>
          <a:ln w="12700">
            <a:noFill/>
            <a:miter lim="800000"/>
            <a:headEnd/>
            <a:tailEnd/>
          </a:ln>
        </p:spPr>
        <p:txBody>
          <a:bodyPr vert="horz" wrap="square" lIns="90483" tIns="44447" rIns="90483" bIns="44447" numCol="1" anchor="t" anchorCtr="0" compatLnSpc="1">
            <a:prstTxWarp prst="textNoShape">
              <a:avLst/>
            </a:prstTxWarp>
          </a:bodyPr>
          <a:lstStyle/>
          <a:p>
            <a:pPr lvl="0"/>
            <a:r>
              <a:rPr lang="en-US" smtClean="0"/>
              <a:t>1st Level Bullet</a:t>
            </a:r>
          </a:p>
          <a:p>
            <a:pPr lvl="1"/>
            <a:r>
              <a:rPr lang="en-US" smtClean="0"/>
              <a:t>2nd Level Bullet</a:t>
            </a:r>
          </a:p>
          <a:p>
            <a:pPr lvl="2"/>
            <a:r>
              <a:rPr lang="en-US" smtClean="0"/>
              <a:t>3rd Level Bullet</a:t>
            </a:r>
          </a:p>
          <a:p>
            <a:pPr lvl="3"/>
            <a:r>
              <a:rPr lang="en-US" smtClean="0"/>
              <a:t>4th Level Bullet</a:t>
            </a:r>
          </a:p>
          <a:p>
            <a:pPr lvl="4"/>
            <a:r>
              <a:rPr lang="en-US" smtClean="0"/>
              <a:t>5th Level Bullet</a:t>
            </a:r>
          </a:p>
        </p:txBody>
      </p:sp>
      <p:sp>
        <p:nvSpPr>
          <p:cNvPr id="17" name="txtFooterRight"/>
          <p:cNvSpPr txBox="1"/>
          <p:nvPr userDrawn="1"/>
        </p:nvSpPr>
        <p:spPr>
          <a:xfrm>
            <a:off x="6019800" y="6508750"/>
            <a:ext cx="2879725" cy="215900"/>
          </a:xfrm>
          <a:prstGeom prst="rect">
            <a:avLst/>
          </a:prstGeom>
          <a:noFill/>
        </p:spPr>
        <p:txBody>
          <a:bodyPr lIns="0" tIns="0" rIns="0" bIns="0">
            <a:spAutoFit/>
          </a:bodyPr>
          <a:lstStyle/>
          <a:p>
            <a:pPr algn="r" defTabSz="912813">
              <a:lnSpc>
                <a:spcPts val="1700"/>
              </a:lnSpc>
              <a:defRPr/>
            </a:pPr>
            <a:endParaRPr lang="it-IT" sz="1200">
              <a:solidFill>
                <a:srgbClr val="000000"/>
              </a:solidFill>
            </a:endParaRPr>
          </a:p>
        </p:txBody>
      </p:sp>
    </p:spTree>
  </p:cSld>
  <p:clrMap bg1="lt1" tx1="dk1" bg2="lt2" tx2="dk2" accent1="accent1" accent2="accent2" accent3="accent3" accent4="accent4" accent5="accent5" accent6="accent6" hlink="hlink" folHlink="folHlink"/>
  <p:sldLayoutIdLst>
    <p:sldLayoutId id="2147483660" r:id="rId1"/>
    <p:sldLayoutId id="2147483659" r:id="rId2"/>
    <p:sldLayoutId id="2147483658" r:id="rId3"/>
    <p:sldLayoutId id="2147483657" r:id="rId4"/>
    <p:sldLayoutId id="2147483656" r:id="rId5"/>
    <p:sldLayoutId id="2147483655" r:id="rId6"/>
    <p:sldLayoutId id="2147483654" r:id="rId7"/>
    <p:sldLayoutId id="2147483653" r:id="rId8"/>
    <p:sldLayoutId id="2147483652" r:id="rId9"/>
    <p:sldLayoutId id="2147483651" r:id="rId10"/>
    <p:sldLayoutId id="2147483650" r:id="rId11"/>
  </p:sldLayoutIdLst>
  <p:timing>
    <p:tnLst>
      <p:par>
        <p:cTn id="1" dur="indefinite" restart="never" nodeType="tmRoot"/>
      </p:par>
    </p:tnLst>
  </p:timing>
  <p:hf sldNum="0" hdr="0" ftr="0" dt="0"/>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sz="2000">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6.xml"/><Relationship Id="rId5" Type="http://schemas.openxmlformats.org/officeDocument/2006/relationships/hyperlink" Target="mailto:basavarajjp@samsung.com" TargetMode="External"/><Relationship Id="rId4" Type="http://schemas.openxmlformats.org/officeDocument/2006/relationships/hyperlink" Target="http://www.openmobilealliance.org/UseAgreement.html"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3.gif"/><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hyperlink" Target="http://member.openmobilealliance.org/ftp/Public_documents/TP/Permanent_documents/OMA-WID_0135-CPM-V1_0-20060510-A.zip" TargetMode="Externa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1" name="Picture 51" descr="oma bg_v3_strong_2"/>
          <p:cNvPicPr>
            <a:picLocks noChangeAspect="1" noChangeArrowheads="1"/>
          </p:cNvPicPr>
          <p:nvPr/>
        </p:nvPicPr>
        <p:blipFill>
          <a:blip r:embed="rId3" cstate="print"/>
          <a:srcRect b="6691"/>
          <a:stretch>
            <a:fillRect/>
          </a:stretch>
        </p:blipFill>
        <p:spPr bwMode="auto">
          <a:xfrm>
            <a:off x="0" y="0"/>
            <a:ext cx="9363075" cy="6553200"/>
          </a:xfrm>
          <a:prstGeom prst="rect">
            <a:avLst/>
          </a:prstGeom>
          <a:noFill/>
          <a:ln w="9525">
            <a:noFill/>
            <a:miter lim="800000"/>
            <a:headEnd/>
            <a:tailEnd/>
          </a:ln>
        </p:spPr>
      </p:pic>
      <p:sp>
        <p:nvSpPr>
          <p:cNvPr id="15362" name="Rectangle 26"/>
          <p:cNvSpPr>
            <a:spLocks noGrp="1" noChangeArrowheads="1"/>
          </p:cNvSpPr>
          <p:nvPr>
            <p:ph type="ctrTitle" idx="4294967295"/>
          </p:nvPr>
        </p:nvSpPr>
        <p:spPr>
          <a:xfrm>
            <a:off x="684213" y="228600"/>
            <a:ext cx="7996237" cy="1652588"/>
          </a:xfrm>
        </p:spPr>
        <p:txBody>
          <a:bodyPr anchor="t"/>
          <a:lstStyle/>
          <a:p>
            <a:r>
              <a:rPr lang="it-IT" sz="1600" dirty="0" smtClean="0"/>
              <a:t>OMA-COM-ISC-2013-0092R01-INP_SNEW_in_ISC</a:t>
            </a:r>
            <a:r>
              <a:rPr lang="en-US" sz="2400" dirty="0" smtClean="0"/>
              <a:t/>
            </a:r>
            <a:br>
              <a:rPr lang="en-US" sz="2400" dirty="0" smtClean="0"/>
            </a:br>
            <a:r>
              <a:rPr lang="en-US" sz="1600" dirty="0" smtClean="0"/>
              <a:t/>
            </a:r>
            <a:br>
              <a:rPr lang="en-US" sz="1600" dirty="0" smtClean="0"/>
            </a:br>
            <a:r>
              <a:rPr lang="en-US" sz="3600" dirty="0" smtClean="0"/>
              <a:t>Leveraging CPM in ISC</a:t>
            </a:r>
            <a:endParaRPr lang="en-US" sz="2800" dirty="0" smtClean="0"/>
          </a:p>
        </p:txBody>
      </p:sp>
      <p:sp>
        <p:nvSpPr>
          <p:cNvPr id="15363" name="Text Box 29"/>
          <p:cNvSpPr txBox="1">
            <a:spLocks noChangeArrowheads="1"/>
          </p:cNvSpPr>
          <p:nvPr/>
        </p:nvSpPr>
        <p:spPr bwMode="auto">
          <a:xfrm>
            <a:off x="2743200" y="2774950"/>
            <a:ext cx="287338" cy="349250"/>
          </a:xfrm>
          <a:prstGeom prst="rect">
            <a:avLst/>
          </a:prstGeom>
          <a:noFill/>
          <a:ln w="12700">
            <a:solidFill>
              <a:schemeClr val="tx2"/>
            </a:solidFill>
            <a:miter lim="800000"/>
            <a:headEnd/>
            <a:tailEnd/>
          </a:ln>
        </p:spPr>
        <p:txBody>
          <a:bodyPr lIns="0" tIns="44447" rIns="0" bIns="44447" anchor="ctr"/>
          <a:lstStyle/>
          <a:p>
            <a:pPr algn="ctr" defTabSz="762000" eaLnBrk="0" hangingPunct="0">
              <a:lnSpc>
                <a:spcPct val="90000"/>
              </a:lnSpc>
              <a:spcBef>
                <a:spcPct val="50000"/>
              </a:spcBef>
            </a:pPr>
            <a:r>
              <a:rPr lang="en-US" sz="1800" b="1">
                <a:solidFill>
                  <a:srgbClr val="800000"/>
                </a:solidFill>
                <a:latin typeface="Tahoma" pitchFamily="34" charset="0"/>
              </a:rPr>
              <a:t>X</a:t>
            </a:r>
          </a:p>
        </p:txBody>
      </p:sp>
      <p:sp>
        <p:nvSpPr>
          <p:cNvPr id="15364" name="Text Box 30"/>
          <p:cNvSpPr txBox="1">
            <a:spLocks noChangeArrowheads="1"/>
          </p:cNvSpPr>
          <p:nvPr/>
        </p:nvSpPr>
        <p:spPr bwMode="auto">
          <a:xfrm>
            <a:off x="4398963" y="2774950"/>
            <a:ext cx="288925" cy="349250"/>
          </a:xfrm>
          <a:prstGeom prst="rect">
            <a:avLst/>
          </a:prstGeom>
          <a:noFill/>
          <a:ln w="12700">
            <a:solidFill>
              <a:schemeClr val="tx2"/>
            </a:solidFill>
            <a:miter lim="800000"/>
            <a:headEnd/>
            <a:tailEnd/>
          </a:ln>
        </p:spPr>
        <p:txBody>
          <a:bodyPr lIns="0" tIns="44447" rIns="0" bIns="44447" anchor="ctr"/>
          <a:lstStyle/>
          <a:p>
            <a:pPr algn="ctr" defTabSz="762000" eaLnBrk="0" hangingPunct="0">
              <a:lnSpc>
                <a:spcPct val="90000"/>
              </a:lnSpc>
              <a:spcBef>
                <a:spcPct val="50000"/>
              </a:spcBef>
            </a:pPr>
            <a:endParaRPr lang="en-GB" sz="1800" b="1">
              <a:solidFill>
                <a:srgbClr val="800000"/>
              </a:solidFill>
              <a:latin typeface="Tahoma" pitchFamily="34" charset="0"/>
            </a:endParaRPr>
          </a:p>
        </p:txBody>
      </p:sp>
      <p:sp>
        <p:nvSpPr>
          <p:cNvPr id="15365" name="Text Box 57"/>
          <p:cNvSpPr txBox="1">
            <a:spLocks noChangeArrowheads="1"/>
          </p:cNvSpPr>
          <p:nvPr/>
        </p:nvSpPr>
        <p:spPr bwMode="auto">
          <a:xfrm>
            <a:off x="1295400" y="5003800"/>
            <a:ext cx="6781800" cy="633413"/>
          </a:xfrm>
          <a:prstGeom prst="rect">
            <a:avLst/>
          </a:prstGeom>
          <a:solidFill>
            <a:srgbClr val="EAEAEA"/>
          </a:solidFill>
          <a:ln w="6350">
            <a:solidFill>
              <a:schemeClr val="tx1"/>
            </a:solidFill>
            <a:miter lim="800000"/>
            <a:headEnd/>
            <a:tailEnd/>
          </a:ln>
        </p:spPr>
        <p:txBody>
          <a:bodyPr lIns="91434" tIns="45718" rIns="91434" bIns="45718">
            <a:spAutoFit/>
          </a:bodyPr>
          <a:lstStyle/>
          <a:p>
            <a:pPr defTabSz="762000" eaLnBrk="0" hangingPunct="0">
              <a:lnSpc>
                <a:spcPct val="90000"/>
              </a:lnSpc>
              <a:spcBef>
                <a:spcPct val="35000"/>
              </a:spcBef>
            </a:pPr>
            <a:r>
              <a:rPr lang="en-GB" sz="900">
                <a:cs typeface="Times New Roman" pitchFamily="18" charset="0"/>
              </a:rPr>
              <a:t>USE OF THIS DOCUMENT BY NON-OMA MEMBERS IS SUBJECT TO ALL OF THE TERMS AND CONDITIONS OF THE USE AGREEMENT (located at </a:t>
            </a:r>
            <a:r>
              <a:rPr lang="en-GB" sz="900">
                <a:cs typeface="Times New Roman" pitchFamily="18" charset="0"/>
                <a:hlinkClick r:id="rId4"/>
              </a:rPr>
              <a:t>http://www.openmobilealliance.org/UseAgreement.html</a:t>
            </a:r>
            <a:r>
              <a:rPr lang="en-GB" sz="900">
                <a:cs typeface="Times New Roman" pitchFamily="18" charset="0"/>
              </a:rPr>
              <a:t>) AND IF YOU HAVE NOT AGREED TO THE TERMS OF THE USE AGREEMENT, YOU DO NOT HAVE THE RIGHT TO USE, COPY OR DISTRIBUTE THIS DOCUMENT.</a:t>
            </a:r>
          </a:p>
          <a:p>
            <a:pPr defTabSz="762000" eaLnBrk="0" hangingPunct="0">
              <a:lnSpc>
                <a:spcPct val="90000"/>
              </a:lnSpc>
              <a:spcBef>
                <a:spcPct val="35000"/>
              </a:spcBef>
            </a:pPr>
            <a:r>
              <a:rPr lang="en-GB" sz="900">
                <a:cs typeface="Times New Roman" pitchFamily="18" charset="0"/>
              </a:rPr>
              <a:t>THIS DOCUMENT IS PROVIDED ON AN "AS IS" "AS AVAILABLE" AND "WITH ALL FAULTS" BASIS.</a:t>
            </a:r>
            <a:endParaRPr lang="en-GB" sz="900"/>
          </a:p>
        </p:txBody>
      </p:sp>
      <p:sp>
        <p:nvSpPr>
          <p:cNvPr id="15366"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lIns="91434" tIns="45718" rIns="91434" bIns="45718">
            <a:spAutoFit/>
          </a:bodyPr>
          <a:lstStyle/>
          <a:p>
            <a:pPr algn="ctr" defTabSz="762000" eaLnBrk="0" hangingPunct="0">
              <a:lnSpc>
                <a:spcPct val="90000"/>
              </a:lnSpc>
              <a:spcBef>
                <a:spcPct val="35000"/>
              </a:spcBef>
            </a:pPr>
            <a:r>
              <a:rPr lang="en-GB" sz="900" b="1">
                <a:cs typeface="Times New Roman" pitchFamily="18" charset="0"/>
              </a:rPr>
              <a:t>Intellectual Property Rights</a:t>
            </a:r>
          </a:p>
          <a:p>
            <a:pPr defTabSz="762000" eaLnBrk="0" hangingPunct="0">
              <a:lnSpc>
                <a:spcPct val="90000"/>
              </a:lnSpc>
              <a:spcBef>
                <a:spcPct val="35000"/>
              </a:spcBef>
            </a:pPr>
            <a:r>
              <a:rPr lang="en-GB" sz="900">
                <a:cs typeface="Times New Roman" pitchFamily="18"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
        <p:nvSpPr>
          <p:cNvPr id="15367" name="Rectangle 27"/>
          <p:cNvSpPr>
            <a:spLocks noChangeArrowheads="1"/>
          </p:cNvSpPr>
          <p:nvPr/>
        </p:nvSpPr>
        <p:spPr bwMode="auto">
          <a:xfrm>
            <a:off x="642938" y="1981200"/>
            <a:ext cx="8077200" cy="2819400"/>
          </a:xfrm>
          <a:prstGeom prst="rect">
            <a:avLst/>
          </a:prstGeom>
          <a:noFill/>
          <a:ln w="12700">
            <a:noFill/>
            <a:miter lim="800000"/>
            <a:headEnd/>
            <a:tailEnd/>
          </a:ln>
        </p:spPr>
        <p:txBody>
          <a:bodyPr lIns="90483" tIns="44447" rIns="90483" bIns="44447"/>
          <a:lstStyle/>
          <a:p>
            <a:pPr defTabSz="762000" eaLnBrk="0" hangingPunct="0">
              <a:lnSpc>
                <a:spcPct val="95000"/>
              </a:lnSpc>
              <a:spcAft>
                <a:spcPct val="35000"/>
              </a:spcAft>
              <a:tabLst>
                <a:tab pos="1827213" algn="r"/>
                <a:tab pos="1939925" algn="l"/>
              </a:tabLst>
            </a:pPr>
            <a:r>
              <a:rPr lang="en-US" altLang="zh-CN" b="1" dirty="0">
                <a:latin typeface="Tahoma" pitchFamily="34" charset="0"/>
                <a:ea typeface="宋体"/>
                <a:cs typeface="宋体"/>
              </a:rPr>
              <a:t>	Submitted To:	OMA </a:t>
            </a:r>
            <a:r>
              <a:rPr lang="en-US" altLang="zh-CN" b="1" dirty="0" smtClean="0">
                <a:latin typeface="Tahoma" pitchFamily="34" charset="0"/>
                <a:ea typeface="宋体"/>
                <a:cs typeface="宋体"/>
              </a:rPr>
              <a:t>COM ISC</a:t>
            </a:r>
            <a:endParaRPr lang="en-US" altLang="zh-CN" b="1" dirty="0">
              <a:latin typeface="Tahoma" pitchFamily="34" charset="0"/>
              <a:ea typeface="宋体"/>
              <a:cs typeface="宋体"/>
            </a:endParaRPr>
          </a:p>
          <a:p>
            <a:pPr defTabSz="762000" eaLnBrk="0" hangingPunct="0">
              <a:lnSpc>
                <a:spcPct val="95000"/>
              </a:lnSpc>
              <a:spcAft>
                <a:spcPct val="35000"/>
              </a:spcAft>
              <a:tabLst>
                <a:tab pos="1827213" algn="r"/>
                <a:tab pos="1939925" algn="l"/>
              </a:tabLst>
            </a:pPr>
            <a:r>
              <a:rPr lang="en-US" altLang="zh-CN" b="1" dirty="0">
                <a:latin typeface="Tahoma" pitchFamily="34" charset="0"/>
                <a:ea typeface="宋体"/>
                <a:cs typeface="宋体"/>
              </a:rPr>
              <a:t>	Date:	</a:t>
            </a:r>
            <a:r>
              <a:rPr lang="en-US" altLang="zh-CN" b="1" dirty="0" smtClean="0">
                <a:latin typeface="Tahoma" pitchFamily="34" charset="0"/>
                <a:ea typeface="宋体"/>
                <a:cs typeface="宋体"/>
              </a:rPr>
              <a:t>16 </a:t>
            </a:r>
            <a:r>
              <a:rPr lang="en-US" altLang="zh-CN" b="1" dirty="0" smtClean="0">
                <a:latin typeface="Tahoma" pitchFamily="34" charset="0"/>
                <a:ea typeface="宋体"/>
                <a:cs typeface="宋体"/>
              </a:rPr>
              <a:t>May 2013</a:t>
            </a:r>
            <a:r>
              <a:rPr lang="en-US" altLang="zh-CN" b="1" dirty="0">
                <a:latin typeface="Tahoma" pitchFamily="34" charset="0"/>
                <a:ea typeface="宋体"/>
                <a:cs typeface="宋体"/>
              </a:rPr>
              <a:t>	</a:t>
            </a:r>
          </a:p>
          <a:p>
            <a:pPr defTabSz="762000" eaLnBrk="0" hangingPunct="0">
              <a:lnSpc>
                <a:spcPct val="95000"/>
              </a:lnSpc>
              <a:spcAft>
                <a:spcPct val="35000"/>
              </a:spcAft>
              <a:tabLst>
                <a:tab pos="1827213" algn="r"/>
                <a:tab pos="1939925" algn="l"/>
              </a:tabLst>
            </a:pPr>
            <a:r>
              <a:rPr lang="en-US" altLang="zh-CN" b="1" dirty="0">
                <a:latin typeface="Tahoma" pitchFamily="34" charset="0"/>
                <a:ea typeface="宋体"/>
                <a:cs typeface="宋体"/>
              </a:rPr>
              <a:t>	Availability:	      Public            OMA Confidential</a:t>
            </a:r>
          </a:p>
          <a:p>
            <a:pPr defTabSz="762000" eaLnBrk="0" hangingPunct="0">
              <a:lnSpc>
                <a:spcPct val="95000"/>
              </a:lnSpc>
              <a:spcAft>
                <a:spcPct val="35000"/>
              </a:spcAft>
              <a:tabLst>
                <a:tab pos="1827213" algn="r"/>
                <a:tab pos="1939925" algn="l"/>
              </a:tabLst>
            </a:pPr>
            <a:r>
              <a:rPr lang="en-US" altLang="zh-CN" b="1" dirty="0">
                <a:latin typeface="Tahoma" pitchFamily="34" charset="0"/>
                <a:ea typeface="宋体"/>
                <a:cs typeface="宋体"/>
              </a:rPr>
              <a:t>	Contact:	</a:t>
            </a:r>
            <a:r>
              <a:rPr lang="en-US" altLang="zh-CN" b="1" dirty="0" smtClean="0">
                <a:latin typeface="Tahoma" pitchFamily="34" charset="0"/>
                <a:ea typeface="宋体"/>
                <a:cs typeface="宋体"/>
              </a:rPr>
              <a:t>Basavaraj Pattan, </a:t>
            </a:r>
            <a:r>
              <a:rPr lang="en-US" altLang="zh-CN" b="1" dirty="0" smtClean="0">
                <a:latin typeface="Tahoma" pitchFamily="34" charset="0"/>
                <a:ea typeface="宋体"/>
                <a:cs typeface="宋体"/>
                <a:hlinkClick r:id="rId5"/>
              </a:rPr>
              <a:t>basavarajjp@samsung.com</a:t>
            </a:r>
            <a:r>
              <a:rPr lang="en-US" altLang="zh-CN" b="1" dirty="0" smtClean="0">
                <a:latin typeface="Tahoma" pitchFamily="34" charset="0"/>
                <a:ea typeface="宋体"/>
                <a:cs typeface="宋体"/>
              </a:rPr>
              <a:t> </a:t>
            </a:r>
            <a:endParaRPr lang="en-US" altLang="zh-CN" sz="1400" b="1" dirty="0">
              <a:latin typeface="Tahoma" pitchFamily="34" charset="0"/>
              <a:ea typeface="宋体"/>
              <a:cs typeface="宋体"/>
            </a:endParaRPr>
          </a:p>
          <a:p>
            <a:pPr defTabSz="762000" eaLnBrk="0" hangingPunct="0">
              <a:lnSpc>
                <a:spcPct val="95000"/>
              </a:lnSpc>
              <a:spcAft>
                <a:spcPct val="35000"/>
              </a:spcAft>
              <a:tabLst>
                <a:tab pos="1827213" algn="r"/>
                <a:tab pos="1939925" algn="l"/>
              </a:tabLst>
            </a:pPr>
            <a:r>
              <a:rPr lang="en-US" altLang="zh-CN" b="1" dirty="0">
                <a:latin typeface="Tahoma" pitchFamily="34" charset="0"/>
                <a:ea typeface="宋体"/>
                <a:cs typeface="宋体"/>
              </a:rPr>
              <a:t>	Source:	</a:t>
            </a:r>
            <a:r>
              <a:rPr lang="en-US" altLang="zh-CN" b="1" dirty="0" smtClean="0">
                <a:latin typeface="Tahoma" pitchFamily="34" charset="0"/>
                <a:ea typeface="宋体"/>
                <a:cs typeface="宋体"/>
              </a:rPr>
              <a:t>Samsung Electronics</a:t>
            </a:r>
            <a:endParaRPr lang="en-US" altLang="zh-CN" b="1" dirty="0">
              <a:latin typeface="Tahoma" pitchFamily="34" charset="0"/>
              <a:ea typeface="宋体"/>
              <a:cs typeface="宋体"/>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Rectangle 6"/>
          <p:cNvSpPr>
            <a:spLocks noGrp="1" noChangeArrowheads="1"/>
          </p:cNvSpPr>
          <p:nvPr>
            <p:ph type="title"/>
          </p:nvPr>
        </p:nvSpPr>
        <p:spPr/>
        <p:txBody>
          <a:bodyPr/>
          <a:lstStyle/>
          <a:p>
            <a:r>
              <a:rPr lang="en-GB" dirty="0" smtClean="0"/>
              <a:t>Background</a:t>
            </a:r>
          </a:p>
        </p:txBody>
      </p:sp>
      <p:sp>
        <p:nvSpPr>
          <p:cNvPr id="17410" name="Rectangle 7"/>
          <p:cNvSpPr>
            <a:spLocks noGrp="1" noChangeArrowheads="1"/>
          </p:cNvSpPr>
          <p:nvPr>
            <p:ph type="body" idx="1"/>
          </p:nvPr>
        </p:nvSpPr>
        <p:spPr>
          <a:xfrm>
            <a:off x="292100" y="1225550"/>
            <a:ext cx="8885237" cy="5181600"/>
          </a:xfrm>
        </p:spPr>
        <p:txBody>
          <a:bodyPr>
            <a:normAutofit/>
          </a:bodyPr>
          <a:lstStyle/>
          <a:p>
            <a:r>
              <a:rPr lang="it-IT" dirty="0" smtClean="0">
                <a:ea typeface="Times New Roman" pitchFamily="18" charset="0"/>
                <a:cs typeface="Arial" charset="0"/>
              </a:rPr>
              <a:t>During ISC conf call action item was assigned to find out which ISC Social requirements can be handled reusing CPM enabler</a:t>
            </a:r>
            <a:r>
              <a:rPr lang="it-IT" dirty="0" smtClean="0">
                <a:ea typeface="Times New Roman" pitchFamily="18" charset="0"/>
                <a:cs typeface="Arial" charset="0"/>
              </a:rPr>
              <a:t>.</a:t>
            </a:r>
          </a:p>
          <a:p>
            <a:endParaRPr lang="it-IT" dirty="0">
              <a:ea typeface="Times New Roman" pitchFamily="18" charset="0"/>
              <a:cs typeface="Arial" charset="0"/>
            </a:endParaRPr>
          </a:p>
          <a:p>
            <a:r>
              <a:rPr lang="it-IT" dirty="0" smtClean="0">
                <a:solidFill>
                  <a:srgbClr val="FF0000"/>
                </a:solidFill>
                <a:ea typeface="Times New Roman" pitchFamily="18" charset="0"/>
                <a:cs typeface="Arial" charset="0"/>
              </a:rPr>
              <a:t>R01: updates as per suggestion during last conf call</a:t>
            </a:r>
          </a:p>
          <a:p>
            <a:pPr lvl="1"/>
            <a:r>
              <a:rPr lang="it-IT" dirty="0" smtClean="0">
                <a:solidFill>
                  <a:srgbClr val="FF0000"/>
                </a:solidFill>
                <a:ea typeface="Times New Roman" pitchFamily="18" charset="0"/>
                <a:cs typeface="Arial" charset="0"/>
              </a:rPr>
              <a:t>Adding ISC RD requirement nos on slides #6 and #7</a:t>
            </a:r>
          </a:p>
          <a:p>
            <a:pPr lvl="1"/>
            <a:r>
              <a:rPr lang="it-IT" dirty="0" smtClean="0">
                <a:solidFill>
                  <a:srgbClr val="FF0000"/>
                </a:solidFill>
                <a:ea typeface="Times New Roman" pitchFamily="18" charset="0"/>
                <a:cs typeface="Arial" charset="0"/>
              </a:rPr>
              <a:t>Adding a recommendation slide in the end</a:t>
            </a:r>
            <a:endParaRPr lang="en-GB" dirty="0" smtClean="0">
              <a:solidFill>
                <a:srgbClr val="FF0000"/>
              </a:solidFill>
              <a:ea typeface="Times New Roman" pitchFamily="18" charset="0"/>
              <a:cs typeface="Arial"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2"/>
          <p:cNvSpPr>
            <a:spLocks noGrp="1" noChangeArrowheads="1"/>
          </p:cNvSpPr>
          <p:nvPr>
            <p:ph type="title"/>
          </p:nvPr>
        </p:nvSpPr>
        <p:spPr/>
        <p:txBody>
          <a:bodyPr/>
          <a:lstStyle/>
          <a:p>
            <a:r>
              <a:rPr lang="fr-FR" dirty="0" smtClean="0"/>
              <a:t>About OMA CPM </a:t>
            </a:r>
            <a:r>
              <a:rPr lang="fr-FR" dirty="0" err="1" smtClean="0"/>
              <a:t>Enabler</a:t>
            </a:r>
            <a:r>
              <a:rPr lang="fr-FR" dirty="0" smtClean="0"/>
              <a:t> (1/2)</a:t>
            </a:r>
          </a:p>
        </p:txBody>
      </p:sp>
      <p:sp>
        <p:nvSpPr>
          <p:cNvPr id="4" name="Segnaposto numero diapositiva 3"/>
          <p:cNvSpPr>
            <a:spLocks noGrp="1"/>
          </p:cNvSpPr>
          <p:nvPr>
            <p:ph type="sldNum" sz="quarter" idx="4294967295"/>
          </p:nvPr>
        </p:nvSpPr>
        <p:spPr>
          <a:xfrm>
            <a:off x="9009063" y="6635750"/>
            <a:ext cx="354012" cy="234950"/>
          </a:xfrm>
          <a:prstGeom prst="rect">
            <a:avLst/>
          </a:prstGeom>
        </p:spPr>
        <p:txBody>
          <a:bodyPr lIns="104863" tIns="52432" rIns="104863" bIns="52432"/>
          <a:lstStyle/>
          <a:p>
            <a:pPr>
              <a:defRPr/>
            </a:pPr>
            <a:fld id="{1DB7578E-2467-4AF5-B5AA-5B73FCD35007}" type="slidenum">
              <a:rPr sz="1100"/>
              <a:pPr>
                <a:defRPr/>
              </a:pPr>
              <a:t>3</a:t>
            </a:fld>
            <a:endParaRPr sz="1100"/>
          </a:p>
        </p:txBody>
      </p:sp>
      <p:pic>
        <p:nvPicPr>
          <p:cNvPr id="2050" name="Picture 2" descr="http://openmobilealliance.org/static/oma-annual-reports/images/comm-2.g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4432" y="1606550"/>
            <a:ext cx="8816705" cy="41910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2"/>
          <p:cNvSpPr>
            <a:spLocks noGrp="1" noChangeArrowheads="1"/>
          </p:cNvSpPr>
          <p:nvPr>
            <p:ph type="title"/>
          </p:nvPr>
        </p:nvSpPr>
        <p:spPr/>
        <p:txBody>
          <a:bodyPr/>
          <a:lstStyle/>
          <a:p>
            <a:r>
              <a:rPr lang="fr-FR" dirty="0" smtClean="0"/>
              <a:t>About OMA CPM </a:t>
            </a:r>
            <a:r>
              <a:rPr lang="fr-FR" dirty="0" err="1" smtClean="0"/>
              <a:t>Enabler</a:t>
            </a:r>
            <a:r>
              <a:rPr lang="fr-FR" dirty="0" smtClean="0"/>
              <a:t> (2/2)</a:t>
            </a:r>
          </a:p>
        </p:txBody>
      </p:sp>
      <p:sp>
        <p:nvSpPr>
          <p:cNvPr id="31746" name="Rectangle 3"/>
          <p:cNvSpPr>
            <a:spLocks noGrp="1" noChangeArrowheads="1"/>
          </p:cNvSpPr>
          <p:nvPr>
            <p:ph idx="1"/>
          </p:nvPr>
        </p:nvSpPr>
        <p:spPr/>
        <p:txBody>
          <a:bodyPr/>
          <a:lstStyle/>
          <a:p>
            <a:r>
              <a:rPr lang="en-US" sz="2000" dirty="0" smtClean="0"/>
              <a:t>CPM 1.0 is an </a:t>
            </a:r>
            <a:r>
              <a:rPr lang="en-US" sz="2000" b="1" dirty="0" smtClean="0"/>
              <a:t>Approved</a:t>
            </a:r>
            <a:r>
              <a:rPr lang="en-US" sz="2000" dirty="0" smtClean="0"/>
              <a:t> enabler</a:t>
            </a:r>
          </a:p>
          <a:p>
            <a:pPr lvl="1"/>
            <a:r>
              <a:rPr lang="en-US" altLang="zh-CN" sz="1600" dirty="0">
                <a:ea typeface="宋体" pitchFamily="2" charset="-122"/>
                <a:hlinkClick r:id="rId2"/>
              </a:rPr>
              <a:t>http://</a:t>
            </a:r>
            <a:r>
              <a:rPr lang="en-US" altLang="zh-CN" sz="1600" dirty="0" smtClean="0">
                <a:ea typeface="宋体" pitchFamily="2" charset="-122"/>
                <a:hlinkClick r:id="rId2"/>
              </a:rPr>
              <a:t>member.openmobilealliance.org/ftp/Public_documents/TP/Permanent_documents/OMA-WID_0135-CPM-V1_0-20060510-A.zip</a:t>
            </a:r>
            <a:r>
              <a:rPr lang="en-US" altLang="zh-CN" sz="1600" dirty="0" smtClean="0">
                <a:ea typeface="宋体" pitchFamily="2" charset="-122"/>
              </a:rPr>
              <a:t>  </a:t>
            </a:r>
          </a:p>
          <a:p>
            <a:endParaRPr lang="en-US" altLang="zh-CN" sz="2000" dirty="0" smtClean="0">
              <a:ea typeface="宋体" pitchFamily="2" charset="-122"/>
            </a:endParaRPr>
          </a:p>
          <a:p>
            <a:r>
              <a:rPr lang="en-US" altLang="zh-CN" sz="2000" dirty="0" smtClean="0">
                <a:ea typeface="宋体" pitchFamily="2" charset="-122"/>
              </a:rPr>
              <a:t>OMA </a:t>
            </a:r>
            <a:r>
              <a:rPr lang="en-US" altLang="zh-CN" sz="2000" dirty="0">
                <a:ea typeface="宋体" pitchFamily="2" charset="-122"/>
              </a:rPr>
              <a:t>CPM features include the following:</a:t>
            </a:r>
          </a:p>
          <a:p>
            <a:pPr lvl="1"/>
            <a:r>
              <a:rPr lang="en-US" altLang="zh-CN" sz="1600" dirty="0" smtClean="0">
                <a:ea typeface="宋体" pitchFamily="2" charset="-122"/>
              </a:rPr>
              <a:t>    </a:t>
            </a:r>
            <a:r>
              <a:rPr lang="en-US" altLang="zh-CN" sz="1600" dirty="0">
                <a:ea typeface="宋体" pitchFamily="2" charset="-122"/>
              </a:rPr>
              <a:t>Support of any arbitrary conversation sequence, which includes messages, sessions, file transfers and media</a:t>
            </a:r>
          </a:p>
          <a:p>
            <a:pPr lvl="1"/>
            <a:r>
              <a:rPr lang="en-US" altLang="zh-CN" sz="1600" dirty="0">
                <a:ea typeface="宋体" pitchFamily="2" charset="-122"/>
              </a:rPr>
              <a:t>    Interworking with non-CPM users (e.g. SMS, MMS, email)</a:t>
            </a:r>
          </a:p>
          <a:p>
            <a:pPr lvl="1"/>
            <a:r>
              <a:rPr lang="en-US" altLang="zh-CN" sz="1600" dirty="0">
                <a:ea typeface="宋体" pitchFamily="2" charset="-122"/>
              </a:rPr>
              <a:t>    Support of multiple device environments</a:t>
            </a:r>
          </a:p>
          <a:p>
            <a:pPr lvl="1"/>
            <a:r>
              <a:rPr lang="en-US" altLang="zh-CN" sz="1600" dirty="0">
                <a:ea typeface="宋体" pitchFamily="2" charset="-122"/>
              </a:rPr>
              <a:t>    Centralized network repository for all types of user data</a:t>
            </a:r>
          </a:p>
          <a:p>
            <a:pPr lvl="1"/>
            <a:r>
              <a:rPr lang="en-US" altLang="zh-CN" sz="1600" dirty="0">
                <a:ea typeface="宋体" pitchFamily="2" charset="-122"/>
              </a:rPr>
              <a:t>    A wide set of user preferences available to decide how a CPM service should be perceived (e.g. to decide how to handle an incoming message</a:t>
            </a:r>
            <a:r>
              <a:rPr lang="en-US" altLang="zh-CN" sz="1600" dirty="0" smtClean="0">
                <a:ea typeface="宋体" pitchFamily="2" charset="-122"/>
              </a:rPr>
              <a:t>)</a:t>
            </a:r>
          </a:p>
          <a:p>
            <a:r>
              <a:rPr lang="en-US" sz="2000" dirty="0"/>
              <a:t>OMA CPM allows messaging traffic to move in each of the following modes:</a:t>
            </a:r>
          </a:p>
          <a:p>
            <a:pPr lvl="1"/>
            <a:r>
              <a:rPr lang="en-US" sz="1600" dirty="0"/>
              <a:t>    Immediate/deferred delivery</a:t>
            </a:r>
          </a:p>
          <a:p>
            <a:pPr lvl="1"/>
            <a:r>
              <a:rPr lang="en-US" sz="1600" dirty="0"/>
              <a:t>    Push/pull delivery</a:t>
            </a:r>
          </a:p>
          <a:p>
            <a:pPr lvl="1"/>
            <a:r>
              <a:rPr lang="en-US" sz="1600" dirty="0"/>
              <a:t>    Pager/session mode</a:t>
            </a:r>
          </a:p>
          <a:p>
            <a:pPr lvl="1"/>
            <a:r>
              <a:rPr lang="en-US" sz="1600" dirty="0"/>
              <a:t>    Group communication</a:t>
            </a:r>
          </a:p>
          <a:p>
            <a:pPr lvl="1"/>
            <a:r>
              <a:rPr lang="en-US" sz="1600" dirty="0"/>
              <a:t>    Discrete/continuous media</a:t>
            </a:r>
            <a:endParaRPr lang="en-US" altLang="zh-CN" sz="1600" dirty="0">
              <a:ea typeface="宋体" pitchFamily="2" charset="-122"/>
            </a:endParaRPr>
          </a:p>
        </p:txBody>
      </p:sp>
      <p:sp>
        <p:nvSpPr>
          <p:cNvPr id="4" name="Segnaposto numero diapositiva 3"/>
          <p:cNvSpPr>
            <a:spLocks noGrp="1"/>
          </p:cNvSpPr>
          <p:nvPr>
            <p:ph type="sldNum" sz="quarter" idx="4294967295"/>
          </p:nvPr>
        </p:nvSpPr>
        <p:spPr>
          <a:xfrm>
            <a:off x="9009063" y="6635750"/>
            <a:ext cx="354012" cy="234950"/>
          </a:xfrm>
          <a:prstGeom prst="rect">
            <a:avLst/>
          </a:prstGeom>
        </p:spPr>
        <p:txBody>
          <a:bodyPr lIns="104863" tIns="52432" rIns="104863" bIns="52432"/>
          <a:lstStyle/>
          <a:p>
            <a:pPr>
              <a:defRPr/>
            </a:pPr>
            <a:fld id="{1DB7578E-2467-4AF5-B5AA-5B73FCD35007}" type="slidenum">
              <a:rPr sz="1100"/>
              <a:pPr>
                <a:defRPr/>
              </a:pPr>
              <a:t>4</a:t>
            </a:fld>
            <a:endParaRPr sz="110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3"/>
          <p:cNvSpPr>
            <a:spLocks noGrp="1"/>
          </p:cNvSpPr>
          <p:nvPr>
            <p:ph type="title"/>
          </p:nvPr>
        </p:nvSpPr>
        <p:spPr/>
        <p:txBody>
          <a:bodyPr/>
          <a:lstStyle/>
          <a:p>
            <a:r>
              <a:rPr lang="fr-FR" dirty="0" smtClean="0"/>
              <a:t>CPM 1.0 Architecture</a:t>
            </a:r>
            <a:endParaRPr lang="fr-FR" dirty="0"/>
          </a:p>
        </p:txBody>
      </p:sp>
      <p:sp>
        <p:nvSpPr>
          <p:cNvPr id="1026" name="Rectangle 2"/>
          <p:cNvSpPr>
            <a:spLocks noChangeArrowheads="1"/>
          </p:cNvSpPr>
          <p:nvPr/>
        </p:nvSpPr>
        <p:spPr bwMode="auto">
          <a:xfrm>
            <a:off x="0" y="0"/>
            <a:ext cx="9363075"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fr-FR"/>
          </a:p>
        </p:txBody>
      </p:sp>
      <p:pic>
        <p:nvPicPr>
          <p:cNvPr id="1037" name="Picture 1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6737" y="1225550"/>
            <a:ext cx="8305800" cy="52689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3"/>
          <p:cNvSpPr>
            <a:spLocks noGrp="1"/>
          </p:cNvSpPr>
          <p:nvPr>
            <p:ph type="title"/>
          </p:nvPr>
        </p:nvSpPr>
        <p:spPr/>
        <p:txBody>
          <a:bodyPr/>
          <a:lstStyle/>
          <a:p>
            <a:r>
              <a:rPr lang="it-IT" dirty="0" smtClean="0"/>
              <a:t>High-</a:t>
            </a:r>
            <a:r>
              <a:rPr lang="it-IT" dirty="0" err="1" smtClean="0"/>
              <a:t>level</a:t>
            </a:r>
            <a:r>
              <a:rPr lang="it-IT" dirty="0" smtClean="0"/>
              <a:t> </a:t>
            </a:r>
            <a:r>
              <a:rPr lang="it-IT" dirty="0" err="1" smtClean="0"/>
              <a:t>analysis</a:t>
            </a:r>
            <a:r>
              <a:rPr lang="it-IT" dirty="0" smtClean="0"/>
              <a:t> of ISC “social” </a:t>
            </a:r>
            <a:r>
              <a:rPr lang="it-IT" dirty="0" err="1" smtClean="0"/>
              <a:t>requirements</a:t>
            </a:r>
            <a:endParaRPr lang="fr-FR" dirty="0"/>
          </a:p>
        </p:txBody>
      </p:sp>
      <p:sp>
        <p:nvSpPr>
          <p:cNvPr id="5" name="Segnaposto contenuto 4"/>
          <p:cNvSpPr>
            <a:spLocks noGrp="1"/>
          </p:cNvSpPr>
          <p:nvPr>
            <p:ph idx="1"/>
          </p:nvPr>
        </p:nvSpPr>
        <p:spPr>
          <a:xfrm>
            <a:off x="292100" y="1017588"/>
            <a:ext cx="8809037" cy="5694362"/>
          </a:xfrm>
        </p:spPr>
        <p:txBody>
          <a:bodyPr/>
          <a:lstStyle/>
          <a:p>
            <a:pPr marL="0" indent="0">
              <a:buNone/>
            </a:pPr>
            <a:r>
              <a:rPr lang="en-US" sz="1600" dirty="0" smtClean="0"/>
              <a:t>From “Social Interaction” requirements on RD, the main functionalities that can be supported by CPM Enabler reuse in ISC are:</a:t>
            </a:r>
          </a:p>
          <a:p>
            <a:r>
              <a:rPr lang="en-US" sz="1400" dirty="0" smtClean="0">
                <a:solidFill>
                  <a:srgbClr val="FF0000"/>
                </a:solidFill>
              </a:rPr>
              <a:t>ISC-SOC-001</a:t>
            </a:r>
            <a:r>
              <a:rPr lang="en-US" sz="1400" dirty="0" smtClean="0"/>
              <a:t> - social </a:t>
            </a:r>
            <a:r>
              <a:rPr lang="en-US" sz="1400" dirty="0"/>
              <a:t>activity (e.g. send invitation, request to join, content sharing) between ISC </a:t>
            </a:r>
            <a:r>
              <a:rPr lang="en-US" sz="1400" dirty="0" smtClean="0"/>
              <a:t>Users</a:t>
            </a:r>
          </a:p>
          <a:p>
            <a:pPr marL="339725" lvl="2" indent="-111125"/>
            <a:r>
              <a:rPr lang="en-US" sz="1200" dirty="0">
                <a:solidFill>
                  <a:srgbClr val="C00000"/>
                </a:solidFill>
                <a:ea typeface="+mn-ea"/>
                <a:cs typeface="+mn-cs"/>
              </a:rPr>
              <a:t>CPM-PF1</a:t>
            </a:r>
          </a:p>
          <a:p>
            <a:r>
              <a:rPr lang="en-GB" sz="1400" dirty="0" smtClean="0">
                <a:solidFill>
                  <a:srgbClr val="FF0000"/>
                </a:solidFill>
              </a:rPr>
              <a:t>ISC-SOC-002</a:t>
            </a:r>
            <a:r>
              <a:rPr lang="en-GB" sz="1400" dirty="0" smtClean="0"/>
              <a:t> - </a:t>
            </a:r>
            <a:r>
              <a:rPr lang="en-US" sz="1400" dirty="0" smtClean="0"/>
              <a:t>social </a:t>
            </a:r>
            <a:r>
              <a:rPr lang="en-US" sz="1400" dirty="0"/>
              <a:t>interaction between the ISC User and the Content Provider (e.g. transmitting vote of the ISC User to the presenter of a TV show</a:t>
            </a:r>
            <a:r>
              <a:rPr lang="en-US" sz="1400" dirty="0" smtClean="0"/>
              <a:t>)</a:t>
            </a:r>
          </a:p>
          <a:p>
            <a:pPr marL="339725" lvl="2" indent="-111125"/>
            <a:r>
              <a:rPr lang="en-US" sz="1200" dirty="0">
                <a:solidFill>
                  <a:srgbClr val="C00000"/>
                </a:solidFill>
                <a:ea typeface="+mn-ea"/>
                <a:cs typeface="+mn-cs"/>
              </a:rPr>
              <a:t>CPM-PF1</a:t>
            </a:r>
          </a:p>
          <a:p>
            <a:r>
              <a:rPr lang="en-GB" sz="1400" dirty="0" smtClean="0">
                <a:solidFill>
                  <a:srgbClr val="FF0000"/>
                </a:solidFill>
              </a:rPr>
              <a:t>ISC-SOC-005</a:t>
            </a:r>
            <a:r>
              <a:rPr lang="en-GB" sz="1400" dirty="0" smtClean="0"/>
              <a:t> - </a:t>
            </a:r>
            <a:r>
              <a:rPr lang="en-US" sz="1400" dirty="0" smtClean="0"/>
              <a:t>social </a:t>
            </a:r>
            <a:r>
              <a:rPr lang="en-US" sz="1400" dirty="0"/>
              <a:t>relationship (e.g. setting up the ISC User as ‘colleague’, ‘friend’ </a:t>
            </a:r>
            <a:r>
              <a:rPr lang="en-US" sz="1400" dirty="0" err="1"/>
              <a:t>etc</a:t>
            </a:r>
            <a:r>
              <a:rPr lang="en-US" sz="1400" dirty="0"/>
              <a:t>) with other ISC </a:t>
            </a:r>
            <a:r>
              <a:rPr lang="en-US" sz="1400" dirty="0" smtClean="0"/>
              <a:t>User(s)</a:t>
            </a:r>
          </a:p>
          <a:p>
            <a:pPr marL="339725" lvl="2" indent="-111125"/>
            <a:r>
              <a:rPr lang="en-US" sz="1200" dirty="0">
                <a:solidFill>
                  <a:srgbClr val="C00000"/>
                </a:solidFill>
                <a:ea typeface="+mn-ea"/>
                <a:cs typeface="+mn-cs"/>
              </a:rPr>
              <a:t>Extensions required</a:t>
            </a:r>
          </a:p>
          <a:p>
            <a:r>
              <a:rPr lang="en-GB" sz="1400" dirty="0" smtClean="0">
                <a:solidFill>
                  <a:srgbClr val="FF0000"/>
                </a:solidFill>
              </a:rPr>
              <a:t>ISC-SOC-006</a:t>
            </a:r>
            <a:r>
              <a:rPr lang="en-GB" sz="1400" dirty="0" smtClean="0"/>
              <a:t> - </a:t>
            </a:r>
            <a:r>
              <a:rPr lang="en-US" sz="1400" dirty="0" smtClean="0"/>
              <a:t>share </a:t>
            </a:r>
            <a:r>
              <a:rPr lang="en-US" sz="1400" dirty="0"/>
              <a:t>information related to his/her experience with content (such as interest to watch a content, watched a content, bookmarks, content tags, comments of the viewing/viewed content) with other ISC User(s</a:t>
            </a:r>
            <a:r>
              <a:rPr lang="en-US" sz="1400" dirty="0" smtClean="0"/>
              <a:t>)</a:t>
            </a:r>
          </a:p>
          <a:p>
            <a:pPr marL="339725" lvl="2" indent="-111125"/>
            <a:r>
              <a:rPr lang="en-US" sz="1200" dirty="0">
                <a:solidFill>
                  <a:srgbClr val="C00000"/>
                </a:solidFill>
                <a:ea typeface="+mn-ea"/>
                <a:cs typeface="+mn-cs"/>
              </a:rPr>
              <a:t>XDM</a:t>
            </a:r>
          </a:p>
          <a:p>
            <a:r>
              <a:rPr lang="en-GB" sz="1400" dirty="0" smtClean="0">
                <a:solidFill>
                  <a:srgbClr val="FF0000"/>
                </a:solidFill>
              </a:rPr>
              <a:t>ISC-SOC-007</a:t>
            </a:r>
            <a:r>
              <a:rPr lang="en-GB" sz="1400" dirty="0" smtClean="0"/>
              <a:t> - </a:t>
            </a:r>
            <a:r>
              <a:rPr lang="en-US" sz="1400" dirty="0" smtClean="0"/>
              <a:t>share </a:t>
            </a:r>
            <a:r>
              <a:rPr lang="en-US" sz="1400" dirty="0"/>
              <a:t>his/her generated content (e.g., audio/video) </a:t>
            </a:r>
          </a:p>
          <a:p>
            <a:pPr marL="339725" lvl="2" indent="-111125"/>
            <a:r>
              <a:rPr lang="en-US" sz="1200" dirty="0">
                <a:solidFill>
                  <a:srgbClr val="C00000"/>
                </a:solidFill>
                <a:ea typeface="+mn-ea"/>
                <a:cs typeface="+mn-cs"/>
              </a:rPr>
              <a:t>CPM-PF1</a:t>
            </a:r>
          </a:p>
          <a:p>
            <a:r>
              <a:rPr lang="en-GB" sz="1400" dirty="0" smtClean="0">
                <a:solidFill>
                  <a:srgbClr val="FF0000"/>
                </a:solidFill>
              </a:rPr>
              <a:t>ISC-SOC-012</a:t>
            </a:r>
            <a:r>
              <a:rPr lang="en-GB" sz="1400" dirty="0" smtClean="0"/>
              <a:t> - </a:t>
            </a:r>
            <a:r>
              <a:rPr lang="en-US" sz="1400" dirty="0" smtClean="0"/>
              <a:t>express </a:t>
            </a:r>
            <a:r>
              <a:rPr lang="en-US" sz="1400" dirty="0" smtClean="0"/>
              <a:t>interest (e.g., Like) on a comment and/or content provided by the service provider or other ISC User(s).</a:t>
            </a:r>
          </a:p>
          <a:p>
            <a:pPr marL="339725" lvl="2" indent="-111125"/>
            <a:r>
              <a:rPr lang="en-US" sz="1200" dirty="0">
                <a:solidFill>
                  <a:srgbClr val="C00000"/>
                </a:solidFill>
                <a:ea typeface="+mn-ea"/>
                <a:cs typeface="+mn-cs"/>
              </a:rPr>
              <a:t>XDM</a:t>
            </a:r>
          </a:p>
          <a:p>
            <a:r>
              <a:rPr lang="en-GB" sz="1400" dirty="0" smtClean="0">
                <a:solidFill>
                  <a:srgbClr val="FF0000"/>
                </a:solidFill>
              </a:rPr>
              <a:t>ISC-SOC-013</a:t>
            </a:r>
            <a:r>
              <a:rPr lang="en-GB" sz="1400" dirty="0" smtClean="0"/>
              <a:t> - </a:t>
            </a:r>
            <a:r>
              <a:rPr lang="en-US" sz="1400" dirty="0" smtClean="0"/>
              <a:t>sharing </a:t>
            </a:r>
            <a:r>
              <a:rPr lang="en-US" sz="1400" dirty="0" smtClean="0"/>
              <a:t>Content </a:t>
            </a:r>
            <a:r>
              <a:rPr lang="en-US" sz="1400" dirty="0"/>
              <a:t>Viewing Information and communication information (e.g. list of ISC Users communicating while watching the same content</a:t>
            </a:r>
            <a:r>
              <a:rPr lang="en-US" sz="1400" dirty="0" smtClean="0"/>
              <a:t>)</a:t>
            </a:r>
          </a:p>
          <a:p>
            <a:pPr marL="339725" lvl="2" indent="-111125"/>
            <a:r>
              <a:rPr lang="en-US" sz="1200" dirty="0">
                <a:solidFill>
                  <a:srgbClr val="C00000"/>
                </a:solidFill>
                <a:ea typeface="+mn-ea"/>
                <a:cs typeface="+mn-cs"/>
              </a:rPr>
              <a:t>PRS</a:t>
            </a:r>
          </a:p>
          <a:p>
            <a:r>
              <a:rPr lang="en-GB" sz="1400" dirty="0" smtClean="0">
                <a:solidFill>
                  <a:srgbClr val="FF0000"/>
                </a:solidFill>
              </a:rPr>
              <a:t>ISC-SOC-014</a:t>
            </a:r>
            <a:r>
              <a:rPr lang="en-GB" sz="1400" dirty="0" smtClean="0"/>
              <a:t> - </a:t>
            </a:r>
            <a:r>
              <a:rPr lang="en-US" sz="1400" dirty="0" smtClean="0"/>
              <a:t>feedback </a:t>
            </a:r>
            <a:r>
              <a:rPr lang="en-US" sz="1400" dirty="0"/>
              <a:t>to the content viewed such as a rating and </a:t>
            </a:r>
            <a:r>
              <a:rPr lang="en-US" sz="1400" dirty="0" smtClean="0"/>
              <a:t>comment</a:t>
            </a:r>
          </a:p>
          <a:p>
            <a:pPr marL="339725" lvl="2" indent="-111125"/>
            <a:r>
              <a:rPr lang="en-US" sz="1200" dirty="0">
                <a:solidFill>
                  <a:srgbClr val="C00000"/>
                </a:solidFill>
                <a:ea typeface="+mn-ea"/>
                <a:cs typeface="+mn-cs"/>
              </a:rPr>
              <a:t>XDM</a:t>
            </a:r>
          </a:p>
          <a:p>
            <a:endParaRPr lang="fr-FR" sz="1200"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3"/>
          <p:cNvSpPr>
            <a:spLocks noGrp="1"/>
          </p:cNvSpPr>
          <p:nvPr>
            <p:ph type="title"/>
          </p:nvPr>
        </p:nvSpPr>
        <p:spPr/>
        <p:txBody>
          <a:bodyPr/>
          <a:lstStyle/>
          <a:p>
            <a:r>
              <a:rPr lang="it-IT" dirty="0" smtClean="0"/>
              <a:t>High-</a:t>
            </a:r>
            <a:r>
              <a:rPr lang="it-IT" dirty="0" err="1" smtClean="0"/>
              <a:t>level</a:t>
            </a:r>
            <a:r>
              <a:rPr lang="it-IT" dirty="0" smtClean="0"/>
              <a:t> </a:t>
            </a:r>
            <a:r>
              <a:rPr lang="it-IT" dirty="0" err="1" smtClean="0"/>
              <a:t>analysis</a:t>
            </a:r>
            <a:r>
              <a:rPr lang="it-IT" dirty="0" smtClean="0"/>
              <a:t> of ISC “</a:t>
            </a:r>
            <a:r>
              <a:rPr lang="it-IT" dirty="0" err="1"/>
              <a:t>g</a:t>
            </a:r>
            <a:r>
              <a:rPr lang="it-IT" dirty="0" err="1" smtClean="0"/>
              <a:t>rouping</a:t>
            </a:r>
            <a:r>
              <a:rPr lang="it-IT" dirty="0" smtClean="0"/>
              <a:t>” </a:t>
            </a:r>
            <a:r>
              <a:rPr lang="it-IT" dirty="0" err="1" smtClean="0"/>
              <a:t>requirements</a:t>
            </a:r>
            <a:endParaRPr lang="fr-FR" dirty="0"/>
          </a:p>
        </p:txBody>
      </p:sp>
      <p:sp>
        <p:nvSpPr>
          <p:cNvPr id="5" name="Segnaposto contenuto 4"/>
          <p:cNvSpPr>
            <a:spLocks noGrp="1"/>
          </p:cNvSpPr>
          <p:nvPr>
            <p:ph idx="1"/>
          </p:nvPr>
        </p:nvSpPr>
        <p:spPr>
          <a:xfrm>
            <a:off x="292100" y="1073150"/>
            <a:ext cx="8732837" cy="5313362"/>
          </a:xfrm>
        </p:spPr>
        <p:txBody>
          <a:bodyPr/>
          <a:lstStyle/>
          <a:p>
            <a:pPr marL="0" lvl="2" indent="0">
              <a:buNone/>
            </a:pPr>
            <a:r>
              <a:rPr lang="en-US" sz="1800" dirty="0">
                <a:solidFill>
                  <a:srgbClr val="000066"/>
                </a:solidFill>
                <a:ea typeface="+mn-ea"/>
                <a:cs typeface="+mn-cs"/>
              </a:rPr>
              <a:t>From “</a:t>
            </a:r>
            <a:r>
              <a:rPr lang="en-GB" sz="1800" dirty="0">
                <a:solidFill>
                  <a:srgbClr val="000066"/>
                </a:solidFill>
                <a:ea typeface="+mn-ea"/>
                <a:cs typeface="+mn-cs"/>
              </a:rPr>
              <a:t>Content Viewing Group</a:t>
            </a:r>
            <a:r>
              <a:rPr lang="en-US" sz="1800" dirty="0">
                <a:solidFill>
                  <a:srgbClr val="000066"/>
                </a:solidFill>
                <a:ea typeface="+mn-ea"/>
                <a:cs typeface="+mn-cs"/>
              </a:rPr>
              <a:t>” requirements on RD, </a:t>
            </a:r>
            <a:r>
              <a:rPr lang="en-US" sz="1800" dirty="0" smtClean="0">
                <a:solidFill>
                  <a:srgbClr val="000066"/>
                </a:solidFill>
                <a:ea typeface="+mn-ea"/>
                <a:cs typeface="+mn-cs"/>
              </a:rPr>
              <a:t>some related functionalities can be supported as well by CPM Enabler </a:t>
            </a:r>
            <a:r>
              <a:rPr lang="en-US" sz="1800" dirty="0">
                <a:solidFill>
                  <a:srgbClr val="000066"/>
                </a:solidFill>
                <a:ea typeface="+mn-ea"/>
                <a:cs typeface="+mn-cs"/>
              </a:rPr>
              <a:t>reuse in </a:t>
            </a:r>
            <a:r>
              <a:rPr lang="en-US" sz="1800" dirty="0" smtClean="0">
                <a:solidFill>
                  <a:srgbClr val="000066"/>
                </a:solidFill>
                <a:ea typeface="+mn-ea"/>
                <a:cs typeface="+mn-cs"/>
              </a:rPr>
              <a:t>ISC, such as:</a:t>
            </a:r>
            <a:endParaRPr lang="en-US" sz="1800" dirty="0">
              <a:solidFill>
                <a:srgbClr val="000066"/>
              </a:solidFill>
              <a:ea typeface="+mn-ea"/>
              <a:cs typeface="+mn-cs"/>
            </a:endParaRPr>
          </a:p>
          <a:p>
            <a:r>
              <a:rPr lang="en-GB" sz="1600" dirty="0">
                <a:solidFill>
                  <a:srgbClr val="FF0000"/>
                </a:solidFill>
              </a:rPr>
              <a:t>ISC-CVG-001</a:t>
            </a:r>
            <a:r>
              <a:rPr lang="en-GB" sz="1600" dirty="0"/>
              <a:t> - </a:t>
            </a:r>
            <a:r>
              <a:rPr lang="en-GB" sz="1600" dirty="0" smtClean="0"/>
              <a:t>manage </a:t>
            </a:r>
            <a:r>
              <a:rPr lang="en-GB" sz="1600" dirty="0" smtClean="0"/>
              <a:t>Content </a:t>
            </a:r>
            <a:r>
              <a:rPr lang="en-GB" sz="1600" dirty="0"/>
              <a:t>Viewing </a:t>
            </a:r>
            <a:r>
              <a:rPr lang="en-GB" sz="1600" dirty="0" smtClean="0"/>
              <a:t>Group e.g.,</a:t>
            </a:r>
          </a:p>
          <a:p>
            <a:pPr lvl="1"/>
            <a:r>
              <a:rPr lang="en-GB" sz="1200" dirty="0" smtClean="0">
                <a:solidFill>
                  <a:srgbClr val="C00000"/>
                </a:solidFill>
                <a:ea typeface="+mn-ea"/>
                <a:cs typeface="+mn-cs"/>
              </a:rPr>
              <a:t>creating </a:t>
            </a:r>
            <a:r>
              <a:rPr lang="en-GB" sz="1200" dirty="0">
                <a:solidFill>
                  <a:srgbClr val="C00000"/>
                </a:solidFill>
                <a:ea typeface="+mn-ea"/>
                <a:cs typeface="+mn-cs"/>
              </a:rPr>
              <a:t>group, deleting </a:t>
            </a:r>
            <a:r>
              <a:rPr lang="en-GB" sz="1200" dirty="0" smtClean="0">
                <a:solidFill>
                  <a:srgbClr val="C00000"/>
                </a:solidFill>
                <a:ea typeface="+mn-ea"/>
                <a:cs typeface="+mn-cs"/>
              </a:rPr>
              <a:t>group</a:t>
            </a:r>
            <a:r>
              <a:rPr lang="en-GB" sz="1200" dirty="0">
                <a:solidFill>
                  <a:srgbClr val="C00000"/>
                </a:solidFill>
                <a:ea typeface="+mn-ea"/>
                <a:cs typeface="+mn-cs"/>
              </a:rPr>
              <a:t> </a:t>
            </a:r>
            <a:r>
              <a:rPr lang="en-GB" sz="1200" dirty="0" smtClean="0">
                <a:solidFill>
                  <a:srgbClr val="C00000"/>
                </a:solidFill>
                <a:ea typeface="+mn-ea"/>
                <a:cs typeface="+mn-cs"/>
              </a:rPr>
              <a:t>- XDM</a:t>
            </a:r>
            <a:endParaRPr lang="en-GB" sz="1200" dirty="0">
              <a:solidFill>
                <a:srgbClr val="C00000"/>
              </a:solidFill>
              <a:ea typeface="+mn-ea"/>
              <a:cs typeface="+mn-cs"/>
            </a:endParaRPr>
          </a:p>
          <a:p>
            <a:pPr marL="339725" lvl="2" indent="-111125"/>
            <a:r>
              <a:rPr lang="en-GB" sz="1200" dirty="0">
                <a:solidFill>
                  <a:srgbClr val="C00000"/>
                </a:solidFill>
              </a:rPr>
              <a:t>inviting participants, removing participants, processing join requests, </a:t>
            </a:r>
            <a:r>
              <a:rPr lang="en-GB" sz="1200" dirty="0" smtClean="0">
                <a:solidFill>
                  <a:srgbClr val="C00000"/>
                </a:solidFill>
              </a:rPr>
              <a:t>…- CPM-PF1</a:t>
            </a:r>
            <a:endParaRPr lang="it-IT" sz="1200" dirty="0">
              <a:solidFill>
                <a:srgbClr val="C00000"/>
              </a:solidFill>
              <a:ea typeface="+mn-ea"/>
              <a:cs typeface="+mn-cs"/>
            </a:endParaRPr>
          </a:p>
          <a:p>
            <a:r>
              <a:rPr lang="en-GB" sz="1600" dirty="0" smtClean="0">
                <a:solidFill>
                  <a:srgbClr val="FF0000"/>
                </a:solidFill>
              </a:rPr>
              <a:t>ISC-CVG-002 </a:t>
            </a:r>
            <a:r>
              <a:rPr lang="en-GB" sz="1600" dirty="0" smtClean="0"/>
              <a:t>- support </a:t>
            </a:r>
            <a:r>
              <a:rPr lang="en-GB" sz="1600" dirty="0" smtClean="0"/>
              <a:t>participants </a:t>
            </a:r>
            <a:r>
              <a:rPr lang="en-GB" sz="1600" dirty="0"/>
              <a:t>in a Content Viewing Group to share their Content Viewing </a:t>
            </a:r>
            <a:r>
              <a:rPr lang="en-GB" sz="1600" dirty="0" smtClean="0"/>
              <a:t>Information</a:t>
            </a:r>
          </a:p>
          <a:p>
            <a:pPr lvl="1">
              <a:buClr>
                <a:srgbClr val="000000"/>
              </a:buClr>
            </a:pPr>
            <a:r>
              <a:rPr lang="en-GB" sz="1200" dirty="0" smtClean="0">
                <a:solidFill>
                  <a:srgbClr val="C00000"/>
                </a:solidFill>
                <a:ea typeface="+mn-ea"/>
                <a:cs typeface="+mn-cs"/>
              </a:rPr>
              <a:t>PRS</a:t>
            </a:r>
            <a:endParaRPr lang="en-GB" sz="1600" dirty="0" smtClean="0"/>
          </a:p>
          <a:p>
            <a:r>
              <a:rPr lang="en-GB" sz="1600" dirty="0" smtClean="0">
                <a:solidFill>
                  <a:srgbClr val="FF0000"/>
                </a:solidFill>
              </a:rPr>
              <a:t>ISC-CVG-003 </a:t>
            </a:r>
            <a:r>
              <a:rPr lang="en-GB" sz="1600" dirty="0" smtClean="0"/>
              <a:t>- search </a:t>
            </a:r>
            <a:r>
              <a:rPr lang="en-GB" sz="1600" dirty="0"/>
              <a:t>for Content Viewing Group(s) based on criteria for content being viewed (such as content name, content identifier, pre-defined keyword</a:t>
            </a:r>
            <a:r>
              <a:rPr lang="en-GB" sz="1600" dirty="0" smtClean="0"/>
              <a:t>)</a:t>
            </a:r>
          </a:p>
          <a:p>
            <a:pPr lvl="1">
              <a:buClr>
                <a:srgbClr val="000000"/>
              </a:buClr>
            </a:pPr>
            <a:r>
              <a:rPr lang="en-GB" sz="1200" dirty="0" smtClean="0">
                <a:solidFill>
                  <a:srgbClr val="C00000"/>
                </a:solidFill>
                <a:ea typeface="+mn-ea"/>
                <a:cs typeface="+mn-cs"/>
              </a:rPr>
              <a:t>XDM</a:t>
            </a:r>
            <a:endParaRPr lang="en-GB" sz="1200" dirty="0">
              <a:solidFill>
                <a:srgbClr val="C00000"/>
              </a:solidFill>
              <a:ea typeface="+mn-ea"/>
              <a:cs typeface="+mn-cs"/>
            </a:endParaRPr>
          </a:p>
          <a:p>
            <a:r>
              <a:rPr lang="en-GB" sz="1600" dirty="0" smtClean="0">
                <a:solidFill>
                  <a:srgbClr val="FF0000"/>
                </a:solidFill>
              </a:rPr>
              <a:t>ISC-CVG-006 </a:t>
            </a:r>
            <a:r>
              <a:rPr lang="en-GB" sz="1600" dirty="0" smtClean="0"/>
              <a:t>- </a:t>
            </a:r>
            <a:r>
              <a:rPr lang="en-GB" sz="1600" dirty="0" smtClean="0"/>
              <a:t>User's </a:t>
            </a:r>
            <a:r>
              <a:rPr lang="en-GB" sz="1600" dirty="0" smtClean="0"/>
              <a:t>activities related to participation in a Content Viewing Group (e.g., to accept invitation to join into the group, to initiate request to join into the group, to join into and/or to leave from the group)</a:t>
            </a:r>
          </a:p>
          <a:p>
            <a:pPr lvl="1">
              <a:buClr>
                <a:srgbClr val="000000"/>
              </a:buClr>
            </a:pPr>
            <a:r>
              <a:rPr lang="en-GB" sz="1200" dirty="0" smtClean="0">
                <a:solidFill>
                  <a:srgbClr val="C00000"/>
                </a:solidFill>
                <a:ea typeface="+mn-ea"/>
                <a:cs typeface="+mn-cs"/>
              </a:rPr>
              <a:t>CPM-PF1</a:t>
            </a:r>
            <a:endParaRPr lang="en-GB" sz="1200" dirty="0">
              <a:solidFill>
                <a:srgbClr val="C00000"/>
              </a:solidFill>
              <a:ea typeface="+mn-ea"/>
              <a:cs typeface="+mn-cs"/>
            </a:endParaRPr>
          </a:p>
          <a:p>
            <a:r>
              <a:rPr lang="en-GB" sz="1600" dirty="0" smtClean="0">
                <a:solidFill>
                  <a:srgbClr val="FF0000"/>
                </a:solidFill>
              </a:rPr>
              <a:t>ISC-CVG-007 </a:t>
            </a:r>
            <a:r>
              <a:rPr lang="en-GB" sz="1600" dirty="0" smtClean="0"/>
              <a:t>- subscription </a:t>
            </a:r>
            <a:r>
              <a:rPr lang="en-GB" sz="1600" dirty="0" smtClean="0"/>
              <a:t>and notifications about Content Viewing Groups e.g. start watching a content, when  there is match in notification criteria (such as content name, content identifier, pre-defined keyword), subject to the service provider policy.</a:t>
            </a:r>
            <a:endParaRPr lang="it-IT" sz="1600" dirty="0" smtClean="0"/>
          </a:p>
          <a:p>
            <a:pPr lvl="1">
              <a:buClr>
                <a:srgbClr val="000000"/>
              </a:buClr>
            </a:pPr>
            <a:r>
              <a:rPr lang="en-GB" sz="1200" dirty="0" smtClean="0">
                <a:solidFill>
                  <a:srgbClr val="C00000"/>
                </a:solidFill>
                <a:ea typeface="+mn-ea"/>
                <a:cs typeface="+mn-cs"/>
              </a:rPr>
              <a:t>PRS</a:t>
            </a:r>
            <a:endParaRPr lang="en-GB" sz="1200" dirty="0">
              <a:solidFill>
                <a:srgbClr val="C00000"/>
              </a:solidFill>
              <a:ea typeface="+mn-ea"/>
              <a:cs typeface="+mn-cs"/>
            </a:endParaRPr>
          </a:p>
        </p:txBody>
      </p:sp>
    </p:spTree>
    <p:extLst>
      <p:ext uri="{BB962C8B-B14F-4D97-AF65-F5344CB8AC3E}">
        <p14:creationId xmlns:p14="http://schemas.microsoft.com/office/powerpoint/2010/main" val="277926420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3"/>
          <p:cNvSpPr>
            <a:spLocks noGrp="1"/>
          </p:cNvSpPr>
          <p:nvPr>
            <p:ph type="title"/>
          </p:nvPr>
        </p:nvSpPr>
        <p:spPr/>
        <p:txBody>
          <a:bodyPr/>
          <a:lstStyle/>
          <a:p>
            <a:r>
              <a:rPr lang="it-IT" dirty="0" err="1" smtClean="0"/>
              <a:t>Conclusions</a:t>
            </a:r>
            <a:endParaRPr lang="fr-FR" dirty="0"/>
          </a:p>
        </p:txBody>
      </p:sp>
      <p:sp>
        <p:nvSpPr>
          <p:cNvPr id="5" name="Segnaposto contenuto 4"/>
          <p:cNvSpPr>
            <a:spLocks noGrp="1"/>
          </p:cNvSpPr>
          <p:nvPr>
            <p:ph idx="1"/>
          </p:nvPr>
        </p:nvSpPr>
        <p:spPr/>
        <p:txBody>
          <a:bodyPr/>
          <a:lstStyle/>
          <a:p>
            <a:r>
              <a:rPr lang="it-IT" dirty="0" smtClean="0"/>
              <a:t>As per the action item this contribution introduces to </a:t>
            </a:r>
            <a:r>
              <a:rPr lang="it-IT" dirty="0"/>
              <a:t>which </a:t>
            </a:r>
            <a:r>
              <a:rPr lang="it-IT" dirty="0" smtClean="0"/>
              <a:t>ISC requirements, OMA CPM enabler should be considered to be reused.</a:t>
            </a:r>
          </a:p>
          <a:p>
            <a:pPr lvl="1"/>
            <a:r>
              <a:rPr lang="it-IT" dirty="0" smtClean="0"/>
              <a:t>It is envisioned that specific extensions of the data model (and/or of the supporting enabler) may be needed by ISC</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3"/>
          <p:cNvSpPr>
            <a:spLocks noGrp="1"/>
          </p:cNvSpPr>
          <p:nvPr>
            <p:ph type="title"/>
          </p:nvPr>
        </p:nvSpPr>
        <p:spPr/>
        <p:txBody>
          <a:bodyPr/>
          <a:lstStyle/>
          <a:p>
            <a:r>
              <a:rPr lang="it-IT" dirty="0" smtClean="0"/>
              <a:t>Recommendation</a:t>
            </a:r>
            <a:endParaRPr lang="fr-FR" dirty="0"/>
          </a:p>
        </p:txBody>
      </p:sp>
      <p:sp>
        <p:nvSpPr>
          <p:cNvPr id="5" name="Segnaposto contenuto 4"/>
          <p:cNvSpPr>
            <a:spLocks noGrp="1"/>
          </p:cNvSpPr>
          <p:nvPr>
            <p:ph idx="1"/>
          </p:nvPr>
        </p:nvSpPr>
        <p:spPr/>
        <p:txBody>
          <a:bodyPr/>
          <a:lstStyle/>
          <a:p>
            <a:r>
              <a:rPr lang="it-IT" dirty="0" smtClean="0"/>
              <a:t>The ISC Group is recommended to Agree on reuse of enablers and interfaces as </a:t>
            </a:r>
            <a:r>
              <a:rPr lang="it-IT" dirty="0"/>
              <a:t>specified in slides #6 and #7 of this contribution </a:t>
            </a:r>
            <a:r>
              <a:rPr lang="it-IT"/>
              <a:t>against </a:t>
            </a:r>
            <a:r>
              <a:rPr lang="it-IT" smtClean="0"/>
              <a:t>the </a:t>
            </a:r>
            <a:r>
              <a:rPr lang="it-IT" dirty="0" smtClean="0"/>
              <a:t>ISC RD requirement.</a:t>
            </a:r>
            <a:endParaRPr lang="it-IT" dirty="0" smtClean="0"/>
          </a:p>
        </p:txBody>
      </p:sp>
    </p:spTree>
    <p:extLst>
      <p:ext uri="{BB962C8B-B14F-4D97-AF65-F5344CB8AC3E}">
        <p14:creationId xmlns:p14="http://schemas.microsoft.com/office/powerpoint/2010/main" val="3521798553"/>
      </p:ext>
    </p:extLst>
  </p:cSld>
  <p:clrMapOvr>
    <a:masterClrMapping/>
  </p:clrMapOvr>
  <p:timing>
    <p:tnLst>
      <p:par>
        <p:cTn id="1" dur="indefinite" restart="never" nodeType="tmRoot"/>
      </p:par>
    </p:tnLst>
  </p:timing>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13940</TotalTime>
  <Pages>15</Pages>
  <Words>885</Words>
  <Application>Microsoft Office PowerPoint</Application>
  <PresentationFormat>Custom</PresentationFormat>
  <Paragraphs>73</Paragraphs>
  <Slides>9</Slides>
  <Notes>4</Notes>
  <HiddenSlides>0</HiddenSlides>
  <MMClips>0</MMClips>
  <ScaleCrop>false</ScaleCrop>
  <HeadingPairs>
    <vt:vector size="4" baseType="variant">
      <vt:variant>
        <vt:lpstr>Theme</vt:lpstr>
      </vt:variant>
      <vt:variant>
        <vt:i4>1</vt:i4>
      </vt:variant>
      <vt:variant>
        <vt:lpstr>Slide Titles</vt:lpstr>
      </vt:variant>
      <vt:variant>
        <vt:i4>9</vt:i4>
      </vt:variant>
    </vt:vector>
  </HeadingPairs>
  <TitlesOfParts>
    <vt:vector size="10" baseType="lpstr">
      <vt:lpstr>OMA Template</vt:lpstr>
      <vt:lpstr>OMA-COM-ISC-2013-0092R01-INP_SNEW_in_ISC  Leveraging CPM in ISC</vt:lpstr>
      <vt:lpstr>Background</vt:lpstr>
      <vt:lpstr>About OMA CPM Enabler (1/2)</vt:lpstr>
      <vt:lpstr>About OMA CPM Enabler (2/2)</vt:lpstr>
      <vt:lpstr>CPM 1.0 Architecture</vt:lpstr>
      <vt:lpstr>High-level analysis of ISC “social” requirements</vt:lpstr>
      <vt:lpstr>High-level analysis of ISC “grouping” requirements</vt:lpstr>
      <vt:lpstr>Conclusions</vt:lpstr>
      <vt:lpstr>Recommendation</vt:lpstr>
    </vt:vector>
  </TitlesOfParts>
  <Company>OMA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creator>Henrique Costa</dc:creator>
  <dc:description>Rev PA1</dc:description>
  <cp:lastModifiedBy>Basavaraj1</cp:lastModifiedBy>
  <cp:revision>515</cp:revision>
  <cp:lastPrinted>1999-04-27T06:51:51Z</cp:lastPrinted>
  <dcterms:created xsi:type="dcterms:W3CDTF">2002-03-19T14:05:12Z</dcterms:created>
  <dcterms:modified xsi:type="dcterms:W3CDTF">2013-05-16T12:07:23Z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x">
    <vt:lpwstr>1</vt:lpwstr>
  </property>
  <property fmtid="{D5CDD505-2E9C-101B-9397-08002B2CF9AE}" pid="3" name="SecurityClass">
    <vt:lpwstr>Confidential</vt:lpwstr>
  </property>
  <property fmtid="{D5CDD505-2E9C-101B-9397-08002B2CF9AE}" pid="4" name="Prepared">
    <vt:lpwstr/>
  </property>
  <property fmtid="{D5CDD505-2E9C-101B-9397-08002B2CF9AE}" pid="5" name="Checked">
    <vt:lpwstr/>
  </property>
  <property fmtid="{D5CDD505-2E9C-101B-9397-08002B2CF9AE}" pid="6" name="Date">
    <vt:lpwstr>2011-02-09</vt:lpwstr>
  </property>
  <property fmtid="{D5CDD505-2E9C-101B-9397-08002B2CF9AE}" pid="7" name="Revision">
    <vt:lpwstr>PA1</vt:lpwstr>
  </property>
  <property fmtid="{D5CDD505-2E9C-101B-9397-08002B2CF9AE}" pid="8" name="Title">
    <vt:lpwstr/>
  </property>
  <property fmtid="{D5CDD505-2E9C-101B-9397-08002B2CF9AE}" pid="9" name="DocName">
    <vt:lpwstr/>
  </property>
  <property fmtid="{D5CDD505-2E9C-101B-9397-08002B2CF9AE}" pid="10" name="DocNo">
    <vt:lpwstr> </vt:lpwstr>
  </property>
  <property fmtid="{D5CDD505-2E9C-101B-9397-08002B2CF9AE}" pid="11" name="ApprovedBy">
    <vt:lpwstr/>
  </property>
  <property fmtid="{D5CDD505-2E9C-101B-9397-08002B2CF9AE}" pid="12" name="Reference">
    <vt:lpwstr/>
  </property>
  <property fmtid="{D5CDD505-2E9C-101B-9397-08002B2CF9AE}" pid="13" name="Keyword">
    <vt:lpwstr/>
  </property>
  <property fmtid="{D5CDD505-2E9C-101B-9397-08002B2CF9AE}" pid="14" name="LeftFooterField">
    <vt:lpwstr>DocNo</vt:lpwstr>
  </property>
  <property fmtid="{D5CDD505-2E9C-101B-9397-08002B2CF9AE}" pid="15" name="RightFooterField">
    <vt:lpwstr/>
  </property>
  <property fmtid="{D5CDD505-2E9C-101B-9397-08002B2CF9AE}" pid="16" name="MiddleFooterField">
    <vt:lpwstr>Date</vt:lpwstr>
  </property>
  <property fmtid="{D5CDD505-2E9C-101B-9397-08002B2CF9AE}" pid="17" name="SecClassViewType">
    <vt:lpwstr>False</vt:lpwstr>
  </property>
  <property fmtid="{D5CDD505-2E9C-101B-9397-08002B2CF9AE}" pid="18" name="FooterType">
    <vt:lpwstr>CVL</vt:lpwstr>
  </property>
  <property fmtid="{D5CDD505-2E9C-101B-9397-08002B2CF9AE}" pid="19" name="DocumentType">
    <vt:lpwstr>EnOHLogoNew2001</vt:lpwstr>
  </property>
  <property fmtid="{D5CDD505-2E9C-101B-9397-08002B2CF9AE}" pid="20" name="TemplateName">
    <vt:lpwstr>EN/FAD 109 0015/8</vt:lpwstr>
  </property>
  <property fmtid="{D5CDD505-2E9C-101B-9397-08002B2CF9AE}" pid="21" name="TemplateVersion">
    <vt:lpwstr>R1A</vt:lpwstr>
  </property>
  <property fmtid="{D5CDD505-2E9C-101B-9397-08002B2CF9AE}" pid="22" name="TotalNumb">
    <vt:lpwstr> </vt:lpwstr>
  </property>
</Properties>
</file>