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26" r:id="rId2"/>
    <p:sldId id="334" r:id="rId3"/>
    <p:sldId id="353" r:id="rId4"/>
    <p:sldId id="354" r:id="rId5"/>
    <p:sldId id="350" r:id="rId6"/>
    <p:sldId id="351" r:id="rId7"/>
    <p:sldId id="352" r:id="rId8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 varScale="1">
        <p:scale>
          <a:sx n="76" d="100"/>
          <a:sy n="76" d="100"/>
        </p:scale>
        <p:origin x="-3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B0B4CA0-3BDE-49A9-B285-2EDF8D7C58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2816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8F2AC47-E536-4C63-8182-6288ADABE80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92743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8E6CA77-AE3E-416E-862E-31BE7E01D9AA}" type="slidenum">
              <a:rPr lang="en-GB" altLang="en-US" sz="1200" smtClean="0">
                <a:latin typeface="Times New Roman" pitchFamily="18" charset="0"/>
              </a:rPr>
              <a:pPr/>
              <a:t>1</a:t>
            </a:fld>
            <a:endParaRPr lang="en-GB" altLang="en-US" sz="120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B69AC-4BA3-4A33-B551-DA345CC09C5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07266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7E906C-5510-4036-8D7D-6C2D5144609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0900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BB578-45C7-4488-A972-09ADF17372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6509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75183-556C-47DA-BC6A-A641B0CBF0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8661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CB50EFBB-4B28-437B-9DF4-29F67F8E9B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16460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CCD563-E602-48D9-B012-0E51B35CAD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3380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932F7-C0AE-4715-86FA-0270CF9969F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5858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14332-173A-4C71-B265-8FEFED2FEFC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29813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C1AE9-6567-4810-8B87-21CFCB000A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1586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5434E-7AFE-48EE-820C-0A8C59138B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274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E105-04A3-478A-9FF8-D175520550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4556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357588" y="6460463"/>
            <a:ext cx="468897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dirty="0">
                <a:solidFill>
                  <a:schemeClr val="bg1"/>
                </a:solidFill>
              </a:rPr>
              <a:t>© 3GPP </a:t>
            </a:r>
            <a:r>
              <a:rPr lang="en-GB" dirty="0" smtClean="0">
                <a:solidFill>
                  <a:schemeClr val="bg1"/>
                </a:solidFill>
              </a:rPr>
              <a:t>2015     S1,3,,6</a:t>
            </a:r>
            <a:r>
              <a:rPr lang="en-GB" baseline="0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–</a:t>
            </a:r>
            <a:r>
              <a:rPr lang="en-GB" dirty="0" err="1" smtClean="0">
                <a:solidFill>
                  <a:schemeClr val="bg1"/>
                </a:solidFill>
              </a:rPr>
              <a:t>xxxxxx</a:t>
            </a:r>
            <a:r>
              <a:rPr lang="en-GB" dirty="0" smtClean="0">
                <a:solidFill>
                  <a:schemeClr val="bg1"/>
                </a:solidFill>
              </a:rPr>
              <a:t>  Additional</a:t>
            </a:r>
            <a:r>
              <a:rPr lang="en-GB" baseline="0" dirty="0" smtClean="0">
                <a:solidFill>
                  <a:schemeClr val="bg1"/>
                </a:solidFill>
              </a:rPr>
              <a:t> Security Requirements for MCPTT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B1BBDAFA-5DC6-40EA-A5EC-37ACFCC2D930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32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2800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</a:br>
            <a:endParaRPr lang="en-GB" sz="2800" ker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6" name="Subtitle 6"/>
          <p:cNvSpPr>
            <a:spLocks/>
          </p:cNvSpPr>
          <p:nvPr/>
        </p:nvSpPr>
        <p:spPr bwMode="auto">
          <a:xfrm>
            <a:off x="1049338" y="3790949"/>
            <a:ext cx="7135812" cy="207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sz="2000" i="1" u="sng" dirty="0" smtClean="0"/>
              <a:t>Companies attending workshop are listed.  Joint contributors to be confirmed!</a:t>
            </a:r>
          </a:p>
          <a:p>
            <a:pPr>
              <a:buNone/>
            </a:pPr>
            <a:r>
              <a:rPr lang="en-GB" sz="2000" i="1" dirty="0" smtClean="0"/>
              <a:t>Airbus, Airwave, AT&amp;T, BlackBerry, CESG, Ericsson, French </a:t>
            </a:r>
            <a:r>
              <a:rPr lang="en-GB" sz="2000" i="1" dirty="0" err="1" smtClean="0"/>
              <a:t>MoI</a:t>
            </a:r>
            <a:r>
              <a:rPr lang="en-GB" sz="2000" i="1" dirty="0" smtClean="0"/>
              <a:t>, Harris, UK Home Office, Kodiak, Motorola Solutions, NEC Europe Ltd, </a:t>
            </a:r>
            <a:r>
              <a:rPr lang="en-GB" sz="2000" i="1" dirty="0" err="1" smtClean="0"/>
              <a:t>Telefonica</a:t>
            </a:r>
            <a:r>
              <a:rPr lang="en-GB" sz="2000" i="1" dirty="0" smtClean="0"/>
              <a:t> O2, Qualcomm, Samsung, Selex, </a:t>
            </a:r>
            <a:r>
              <a:rPr lang="en-GB" sz="2000" i="1" dirty="0" err="1" smtClean="0"/>
              <a:t>Sepura</a:t>
            </a:r>
            <a:r>
              <a:rPr lang="en-GB" sz="2000" i="1" dirty="0" smtClean="0"/>
              <a:t>, </a:t>
            </a:r>
            <a:r>
              <a:rPr lang="en-GB" sz="2000" i="1" dirty="0" err="1" smtClean="0"/>
              <a:t>Teltronic</a:t>
            </a:r>
            <a:r>
              <a:rPr lang="en-GB" sz="2000" i="1" dirty="0" smtClean="0"/>
              <a:t>, Thales, Vodafone</a:t>
            </a:r>
            <a:endParaRPr lang="en-GB" sz="2000" i="1" dirty="0"/>
          </a:p>
        </p:txBody>
      </p:sp>
      <p:sp>
        <p:nvSpPr>
          <p:cNvPr id="3077" name="Text Box 63"/>
          <p:cNvSpPr txBox="1">
            <a:spLocks noChangeArrowheads="1"/>
          </p:cNvSpPr>
          <p:nvPr/>
        </p:nvSpPr>
        <p:spPr bwMode="auto">
          <a:xfrm>
            <a:off x="643944" y="2078038"/>
            <a:ext cx="758565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800" dirty="0" smtClean="0">
                <a:solidFill>
                  <a:srgbClr val="FF3300"/>
                </a:solidFill>
                <a:latin typeface="Arial" charset="0"/>
              </a:rPr>
              <a:t>Security </a:t>
            </a:r>
            <a:r>
              <a:rPr lang="en-US" altLang="en-US" sz="4800" dirty="0" smtClean="0">
                <a:solidFill>
                  <a:srgbClr val="FF3300"/>
                </a:solidFill>
                <a:latin typeface="Arial" charset="0"/>
              </a:rPr>
              <a:t>Requirements for MCPTT</a:t>
            </a:r>
            <a:endParaRPr lang="en-US" altLang="en-US" sz="4800" dirty="0">
              <a:solidFill>
                <a:srgbClr val="FF3300"/>
              </a:solidFill>
              <a:latin typeface="Arial" charset="0"/>
            </a:endParaRP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382588" y="47952"/>
            <a:ext cx="6776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SA6 </a:t>
            </a:r>
            <a:r>
              <a:rPr lang="en-US" altLang="ja-JP" sz="1800" dirty="0">
                <a:latin typeface="Arial" charset="0"/>
                <a:ea typeface="MS PGothic" pitchFamily="34" charset="-128"/>
              </a:rPr>
              <a:t>Meeting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#1</a:t>
            </a:r>
            <a:r>
              <a:rPr lang="fi-FI" altLang="en-US" sz="1800" dirty="0">
                <a:latin typeface="Arial" charset="0"/>
              </a:rPr>
              <a:t>			</a:t>
            </a:r>
            <a:r>
              <a:rPr lang="en-US" altLang="en-US" sz="1800" dirty="0" smtClean="0">
                <a:latin typeface="Arial" charset="0"/>
              </a:rPr>
              <a:t>S6-xxxxxx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Sorrento, IT; 26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</a:t>
            </a:r>
            <a:r>
              <a:rPr lang="en-GB" altLang="en-US" sz="1800" dirty="0">
                <a:latin typeface="Arial" charset="0"/>
              </a:rPr>
              <a:t>– </a:t>
            </a:r>
            <a:r>
              <a:rPr lang="en-GB" altLang="en-US" sz="1800" dirty="0" smtClean="0">
                <a:latin typeface="Arial" charset="0"/>
              </a:rPr>
              <a:t>30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January 2015</a:t>
            </a:r>
            <a:endParaRPr lang="en-US" altLang="en-US" sz="1800" dirty="0">
              <a:latin typeface="Arial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84676" y="651289"/>
            <a:ext cx="6776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charset="0"/>
                <a:ea typeface="MS PGothic" pitchFamily="34" charset="-128"/>
              </a:rPr>
              <a:t>3GPP TSG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SA3 </a:t>
            </a:r>
            <a:r>
              <a:rPr lang="en-US" altLang="ja-JP" sz="1800" dirty="0">
                <a:latin typeface="Arial" charset="0"/>
                <a:ea typeface="MS PGothic" pitchFamily="34" charset="-128"/>
              </a:rPr>
              <a:t>Meeting </a:t>
            </a:r>
            <a:r>
              <a:rPr lang="en-US" altLang="ja-JP" sz="1800" dirty="0" smtClean="0">
                <a:latin typeface="Arial" charset="0"/>
                <a:ea typeface="MS PGothic" pitchFamily="34" charset="-128"/>
              </a:rPr>
              <a:t>#78</a:t>
            </a:r>
            <a:r>
              <a:rPr lang="fi-FI" altLang="en-US" sz="1800" dirty="0">
                <a:latin typeface="Arial" charset="0"/>
              </a:rPr>
              <a:t>			</a:t>
            </a:r>
            <a:r>
              <a:rPr lang="en-US" altLang="en-US" sz="1800" dirty="0" smtClean="0">
                <a:latin typeface="Arial" charset="0"/>
              </a:rPr>
              <a:t>S3-xxxxxx</a:t>
            </a:r>
            <a:endParaRPr lang="fi-FI" altLang="en-US" sz="1800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Arial" charset="0"/>
              </a:rPr>
              <a:t>Sorrento, IT; 26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– 30</a:t>
            </a:r>
            <a:r>
              <a:rPr lang="en-GB" altLang="en-US" sz="1800" baseline="30000" dirty="0" smtClean="0">
                <a:latin typeface="Arial" charset="0"/>
              </a:rPr>
              <a:t>th</a:t>
            </a:r>
            <a:r>
              <a:rPr lang="en-GB" altLang="en-US" sz="1800" dirty="0" smtClean="0">
                <a:latin typeface="Arial" charset="0"/>
              </a:rPr>
              <a:t> January 2015</a:t>
            </a:r>
            <a:endParaRPr lang="en-US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9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7864"/>
            <a:ext cx="8229600" cy="4748300"/>
          </a:xfrm>
        </p:spPr>
        <p:txBody>
          <a:bodyPr>
            <a:normAutofit fontScale="85000" lnSpcReduction="10000"/>
          </a:bodyPr>
          <a:lstStyle/>
          <a:p>
            <a:r>
              <a:rPr lang="en-GB" dirty="0" smtClean="0"/>
              <a:t>This presentation is a multi-company input contribution to 3GPP </a:t>
            </a:r>
            <a:r>
              <a:rPr lang="en-GB" dirty="0" smtClean="0"/>
              <a:t>SA3 </a:t>
            </a:r>
            <a:r>
              <a:rPr lang="en-GB" dirty="0" smtClean="0"/>
              <a:t>and SA6</a:t>
            </a:r>
          </a:p>
          <a:p>
            <a:r>
              <a:rPr lang="en-GB" dirty="0" smtClean="0"/>
              <a:t>A joint workshop was held between members of OMA PCPS and ETSI TCCE WG4 on 2-4 December 2014 in Cambridge, UK.</a:t>
            </a:r>
          </a:p>
          <a:p>
            <a:r>
              <a:rPr lang="en-GB" dirty="0" smtClean="0"/>
              <a:t>The workshop produced a high level functional architecture, and mapped this to existing OMA PCPS and TCCE stage 2 architectures which include PTT functionality</a:t>
            </a:r>
          </a:p>
          <a:p>
            <a:r>
              <a:rPr lang="en-GB" dirty="0" smtClean="0"/>
              <a:t>During the exercise, </a:t>
            </a:r>
            <a:r>
              <a:rPr lang="en-GB" dirty="0" smtClean="0"/>
              <a:t>security </a:t>
            </a:r>
            <a:r>
              <a:rPr lang="en-GB" dirty="0" smtClean="0"/>
              <a:t>requirements were identified from participants’ experience with mission critical systems</a:t>
            </a:r>
            <a:r>
              <a:rPr lang="en-GB" strike="sngStrike" dirty="0" smtClean="0"/>
              <a:t>, </a:t>
            </a:r>
          </a:p>
          <a:p>
            <a:r>
              <a:rPr lang="en-GB" dirty="0" smtClean="0"/>
              <a:t>SA3 </a:t>
            </a:r>
            <a:r>
              <a:rPr lang="en-GB" dirty="0" smtClean="0"/>
              <a:t>is requested </a:t>
            </a:r>
            <a:r>
              <a:rPr lang="en-GB" dirty="0" smtClean="0"/>
              <a:t>to </a:t>
            </a:r>
            <a:r>
              <a:rPr lang="en-GB" dirty="0" smtClean="0"/>
              <a:t>consider these </a:t>
            </a:r>
            <a:r>
              <a:rPr lang="en-GB" dirty="0" smtClean="0"/>
              <a:t>security </a:t>
            </a:r>
            <a:r>
              <a:rPr lang="en-GB" dirty="0" smtClean="0"/>
              <a:t>requirements for MCPTT.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63378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11559" y="2132856"/>
            <a:ext cx="1436979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registrar</a:t>
            </a:r>
          </a:p>
        </p:txBody>
      </p:sp>
      <p:sp>
        <p:nvSpPr>
          <p:cNvPr id="7" name="Rectangle 6"/>
          <p:cNvSpPr/>
          <p:nvPr/>
        </p:nvSpPr>
        <p:spPr>
          <a:xfrm>
            <a:off x="1475656" y="2130860"/>
            <a:ext cx="572884" cy="5060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900" dirty="0" err="1" smtClean="0">
                <a:solidFill>
                  <a:schemeClr val="tx1"/>
                </a:solidFill>
              </a:rPr>
              <a:t>Authent-ication</a:t>
            </a:r>
            <a:endParaRPr lang="en-GB" sz="900" dirty="0" smtClean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1560" y="3356992"/>
            <a:ext cx="2957506" cy="3147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SIP routing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3528" y="908720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User Identity</a:t>
            </a:r>
          </a:p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function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662790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control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644008" y="2133854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Media </a:t>
            </a:r>
            <a:r>
              <a:rPr lang="en-GB" sz="1400" dirty="0" err="1" smtClean="0">
                <a:solidFill>
                  <a:schemeClr val="tx1"/>
                </a:solidFill>
              </a:rPr>
              <a:t>distribut</a:t>
            </a:r>
            <a:r>
              <a:rPr lang="en-GB" sz="1400" dirty="0" smtClean="0">
                <a:solidFill>
                  <a:schemeClr val="tx1"/>
                </a:solidFill>
              </a:rPr>
              <a:t>-ion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909454" y="1035321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PTT services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04248" y="155679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Group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607006" y="2134852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Resource Manage-</a:t>
            </a:r>
            <a:r>
              <a:rPr lang="en-GB" sz="1400" dirty="0" err="1" smtClean="0">
                <a:solidFill>
                  <a:schemeClr val="tx1"/>
                </a:solidFill>
              </a:rPr>
              <a:t>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884368" y="1097109"/>
            <a:ext cx="864096" cy="100811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err="1" smtClean="0">
                <a:solidFill>
                  <a:schemeClr val="tx1"/>
                </a:solidFill>
              </a:rPr>
              <a:t>SecurityManage-ment</a:t>
            </a:r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51520" y="4293096"/>
            <a:ext cx="8568952" cy="124340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68308" y="509378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dirty="0" smtClean="0"/>
              <a:t>Bearer network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644103" y="4598083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PCRF</a:t>
            </a:r>
          </a:p>
        </p:txBody>
      </p:sp>
      <p:cxnSp>
        <p:nvCxnSpPr>
          <p:cNvPr id="3" name="Straight Connector 2"/>
          <p:cNvCxnSpPr>
            <a:stCxn id="18" idx="2"/>
            <a:endCxn id="22" idx="0"/>
          </p:cNvCxnSpPr>
          <p:nvPr/>
        </p:nvCxnSpPr>
        <p:spPr>
          <a:xfrm flipH="1">
            <a:off x="6036874" y="3142964"/>
            <a:ext cx="2180" cy="14551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683285" y="4598082"/>
            <a:ext cx="785542" cy="5760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BMSC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5220072" y="3140968"/>
            <a:ext cx="677714" cy="14571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076056" y="3142964"/>
            <a:ext cx="0" cy="29503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757355" y="3146269"/>
            <a:ext cx="1" cy="29272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4201246" y="3146269"/>
            <a:ext cx="580819" cy="2940909"/>
          </a:xfrm>
          <a:custGeom>
            <a:avLst/>
            <a:gdLst>
              <a:gd name="connsiteX0" fmla="*/ 580819 w 580819"/>
              <a:gd name="connsiteY0" fmla="*/ 0 h 2940909"/>
              <a:gd name="connsiteX1" fmla="*/ 51 w 580819"/>
              <a:gd name="connsiteY1" fmla="*/ 1705233 h 2940909"/>
              <a:gd name="connsiteX2" fmla="*/ 543749 w 580819"/>
              <a:gd name="connsiteY2" fmla="*/ 2940909 h 2940909"/>
              <a:gd name="connsiteX3" fmla="*/ 543749 w 580819"/>
              <a:gd name="connsiteY3" fmla="*/ 2940909 h 294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819" h="2940909">
                <a:moveTo>
                  <a:pt x="580819" y="0"/>
                </a:moveTo>
                <a:cubicBezTo>
                  <a:pt x="293524" y="607541"/>
                  <a:pt x="6229" y="1215082"/>
                  <a:pt x="51" y="1705233"/>
                </a:cubicBezTo>
                <a:cubicBezTo>
                  <a:pt x="-6127" y="2195384"/>
                  <a:pt x="543749" y="2940909"/>
                  <a:pt x="543749" y="2940909"/>
                </a:cubicBezTo>
                <a:lnTo>
                  <a:pt x="543749" y="2940909"/>
                </a:ln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Freeform 39"/>
          <p:cNvSpPr/>
          <p:nvPr/>
        </p:nvSpPr>
        <p:spPr>
          <a:xfrm>
            <a:off x="3954162" y="3121556"/>
            <a:ext cx="866359" cy="2965622"/>
          </a:xfrm>
          <a:custGeom>
            <a:avLst/>
            <a:gdLst>
              <a:gd name="connsiteX0" fmla="*/ 160638 w 866359"/>
              <a:gd name="connsiteY0" fmla="*/ 0 h 2965622"/>
              <a:gd name="connsiteX1" fmla="*/ 864973 w 866359"/>
              <a:gd name="connsiteY1" fmla="*/ 1705232 h 2965622"/>
              <a:gd name="connsiteX2" fmla="*/ 0 w 866359"/>
              <a:gd name="connsiteY2" fmla="*/ 2965622 h 296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6359" h="2965622">
                <a:moveTo>
                  <a:pt x="160638" y="0"/>
                </a:moveTo>
                <a:cubicBezTo>
                  <a:pt x="526192" y="605481"/>
                  <a:pt x="891746" y="1210962"/>
                  <a:pt x="864973" y="1705232"/>
                </a:cubicBezTo>
                <a:cubicBezTo>
                  <a:pt x="838200" y="2199502"/>
                  <a:pt x="419100" y="2582562"/>
                  <a:pt x="0" y="2965622"/>
                </a:cubicBezTo>
              </a:path>
            </a:pathLst>
          </a:cu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>
          <a:xfrm>
            <a:off x="2699792" y="3671734"/>
            <a:ext cx="0" cy="239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475655" y="3121556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1062105" y="3140968"/>
            <a:ext cx="0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131840" y="2043433"/>
            <a:ext cx="0" cy="13135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67544" y="1916832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899592" y="1916832"/>
            <a:ext cx="0" cy="2180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endCxn id="16" idx="1"/>
          </p:cNvCxnSpPr>
          <p:nvPr/>
        </p:nvCxnSpPr>
        <p:spPr>
          <a:xfrm flipV="1">
            <a:off x="1187624" y="1539377"/>
            <a:ext cx="1721830" cy="174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endCxn id="14" idx="0"/>
          </p:cNvCxnSpPr>
          <p:nvPr/>
        </p:nvCxnSpPr>
        <p:spPr>
          <a:xfrm>
            <a:off x="3773550" y="1700808"/>
            <a:ext cx="321288" cy="4330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16" idx="3"/>
            <a:endCxn id="15" idx="0"/>
          </p:cNvCxnSpPr>
          <p:nvPr/>
        </p:nvCxnSpPr>
        <p:spPr>
          <a:xfrm>
            <a:off x="3773550" y="1539377"/>
            <a:ext cx="1302506" cy="5944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endCxn id="18" idx="0"/>
          </p:cNvCxnSpPr>
          <p:nvPr/>
        </p:nvCxnSpPr>
        <p:spPr>
          <a:xfrm>
            <a:off x="3773550" y="1340768"/>
            <a:ext cx="2265504" cy="7940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n 81"/>
          <p:cNvSpPr/>
          <p:nvPr/>
        </p:nvSpPr>
        <p:spPr>
          <a:xfrm>
            <a:off x="2986234" y="1124744"/>
            <a:ext cx="217614" cy="288032"/>
          </a:xfrm>
          <a:prstGeom prst="can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1187624" y="1700808"/>
            <a:ext cx="1721830" cy="430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907704" y="620688"/>
            <a:ext cx="1424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Administration database</a:t>
            </a:r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699792" y="908720"/>
            <a:ext cx="432048" cy="36004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757355" y="1268760"/>
            <a:ext cx="3046893" cy="6031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stCxn id="17" idx="2"/>
          </p:cNvCxnSpPr>
          <p:nvPr/>
        </p:nvCxnSpPr>
        <p:spPr>
          <a:xfrm>
            <a:off x="7236296" y="2564904"/>
            <a:ext cx="0" cy="35283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/>
          <p:cNvSpPr/>
          <p:nvPr/>
        </p:nvSpPr>
        <p:spPr>
          <a:xfrm>
            <a:off x="333632" y="4592010"/>
            <a:ext cx="4275438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96" name="Freeform 95"/>
          <p:cNvSpPr/>
          <p:nvPr/>
        </p:nvSpPr>
        <p:spPr>
          <a:xfrm flipH="1">
            <a:off x="6968456" y="4581128"/>
            <a:ext cx="1347960" cy="580768"/>
          </a:xfrm>
          <a:custGeom>
            <a:avLst/>
            <a:gdLst>
              <a:gd name="connsiteX0" fmla="*/ 4139514 w 4275438"/>
              <a:gd name="connsiteY0" fmla="*/ 580768 h 580768"/>
              <a:gd name="connsiteX1" fmla="*/ 0 w 4275438"/>
              <a:gd name="connsiteY1" fmla="*/ 568411 h 580768"/>
              <a:gd name="connsiteX2" fmla="*/ 0 w 4275438"/>
              <a:gd name="connsiteY2" fmla="*/ 12357 h 580768"/>
              <a:gd name="connsiteX3" fmla="*/ 4139514 w 4275438"/>
              <a:gd name="connsiteY3" fmla="*/ 0 h 580768"/>
              <a:gd name="connsiteX4" fmla="*/ 4003590 w 4275438"/>
              <a:gd name="connsiteY4" fmla="*/ 135924 h 580768"/>
              <a:gd name="connsiteX5" fmla="*/ 4176584 w 4275438"/>
              <a:gd name="connsiteY5" fmla="*/ 234778 h 580768"/>
              <a:gd name="connsiteX6" fmla="*/ 3991233 w 4275438"/>
              <a:gd name="connsiteY6" fmla="*/ 345989 h 580768"/>
              <a:gd name="connsiteX7" fmla="*/ 4275438 w 4275438"/>
              <a:gd name="connsiteY7" fmla="*/ 432486 h 580768"/>
              <a:gd name="connsiteX8" fmla="*/ 4139514 w 4275438"/>
              <a:gd name="connsiteY8" fmla="*/ 580768 h 580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75438" h="580768">
                <a:moveTo>
                  <a:pt x="4139514" y="580768"/>
                </a:moveTo>
                <a:lnTo>
                  <a:pt x="0" y="568411"/>
                </a:lnTo>
                <a:lnTo>
                  <a:pt x="0" y="12357"/>
                </a:lnTo>
                <a:lnTo>
                  <a:pt x="4139514" y="0"/>
                </a:lnTo>
                <a:lnTo>
                  <a:pt x="4003590" y="135924"/>
                </a:lnTo>
                <a:lnTo>
                  <a:pt x="4176584" y="234778"/>
                </a:lnTo>
                <a:lnTo>
                  <a:pt x="3991233" y="345989"/>
                </a:lnTo>
                <a:lnTo>
                  <a:pt x="4275438" y="432486"/>
                </a:lnTo>
                <a:lnTo>
                  <a:pt x="4139514" y="58076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400" dirty="0" smtClean="0">
                <a:solidFill>
                  <a:schemeClr val="tx1"/>
                </a:solidFill>
              </a:rPr>
              <a:t>PGW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5361394" y="403865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AS6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980448" y="403345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AS7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2705137" y="2841362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AS8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07704" y="129779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AP1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896414" y="1628800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AP2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3858235" y="1782688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AP3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4550443" y="1735656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AP4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5407500" y="1737567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AP5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753657" y="140290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AP6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484169" y="187195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AP7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992943" y="3098643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AP8</a:t>
            </a:r>
          </a:p>
        </p:txBody>
      </p:sp>
      <p:cxnSp>
        <p:nvCxnSpPr>
          <p:cNvPr id="133" name="Straight Connector 132"/>
          <p:cNvCxnSpPr/>
          <p:nvPr/>
        </p:nvCxnSpPr>
        <p:spPr>
          <a:xfrm>
            <a:off x="3773550" y="1143908"/>
            <a:ext cx="41108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7956376" y="2104373"/>
            <a:ext cx="0" cy="39763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6315072" y="888975"/>
            <a:ext cx="4732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AP9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6429" y="-34715"/>
            <a:ext cx="7171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High Level Functional Architecture from Workshop</a:t>
            </a:r>
          </a:p>
        </p:txBody>
      </p:sp>
      <p:sp>
        <p:nvSpPr>
          <p:cNvPr id="4" name="Rectangle 3"/>
          <p:cNvSpPr/>
          <p:nvPr/>
        </p:nvSpPr>
        <p:spPr>
          <a:xfrm>
            <a:off x="323528" y="5999967"/>
            <a:ext cx="8496944" cy="4258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400" dirty="0" smtClean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31882" y="59232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Client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3265136" y="5990618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AS3-1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062342" y="5990617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AS5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483117" y="5993806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AS4-1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5021430" y="6009647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AS4-2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840520" y="5994102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AS3-2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68876" y="5993468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AS1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471351" y="598833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AS2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728086" y="5987226"/>
            <a:ext cx="461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 smtClean="0"/>
              <a:t>AS9</a:t>
            </a:r>
          </a:p>
        </p:txBody>
      </p:sp>
    </p:spTree>
    <p:extLst>
      <p:ext uri="{BB962C8B-B14F-4D97-AF65-F5344CB8AC3E}">
        <p14:creationId xmlns:p14="http://schemas.microsoft.com/office/powerpoint/2010/main" xmlns="" val="353551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/>
          </a:bodyPr>
          <a:lstStyle/>
          <a:p>
            <a:r>
              <a:rPr lang="en-GB" dirty="0" smtClean="0"/>
              <a:t>Identity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576814"/>
            <a:ext cx="8856984" cy="609329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in bearer network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IMEI – 3GPP equipment identifier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USIM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IMSI – 3GPP subscription identifier, necessary for access to 3GPP network (contained on USIM)</a:t>
            </a:r>
          </a:p>
          <a:p>
            <a:pPr lvl="2">
              <a:spcBef>
                <a:spcPts val="0"/>
              </a:spcBef>
            </a:pPr>
            <a:r>
              <a:rPr lang="en-GB" sz="1400" dirty="0" smtClean="0"/>
              <a:t>Root of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ISIM – IMS subscription identity module 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UICC application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IMPI – Private identity to route to registrar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IMPU – Public identity known to others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Can reuse IMSI security, or can be separate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******************************************************************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2000" dirty="0" smtClean="0"/>
              <a:t>Visible to application domain only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+ device instance specific identifier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SIP device specific routable contact address (URI) for the user following ‘logon process’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Multiple devices, multiple URIs per user supported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Application level security</a:t>
            </a:r>
          </a:p>
          <a:p>
            <a:pPr>
              <a:spcBef>
                <a:spcPts val="0"/>
              </a:spcBef>
            </a:pPr>
            <a:r>
              <a:rPr lang="en-GB" sz="2000" dirty="0" smtClean="0"/>
              <a:t>User Identity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Use for logon + security credential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Device independent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Identity useable across multiple services</a:t>
            </a:r>
          </a:p>
          <a:p>
            <a:pPr lvl="1">
              <a:spcBef>
                <a:spcPts val="0"/>
              </a:spcBef>
            </a:pPr>
            <a:r>
              <a:rPr lang="en-GB" sz="1600" dirty="0" smtClean="0"/>
              <a:t>Temporary identity for emergency situation</a:t>
            </a:r>
          </a:p>
          <a:p>
            <a:pPr>
              <a:spcBef>
                <a:spcPts val="0"/>
              </a:spcBef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xmlns="" val="19815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58208" cy="562074"/>
          </a:xfrm>
        </p:spPr>
        <p:txBody>
          <a:bodyPr>
            <a:noAutofit/>
          </a:bodyPr>
          <a:lstStyle/>
          <a:p>
            <a:r>
              <a:rPr lang="en-GB" dirty="0" smtClean="0"/>
              <a:t>Additional security requirements from a public safety security perspective - 1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15158"/>
            <a:ext cx="8229600" cy="5688632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End user organization security requirements</a:t>
            </a:r>
          </a:p>
          <a:p>
            <a:pPr lvl="1"/>
            <a:r>
              <a:rPr lang="en-GB" dirty="0" smtClean="0"/>
              <a:t>Confidentiality of media from anyone outside the organization</a:t>
            </a:r>
          </a:p>
          <a:p>
            <a:pPr lvl="1"/>
            <a:r>
              <a:rPr lang="en-GB" dirty="0" smtClean="0"/>
              <a:t>Authenticity of all users claiming membership of the organization and communication rights within the organization</a:t>
            </a:r>
          </a:p>
          <a:p>
            <a:pPr lvl="1"/>
            <a:r>
              <a:rPr lang="en-GB" dirty="0" smtClean="0"/>
              <a:t>Confidentiality of identities and call related information from anyone outside the application space</a:t>
            </a:r>
          </a:p>
          <a:p>
            <a:pPr lvl="1"/>
            <a:r>
              <a:rPr lang="en-GB" dirty="0" smtClean="0"/>
              <a:t>Individual membership of communication groups is specifically sensitive</a:t>
            </a:r>
          </a:p>
          <a:p>
            <a:pPr lvl="1"/>
            <a:r>
              <a:rPr lang="en-GB" dirty="0" smtClean="0"/>
              <a:t>Need to trust the application provider to provide the communication service – but not with traffic content</a:t>
            </a:r>
          </a:p>
          <a:p>
            <a:pPr lvl="1"/>
            <a:r>
              <a:rPr lang="en-GB" dirty="0" smtClean="0"/>
              <a:t>May not trust bearer provider</a:t>
            </a:r>
          </a:p>
          <a:p>
            <a:pPr lvl="1"/>
            <a:r>
              <a:rPr lang="en-GB" dirty="0" smtClean="0"/>
              <a:t>Does not trust members of the public, and will communicate with the public through controlled interfaces</a:t>
            </a:r>
          </a:p>
          <a:p>
            <a:r>
              <a:rPr lang="en-GB" dirty="0" smtClean="0"/>
              <a:t>Implications</a:t>
            </a:r>
          </a:p>
          <a:p>
            <a:pPr lvl="1"/>
            <a:r>
              <a:rPr lang="en-GB" dirty="0" smtClean="0"/>
              <a:t>User identity function is owned by end user organisation and/or application provider</a:t>
            </a:r>
          </a:p>
          <a:p>
            <a:pPr lvl="2"/>
            <a:r>
              <a:rPr lang="en-GB" dirty="0" smtClean="0"/>
              <a:t>Separate user identity functions may be owned by different organizations within the same PTT application</a:t>
            </a:r>
          </a:p>
          <a:p>
            <a:pPr lvl="1"/>
            <a:r>
              <a:rPr lang="en-GB" dirty="0" smtClean="0"/>
              <a:t>Interface between PTT services and User Identity Function needs authenticity and confidentiality protection</a:t>
            </a:r>
          </a:p>
          <a:p>
            <a:pPr lvl="1"/>
            <a:r>
              <a:rPr lang="en-GB" dirty="0" smtClean="0"/>
              <a:t>Called user address (which may be a SIP URI) shall not be visible to the bearer network in some configurations.</a:t>
            </a:r>
          </a:p>
          <a:p>
            <a:pPr lvl="1"/>
            <a:r>
              <a:rPr lang="en-GB" dirty="0" smtClean="0"/>
              <a:t>Calling user address must also not be visible to the bearer network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7487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252" y="161905"/>
            <a:ext cx="6834188" cy="790074"/>
          </a:xfrm>
        </p:spPr>
        <p:txBody>
          <a:bodyPr/>
          <a:lstStyle/>
          <a:p>
            <a:r>
              <a:rPr lang="en-GB" dirty="0" smtClean="0"/>
              <a:t>Additional security requirements from a public safety security perspective - 2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Group management function – should be hidden from bearer network</a:t>
            </a:r>
          </a:p>
          <a:p>
            <a:pPr lvl="1"/>
            <a:r>
              <a:rPr lang="en-GB" dirty="0" smtClean="0"/>
              <a:t>Expect AS5 to be encrypted</a:t>
            </a:r>
          </a:p>
          <a:p>
            <a:r>
              <a:rPr lang="en-GB" dirty="0" smtClean="0"/>
              <a:t>Security management function – should be hidden from the bearer network</a:t>
            </a:r>
          </a:p>
          <a:p>
            <a:pPr lvl="1"/>
            <a:r>
              <a:rPr lang="en-GB" dirty="0" smtClean="0"/>
              <a:t>Expect AS9 to be encrypted</a:t>
            </a:r>
          </a:p>
          <a:p>
            <a:r>
              <a:rPr lang="en-GB" dirty="0" smtClean="0"/>
              <a:t>Security management function shall be able to live in a different trust domain to the rest of the application space</a:t>
            </a:r>
          </a:p>
          <a:p>
            <a:pPr lvl="1"/>
            <a:r>
              <a:rPr lang="en-GB" dirty="0" smtClean="0"/>
              <a:t>E.g. in end user organisation, when another owns the application space</a:t>
            </a:r>
          </a:p>
          <a:p>
            <a:r>
              <a:rPr lang="en-GB" dirty="0" smtClean="0"/>
              <a:t>If SIP routing function terminates the encrypted tunnel between application and the client for control signalling, it must sit in the trusted security domain (AS2 must be encrypted through bearer network)</a:t>
            </a:r>
          </a:p>
          <a:p>
            <a:r>
              <a:rPr lang="en-GB" dirty="0" smtClean="0"/>
              <a:t>Media control and Media distribution paths to/from client – AS3-1, AS3-2, AS4-1 and AS4-2 to be encrypted through the bearer network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5875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From consideration of an architecture with a basis in OMA PCPS and ETSI TCCE CCA work, these additional security considerations were discussed</a:t>
            </a:r>
          </a:p>
          <a:p>
            <a:r>
              <a:rPr lang="en-GB" dirty="0" smtClean="0"/>
              <a:t>The companies presenting these considerations urge that these are taken into account into any MCPTT architecture solution</a:t>
            </a:r>
          </a:p>
        </p:txBody>
      </p:sp>
    </p:spTree>
    <p:extLst>
      <p:ext uri="{BB962C8B-B14F-4D97-AF65-F5344CB8AC3E}">
        <p14:creationId xmlns:p14="http://schemas.microsoft.com/office/powerpoint/2010/main" xmlns="" val="33042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8287</TotalTime>
  <Words>692</Words>
  <Application>Microsoft Office PowerPoint</Application>
  <PresentationFormat>On-screen Show (4:3)</PresentationFormat>
  <Paragraphs>105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3gpp</vt:lpstr>
      <vt:lpstr>Slide 1</vt:lpstr>
      <vt:lpstr>Introduction</vt:lpstr>
      <vt:lpstr>Slide 3</vt:lpstr>
      <vt:lpstr>Identity considerations</vt:lpstr>
      <vt:lpstr>Additional security requirements from a public safety security perspective - 1</vt:lpstr>
      <vt:lpstr>Additional security requirements from a public safety security perspective - 2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Alla Goldner</dc:creator>
  <dc:description>©3GPP 2009. All rights reserved</dc:description>
  <cp:lastModifiedBy>Dave C-L</cp:lastModifiedBy>
  <cp:revision>31</cp:revision>
  <dcterms:created xsi:type="dcterms:W3CDTF">2014-11-24T14:35:23Z</dcterms:created>
  <dcterms:modified xsi:type="dcterms:W3CDTF">2015-01-07T16:42:12Z</dcterms:modified>
</cp:coreProperties>
</file>